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3" r:id="rId5"/>
    <p:sldId id="258" r:id="rId6"/>
    <p:sldId id="260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52C"/>
    <a:srgbClr val="AF1F24"/>
    <a:srgbClr val="0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2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nuelle Gille" userId="S::emmanuelle.gille@gtac.gov.za::ac68ea47-847c-4577-903f-3c18150695f1" providerId="AD" clId="Web-{F1385962-B22C-A802-3352-412D577119CD}"/>
    <pc:docChg chg="delSld modSld">
      <pc:chgData name="Emmanuelle Gille" userId="S::emmanuelle.gille@gtac.gov.za::ac68ea47-847c-4577-903f-3c18150695f1" providerId="AD" clId="Web-{F1385962-B22C-A802-3352-412D577119CD}" dt="2025-07-16T07:23:54.687" v="1"/>
      <pc:docMkLst>
        <pc:docMk/>
      </pc:docMkLst>
      <pc:sldChg chg="modSp del">
        <pc:chgData name="Emmanuelle Gille" userId="S::emmanuelle.gille@gtac.gov.za::ac68ea47-847c-4577-903f-3c18150695f1" providerId="AD" clId="Web-{F1385962-B22C-A802-3352-412D577119CD}" dt="2025-07-16T07:23:54.687" v="1"/>
        <pc:sldMkLst>
          <pc:docMk/>
          <pc:sldMk cId="901374423" sldId="257"/>
        </pc:sldMkLst>
      </pc:sldChg>
    </pc:docChg>
  </pc:docChgLst>
  <pc:docChgLst>
    <pc:chgData name="Thando Nyoka" userId="f8af9a40-b687-4b2d-81be-0d13460d2148" providerId="ADAL" clId="{600F86F1-1FE6-45CD-A507-2D62BB130CB1}"/>
    <pc:docChg chg="modSld">
      <pc:chgData name="Thando Nyoka" userId="f8af9a40-b687-4b2d-81be-0d13460d2148" providerId="ADAL" clId="{600F86F1-1FE6-45CD-A507-2D62BB130CB1}" dt="2025-07-18T12:06:41.653" v="0" actId="1076"/>
      <pc:docMkLst>
        <pc:docMk/>
      </pc:docMkLst>
      <pc:sldChg chg="modSp mod">
        <pc:chgData name="Thando Nyoka" userId="f8af9a40-b687-4b2d-81be-0d13460d2148" providerId="ADAL" clId="{600F86F1-1FE6-45CD-A507-2D62BB130CB1}" dt="2025-07-18T12:06:41.653" v="0" actId="1076"/>
        <pc:sldMkLst>
          <pc:docMk/>
          <pc:sldMk cId="655465502" sldId="267"/>
        </pc:sldMkLst>
        <pc:picChg chg="mod">
          <ac:chgData name="Thando Nyoka" userId="f8af9a40-b687-4b2d-81be-0d13460d2148" providerId="ADAL" clId="{600F86F1-1FE6-45CD-A507-2D62BB130CB1}" dt="2025-07-18T12:06:41.653" v="0" actId="1076"/>
          <ac:picMkLst>
            <pc:docMk/>
            <pc:sldMk cId="655465502" sldId="267"/>
            <ac:picMk id="4" creationId="{0424AD92-898F-8D36-BB0B-5FDDC728AE9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sv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D66176-5114-13E1-B437-3C8DBE1557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5" r="1196"/>
          <a:stretch/>
        </p:blipFill>
        <p:spPr>
          <a:xfrm>
            <a:off x="581190" y="3099184"/>
            <a:ext cx="11011583" cy="32717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32FE3B-E586-1D4F-A212-6D5D2B0810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446" y="211426"/>
            <a:ext cx="4515807" cy="3200941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6D74858A-DDC7-FE4D-8F7E-05652A0CC4EA}"/>
              </a:ext>
            </a:extLst>
          </p:cNvPr>
          <p:cNvSpPr/>
          <p:nvPr userDrawn="1"/>
        </p:nvSpPr>
        <p:spPr>
          <a:xfrm rot="10800000">
            <a:off x="254000" y="3471935"/>
            <a:ext cx="11938000" cy="2934640"/>
          </a:xfrm>
          <a:custGeom>
            <a:avLst/>
            <a:gdLst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299707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16626 w 12192000"/>
              <a:gd name="connsiteY3" fmla="*/ 58638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690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6912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997079">
                <a:moveTo>
                  <a:pt x="0" y="0"/>
                </a:moveTo>
                <a:lnTo>
                  <a:pt x="12192000" y="0"/>
                </a:lnTo>
                <a:lnTo>
                  <a:pt x="12192000" y="2997079"/>
                </a:lnTo>
                <a:cubicBezTo>
                  <a:pt x="9844733" y="1002488"/>
                  <a:pt x="2968875" y="-398977"/>
                  <a:pt x="0" y="84362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8F7D43AB-0E2E-EC22-BE5B-D4F0B9822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227" y="1738583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rgbClr val="EAA5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51455B-DFAC-C01A-75ED-34C651DD8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257592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 b="1" i="0">
                <a:solidFill>
                  <a:srgbClr val="AF1F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4866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D66176-5114-13E1-B437-3C8DBE1557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5" r="1196"/>
          <a:stretch/>
        </p:blipFill>
        <p:spPr>
          <a:xfrm>
            <a:off x="581190" y="588693"/>
            <a:ext cx="11011583" cy="32717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594EB8FB-7E52-9103-2D86-E84D0E90E0FB}"/>
              </a:ext>
            </a:extLst>
          </p:cNvPr>
          <p:cNvSpPr txBox="1">
            <a:spLocks/>
          </p:cNvSpPr>
          <p:nvPr userDrawn="1"/>
        </p:nvSpPr>
        <p:spPr>
          <a:xfrm>
            <a:off x="751924" y="5710592"/>
            <a:ext cx="10993546" cy="590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cap="all">
                <a:solidFill>
                  <a:srgbClr val="EAA52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Click to edit Master subtitle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7EA13FE-CBE2-D1AB-90F3-683F2506A597}"/>
              </a:ext>
            </a:extLst>
          </p:cNvPr>
          <p:cNvSpPr txBox="1">
            <a:spLocks/>
          </p:cNvSpPr>
          <p:nvPr userDrawn="1"/>
        </p:nvSpPr>
        <p:spPr>
          <a:xfrm>
            <a:off x="733888" y="4229601"/>
            <a:ext cx="10993549" cy="147501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AF1F2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5645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D66176-5114-13E1-B437-3C8DBE1557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0090" b="10294"/>
          <a:stretch/>
        </p:blipFill>
        <p:spPr>
          <a:xfrm>
            <a:off x="581190" y="3099184"/>
            <a:ext cx="11011583" cy="32717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32FE3B-E586-1D4F-A212-6D5D2B0810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446" y="211426"/>
            <a:ext cx="4515807" cy="3200941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6D74858A-DDC7-FE4D-8F7E-05652A0CC4EA}"/>
              </a:ext>
            </a:extLst>
          </p:cNvPr>
          <p:cNvSpPr/>
          <p:nvPr userDrawn="1"/>
        </p:nvSpPr>
        <p:spPr>
          <a:xfrm rot="10800000">
            <a:off x="254000" y="3471935"/>
            <a:ext cx="11938000" cy="2934640"/>
          </a:xfrm>
          <a:custGeom>
            <a:avLst/>
            <a:gdLst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299707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16626 w 12192000"/>
              <a:gd name="connsiteY3" fmla="*/ 58638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690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6912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997079">
                <a:moveTo>
                  <a:pt x="0" y="0"/>
                </a:moveTo>
                <a:lnTo>
                  <a:pt x="12192000" y="0"/>
                </a:lnTo>
                <a:lnTo>
                  <a:pt x="12192000" y="2997079"/>
                </a:lnTo>
                <a:cubicBezTo>
                  <a:pt x="9844733" y="1002488"/>
                  <a:pt x="2968875" y="-398977"/>
                  <a:pt x="0" y="84362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06054B7-9561-023C-8E0C-3BB92BD5D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227" y="1738583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rgbClr val="EAA5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7E7FE96-DAA6-0630-FF99-DC02B21B3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257592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 b="1" i="0">
                <a:solidFill>
                  <a:srgbClr val="AF1F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8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D66176-5114-13E1-B437-3C8DBE1557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49855" b="10529"/>
          <a:stretch/>
        </p:blipFill>
        <p:spPr>
          <a:xfrm>
            <a:off x="581190" y="551109"/>
            <a:ext cx="11011583" cy="32717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2996B9E0-070D-C6FE-9BAF-91BF3B2DD67C}"/>
              </a:ext>
            </a:extLst>
          </p:cNvPr>
          <p:cNvSpPr txBox="1">
            <a:spLocks/>
          </p:cNvSpPr>
          <p:nvPr userDrawn="1"/>
        </p:nvSpPr>
        <p:spPr>
          <a:xfrm>
            <a:off x="751924" y="5710592"/>
            <a:ext cx="10993546" cy="590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cap="all">
                <a:solidFill>
                  <a:srgbClr val="EAA52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Click to edit Master subtitle style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6B9455-B159-8B0B-0716-3E9D3B3FBD41}"/>
              </a:ext>
            </a:extLst>
          </p:cNvPr>
          <p:cNvSpPr txBox="1">
            <a:spLocks/>
          </p:cNvSpPr>
          <p:nvPr userDrawn="1"/>
        </p:nvSpPr>
        <p:spPr>
          <a:xfrm>
            <a:off x="733888" y="4229601"/>
            <a:ext cx="10993549" cy="147501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AF1F2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2237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8FFA54-0550-B421-BCA7-A8576424FA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959" b="-11451"/>
          <a:stretch/>
        </p:blipFill>
        <p:spPr>
          <a:xfrm>
            <a:off x="581190" y="3091744"/>
            <a:ext cx="11029620" cy="37662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32FE3B-E586-1D4F-A212-6D5D2B0810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446" y="211426"/>
            <a:ext cx="4515807" cy="3200941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6D74858A-DDC7-FE4D-8F7E-05652A0CC4EA}"/>
              </a:ext>
            </a:extLst>
          </p:cNvPr>
          <p:cNvSpPr/>
          <p:nvPr userDrawn="1"/>
        </p:nvSpPr>
        <p:spPr>
          <a:xfrm rot="10800000">
            <a:off x="254000" y="3471935"/>
            <a:ext cx="11938000" cy="2934640"/>
          </a:xfrm>
          <a:custGeom>
            <a:avLst/>
            <a:gdLst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299707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16626 w 12192000"/>
              <a:gd name="connsiteY3" fmla="*/ 58638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690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6912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997079">
                <a:moveTo>
                  <a:pt x="0" y="0"/>
                </a:moveTo>
                <a:lnTo>
                  <a:pt x="12192000" y="0"/>
                </a:lnTo>
                <a:lnTo>
                  <a:pt x="12192000" y="2997079"/>
                </a:lnTo>
                <a:cubicBezTo>
                  <a:pt x="9844733" y="1002488"/>
                  <a:pt x="2968875" y="-398977"/>
                  <a:pt x="0" y="84362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DE72602-D272-F383-4BAD-7150B3D68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227" y="1738583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rgbClr val="EAA5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FB62F10-738C-D420-DC2F-EBC8D2233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257592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 b="1" i="0">
                <a:solidFill>
                  <a:srgbClr val="AF1F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4761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22B5EC-F2FA-900E-62E2-EBA9C395C3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959" b="-11451"/>
          <a:stretch/>
        </p:blipFill>
        <p:spPr>
          <a:xfrm>
            <a:off x="581190" y="551109"/>
            <a:ext cx="11029620" cy="3766256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27370981-81DF-D9CF-11E4-399E8E5CEFF4}"/>
              </a:ext>
            </a:extLst>
          </p:cNvPr>
          <p:cNvSpPr txBox="1">
            <a:spLocks/>
          </p:cNvSpPr>
          <p:nvPr userDrawn="1"/>
        </p:nvSpPr>
        <p:spPr>
          <a:xfrm>
            <a:off x="751924" y="5710592"/>
            <a:ext cx="10993546" cy="590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cap="all">
                <a:solidFill>
                  <a:srgbClr val="EAA52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3ED7E7-02E5-5A6E-968D-50DE462184B2}"/>
              </a:ext>
            </a:extLst>
          </p:cNvPr>
          <p:cNvSpPr txBox="1">
            <a:spLocks/>
          </p:cNvSpPr>
          <p:nvPr userDrawn="1"/>
        </p:nvSpPr>
        <p:spPr>
          <a:xfrm>
            <a:off x="733888" y="4229601"/>
            <a:ext cx="10993549" cy="147501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AF1F2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1262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8FFA54-0550-B421-BCA7-A8576424FA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728" b="16083"/>
          <a:stretch/>
        </p:blipFill>
        <p:spPr>
          <a:xfrm>
            <a:off x="581190" y="3091744"/>
            <a:ext cx="11029620" cy="37662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32FE3B-E586-1D4F-A212-6D5D2B0810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446" y="242992"/>
            <a:ext cx="4515807" cy="3200941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6D74858A-DDC7-FE4D-8F7E-05652A0CC4EA}"/>
              </a:ext>
            </a:extLst>
          </p:cNvPr>
          <p:cNvSpPr/>
          <p:nvPr userDrawn="1"/>
        </p:nvSpPr>
        <p:spPr>
          <a:xfrm rot="10800000">
            <a:off x="254000" y="3471935"/>
            <a:ext cx="11938000" cy="2934640"/>
          </a:xfrm>
          <a:custGeom>
            <a:avLst/>
            <a:gdLst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299707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16626 w 12192000"/>
              <a:gd name="connsiteY3" fmla="*/ 58638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690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6912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997079">
                <a:moveTo>
                  <a:pt x="0" y="0"/>
                </a:moveTo>
                <a:lnTo>
                  <a:pt x="12192000" y="0"/>
                </a:lnTo>
                <a:lnTo>
                  <a:pt x="12192000" y="2997079"/>
                </a:lnTo>
                <a:cubicBezTo>
                  <a:pt x="9844733" y="1002488"/>
                  <a:pt x="2968875" y="-398977"/>
                  <a:pt x="0" y="84362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4B987B57-4B68-E70E-0533-36A015D13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227" y="1738583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rgbClr val="EAA5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7364575-0C21-2F1E-21E6-E32971C05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257592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 b="1" i="0">
                <a:solidFill>
                  <a:srgbClr val="AF1F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5770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E8EE40-4DF4-0565-B674-4C04053C2E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728" b="16083"/>
          <a:stretch/>
        </p:blipFill>
        <p:spPr>
          <a:xfrm>
            <a:off x="581190" y="551109"/>
            <a:ext cx="11029620" cy="376625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847D061-75C4-742A-F5E2-0DEEF5B53A2D}"/>
              </a:ext>
            </a:extLst>
          </p:cNvPr>
          <p:cNvSpPr txBox="1">
            <a:spLocks/>
          </p:cNvSpPr>
          <p:nvPr userDrawn="1"/>
        </p:nvSpPr>
        <p:spPr>
          <a:xfrm>
            <a:off x="751924" y="5710592"/>
            <a:ext cx="10993546" cy="590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cap="all">
                <a:solidFill>
                  <a:srgbClr val="EAA52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F32DC74-6EC4-6946-CF21-A47B77444AE3}"/>
              </a:ext>
            </a:extLst>
          </p:cNvPr>
          <p:cNvSpPr txBox="1">
            <a:spLocks/>
          </p:cNvSpPr>
          <p:nvPr userDrawn="1"/>
        </p:nvSpPr>
        <p:spPr>
          <a:xfrm>
            <a:off x="733888" y="4229601"/>
            <a:ext cx="10993549" cy="147501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AF1F2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601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8FFA54-0550-B421-BCA7-A8576424FA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4082" b="2718"/>
          <a:stretch/>
        </p:blipFill>
        <p:spPr>
          <a:xfrm>
            <a:off x="581190" y="3091744"/>
            <a:ext cx="11029620" cy="37662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32FE3B-E586-1D4F-A212-6D5D2B0810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446" y="242992"/>
            <a:ext cx="4515807" cy="3200941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6D74858A-DDC7-FE4D-8F7E-05652A0CC4EA}"/>
              </a:ext>
            </a:extLst>
          </p:cNvPr>
          <p:cNvSpPr/>
          <p:nvPr userDrawn="1"/>
        </p:nvSpPr>
        <p:spPr>
          <a:xfrm rot="10800000">
            <a:off x="254000" y="3471935"/>
            <a:ext cx="11938000" cy="2934640"/>
          </a:xfrm>
          <a:custGeom>
            <a:avLst/>
            <a:gdLst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299707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935523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16626 w 12192000"/>
              <a:gd name="connsiteY3" fmla="*/ 586389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690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6912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  <a:gd name="connsiteX0" fmla="*/ 0 w 12192000"/>
              <a:gd name="connsiteY0" fmla="*/ 0 h 2997079"/>
              <a:gd name="connsiteX1" fmla="*/ 12192000 w 12192000"/>
              <a:gd name="connsiteY1" fmla="*/ 0 h 2997079"/>
              <a:gd name="connsiteX2" fmla="*/ 12192000 w 12192000"/>
              <a:gd name="connsiteY2" fmla="*/ 2997079 h 2997079"/>
              <a:gd name="connsiteX3" fmla="*/ 0 w 12192000"/>
              <a:gd name="connsiteY3" fmla="*/ 843622 h 2997079"/>
              <a:gd name="connsiteX4" fmla="*/ 0 w 12192000"/>
              <a:gd name="connsiteY4" fmla="*/ 0 h 299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997079">
                <a:moveTo>
                  <a:pt x="0" y="0"/>
                </a:moveTo>
                <a:lnTo>
                  <a:pt x="12192000" y="0"/>
                </a:lnTo>
                <a:lnTo>
                  <a:pt x="12192000" y="2997079"/>
                </a:lnTo>
                <a:cubicBezTo>
                  <a:pt x="9844733" y="1002488"/>
                  <a:pt x="2968875" y="-398977"/>
                  <a:pt x="0" y="84362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375BC821-2F19-2430-955C-EC02C0EEBF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227" y="1738583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rgbClr val="EAA5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CF16A0-473D-330D-6E1F-F8FCE4F05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257592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 b="1" i="0">
                <a:solidFill>
                  <a:srgbClr val="AF1F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6477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E8EE40-4DF4-0565-B674-4C04053C2E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400" b="8400"/>
          <a:stretch/>
        </p:blipFill>
        <p:spPr>
          <a:xfrm>
            <a:off x="581190" y="551109"/>
            <a:ext cx="11029620" cy="376625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ABC116-7DBE-DF4B-A378-F4A8664429C8}"/>
              </a:ext>
            </a:extLst>
          </p:cNvPr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ABAFB-0E4F-BBB5-EB0F-C96F3829FB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566" y="5101136"/>
            <a:ext cx="2110299" cy="1381743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53874ED6-525C-C63E-91BA-8A4BB68CA437}"/>
              </a:ext>
            </a:extLst>
          </p:cNvPr>
          <p:cNvSpPr txBox="1">
            <a:spLocks/>
          </p:cNvSpPr>
          <p:nvPr userDrawn="1"/>
        </p:nvSpPr>
        <p:spPr>
          <a:xfrm>
            <a:off x="751924" y="5710592"/>
            <a:ext cx="10993546" cy="590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cap="all">
                <a:solidFill>
                  <a:srgbClr val="EAA52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723E2D-1F02-C303-09F4-674D0F26A91E}"/>
              </a:ext>
            </a:extLst>
          </p:cNvPr>
          <p:cNvSpPr txBox="1">
            <a:spLocks/>
          </p:cNvSpPr>
          <p:nvPr userDrawn="1"/>
        </p:nvSpPr>
        <p:spPr>
          <a:xfrm>
            <a:off x="733888" y="4229601"/>
            <a:ext cx="10993549" cy="147501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AF1F2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3708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022F62C-84D3-707D-1094-207F3E0E4E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756" t="10282" r="1197" b="18174"/>
          <a:stretch/>
        </p:blipFill>
        <p:spPr>
          <a:xfrm>
            <a:off x="-1" y="681297"/>
            <a:ext cx="12192001" cy="6176703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53AC7ADB-4830-63D7-886C-D66618999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2209"/>
            <a:ext cx="10515600" cy="994443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AF1F24"/>
                </a:solidFill>
                <a:latin typeface="Kelson Sans" panose="02000500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F202D4-636D-7DC6-3EB8-32675AE587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2197" y="5636018"/>
            <a:ext cx="1359725" cy="89029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E8DDD94-13E0-3936-344B-55C52924C7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756" t="10282" r="2124" b="18174"/>
          <a:stretch/>
        </p:blipFill>
        <p:spPr>
          <a:xfrm rot="165026">
            <a:off x="-64" y="573246"/>
            <a:ext cx="12298897" cy="617670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12CD86C-38D5-ADA1-ABB1-60733010E5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876652"/>
            <a:ext cx="10515600" cy="58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latin typeface="Kelson Sans" panose="02000500000000000000" pitchFamily="2" charset="77"/>
              </a:defRPr>
            </a:lvl1pPr>
            <a:lvl2pPr marL="457200" indent="0" algn="ctr">
              <a:buNone/>
              <a:defRPr sz="2400">
                <a:latin typeface="Kelson Sans" panose="02000500000000000000" pitchFamily="2" charset="77"/>
              </a:defRPr>
            </a:lvl2pPr>
            <a:lvl3pPr marL="914400" indent="0" algn="ctr">
              <a:buNone/>
              <a:defRPr sz="2400">
                <a:latin typeface="Kelson Sans" panose="02000500000000000000" pitchFamily="2" charset="77"/>
              </a:defRPr>
            </a:lvl3pPr>
            <a:lvl4pPr marL="1371600" indent="0" algn="ctr">
              <a:buNone/>
              <a:defRPr sz="2400">
                <a:latin typeface="Kelson Sans" panose="02000500000000000000" pitchFamily="2" charset="77"/>
              </a:defRPr>
            </a:lvl4pPr>
            <a:lvl5pPr marL="1828800" indent="0" algn="ctr">
              <a:buNone/>
              <a:defRPr sz="2400">
                <a:latin typeface="Kelson Sans" panose="02000500000000000000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26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FE1BC9-70B3-A983-5B4C-6EC325880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17393" y="5636018"/>
            <a:ext cx="1359725" cy="8902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1BFF0C9-8176-8122-6104-FB5FC3A43F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494" r="35643" b="29831"/>
          <a:stretch/>
        </p:blipFill>
        <p:spPr>
          <a:xfrm rot="11264081">
            <a:off x="4361800" y="252560"/>
            <a:ext cx="7878510" cy="389783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4200265-E08A-F5B9-5AC3-10439161D1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807" b="5678"/>
          <a:stretch/>
        </p:blipFill>
        <p:spPr>
          <a:xfrm rot="10964561">
            <a:off x="4778438" y="-1019059"/>
            <a:ext cx="7416189" cy="5236379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507A9396-3BC4-FA8F-4BCB-9CEC0B8614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656" y="1639170"/>
            <a:ext cx="10191520" cy="3725773"/>
          </a:xfrm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72ABD61D-2840-8C89-1361-DC9F2D3B9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6" y="331686"/>
            <a:ext cx="6601156" cy="931194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AF1F24"/>
                </a:solidFill>
                <a:latin typeface="Kelson Sans" panose="02000500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73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022F62C-84D3-707D-1094-207F3E0E4E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756" t="10282" r="1197" b="18174"/>
          <a:stretch/>
        </p:blipFill>
        <p:spPr>
          <a:xfrm>
            <a:off x="-1" y="681297"/>
            <a:ext cx="12192001" cy="61767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F202D4-636D-7DC6-3EB8-32675AE587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2197" y="5636018"/>
            <a:ext cx="1359725" cy="89029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E8DDD94-13E0-3936-344B-55C52924C7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756" t="10282" r="2124" b="18174"/>
          <a:stretch/>
        </p:blipFill>
        <p:spPr>
          <a:xfrm rot="165026">
            <a:off x="-64" y="573246"/>
            <a:ext cx="12298897" cy="6176703"/>
          </a:xfrm>
          <a:prstGeom prst="rect">
            <a:avLst/>
          </a:prstGeom>
        </p:spPr>
      </p:pic>
      <p:sp>
        <p:nvSpPr>
          <p:cNvPr id="5" name="Title 11">
            <a:extLst>
              <a:ext uri="{FF2B5EF4-FFF2-40B4-BE49-F238E27FC236}">
                <a16:creationId xmlns:a16="http://schemas.microsoft.com/office/drawing/2014/main" id="{E51EE53D-155B-8DEA-2C80-239303F8B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2209"/>
            <a:ext cx="10515600" cy="994443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008040"/>
                </a:solidFill>
                <a:latin typeface="Kelson Sans" panose="02000500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BEFE1975-C434-77FE-C950-7EB5B6869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876652"/>
            <a:ext cx="10515600" cy="58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latin typeface="Kelson Sans" panose="02000500000000000000" pitchFamily="2" charset="77"/>
              </a:defRPr>
            </a:lvl1pPr>
            <a:lvl2pPr marL="457200" indent="0" algn="ctr">
              <a:buNone/>
              <a:defRPr sz="2400">
                <a:latin typeface="Kelson Sans" panose="02000500000000000000" pitchFamily="2" charset="77"/>
              </a:defRPr>
            </a:lvl2pPr>
            <a:lvl3pPr marL="914400" indent="0" algn="ctr">
              <a:buNone/>
              <a:defRPr sz="2400">
                <a:latin typeface="Kelson Sans" panose="02000500000000000000" pitchFamily="2" charset="77"/>
              </a:defRPr>
            </a:lvl3pPr>
            <a:lvl4pPr marL="1371600" indent="0" algn="ctr">
              <a:buNone/>
              <a:defRPr sz="2400">
                <a:latin typeface="Kelson Sans" panose="02000500000000000000" pitchFamily="2" charset="77"/>
              </a:defRPr>
            </a:lvl4pPr>
            <a:lvl5pPr marL="1828800" indent="0" algn="ctr">
              <a:buNone/>
              <a:defRPr sz="2400">
                <a:latin typeface="Kelson Sans" panose="02000500000000000000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71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FE1BC9-70B3-A983-5B4C-6EC325880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17393" y="5636018"/>
            <a:ext cx="1359725" cy="890296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882ED66-7B28-290E-EC80-39E572C543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656" y="1639170"/>
            <a:ext cx="10191520" cy="3725773"/>
          </a:xfrm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AE8B07C7-CF29-7AF2-643B-2BB96F0B2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6" y="331686"/>
            <a:ext cx="6601156" cy="931194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008040"/>
                </a:solidFill>
                <a:latin typeface="Kelson Sans" panose="02000500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1BFF0C9-8176-8122-6104-FB5FC3A43F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494" r="35643" b="29831"/>
          <a:stretch/>
        </p:blipFill>
        <p:spPr>
          <a:xfrm rot="11264081">
            <a:off x="4361800" y="252560"/>
            <a:ext cx="7878510" cy="389783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4200265-E08A-F5B9-5AC3-10439161D1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807" b="5678"/>
          <a:stretch/>
        </p:blipFill>
        <p:spPr>
          <a:xfrm rot="10964561">
            <a:off x="4778438" y="-1019059"/>
            <a:ext cx="7416189" cy="52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58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8328E28-B8C1-3885-39C8-032429BB9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756" t="10282" r="1197" b="18174"/>
          <a:stretch/>
        </p:blipFill>
        <p:spPr>
          <a:xfrm>
            <a:off x="-1" y="681297"/>
            <a:ext cx="12192001" cy="61767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51D031-D573-EDBE-A97E-86CB566043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2197" y="5636018"/>
            <a:ext cx="1359725" cy="89029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3696249-D092-E7CF-3729-A71DEA5575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756" t="10282" r="2124" b="18174"/>
          <a:stretch/>
        </p:blipFill>
        <p:spPr>
          <a:xfrm rot="165026">
            <a:off x="-64" y="573246"/>
            <a:ext cx="12298897" cy="6176703"/>
          </a:xfrm>
          <a:prstGeom prst="rect">
            <a:avLst/>
          </a:prstGeom>
        </p:spPr>
      </p:pic>
      <p:sp>
        <p:nvSpPr>
          <p:cNvPr id="10" name="Title 11">
            <a:extLst>
              <a:ext uri="{FF2B5EF4-FFF2-40B4-BE49-F238E27FC236}">
                <a16:creationId xmlns:a16="http://schemas.microsoft.com/office/drawing/2014/main" id="{9EA0D2F1-5B83-6C72-8080-7F4934D2E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2209"/>
            <a:ext cx="10515600" cy="994443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EAA52C"/>
                </a:solidFill>
                <a:latin typeface="Kelson Sans" panose="02000500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9BBA130C-89F6-825C-49EE-A5DEB26992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876652"/>
            <a:ext cx="10515600" cy="58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latin typeface="Kelson Sans" panose="02000500000000000000" pitchFamily="2" charset="77"/>
              </a:defRPr>
            </a:lvl1pPr>
            <a:lvl2pPr marL="457200" indent="0" algn="ctr">
              <a:buNone/>
              <a:defRPr sz="2400">
                <a:latin typeface="Kelson Sans" panose="02000500000000000000" pitchFamily="2" charset="77"/>
              </a:defRPr>
            </a:lvl2pPr>
            <a:lvl3pPr marL="914400" indent="0" algn="ctr">
              <a:buNone/>
              <a:defRPr sz="2400">
                <a:latin typeface="Kelson Sans" panose="02000500000000000000" pitchFamily="2" charset="77"/>
              </a:defRPr>
            </a:lvl3pPr>
            <a:lvl4pPr marL="1371600" indent="0" algn="ctr">
              <a:buNone/>
              <a:defRPr sz="2400">
                <a:latin typeface="Kelson Sans" panose="02000500000000000000" pitchFamily="2" charset="77"/>
              </a:defRPr>
            </a:lvl4pPr>
            <a:lvl5pPr marL="1828800" indent="0" algn="ctr">
              <a:buNone/>
              <a:defRPr sz="2400">
                <a:latin typeface="Kelson Sans" panose="02000500000000000000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66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9C5D5D-2C2C-7E10-B1C0-E136914574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17393" y="5636018"/>
            <a:ext cx="1359725" cy="89029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2594007-B28C-4EF4-ECA5-BABEACCEAE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494" r="35643" b="29831"/>
          <a:stretch/>
        </p:blipFill>
        <p:spPr>
          <a:xfrm rot="11264081">
            <a:off x="4361800" y="252560"/>
            <a:ext cx="7878510" cy="389783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7FB462-C56D-BC22-620A-25A3894C3D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807" b="5678"/>
          <a:stretch/>
        </p:blipFill>
        <p:spPr>
          <a:xfrm rot="10964561">
            <a:off x="4778438" y="-1019059"/>
            <a:ext cx="7416189" cy="5236379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B0766DC-351E-1174-7C30-EE5B1BCDB6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656" y="1639170"/>
            <a:ext cx="10191520" cy="3725773"/>
          </a:xfrm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C1A3534-4AD2-695E-50C9-99D49567D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6" y="331686"/>
            <a:ext cx="6601156" cy="931194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EAA52C"/>
                </a:solidFill>
                <a:latin typeface="Kelson Sans" panose="02000500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7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9758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3EFC4F7-A6AF-5BFE-0BFC-E96D2C5048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494" r="35643" b="29831"/>
          <a:stretch/>
        </p:blipFill>
        <p:spPr>
          <a:xfrm rot="11264081">
            <a:off x="4361800" y="252560"/>
            <a:ext cx="7878510" cy="389783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39BFFB-47AA-7566-5464-2D7CA12B3A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39807" b="5678"/>
          <a:stretch/>
        </p:blipFill>
        <p:spPr>
          <a:xfrm rot="10964561">
            <a:off x="4778438" y="-1019059"/>
            <a:ext cx="7416189" cy="52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672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099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9EA4CBB-7582-6511-AA3F-E3B97FE972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494" r="35643" b="29831"/>
          <a:stretch/>
        </p:blipFill>
        <p:spPr>
          <a:xfrm rot="11264081">
            <a:off x="4361800" y="252560"/>
            <a:ext cx="7878510" cy="389783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EFA6ADA-D7B2-6B15-27B4-5E85A627F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39807" b="5678"/>
          <a:stretch/>
        </p:blipFill>
        <p:spPr>
          <a:xfrm rot="10964561">
            <a:off x="4778438" y="-1019059"/>
            <a:ext cx="7416189" cy="52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10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067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11231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DB6A4-BE3F-D336-D1B0-7B1E6DC96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8434D-7A47-1432-AABF-9110DDD85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DA403-C6FC-C151-F384-90CE1C1ED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EFC94-E60A-9897-1BE8-2DF22D99C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778D1-8F09-2A15-BC15-AAA68B9A7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3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49A43-9872-571A-31E4-9130AF0C8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87855-DF8B-BE21-91B1-8D8B1A45C6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11986-155B-E412-49A6-CF2B446C5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EA322A-27F9-1157-832D-CDD8EDFA3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8CBF0-10C9-DB38-1EF9-29522F76C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7EB9A-D84E-931C-063A-B1FE3623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24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DEA6E-D86F-F4ED-186A-C9CDF959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B7A7B-3A3E-DA11-62DA-262F5233F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AB7D4-8781-81D1-9DE0-D224DC2A8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F3F126-6843-8648-90D8-F8878578AB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2E3521-CB39-10D9-5D94-D5445DBADA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89C375-67FB-0195-813D-4B079AB2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5610F0-4A21-137E-84DA-90E211EC7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367B06-C54F-54AA-E56A-300F50630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08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E29B0-D40A-1655-7FBC-622A1894E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30454C-A83C-FCFD-4088-A60FE1E2B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2F907E-FF94-05DE-D599-9B2BB939D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2FDA46-B9F9-560C-195E-D3210D40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943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0BE3A2-8D25-1D6C-9723-283F4DC97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84F08F-B0FE-6683-3543-5A8D64CB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20EDB-8066-5738-DAA0-E04122A4E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809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93BF6-A85A-DD5A-145A-A13E38414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340E1-1390-65C2-6C4F-B60A9312C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B3AD9-8E38-7239-28FF-76EF51A44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635A3-8E09-1926-1A3A-8561E4AA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7434F-AC0E-1031-64DE-96F97B6D9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AB7C2-8A2E-CAD8-8736-8F212B435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345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80A3E-399B-1F35-853F-360A6888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F8A547-F692-96DE-8EA9-2F87D8206B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4721A-3508-97B6-5EAD-DA3E21901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9E405-9E21-31F9-AB0A-C5D926F2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FB1B0-9777-5788-E5D3-0EBC07557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F45003-0AD5-6E30-9D63-AE298FAFA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85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C6A76-BCDF-BB0D-350E-A1E14A8E9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B94621-8DA3-47EA-5263-B7EA73858D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3E6F4-2C79-1451-2CBE-0756F2EB9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68760-D32D-64B3-F09C-937DBAB74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1B8F3-B498-3C29-67BD-F2E7A1F4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046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35EEB4-DBC0-2F9A-BEF7-3E1095A79C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84BF47-9A5F-6AC6-E104-57BF7A4A4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64624-FCF7-5CDD-1C67-87B0B341D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071A8-E0B7-ABFB-FC37-BF1E512A9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4D433-AB33-9305-D599-4E40114B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94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808DB2-9A72-5C00-CBF5-E5D1199B8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249B1-B9D5-602E-3A08-7CDA34E02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1C6E-C661-C444-7B24-44A4652FC7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43A26E-C11D-7747-9A55-851DA1EE77DC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F52AF-3CDC-E45A-4092-22DBB112E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E7F3F-C0E9-35F7-5856-93640FF9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BED944-4673-6840-A557-6389A66BC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3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62" r:id="rId11"/>
    <p:sldLayoutId id="2147483665" r:id="rId12"/>
    <p:sldLayoutId id="2147483668" r:id="rId13"/>
    <p:sldLayoutId id="2147483669" r:id="rId14"/>
    <p:sldLayoutId id="2147483661" r:id="rId15"/>
    <p:sldLayoutId id="2147483651" r:id="rId16"/>
    <p:sldLayoutId id="2147483649" r:id="rId17"/>
    <p:sldLayoutId id="2147483667" r:id="rId18"/>
    <p:sldLayoutId id="2147483664" r:id="rId19"/>
    <p:sldLayoutId id="2147483666" r:id="rId20"/>
    <p:sldLayoutId id="2147483660" r:id="rId21"/>
    <p:sldLayoutId id="2147483663" r:id="rId22"/>
    <p:sldLayoutId id="2147483650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659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6F48887-1E1D-D01D-797A-52D776A35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227867"/>
            <a:ext cx="10993546" cy="590321"/>
          </a:xfrm>
        </p:spPr>
        <p:txBody>
          <a:bodyPr/>
          <a:lstStyle/>
          <a:p>
            <a:r>
              <a:rPr lang="en-US" b="1"/>
              <a:t>16 July 2025, 10:00 - 12:00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EC5554-9CEB-A5F4-8D86-D512F2573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257592"/>
            <a:ext cx="10993549" cy="1851945"/>
          </a:xfrm>
        </p:spPr>
        <p:txBody>
          <a:bodyPr>
            <a:noAutofit/>
          </a:bodyPr>
          <a:lstStyle/>
          <a:p>
            <a:r>
              <a:rPr lang="en-US" sz="2800"/>
              <a:t>NON-COMPULSORY BRIEFING SESSION: TEN0000000043/GTAC 009-2025-26</a:t>
            </a:r>
            <a:br>
              <a:rPr lang="en-US" sz="2800"/>
            </a:br>
            <a:br>
              <a:rPr lang="en-US" sz="2800"/>
            </a:br>
            <a:r>
              <a:rPr lang="en-US" sz="2000"/>
              <a:t>For the establishment of a Technical Advisory Hub Panel of Technical Advisors for a period of 5 years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AF5E8-815C-6892-7053-C21FF5CC7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4" y="4945982"/>
            <a:ext cx="302895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9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2D16F1-C0FD-BEF0-F02F-D0BE3C35F6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Previously: Long-term advisors through direct appointments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Now: New resourcing model using a flexible panel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Purpose: Assemble project-specific teams from the panel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Importance: Key enabler for GTAC's Technical Advisory Hub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4E49AC1-C3F6-7158-6720-6A57F04F2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6" y="331686"/>
            <a:ext cx="11280446" cy="931194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Context and Strategic Shift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7A563F-159D-7981-6881-6B8F8C0A5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7041" y="5599642"/>
            <a:ext cx="151193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1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6FFB14-ECDF-722D-E172-A11AF44910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655" y="1639170"/>
            <a:ext cx="11027527" cy="3725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/>
              <a:t>Establish a panel of experienced technical advisors</a:t>
            </a:r>
          </a:p>
          <a:p>
            <a:pPr>
              <a:lnSpc>
                <a:spcPct val="150000"/>
              </a:lnSpc>
            </a:pPr>
            <a:r>
              <a:rPr lang="en-US" sz="2400"/>
              <a:t>Support GTAC’s Technical Advisory Hub over a 5-year period</a:t>
            </a:r>
          </a:p>
          <a:p>
            <a:pPr>
              <a:lnSpc>
                <a:spcPct val="150000"/>
              </a:lnSpc>
            </a:pPr>
            <a:r>
              <a:rPr lang="en-US" sz="2400"/>
              <a:t>Framework agreement contracts will be entered into</a:t>
            </a:r>
          </a:p>
          <a:p>
            <a:pPr>
              <a:lnSpc>
                <a:spcPct val="150000"/>
              </a:lnSpc>
            </a:pPr>
            <a:r>
              <a:rPr lang="en-US" sz="2400"/>
              <a:t>Contract advisors on a per-assignment basis using Instructions to Perform Work (IPW)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893C1A-59F3-7CB6-0EC9-429CF7FC0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5" y="331686"/>
            <a:ext cx="11309629" cy="931194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Purpose of the Tender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728A60-3083-D791-018D-0E595C650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251" y="5635737"/>
            <a:ext cx="151193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65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E434C2-F182-5CA6-BCE1-9FDD5D271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/>
              <a:t>Framework Agreement: 5 years</a:t>
            </a:r>
          </a:p>
          <a:p>
            <a:pPr>
              <a:lnSpc>
                <a:spcPct val="150000"/>
              </a:lnSpc>
            </a:pPr>
            <a:r>
              <a:rPr lang="en-US" sz="2400"/>
              <a:t>12 advisory categories (some with sub-categories)</a:t>
            </a:r>
          </a:p>
          <a:p>
            <a:pPr>
              <a:lnSpc>
                <a:spcPct val="150000"/>
              </a:lnSpc>
            </a:pPr>
            <a:r>
              <a:rPr lang="en-US" sz="2400"/>
              <a:t>Panel includes Tier I and Tier II advisors</a:t>
            </a:r>
          </a:p>
          <a:p>
            <a:pPr>
              <a:lnSpc>
                <a:spcPct val="150000"/>
              </a:lnSpc>
            </a:pPr>
            <a:r>
              <a:rPr lang="en-US" sz="2400"/>
              <a:t>Scope detailed in the Terms of Reference (</a:t>
            </a:r>
            <a:r>
              <a:rPr lang="en-US" sz="2400" err="1"/>
              <a:t>ToR</a:t>
            </a:r>
            <a:r>
              <a:rPr lang="en-US" sz="2400"/>
              <a:t>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E121E1-662F-A38E-16C7-CC353DDB0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5" y="331686"/>
            <a:ext cx="11260991" cy="931194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Panel Scope and Duration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5A7579-7270-038E-D51B-C320CC320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8915" y="5599642"/>
            <a:ext cx="151193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89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F780E1-5693-47D1-4866-46DC2264C5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/>
              <a:t>Tier I (Senior Advisors): ≥12 years – Lead and manage assignments</a:t>
            </a:r>
          </a:p>
          <a:p>
            <a:pPr>
              <a:lnSpc>
                <a:spcPct val="150000"/>
              </a:lnSpc>
            </a:pPr>
            <a:r>
              <a:rPr lang="en-US" sz="2400"/>
              <a:t>Tier II (Advisors/Analysts): ≥10 years – Provide support under guidance</a:t>
            </a:r>
          </a:p>
          <a:p>
            <a:pPr>
              <a:lnSpc>
                <a:spcPct val="150000"/>
              </a:lnSpc>
            </a:pPr>
            <a:r>
              <a:rPr lang="en-US" sz="2400"/>
              <a:t>Some categories require only Tier I, some Tier II, others both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0EDE4D-EEB8-E0B3-5E3B-7BD219D5D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6" y="331686"/>
            <a:ext cx="11406906" cy="931194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Tier 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F649C8-F1D9-1869-A420-2341B1B80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0956" y="5599642"/>
            <a:ext cx="151193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600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E3308-A450-F025-3F2D-9DA42B51F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2A46EE-0CA9-3581-285A-1CE4B040C7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656" y="1639170"/>
            <a:ext cx="10191520" cy="488714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GB" sz="2800"/>
              <a:t>No technical experience required; no CV submission needed</a:t>
            </a:r>
          </a:p>
          <a:p>
            <a:pPr>
              <a:lnSpc>
                <a:spcPct val="150000"/>
              </a:lnSpc>
            </a:pPr>
            <a:r>
              <a:rPr lang="en-GB" sz="2800"/>
              <a:t>Fully managed by the Senior Advisor</a:t>
            </a:r>
          </a:p>
          <a:p>
            <a:pPr>
              <a:lnSpc>
                <a:spcPct val="150000"/>
              </a:lnSpc>
            </a:pPr>
            <a:r>
              <a:rPr lang="en-GB" sz="2800"/>
              <a:t>Provides logistical and project support such as:</a:t>
            </a:r>
          </a:p>
          <a:p>
            <a:pPr marL="685800" lvl="2">
              <a:lnSpc>
                <a:spcPct val="150000"/>
              </a:lnSpc>
              <a:spcBef>
                <a:spcPts val="1000"/>
              </a:spcBef>
            </a:pPr>
            <a:r>
              <a:rPr lang="en-GB" sz="2400"/>
              <a:t>Organising meetings and interviews</a:t>
            </a:r>
          </a:p>
          <a:p>
            <a:pPr marL="685800" lvl="2">
              <a:lnSpc>
                <a:spcPct val="150000"/>
              </a:lnSpc>
              <a:spcBef>
                <a:spcPts val="1000"/>
              </a:spcBef>
            </a:pPr>
            <a:r>
              <a:rPr lang="en-GB" sz="2400"/>
              <a:t>Basic administration and record keeping</a:t>
            </a:r>
          </a:p>
          <a:p>
            <a:pPr marL="685800" lvl="2">
              <a:lnSpc>
                <a:spcPct val="150000"/>
              </a:lnSpc>
              <a:spcBef>
                <a:spcPts val="1000"/>
              </a:spcBef>
            </a:pPr>
            <a:r>
              <a:rPr lang="en-GB" sz="2400"/>
              <a:t>Data collection and preliminary research</a:t>
            </a:r>
          </a:p>
          <a:p>
            <a:pPr marL="685800" lvl="2">
              <a:lnSpc>
                <a:spcPct val="150000"/>
              </a:lnSpc>
              <a:spcBef>
                <a:spcPts val="1000"/>
              </a:spcBef>
            </a:pPr>
            <a:r>
              <a:rPr lang="en-GB" sz="2400"/>
              <a:t>Drafting presentations</a:t>
            </a:r>
          </a:p>
          <a:p>
            <a:pPr>
              <a:lnSpc>
                <a:spcPct val="150000"/>
              </a:lnSpc>
            </a:pPr>
            <a:r>
              <a:rPr lang="en-GB" sz="2800"/>
              <a:t>If the Senior Advisor undertakes these tasks themselves, the admin rate will apply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841B02-C09F-3129-0D69-3C94E8DB6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5" y="331686"/>
            <a:ext cx="11309629" cy="931194"/>
          </a:xfrm>
        </p:spPr>
        <p:txBody>
          <a:bodyPr>
            <a:noAutofit/>
          </a:bodyPr>
          <a:lstStyle/>
          <a:p>
            <a:pPr algn="ctr"/>
            <a:r>
              <a:rPr lang="en-GB" sz="4000"/>
              <a:t>Admin</a:t>
            </a:r>
            <a:r>
              <a:rPr lang="en-GB" sz="4000" b="1"/>
              <a:t> </a:t>
            </a:r>
            <a:r>
              <a:rPr lang="en-GB" sz="4000"/>
              <a:t>Support</a:t>
            </a:r>
            <a:r>
              <a:rPr lang="en-GB" sz="4000" b="1"/>
              <a:t> </a:t>
            </a:r>
            <a:r>
              <a:rPr lang="en-GB" sz="4000"/>
              <a:t>to Tier I Senior Advisors</a:t>
            </a:r>
            <a:endParaRPr lang="en-US" sz="4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803B57-078C-5B63-7BE4-CA2055A73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4792" y="5599642"/>
            <a:ext cx="151193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5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35C7F-E682-049A-E857-38B188FFE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8E2208-B466-1519-AE93-D90EF145D8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656" y="924128"/>
            <a:ext cx="10191520" cy="581714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Organisational Design and Development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Governance, Policy and Legal Advice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Procurement Advice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Change Management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Process Facilitation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Comprehensive Spending Reviews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Spending Review Capacity Building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Data and Statistical Analysis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ICT, Systems Development and Business Processes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Economics and Public Finance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Programme Management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/>
              <a:t>Monitoring and Evaluation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5D3368-86A0-4C1B-7C56-3D474DC39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6" y="59310"/>
            <a:ext cx="11328688" cy="931194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Categories of Required Services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92C3A-CA64-F747-7EA2-3B659A3C0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8405" y="5641487"/>
            <a:ext cx="151193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94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46434-3788-93B6-3CD8-D28960C5A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9535A-83C1-963D-3F53-693483325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5" y="331686"/>
            <a:ext cx="11241535" cy="93119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Important Correction – Erratum Category 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24AD92-898F-8D36-BB0B-5FDDC728A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068" y="1381999"/>
            <a:ext cx="7502878" cy="43074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D8BEBE-6C97-46AF-00DE-77B05EC4A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5167" y="5599642"/>
            <a:ext cx="151193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65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3B5D6-3877-498D-1E66-1E0C5C0AE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7250D2-7275-5B4E-310D-00F8961507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656" y="1639170"/>
            <a:ext cx="10191520" cy="443089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30000"/>
              </a:lnSpc>
            </a:pPr>
            <a:r>
              <a:rPr lang="en-US" sz="2600"/>
              <a:t>Start early – system requires detailed inputs</a:t>
            </a:r>
          </a:p>
          <a:p>
            <a:pPr>
              <a:lnSpc>
                <a:spcPct val="130000"/>
              </a:lnSpc>
            </a:pPr>
            <a:r>
              <a:rPr lang="en-US" sz="2600"/>
              <a:t>Please save your progress regularly to avoid data loss</a:t>
            </a:r>
          </a:p>
          <a:p>
            <a:pPr>
              <a:lnSpc>
                <a:spcPct val="130000"/>
              </a:lnSpc>
            </a:pPr>
            <a:r>
              <a:rPr lang="en-US" sz="2600"/>
              <a:t>Bidders may return to the system multiple times to complete different sections at their convenience</a:t>
            </a:r>
          </a:p>
          <a:p>
            <a:pPr>
              <a:lnSpc>
                <a:spcPct val="130000"/>
              </a:lnSpc>
            </a:pPr>
            <a:r>
              <a:rPr lang="en-US" sz="2600"/>
              <a:t>It is not necessary to complete the fields in a strict sequential order</a:t>
            </a:r>
          </a:p>
          <a:p>
            <a:pPr>
              <a:lnSpc>
                <a:spcPct val="130000"/>
              </a:lnSpc>
            </a:pPr>
            <a:r>
              <a:rPr lang="en-US" sz="2600"/>
              <a:t>Only attach required documents: Qualifications, SAQA accreditation (for international qualifications), CV declaration consent form, SBD 1</a:t>
            </a:r>
          </a:p>
          <a:p>
            <a:pPr>
              <a:lnSpc>
                <a:spcPct val="130000"/>
              </a:lnSpc>
            </a:pPr>
            <a:r>
              <a:rPr lang="en-US" sz="2600">
                <a:latin typeface="Arial"/>
                <a:cs typeface="Arial"/>
              </a:rPr>
              <a:t>Submit max 3 CVs per category per bidder (only the first 3 CVs per category per bidder will be evaluated)</a:t>
            </a:r>
          </a:p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25E562-B993-F272-312F-C94153EA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5" y="331686"/>
            <a:ext cx="11241535" cy="931194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e-Procurement Submission Guidelines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351502-4F2F-D18A-D99A-E0209B3FD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291" y="5606724"/>
            <a:ext cx="151193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67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E4EE4-76BB-5F92-9FC3-BC63FA7FB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7DE73F-FA70-758B-1977-2904F6C6BD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n-US" sz="2200"/>
          </a:p>
          <a:p>
            <a:pPr>
              <a:lnSpc>
                <a:spcPct val="110000"/>
              </a:lnSpc>
            </a:pPr>
            <a:r>
              <a:rPr lang="en-US" sz="2400"/>
              <a:t>Review </a:t>
            </a:r>
            <a:r>
              <a:rPr lang="en-US" sz="2400" err="1"/>
              <a:t>ToR</a:t>
            </a:r>
            <a:r>
              <a:rPr lang="en-US" sz="2400"/>
              <a:t> for category requirements</a:t>
            </a:r>
          </a:p>
          <a:p>
            <a:pPr>
              <a:lnSpc>
                <a:spcPct val="110000"/>
              </a:lnSpc>
            </a:pPr>
            <a:r>
              <a:rPr lang="en-US" sz="2400"/>
              <a:t>Please note Erratum Category 11</a:t>
            </a:r>
          </a:p>
          <a:p>
            <a:pPr>
              <a:lnSpc>
                <a:spcPct val="110000"/>
              </a:lnSpc>
            </a:pPr>
            <a:r>
              <a:rPr lang="en-US" sz="2400"/>
              <a:t>Ensure CV information is complete and relevant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5C4B9A-2C88-4450-52B3-58F59E045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56" y="331686"/>
            <a:ext cx="11270718" cy="931194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Key Reminders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DD0C22-4EF9-F88B-48A9-57EB7977E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4416" y="5654608"/>
            <a:ext cx="151193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56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F1AE238E60C145925E570EEF4DB8CB" ma:contentTypeVersion="17" ma:contentTypeDescription="Create a new document." ma:contentTypeScope="" ma:versionID="0e404a566fa5ae3b1d9fe4c15fcab565">
  <xsd:schema xmlns:xsd="http://www.w3.org/2001/XMLSchema" xmlns:xs="http://www.w3.org/2001/XMLSchema" xmlns:p="http://schemas.microsoft.com/office/2006/metadata/properties" xmlns:ns2="66631086-28a5-44ee-8e11-a49a3b773f30" xmlns:ns3="fd20b924-dc33-401c-a27e-94ebfa5949da" targetNamespace="http://schemas.microsoft.com/office/2006/metadata/properties" ma:root="true" ma:fieldsID="b4617515d8bb96524b6e529c8ee13193" ns2:_="" ns3:_="">
    <xsd:import namespace="66631086-28a5-44ee-8e11-a49a3b773f30"/>
    <xsd:import namespace="fd20b924-dc33-401c-a27e-94ebfa5949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631086-28a5-44ee-8e11-a49a3b773f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926958f-279b-4216-9c18-088c7a0f94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20b924-dc33-401c-a27e-94ebfa5949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631086-28a5-44ee-8e11-a49a3b773f3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D212F9-AF29-4042-8E6D-9FDAD8F6B0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631086-28a5-44ee-8e11-a49a3b773f30"/>
    <ds:schemaRef ds:uri="fd20b924-dc33-401c-a27e-94ebfa5949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A0DD01-1063-42BB-9404-D68EE63C97AF}">
  <ds:schemaRefs>
    <ds:schemaRef ds:uri="aafce5db-9bad-48bb-b495-fe4628102fde"/>
    <ds:schemaRef ds:uri="http://schemas.microsoft.com/office/2006/metadata/properties"/>
    <ds:schemaRef ds:uri="http://schemas.microsoft.com/office/infopath/2007/PartnerControls"/>
    <ds:schemaRef ds:uri="66631086-28a5-44ee-8e11-a49a3b773f30"/>
  </ds:schemaRefs>
</ds:datastoreItem>
</file>

<file path=customXml/itemProps3.xml><?xml version="1.0" encoding="utf-8"?>
<ds:datastoreItem xmlns:ds="http://schemas.openxmlformats.org/officeDocument/2006/customXml" ds:itemID="{912E7625-7485-4FE5-BF6B-735A510738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414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Kelson Sans</vt:lpstr>
      <vt:lpstr>Office Theme</vt:lpstr>
      <vt:lpstr>NON-COMPULSORY BRIEFING SESSION: TEN0000000043/GTAC 009-2025-26  For the establishment of a Technical Advisory Hub Panel of Technical Advisors for a period of 5 years</vt:lpstr>
      <vt:lpstr>Context and Strategic Shift</vt:lpstr>
      <vt:lpstr>Purpose of the Tender</vt:lpstr>
      <vt:lpstr>Panel Scope and Duration</vt:lpstr>
      <vt:lpstr>Tier Structure</vt:lpstr>
      <vt:lpstr>Admin Support to Tier I Senior Advisors</vt:lpstr>
      <vt:lpstr>Categories of Required Services</vt:lpstr>
      <vt:lpstr>Important Correction – Erratum Category 11</vt:lpstr>
      <vt:lpstr>e-Procurement Submission Guidelines</vt:lpstr>
      <vt:lpstr>Key Reminders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GTAC PowerPoint Presentation Template 01</dc:title>
  <dc:creator>Yolandi du Plessis</dc:creator>
  <cp:lastModifiedBy>Thando Nyoka</cp:lastModifiedBy>
  <cp:revision>1</cp:revision>
  <dcterms:created xsi:type="dcterms:W3CDTF">2025-02-17T15:46:33Z</dcterms:created>
  <dcterms:modified xsi:type="dcterms:W3CDTF">2025-07-18T12:06:54Z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0x010100C6F1AE238E60C145925E570EEF4DB8CB</vt:lpwstr>
  </property>
  <property fmtid="{D5CDD505-2E9C-101B-9397-08002B2CF9AE}" pid="3" name="MediaServiceImageTags">
    <vt:lpwstr/>
  </property>
</Properties>
</file>