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</p:sldMasterIdLst>
  <p:notesMasterIdLst>
    <p:notesMasterId r:id="rId18"/>
  </p:notesMasterIdLst>
  <p:sldIdLst>
    <p:sldId id="308" r:id="rId7"/>
    <p:sldId id="279" r:id="rId8"/>
    <p:sldId id="567" r:id="rId9"/>
    <p:sldId id="578" r:id="rId10"/>
    <p:sldId id="580" r:id="rId11"/>
    <p:sldId id="547" r:id="rId12"/>
    <p:sldId id="581" r:id="rId13"/>
    <p:sldId id="564" r:id="rId14"/>
    <p:sldId id="583" r:id="rId15"/>
    <p:sldId id="584" r:id="rId16"/>
    <p:sldId id="576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2025/11/28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88A5704-EFF3-07ED-F8B4-59E90EAEB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F39F1C6-D20A-D485-8A9D-834BEB09B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QMS</a:t>
            </a:r>
          </a:p>
          <a:p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516113A5-33A8-21EB-2FC5-F9981052A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E329CC-3629-49FF-B6EB-9F8D7D804F19}" type="slidenum">
              <a:rPr lang="en-ZA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ZA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5931347-3605-C378-C8EC-89549C16B5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DC7AD1E-F8F5-567C-69CA-90A435AA5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QMS</a:t>
            </a:r>
          </a:p>
          <a:p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13AA57B-88CC-B388-28C4-29AA8C4541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1DC35F-7FFB-4A38-9E4D-750FC9436819}" type="slidenum">
              <a:rPr lang="en-ZA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en-ZA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483660DB-333D-5289-AA51-A2BB250DD0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AE4A7B33-F428-C2F9-9D1C-D952CC848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QMS</a:t>
            </a:r>
          </a:p>
          <a:p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59B55653-5FB8-2425-E687-DFEA232D8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602F79-7ECC-4000-9DDE-4CB2CCAB873B}" type="slidenum">
              <a:rPr lang="en-ZA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en-ZA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494F4448-5B8D-3CD8-2B80-BC3BFAEF3C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E22E2E45-2587-6297-4BA2-B57A74D5B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Controls</a:t>
            </a:r>
          </a:p>
          <a:p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679CE7A8-D245-ACAA-BDD4-B4EF8D9422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B36C4BA-2442-4942-A561-75ADB34E45F4}" type="slidenum">
              <a:rPr lang="en-ZA" altLang="en-US" smtClean="0"/>
              <a:pPr/>
              <a:t>7</a:t>
            </a:fld>
            <a:endParaRPr lang="en-ZA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52F8C5FD-DA15-C1EE-77E5-06E68F267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1471071D-C9AF-1AB5-C8E3-ACE37622B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6D1B06A5-445D-E15E-3944-1F95824CC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375EF2-C29C-4368-A0B0-B6720C0C1807}" type="slidenum">
              <a:rPr lang="en-ZA" altLang="en-US" sz="1300" smtClean="0"/>
              <a:pPr>
                <a:spcBef>
                  <a:spcPct val="0"/>
                </a:spcBef>
              </a:pPr>
              <a:t>8</a:t>
            </a:fld>
            <a:endParaRPr lang="en-ZA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7BDB32F2-E729-9F79-8B0D-4B0FA2626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0ED65CD2-FC08-B90D-A55A-94275D87B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8D6940FC-6C07-9624-8160-430476DDC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3AE37B-26E8-4F59-9FED-38E66D6C71F7}" type="slidenum">
              <a:rPr lang="en-ZA" altLang="en-US" sz="1300" smtClean="0"/>
              <a:pPr>
                <a:spcBef>
                  <a:spcPct val="0"/>
                </a:spcBef>
              </a:pPr>
              <a:t>9</a:t>
            </a:fld>
            <a:endParaRPr lang="en-ZA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5ADE3917-9CF1-365D-9EB7-CA8885DA8D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82B55995-B0A3-4C19-54FD-31F8FF979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DAF5BE45-2720-519B-9FB1-048D5041B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EC6428-CF97-4B5C-88FC-582C56AA3BD9}" type="slidenum">
              <a:rPr lang="en-ZA" altLang="en-US" sz="1300" smtClean="0"/>
              <a:pPr>
                <a:spcBef>
                  <a:spcPct val="0"/>
                </a:spcBef>
              </a:pPr>
              <a:t>10</a:t>
            </a:fld>
            <a:endParaRPr lang="en-ZA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FF4CC-8DC4-7B7A-39C5-262F5C87F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44544"/>
            <a:ext cx="12191995" cy="2464129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18049" y="1404737"/>
            <a:ext cx="711769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18050" y="2924226"/>
            <a:ext cx="7117689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8049" y="3527025"/>
            <a:ext cx="711769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25F6DC-490B-FE96-3826-453FA05719BC}"/>
              </a:ext>
            </a:extLst>
          </p:cNvPr>
          <p:cNvSpPr/>
          <p:nvPr userDrawn="1"/>
        </p:nvSpPr>
        <p:spPr>
          <a:xfrm>
            <a:off x="504232" y="3817647"/>
            <a:ext cx="1533524" cy="1516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ADFDE-56B9-04C2-BCE2-05120032D0A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4232" y="1784299"/>
            <a:ext cx="3937000" cy="3568700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6C2D1BC-19FC-6DDD-3EE5-86D738105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139" y="19212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6E0838-0F9B-EF5D-E73C-CAF299B03244}"/>
              </a:ext>
            </a:extLst>
          </p:cNvPr>
          <p:cNvSpPr/>
          <p:nvPr userDrawn="1"/>
        </p:nvSpPr>
        <p:spPr>
          <a:xfrm>
            <a:off x="329249" y="3610137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1">
            <a:extLst>
              <a:ext uri="{FF2B5EF4-FFF2-40B4-BE49-F238E27FC236}">
                <a16:creationId xmlns:a16="http://schemas.microsoft.com/office/drawing/2014/main" id="{71ABA184-90EF-886D-01F7-8ED79E7BB0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17B6E-DCAF-E329-82FA-A9666987E5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202" y="3610137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DBF5CF-E6CC-1A85-FDB1-B49B23179B88}"/>
              </a:ext>
            </a:extLst>
          </p:cNvPr>
          <p:cNvSpPr/>
          <p:nvPr userDrawn="1"/>
        </p:nvSpPr>
        <p:spPr>
          <a:xfrm>
            <a:off x="672308" y="3289585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38781-E333-E871-DE61-8750EF6EEC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89585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png"/><Relationship Id="rId5" Type="http://schemas.openxmlformats.org/officeDocument/2006/relationships/theme" Target="../theme/theme1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11" Type="http://schemas.openxmlformats.org/officeDocument/2006/relationships/image" Target="../media/image8.emf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394285-7F8F-217D-C4F3-CDA987C0E7A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815492" y="531812"/>
            <a:ext cx="18415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E6BEC-D482-0901-2316-95D508893F8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5" y="441730"/>
            <a:ext cx="1749543" cy="49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B619409D-E657-F8EF-6768-89EA45985221}"/>
              </a:ext>
            </a:extLst>
          </p:cNvPr>
          <p:cNvSpPr txBox="1"/>
          <p:nvPr userDrawn="1"/>
        </p:nvSpPr>
        <p:spPr>
          <a:xfrm>
            <a:off x="228815" y="152171"/>
            <a:ext cx="1911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partnership with</a:t>
            </a:r>
            <a:endParaRPr lang="en-Z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2C42-D751-76B7-5228-EB4345B99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9463" y="1325217"/>
            <a:ext cx="6826275" cy="1020418"/>
          </a:xfrm>
        </p:spPr>
        <p:txBody>
          <a:bodyPr>
            <a:normAutofit fontScale="90000"/>
          </a:bodyPr>
          <a:lstStyle/>
          <a:p>
            <a:pPr algn="just"/>
            <a:br>
              <a:rPr lang="en-ZA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000" b="1" dirty="0">
                <a:solidFill>
                  <a:srgbClr val="83725B"/>
                </a:solidFill>
              </a:rPr>
              <a:t> </a:t>
            </a:r>
            <a:br>
              <a:rPr lang="en-US" altLang="en-US" b="1" dirty="0">
                <a:solidFill>
                  <a:srgbClr val="83725B"/>
                </a:solidFill>
              </a:rPr>
            </a:br>
            <a:r>
              <a:rPr lang="en-US" altLang="en-US" sz="1800" b="1" dirty="0">
                <a:solidFill>
                  <a:srgbClr val="83725B"/>
                </a:solidFill>
              </a:rPr>
              <a:t>                                </a:t>
            </a:r>
            <a:r>
              <a:rPr lang="en-US" altLang="en-US" sz="2000" b="1" dirty="0">
                <a:solidFill>
                  <a:srgbClr val="83725B"/>
                </a:solidFill>
              </a:rPr>
              <a:t>Substation</a:t>
            </a:r>
            <a:r>
              <a:rPr lang="en-US" altLang="en-US" sz="1800" b="1" dirty="0">
                <a:solidFill>
                  <a:srgbClr val="83725B"/>
                </a:solidFill>
              </a:rPr>
              <a:t> Building Maintenance Clarification</a:t>
            </a:r>
            <a:endParaRPr lang="en-US" sz="1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57AF0-8E60-43A3-37C7-FCF9E6246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Noxolo Mngadi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6FE1E-3360-456F-C936-DDBD9BABBE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Date: 27 November 2025</a:t>
            </a:r>
          </a:p>
        </p:txBody>
      </p:sp>
      <p:pic>
        <p:nvPicPr>
          <p:cNvPr id="7" name="Picture Placeholder 7" descr="A person using a payphone&#10;&#10;Description automatically generated">
            <a:extLst>
              <a:ext uri="{FF2B5EF4-FFF2-40B4-BE49-F238E27FC236}">
                <a16:creationId xmlns:a16="http://schemas.microsoft.com/office/drawing/2014/main" id="{AC639709-3731-8EE4-63E2-CBD135E0B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9" r="16619"/>
          <a:stretch>
            <a:fillRect/>
          </a:stretch>
        </p:blipFill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pic>
        <p:nvPicPr>
          <p:cNvPr id="8" name="Picture Placeholder 24" descr="Several wind turbines in a field&#10;&#10;Description automatically generated">
            <a:extLst>
              <a:ext uri="{FF2B5EF4-FFF2-40B4-BE49-F238E27FC236}">
                <a16:creationId xmlns:a16="http://schemas.microsoft.com/office/drawing/2014/main" id="{1C939AD9-918F-D5C9-5E60-49AD08C492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010376" y="1911285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5" name="Oval 128">
            <a:extLst>
              <a:ext uri="{FF2B5EF4-FFF2-40B4-BE49-F238E27FC236}">
                <a16:creationId xmlns:a16="http://schemas.microsoft.com/office/drawing/2014/main" id="{C06E3A7D-06E3-721E-6061-1722DB60C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377" y="1911285"/>
            <a:ext cx="3305554" cy="3294850"/>
          </a:xfrm>
          <a:prstGeom prst="ellipse">
            <a:avLst/>
          </a:prstGeom>
          <a:blipFill dpi="0" rotWithShape="1">
            <a:blip r:embed="rId4"/>
            <a:srcRect/>
            <a:stretch>
              <a:fillRect r="-1859"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defRPr/>
            </a:pPr>
            <a:endParaRPr lang="en-GB" sz="1000" dirty="0">
              <a:solidFill>
                <a:srgbClr val="C0C0C0"/>
              </a:solidFill>
              <a:latin typeface="Arial"/>
              <a:cs typeface="Arial"/>
            </a:endParaRPr>
          </a:p>
        </p:txBody>
      </p:sp>
      <p:sp>
        <p:nvSpPr>
          <p:cNvPr id="9" name="Oval 102">
            <a:extLst>
              <a:ext uri="{FF2B5EF4-FFF2-40B4-BE49-F238E27FC236}">
                <a16:creationId xmlns:a16="http://schemas.microsoft.com/office/drawing/2014/main" id="{E78FAAEF-201B-F3FB-0139-931BC4A22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61" y="3545843"/>
            <a:ext cx="2162175" cy="2173288"/>
          </a:xfrm>
          <a:prstGeom prst="ellipse">
            <a:avLst/>
          </a:prstGeom>
          <a:blipFill dpi="0" rotWithShape="1">
            <a:blip r:embed="rId5"/>
            <a:srcRect/>
            <a:stretch>
              <a:fillRect r="-29876"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defRPr/>
            </a:pPr>
            <a:endParaRPr lang="en-GB" sz="1000" dirty="0">
              <a:solidFill>
                <a:srgbClr val="00389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790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2" y="159026"/>
            <a:ext cx="9497936" cy="712743"/>
          </a:xfrm>
        </p:spPr>
        <p:txBody>
          <a:bodyPr/>
          <a:lstStyle/>
          <a:p>
            <a:pPr algn="ctr"/>
            <a:r>
              <a:rPr lang="en-US" b="1" dirty="0"/>
              <a:t>Content of the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en-ZA" altLang="en-US" sz="1400" kern="0" dirty="0"/>
          </a:p>
          <a:p>
            <a:pPr lvl="1">
              <a:buFontTx/>
              <a:buAutoNum type="arabicPeriod"/>
              <a:defRPr/>
            </a:pPr>
            <a:r>
              <a:rPr lang="en-US" altLang="en-US" sz="1800" b="1" dirty="0"/>
              <a:t>Quality Requirement Category 4</a:t>
            </a:r>
          </a:p>
          <a:p>
            <a:pPr lvl="1">
              <a:buFontTx/>
              <a:buAutoNum type="arabicPeriod"/>
              <a:defRPr/>
            </a:pPr>
            <a:r>
              <a:rPr lang="en-US" altLang="en-US" sz="1800" b="1" dirty="0"/>
              <a:t>Section A – document submission</a:t>
            </a:r>
          </a:p>
          <a:p>
            <a:pPr lvl="1">
              <a:buFontTx/>
              <a:buAutoNum type="arabicPeriod"/>
              <a:defRPr/>
            </a:pPr>
            <a:r>
              <a:rPr lang="en-US" altLang="en-US" sz="1800" b="1" dirty="0"/>
              <a:t>Section B – document submission</a:t>
            </a:r>
          </a:p>
          <a:p>
            <a:pPr lvl="1">
              <a:buFontTx/>
              <a:buAutoNum type="arabicPeriod"/>
              <a:defRPr/>
            </a:pPr>
            <a:r>
              <a:rPr lang="en-US" altLang="en-US" sz="1800" b="1" dirty="0"/>
              <a:t>Complete</a:t>
            </a:r>
            <a:r>
              <a:rPr lang="en-US" altLang="en-US" sz="1800" dirty="0"/>
              <a:t> Section E:Form A</a:t>
            </a:r>
            <a:endParaRPr lang="en-ZA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lide Number Placeholder 5">
            <a:extLst>
              <a:ext uri="{FF2B5EF4-FFF2-40B4-BE49-F238E27FC236}">
                <a16:creationId xmlns:a16="http://schemas.microsoft.com/office/drawing/2014/main" id="{709008D6-F1D5-DF54-A3CF-FC24D9F25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3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41B03F96-B56E-2388-B728-3B22890A3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0563" y="166688"/>
            <a:ext cx="7015162" cy="666750"/>
          </a:xfrm>
        </p:spPr>
        <p:txBody>
          <a:bodyPr/>
          <a:lstStyle/>
          <a:p>
            <a:pPr algn="ctr" eaLnBrk="1" hangingPunct="1"/>
            <a:r>
              <a:rPr lang="en-US" altLang="en-US" b="1" dirty="0"/>
              <a:t>Section A</a:t>
            </a:r>
          </a:p>
        </p:txBody>
      </p:sp>
      <p:sp>
        <p:nvSpPr>
          <p:cNvPr id="39941" name="Rectangle 2">
            <a:extLst>
              <a:ext uri="{FF2B5EF4-FFF2-40B4-BE49-F238E27FC236}">
                <a16:creationId xmlns:a16="http://schemas.microsoft.com/office/drawing/2014/main" id="{AF4702E5-BB35-6373-9DB8-528BDC2E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696" y="1052514"/>
            <a:ext cx="792908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1600" b="1" dirty="0">
                <a:latin typeface="+mn-lt"/>
              </a:rPr>
              <a:t>A.1  Populate the Quality Method Statement template </a:t>
            </a:r>
            <a:r>
              <a:rPr lang="en-US" altLang="en-US" sz="1600" dirty="0">
                <a:latin typeface="+mn-lt"/>
              </a:rPr>
              <a:t>(</a:t>
            </a:r>
            <a:r>
              <a:rPr lang="en-US" altLang="en-US" sz="1600" b="1" dirty="0">
                <a:solidFill>
                  <a:srgbClr val="FF0000"/>
                </a:solidFill>
                <a:latin typeface="+mn-lt"/>
              </a:rPr>
              <a:t>The statement to be aligned to ISO 9001:2015</a:t>
            </a:r>
            <a:r>
              <a:rPr lang="en-US" altLang="en-US" sz="1600" b="1" dirty="0">
                <a:latin typeface="+mn-lt"/>
              </a:rPr>
              <a:t> )</a:t>
            </a:r>
          </a:p>
          <a:p>
            <a:pPr>
              <a:buFontTx/>
              <a:buNone/>
            </a:pPr>
            <a:r>
              <a:rPr lang="en-US" altLang="en-US" sz="1600" b="1" dirty="0">
                <a:latin typeface="+mn-lt"/>
              </a:rPr>
              <a:t>Clauses of ISO 9001:2015</a:t>
            </a:r>
          </a:p>
          <a:p>
            <a:pPr lvl="1"/>
            <a:r>
              <a:rPr lang="en-US" altLang="en-US" sz="1600" b="1" dirty="0">
                <a:latin typeface="+mn-lt"/>
              </a:rPr>
              <a:t>Clause 4 - Context of organization</a:t>
            </a:r>
          </a:p>
          <a:p>
            <a:pPr lvl="1"/>
            <a:r>
              <a:rPr lang="en-US" altLang="en-US" sz="1600" b="1" dirty="0">
                <a:latin typeface="+mn-lt"/>
              </a:rPr>
              <a:t>Clause 5 – Leadership</a:t>
            </a:r>
          </a:p>
          <a:p>
            <a:pPr lvl="1"/>
            <a:r>
              <a:rPr lang="en-US" altLang="en-US" sz="1600" b="1" dirty="0">
                <a:latin typeface="+mn-lt"/>
              </a:rPr>
              <a:t>Clause 6 – Planning</a:t>
            </a:r>
          </a:p>
          <a:p>
            <a:pPr lvl="1"/>
            <a:r>
              <a:rPr lang="en-US" altLang="en-US" sz="1600" b="1" dirty="0">
                <a:latin typeface="+mn-lt"/>
              </a:rPr>
              <a:t>Clause 7 – Support </a:t>
            </a:r>
          </a:p>
          <a:p>
            <a:pPr lvl="1"/>
            <a:r>
              <a:rPr lang="en-US" altLang="en-US" sz="1600" b="1" dirty="0">
                <a:latin typeface="+mn-lt"/>
              </a:rPr>
              <a:t>Clause 8 – Operation </a:t>
            </a:r>
          </a:p>
          <a:p>
            <a:pPr lvl="1"/>
            <a:r>
              <a:rPr lang="en-US" altLang="en-US" sz="1600" b="1" dirty="0">
                <a:latin typeface="+mn-lt"/>
              </a:rPr>
              <a:t>Clause 9 – Performance Evaluation</a:t>
            </a:r>
          </a:p>
          <a:p>
            <a:pPr lvl="1"/>
            <a:r>
              <a:rPr lang="en-US" altLang="en-US" sz="1600" b="1" dirty="0">
                <a:latin typeface="+mn-lt"/>
              </a:rPr>
              <a:t>Clause 10 – Improvement </a:t>
            </a:r>
            <a:endParaRPr lang="en-US" altLang="en-US" sz="16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</a:pPr>
            <a:endParaRPr lang="en-US" altLang="en-US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lide Number Placeholder 5">
            <a:extLst>
              <a:ext uri="{FF2B5EF4-FFF2-40B4-BE49-F238E27FC236}">
                <a16:creationId xmlns:a16="http://schemas.microsoft.com/office/drawing/2014/main" id="{C5DE89B0-5D39-B203-F70E-38B06D08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4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FB52D755-C51C-2767-9163-96A7F14C9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0563" y="166688"/>
            <a:ext cx="7015162" cy="66675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bg2"/>
                </a:solidFill>
              </a:rPr>
              <a:t>Section A</a:t>
            </a:r>
            <a:endParaRPr lang="en-US" altLang="en-US" b="1" dirty="0"/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BFAE0708-0F7E-11BB-22B2-1495B5A4A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497" y="1033670"/>
            <a:ext cx="9148280" cy="43427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None/>
              <a:defRPr/>
            </a:pPr>
            <a:r>
              <a:rPr lang="en-ZA" b="1" dirty="0"/>
              <a:t> </a:t>
            </a:r>
            <a:r>
              <a:rPr lang="en-US" dirty="0"/>
              <a:t>A.2 </a:t>
            </a:r>
            <a:r>
              <a:rPr lang="en-US" u="sng" dirty="0"/>
              <a:t>Quality Policy </a:t>
            </a:r>
            <a:r>
              <a:rPr lang="en-US" b="1" u="sng" dirty="0">
                <a:solidFill>
                  <a:srgbClr val="FF0000"/>
                </a:solidFill>
              </a:rPr>
              <a:t>Approved by top </a:t>
            </a:r>
            <a:r>
              <a:rPr lang="en-US" u="sng" dirty="0"/>
              <a:t>management</a:t>
            </a:r>
          </a:p>
          <a:p>
            <a:pPr marL="342900" indent="-342900">
              <a:defRPr/>
            </a:pPr>
            <a:r>
              <a:rPr lang="en-US" dirty="0"/>
              <a:t>Commitment to: meet customer requirements / expectations; continual improvement; satisfying all applicable requirements including statutory requirements.</a:t>
            </a:r>
          </a:p>
          <a:p>
            <a:pPr>
              <a:buFontTx/>
              <a:buNone/>
              <a:defRPr/>
            </a:pPr>
            <a:r>
              <a:rPr lang="en-US" dirty="0"/>
              <a:t>A.4 </a:t>
            </a:r>
            <a:r>
              <a:rPr lang="en-US" u="sng" dirty="0"/>
              <a:t>Control of </a:t>
            </a:r>
            <a:r>
              <a:rPr lang="en-US" b="1" u="sng" dirty="0"/>
              <a:t>documented </a:t>
            </a:r>
            <a:r>
              <a:rPr lang="en-US" u="sng" dirty="0"/>
              <a:t>information </a:t>
            </a:r>
          </a:p>
          <a:p>
            <a:pPr marL="342900" indent="-342900">
              <a:defRPr/>
            </a:pPr>
            <a:r>
              <a:rPr lang="en-US" dirty="0"/>
              <a:t>Describe how documents are  approved, distributed, retrieved, reviewed. Control  of obsolete and external origin. </a:t>
            </a:r>
          </a:p>
          <a:p>
            <a:pPr marL="342900" indent="-342900">
              <a:defRPr/>
            </a:pPr>
            <a:r>
              <a:rPr lang="en-US" dirty="0"/>
              <a:t>Describe storage(how records are kept), protection, retrieval, retention time  and disposal of records</a:t>
            </a:r>
          </a:p>
          <a:p>
            <a:pPr>
              <a:buFontTx/>
              <a:buNone/>
              <a:defRPr/>
            </a:pPr>
            <a:endParaRPr lang="en-ZA" altLang="en-US" sz="1800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lide Number Placeholder 5">
            <a:extLst>
              <a:ext uri="{FF2B5EF4-FFF2-40B4-BE49-F238E27FC236}">
                <a16:creationId xmlns:a16="http://schemas.microsoft.com/office/drawing/2014/main" id="{3BA1CA1D-436D-8478-4739-508CE345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5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1CD3ABB8-B104-422A-B221-893D20489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0563" y="166688"/>
            <a:ext cx="7015162" cy="66675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bg2"/>
                </a:solidFill>
              </a:rPr>
              <a:t>Section A</a:t>
            </a:r>
            <a:endParaRPr lang="en-US" altLang="en-US" b="1" dirty="0"/>
          </a:p>
        </p:txBody>
      </p:sp>
      <p:sp>
        <p:nvSpPr>
          <p:cNvPr id="44037" name="Rectangle 2">
            <a:extLst>
              <a:ext uri="{FF2B5EF4-FFF2-40B4-BE49-F238E27FC236}">
                <a16:creationId xmlns:a16="http://schemas.microsoft.com/office/drawing/2014/main" id="{0EBFF177-C444-8892-6F60-6A9C5422E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7252" y="1152939"/>
            <a:ext cx="913074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ZA" altLang="en-US" dirty="0"/>
              <a:t>A.6 </a:t>
            </a:r>
            <a:r>
              <a:rPr lang="en-ZA" altLang="en-US" u="sng" dirty="0"/>
              <a:t>Documented information for Non-Conformance and  Corrective Action</a:t>
            </a:r>
          </a:p>
          <a:p>
            <a:pPr>
              <a:buFontTx/>
              <a:buNone/>
            </a:pPr>
            <a:r>
              <a:rPr lang="en-US" altLang="en-US" dirty="0"/>
              <a:t>•Describe -</a:t>
            </a:r>
            <a:r>
              <a:rPr lang="en-US" altLang="en-US" b="1" dirty="0">
                <a:solidFill>
                  <a:srgbClr val="FF0000"/>
                </a:solidFill>
              </a:rPr>
              <a:t>elimination of detected non-conformance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altLang="en-US" dirty="0"/>
              <a:t>•Describe process of Corrective Action –</a:t>
            </a:r>
            <a:r>
              <a:rPr lang="en-US" altLang="en-US" b="1" dirty="0">
                <a:solidFill>
                  <a:srgbClr val="FF0000"/>
                </a:solidFill>
              </a:rPr>
              <a:t>Prevention of recurrence (ID root cause)</a:t>
            </a:r>
            <a:endParaRPr lang="en-ZA" altLang="en-US" dirty="0"/>
          </a:p>
          <a:p>
            <a:pPr>
              <a:buFontTx/>
              <a:buNone/>
            </a:pPr>
            <a:r>
              <a:rPr lang="en-ZA" altLang="en-US" dirty="0"/>
              <a:t>A.7 </a:t>
            </a:r>
            <a:r>
              <a:rPr lang="en-ZA" altLang="en-US" b="1" u="sng" dirty="0"/>
              <a:t>Documented </a:t>
            </a:r>
            <a:r>
              <a:rPr lang="en-ZA" altLang="en-US" u="sng" dirty="0"/>
              <a:t>information for Internal audit </a:t>
            </a:r>
          </a:p>
          <a:p>
            <a:r>
              <a:rPr lang="en-US" altLang="en-US" dirty="0"/>
              <a:t>Planned interval, conducted by trained and independent personnel, who will conduct, how will they conduct and intervals. Reporting and correction of  audit  findings</a:t>
            </a:r>
            <a:endParaRPr lang="en-ZA" altLang="en-US" sz="1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C23960CA-7325-EAAE-926A-06699188B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Section B</a:t>
            </a:r>
            <a:endParaRPr lang="en-ZA" altLang="en-US" b="1" dirty="0">
              <a:solidFill>
                <a:schemeClr val="bg2"/>
              </a:solidFill>
            </a:endParaRP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BA20AAA3-298F-E7F1-4409-D5EF3003F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554" y="1183295"/>
            <a:ext cx="9511777" cy="43693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/>
              <a:t>B</a:t>
            </a:r>
            <a:r>
              <a:rPr lang="en-US" sz="2000" u="sng" kern="1200" dirty="0">
                <a:latin typeface="+mn-lt"/>
              </a:rPr>
              <a:t>.1 Documented information for defined roles, responsibilities and  authorities 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Submits either of these documents </a:t>
            </a:r>
          </a:p>
          <a:p>
            <a:pPr lvl="1">
              <a:defRPr/>
            </a:pPr>
            <a:r>
              <a:rPr lang="en-US" sz="2000" dirty="0">
                <a:latin typeface="+mn-lt"/>
              </a:rPr>
              <a:t>Organogram</a:t>
            </a:r>
          </a:p>
          <a:p>
            <a:pPr lvl="1">
              <a:defRPr/>
            </a:pPr>
            <a:r>
              <a:rPr lang="en-US" sz="2000" dirty="0">
                <a:latin typeface="+mn-lt"/>
              </a:rPr>
              <a:t>Job Profile </a:t>
            </a:r>
          </a:p>
          <a:p>
            <a:pPr lvl="1">
              <a:defRPr/>
            </a:pPr>
            <a:r>
              <a:rPr lang="en-US" sz="2000" dirty="0">
                <a:latin typeface="+mn-lt"/>
              </a:rPr>
              <a:t>Responsibility Matrix etc.</a:t>
            </a:r>
          </a:p>
          <a:p>
            <a:pPr marL="446087" lvl="1" indent="0">
              <a:buNone/>
              <a:defRPr/>
            </a:pPr>
            <a:r>
              <a:rPr lang="en-US" sz="2000" b="1" dirty="0">
                <a:solidFill>
                  <a:srgbClr val="FF0000"/>
                </a:solidFill>
                <a:latin typeface="+mn-lt"/>
              </a:rPr>
              <a:t>Please ensure that the Quality Roles / Function is detailed </a:t>
            </a:r>
          </a:p>
          <a:p>
            <a:pPr marL="446087" lvl="1" indent="0">
              <a:buNone/>
              <a:defRPr/>
            </a:pPr>
            <a:endParaRPr lang="en-US" sz="2000" b="1" dirty="0">
              <a:solidFill>
                <a:srgbClr val="FF0000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ZA" sz="2000" dirty="0">
              <a:latin typeface="+mn-lt"/>
              <a:ea typeface="Calibri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ZA" sz="1600" b="1" u="sng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46085" name="Slide Number Placeholder 4">
            <a:extLst>
              <a:ext uri="{FF2B5EF4-FFF2-40B4-BE49-F238E27FC236}">
                <a16:creationId xmlns:a16="http://schemas.microsoft.com/office/drawing/2014/main" id="{725767F2-1983-491B-0242-55C8F3C2D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6</a:t>
            </a:fld>
            <a:endParaRPr lang="en-ZA" altLang="en-US" sz="1000">
              <a:solidFill>
                <a:srgbClr val="83725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AE35F514-8140-3BB7-725C-F2E76DA720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Section B</a:t>
            </a:r>
            <a:endParaRPr lang="en-ZA" altLang="en-US" b="1" dirty="0">
              <a:solidFill>
                <a:schemeClr val="bg2"/>
              </a:solidFill>
            </a:endParaRP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8C52D030-C82D-6CD7-5C4E-2610FA95C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5" y="915989"/>
            <a:ext cx="9738415" cy="5468937"/>
          </a:xfrm>
        </p:spPr>
        <p:txBody>
          <a:bodyPr/>
          <a:lstStyle/>
          <a:p>
            <a:pPr marL="446087" lvl="1" indent="0">
              <a:buNone/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u="sng" kern="1200" dirty="0"/>
              <a:t>B.2</a:t>
            </a:r>
            <a:r>
              <a:rPr lang="en-US" sz="2000" u="sng" kern="1200" dirty="0">
                <a:solidFill>
                  <a:srgbClr val="FF0000"/>
                </a:solidFill>
              </a:rPr>
              <a:t> Documented </a:t>
            </a:r>
            <a:r>
              <a:rPr lang="en-US" sz="2000" u="sng" kern="1200" dirty="0"/>
              <a:t>information for Control of </a:t>
            </a:r>
            <a:r>
              <a:rPr lang="en-US" sz="2000" u="sng" kern="1200" dirty="0">
                <a:solidFill>
                  <a:srgbClr val="FF0000"/>
                </a:solidFill>
              </a:rPr>
              <a:t>Externally Provided </a:t>
            </a:r>
            <a:r>
              <a:rPr lang="en-US" sz="2000" u="sng" kern="1200" dirty="0"/>
              <a:t>Processes, Products and Services</a:t>
            </a:r>
            <a:endParaRPr lang="en-ZA" sz="2000" u="sng" kern="1200" dirty="0"/>
          </a:p>
          <a:p>
            <a:pPr>
              <a:defRPr/>
            </a:pPr>
            <a:r>
              <a:rPr lang="en-US" sz="2000" dirty="0"/>
              <a:t>Describe how you  ensure that work completed/supplied by external party  (Sub-Contractor, Suppliers) compiles with the requirements.</a:t>
            </a:r>
          </a:p>
          <a:p>
            <a:pPr lvl="1">
              <a:defRPr/>
            </a:pPr>
            <a:r>
              <a:rPr lang="en-US" sz="2000" dirty="0"/>
              <a:t>Selection </a:t>
            </a:r>
          </a:p>
          <a:p>
            <a:pPr lvl="1">
              <a:defRPr/>
            </a:pPr>
            <a:r>
              <a:rPr lang="en-US" sz="2000" dirty="0"/>
              <a:t>Evaluation</a:t>
            </a:r>
          </a:p>
          <a:p>
            <a:pPr lvl="1">
              <a:defRPr/>
            </a:pPr>
            <a:r>
              <a:rPr lang="en-US" sz="2000" dirty="0"/>
              <a:t>On going monitoring</a:t>
            </a:r>
          </a:p>
          <a:p>
            <a:pPr lvl="1">
              <a:defRPr/>
            </a:pPr>
            <a:r>
              <a:rPr lang="en-US" sz="2000" dirty="0"/>
              <a:t>Inspection</a:t>
            </a:r>
          </a:p>
          <a:p>
            <a:pPr lvl="1">
              <a:defRPr/>
            </a:pPr>
            <a:r>
              <a:rPr lang="en-US" sz="2000" dirty="0"/>
              <a:t>Product  acceptance /approval / final Inspection </a:t>
            </a:r>
          </a:p>
          <a:p>
            <a:pPr lvl="1">
              <a:defRPr/>
            </a:pPr>
            <a:r>
              <a:rPr lang="en-US" sz="2000" dirty="0"/>
              <a:t>Controls that you have in place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ZA" sz="1600" dirty="0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en-ZA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ZA" sz="1600" b="1" u="sng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47109" name="Slide Number Placeholder 4">
            <a:extLst>
              <a:ext uri="{FF2B5EF4-FFF2-40B4-BE49-F238E27FC236}">
                <a16:creationId xmlns:a16="http://schemas.microsoft.com/office/drawing/2014/main" id="{403625DA-39B9-B29D-EDEA-3F28148A8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7</a:t>
            </a:fld>
            <a:endParaRPr lang="en-ZA" altLang="en-US" sz="1000">
              <a:solidFill>
                <a:srgbClr val="83725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EA6B2D4B-8909-A09D-8487-0E43F11DB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</a:rPr>
              <a:t>Section E - Form A completion and signing</a:t>
            </a:r>
            <a:endParaRPr lang="en-ZA" altLang="en-US" dirty="0">
              <a:solidFill>
                <a:schemeClr val="bg2"/>
              </a:solidFill>
            </a:endParaRPr>
          </a:p>
        </p:txBody>
      </p:sp>
      <p:sp>
        <p:nvSpPr>
          <p:cNvPr id="53252" name="Slide Number Placeholder 2">
            <a:extLst>
              <a:ext uri="{FF2B5EF4-FFF2-40B4-BE49-F238E27FC236}">
                <a16:creationId xmlns:a16="http://schemas.microsoft.com/office/drawing/2014/main" id="{3EF2CCD6-2F74-EFA8-5FAC-8336AAB6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8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pic>
        <p:nvPicPr>
          <p:cNvPr id="53253" name="Picture 7">
            <a:extLst>
              <a:ext uri="{FF2B5EF4-FFF2-40B4-BE49-F238E27FC236}">
                <a16:creationId xmlns:a16="http://schemas.microsoft.com/office/drawing/2014/main" id="{7B0BF67B-45E0-B431-F7E8-2A3405837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020418"/>
            <a:ext cx="5328753" cy="515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4" name="TextBox 1">
            <a:extLst>
              <a:ext uri="{FF2B5EF4-FFF2-40B4-BE49-F238E27FC236}">
                <a16:creationId xmlns:a16="http://schemas.microsoft.com/office/drawing/2014/main" id="{6DE8CF57-19FF-DA9B-0A26-511C799AA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045" y="1659731"/>
            <a:ext cx="2519362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Complete here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</a:rPr>
              <a:t>Complete and sign here</a:t>
            </a:r>
            <a:endParaRPr lang="en-ZA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AA30833A-C8F5-CD12-7627-1D4D1146C6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74625"/>
            <a:ext cx="7375525" cy="666750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chemeClr val="bg2"/>
                </a:solidFill>
              </a:rPr>
              <a:t>Omission Noted </a:t>
            </a:r>
            <a:endParaRPr lang="en-ZA" altLang="en-US" b="1" dirty="0">
              <a:solidFill>
                <a:schemeClr val="bg2"/>
              </a:solidFill>
            </a:endParaRP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D1ED8066-49D4-9236-9B7F-BBBBDFA844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9" y="1114426"/>
            <a:ext cx="8796337" cy="5122863"/>
          </a:xfrm>
        </p:spPr>
        <p:txBody>
          <a:bodyPr/>
          <a:lstStyle/>
          <a:p>
            <a:r>
              <a:rPr lang="en-ZA" altLang="en-US" sz="2000" dirty="0"/>
              <a:t>Section A </a:t>
            </a:r>
          </a:p>
          <a:p>
            <a:pPr lvl="1"/>
            <a:r>
              <a:rPr lang="en-ZA" altLang="en-US" sz="2000" dirty="0"/>
              <a:t>Documents not compliant to ISO 9001:2015 requirements (A1,A2,A4,A6,A7)</a:t>
            </a:r>
          </a:p>
          <a:p>
            <a:pPr lvl="1"/>
            <a:r>
              <a:rPr lang="en-ZA" altLang="en-US" sz="2000" dirty="0"/>
              <a:t>Documents compliant to ISO 9001:2015 but reference made to ISO 9001:2008 </a:t>
            </a:r>
          </a:p>
          <a:p>
            <a:pPr lvl="1"/>
            <a:r>
              <a:rPr lang="en-ZA" altLang="en-US" sz="2000" dirty="0"/>
              <a:t>Quality Policy not approved  </a:t>
            </a:r>
          </a:p>
          <a:p>
            <a:r>
              <a:rPr lang="en-ZA" altLang="en-US" sz="2000" dirty="0"/>
              <a:t>Section B</a:t>
            </a:r>
          </a:p>
          <a:p>
            <a:pPr lvl="1"/>
            <a:r>
              <a:rPr lang="en-ZA" altLang="en-US" sz="2000" dirty="0"/>
              <a:t>B.1 Documented information for defined roles, responsibilities and authorities</a:t>
            </a:r>
          </a:p>
          <a:p>
            <a:pPr lvl="2"/>
            <a:r>
              <a:rPr lang="en-ZA" altLang="en-US" sz="2000" dirty="0"/>
              <a:t>Quality role not included</a:t>
            </a:r>
          </a:p>
          <a:p>
            <a:pPr lvl="1"/>
            <a:r>
              <a:rPr lang="en-US" altLang="en-US" sz="2000" dirty="0"/>
              <a:t>B.2 Documented information for Control of Externally Provided Processes, Products and Services</a:t>
            </a:r>
          </a:p>
          <a:p>
            <a:pPr lvl="2"/>
            <a:r>
              <a:rPr lang="en-US" altLang="en-US" sz="2000" dirty="0"/>
              <a:t>Documentation control process only listed – no indication of other process </a:t>
            </a:r>
            <a:r>
              <a:rPr lang="en-US" altLang="en-US" sz="2000" dirty="0" err="1"/>
              <a:t>e.g</a:t>
            </a:r>
            <a:r>
              <a:rPr lang="en-US" altLang="en-US" sz="2000" dirty="0"/>
              <a:t> supplier/contractor management </a:t>
            </a:r>
          </a:p>
          <a:p>
            <a:endParaRPr lang="en-ZA" altLang="en-US" sz="1800" dirty="0"/>
          </a:p>
          <a:p>
            <a:endParaRPr lang="en-US" altLang="en-US" sz="1800" dirty="0"/>
          </a:p>
          <a:p>
            <a:endParaRPr lang="en-ZA" altLang="en-US" sz="1800" dirty="0"/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C5B8DE78-8A06-5A05-5C04-9182C5CB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9</a:t>
            </a:fld>
            <a:endParaRPr lang="en-ZA" altLang="en-US" sz="1000">
              <a:solidFill>
                <a:srgbClr val="83725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F8C3CAE4-E46A-A8BE-8A4A-B0934C121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174625"/>
            <a:ext cx="7375525" cy="666750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chemeClr val="bg2"/>
                </a:solidFill>
              </a:rPr>
              <a:t>Omission Noted </a:t>
            </a:r>
            <a:endParaRPr lang="en-ZA" altLang="en-US" b="1" dirty="0">
              <a:solidFill>
                <a:schemeClr val="bg2"/>
              </a:solidFill>
            </a:endParaRP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F7D8AEB2-7EA2-8DDD-DA4A-02F5E879C2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9" y="1114426"/>
            <a:ext cx="8796337" cy="5122863"/>
          </a:xfrm>
        </p:spPr>
        <p:txBody>
          <a:bodyPr/>
          <a:lstStyle/>
          <a:p>
            <a:r>
              <a:rPr lang="en-ZA" altLang="en-US" sz="2000" dirty="0"/>
              <a:t>Section E</a:t>
            </a:r>
          </a:p>
          <a:p>
            <a:pPr lvl="1"/>
            <a:r>
              <a:rPr lang="en-ZA" altLang="en-US" sz="2000" dirty="0"/>
              <a:t>Form A – enquiry number and description omitted</a:t>
            </a:r>
          </a:p>
          <a:p>
            <a:pPr lvl="1"/>
            <a:r>
              <a:rPr lang="en-ZA" altLang="en-US" sz="2000" dirty="0"/>
              <a:t>Not signed by Quality Rep  or Director</a:t>
            </a:r>
          </a:p>
          <a:p>
            <a:pPr lvl="1"/>
            <a:endParaRPr lang="en-ZA" altLang="en-US" sz="1600" dirty="0"/>
          </a:p>
          <a:p>
            <a:endParaRPr lang="en-ZA" altLang="en-US" sz="1800" dirty="0"/>
          </a:p>
          <a:p>
            <a:endParaRPr lang="en-US" altLang="en-US" sz="1800" dirty="0"/>
          </a:p>
          <a:p>
            <a:endParaRPr lang="en-ZA" altLang="en-US" sz="1800" dirty="0"/>
          </a:p>
        </p:txBody>
      </p:sp>
      <p:sp>
        <p:nvSpPr>
          <p:cNvPr id="57349" name="Slide Number Placeholder 4">
            <a:extLst>
              <a:ext uri="{FF2B5EF4-FFF2-40B4-BE49-F238E27FC236}">
                <a16:creationId xmlns:a16="http://schemas.microsoft.com/office/drawing/2014/main" id="{792804CD-8F6F-5580-1313-CE09161F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10</a:t>
            </a:fld>
            <a:endParaRPr lang="en-ZA" altLang="en-US" sz="1000">
              <a:solidFill>
                <a:srgbClr val="83725B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Slide Number Placeholder 4">
            <a:extLst>
              <a:ext uri="{FF2B5EF4-FFF2-40B4-BE49-F238E27FC236}">
                <a16:creationId xmlns:a16="http://schemas.microsoft.com/office/drawing/2014/main" id="{5A607440-F46A-0069-2C14-51C82453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9E70FA60-B47C-4500-B19F-07FDB421146A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11</a:t>
            </a:fld>
            <a:endParaRPr lang="en-ZA" altLang="en-US" sz="1000">
              <a:solidFill>
                <a:srgbClr val="83725B"/>
              </a:solidFill>
            </a:endParaRPr>
          </a:p>
        </p:txBody>
      </p:sp>
      <p:pic>
        <p:nvPicPr>
          <p:cNvPr id="59397" name="Picture 10" descr="Image result for thank you">
            <a:extLst>
              <a:ext uri="{FF2B5EF4-FFF2-40B4-BE49-F238E27FC236}">
                <a16:creationId xmlns:a16="http://schemas.microsoft.com/office/drawing/2014/main" id="{4B995158-47A3-EF1B-D06A-AF1C9A6F9F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5439" y="1608139"/>
            <a:ext cx="6461125" cy="3640137"/>
          </a:xfr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Lebogang Manakana</DisplayName>
        <AccountId>11117</AccountId>
        <AccountType/>
      </UserInfo>
    </Owner>
  </documentManagement>
</p:properties>
</file>

<file path=customXml/item4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Props1.xml><?xml version="1.0" encoding="utf-8"?>
<ds:datastoreItem xmlns:ds="http://schemas.openxmlformats.org/officeDocument/2006/customXml" ds:itemID="{E34207DC-B30F-4A0C-B5DE-EF409CBB8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75ADF6-FF55-4FFC-BA53-8A77FEA892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3A1265-97A7-4CBC-A6B2-2EEAB6A71AD7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2c7ddca0-f18f-4514-89ec-cfc256175ba5"/>
  </ds:schemaRefs>
</ds:datastoreItem>
</file>

<file path=customXml/itemProps4.xml><?xml version="1.0" encoding="utf-8"?>
<ds:datastoreItem xmlns:ds="http://schemas.openxmlformats.org/officeDocument/2006/customXml" ds:itemID="{72832AB3-C3A8-4024-868A-7B93B85F18C6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5096</TotalTime>
  <Words>481</Words>
  <Application>Microsoft Office PowerPoint</Application>
  <PresentationFormat>Widescreen</PresentationFormat>
  <Paragraphs>103</Paragraphs>
  <Slides>11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                                    Substation Building Maintenance Clarification</vt:lpstr>
      <vt:lpstr>Content of the presentation</vt:lpstr>
      <vt:lpstr>Section A</vt:lpstr>
      <vt:lpstr>Section A</vt:lpstr>
      <vt:lpstr>Section A</vt:lpstr>
      <vt:lpstr> Section B</vt:lpstr>
      <vt:lpstr> Section B</vt:lpstr>
      <vt:lpstr>Section E - Form A completion and signing</vt:lpstr>
      <vt:lpstr>Omission Noted </vt:lpstr>
      <vt:lpstr>Omission Noted </vt:lpstr>
      <vt:lpstr>PowerPoint Presentation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White 16x9</dc:title>
  <dc:creator>Hanlie Smit</dc:creator>
  <cp:lastModifiedBy>Anita Rickhoff</cp:lastModifiedBy>
  <cp:revision>54</cp:revision>
  <dcterms:created xsi:type="dcterms:W3CDTF">2020-01-06T09:48:40Z</dcterms:created>
  <dcterms:modified xsi:type="dcterms:W3CDTF">2025-11-28T08:31:39Z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