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70" r:id="rId6"/>
    <p:sldMasterId id="2147483679" r:id="rId7"/>
    <p:sldMasterId id="2147483682" r:id="rId8"/>
  </p:sldMasterIdLst>
  <p:notesMasterIdLst>
    <p:notesMasterId r:id="rId13"/>
  </p:notesMasterIdLst>
  <p:sldIdLst>
    <p:sldId id="295" r:id="rId9"/>
    <p:sldId id="27487" r:id="rId10"/>
    <p:sldId id="27486" r:id="rId11"/>
    <p:sldId id="298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B5F04B-8E8B-B385-56A9-7B39EAF1C28A}" name="Thalukanyo Nevhulaudzi" initials="TN" userId="S::NevhulT@eskom.co.za::e8b0abc0-9b63-4b59-973b-f9144dc28c8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2026/10/15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Relationship Id="rId4" Type="http://schemas.openxmlformats.org/officeDocument/2006/relationships/image" Target="../media/image7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Relationship Id="rId4" Type="http://schemas.openxmlformats.org/officeDocument/2006/relationships/image" Target="../media/image8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2525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645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830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962217" y="6165850"/>
            <a:ext cx="863600" cy="527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4C1A0-F05F-4E04-B654-62534667D93E}" type="datetime1">
              <a:rPr lang="en-ZA"/>
              <a:pPr>
                <a:defRPr/>
              </a:pPr>
              <a:t>2026/10/15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C45E2-768F-4BFE-8566-7B23CAB8432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9763208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0962217" y="6165850"/>
            <a:ext cx="863600" cy="527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F5D4-F6ED-4C51-B210-8651A883C5B0}" type="datetime1">
              <a:rPr lang="en-ZA"/>
              <a:pPr>
                <a:defRPr/>
              </a:pPr>
              <a:t>2026/10/15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C31E1-F08B-4644-9B9A-C796ABB8680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44526909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4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6700" y="1589091"/>
            <a:ext cx="11497733" cy="4252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337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3933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94427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291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13225116-B74A-4E46-8685-45549088965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5570387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b="0" dirty="0">
                <a:solidFill>
                  <a:srgbClr val="2F2B20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855406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87E85-AA3F-4094-B838-CC2F2873F96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592006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135B0-4C9A-4814-9C4E-A3A24DADB1A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111439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1D131-EEC0-409B-9CB1-FD480F64C97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494399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94479-0EEA-444C-8A57-C8DE1111ECE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1961723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0EFE-63F3-4012-B8AB-61BCFB95D8D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6776628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8951D-FAAA-4A57-B9D3-537E6EECD43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3058602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9FE4B-E06B-467F-A602-DC7B4D8D1A3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2529510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B225A-5351-419E-8072-F9ACED581E5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4083502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0AB79-8CE4-4DF8-80CD-DA14EC99543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160594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4C041-C99B-41A1-86EF-4EB40326032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0651959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502F8-FE06-4236-9556-3DF95DE93F8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0373328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oleObject" Target="../embeddings/oleObject4.bin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21.xml"/><Relationship Id="rId4" Type="http://schemas.openxmlformats.org/officeDocument/2006/relationships/slideLayout" Target="../slideLayouts/slideLayout11.xml"/><Relationship Id="rId9" Type="http://schemas.openxmlformats.org/officeDocument/2006/relationships/tags" Target="../tags/tag20.xml"/><Relationship Id="rId1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4.bin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3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/>
              <a:t>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7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0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786377-8CBD-4802-8613-0FE92BA9C45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313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3826" y="1404737"/>
            <a:ext cx="7801914" cy="676275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Supplier Quality Management - Quality Requirements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Duncan Ntshangase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2026/27FY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4A53-874D-48C9-326B-DB96C029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Requirements Category 3 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2A5D557-6401-CB77-A43C-F79EA563B2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087721"/>
              </p:ext>
            </p:extLst>
          </p:nvPr>
        </p:nvGraphicFramePr>
        <p:xfrm>
          <a:off x="361950" y="1076448"/>
          <a:ext cx="11383963" cy="5499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83963">
                  <a:extLst>
                    <a:ext uri="{9D8B030D-6E8A-4147-A177-3AD203B41FA5}">
                      <a16:colId xmlns:a16="http://schemas.microsoft.com/office/drawing/2014/main" val="1905199492"/>
                    </a:ext>
                  </a:extLst>
                </a:gridCol>
              </a:tblGrid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Policy – High level statement of commitment to quality of your organisation (Signed by senior management)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08833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Objectives – Goals and targets set by your organisation pertaining to quality management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085641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documented information – How you control documents &amp; records in your organisation - Clause 7.5 of ISO 9001:2015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63892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Documented information for Internal audit (procedure) – How do you manage internal audits - Clause 9.2 of ISO 9001:2015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75650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nonconforming outputs – How do you manage non confirming outputs of your products or services - Clause 8.7 of ISO 9001:2015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80843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Nonconformity and Corrective action procedure – How do you manage NCR’s, correction and corrective actions (preventive action) - Clause 10.2 of ISO 9001:2015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15353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quality plan (CQP) – Eskom template, should address quality assurance elements related to the scope of work e.g. communications and risk management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774880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control plan (QCP) – Eskom template, that details all quality control related activities e.g. Inspections and test procedures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6404"/>
                  </a:ext>
                </a:extLst>
              </a:tr>
              <a:tr h="6068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Externally Provided Processes, Products and Services. – How do you manage and control externally provided Processes, Products and Services. Management of sub suppliers and subcontractors (Clause 8.4 of ISO 9001:2015)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98109"/>
                  </a:ext>
                </a:extLst>
              </a:tr>
              <a:tr h="5451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Documented information for roles, responsibilities and authorities. Organogram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(Clause 5.3 of ISO 9001:2015)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546667"/>
                  </a:ext>
                </a:extLst>
              </a:tr>
              <a:tr h="434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A- Eskom template –  It's an acknowledgment and acceptance of Eskom supplier quality requirements (Must be completed and signed 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1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15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Plan (If required)</a:t>
                      </a:r>
                    </a:p>
                    <a:p>
                      <a:endParaRPr lang="en-ZA" sz="1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768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010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3A475-3E89-97F5-AA2E-4FB0D038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Requirements: Category 4 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949BBE0-3FED-377E-5741-108A4A6FD3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001000"/>
              </p:ext>
            </p:extLst>
          </p:nvPr>
        </p:nvGraphicFramePr>
        <p:xfrm>
          <a:off x="7365999" y="2945924"/>
          <a:ext cx="2631441" cy="2606802"/>
        </p:xfrm>
        <a:graphic>
          <a:graphicData uri="http://schemas.openxmlformats.org/drawingml/2006/table">
            <a:tbl>
              <a:tblPr firstRow="1" firstCol="1" bandRow="1"/>
              <a:tblGrid>
                <a:gridCol w="2631441">
                  <a:extLst>
                    <a:ext uri="{9D8B030D-6E8A-4147-A177-3AD203B41FA5}">
                      <a16:colId xmlns:a16="http://schemas.microsoft.com/office/drawing/2014/main" val="395937348"/>
                    </a:ext>
                  </a:extLst>
                </a:gridCol>
              </a:tblGrid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Policy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02253"/>
                  </a:ext>
                </a:extLst>
              </a:tr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Objectives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670068"/>
                  </a:ext>
                </a:extLst>
              </a:tr>
              <a:tr h="316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Cotrol</a:t>
                      </a: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Externally Provided Processes, Products and Services.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022494"/>
                  </a:ext>
                </a:extLst>
              </a:tr>
              <a:tr h="316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Documented information for roles, responsibilities and authorities. Organogram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80277"/>
                  </a:ext>
                </a:extLst>
              </a:tr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Method Statement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621204"/>
                  </a:ext>
                </a:extLst>
              </a:tr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786205"/>
                  </a:ext>
                </a:extLst>
              </a:tr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913432"/>
                  </a:ext>
                </a:extLst>
              </a:tr>
              <a:tr h="1002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97079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7366374-F0D2-E2F2-00E3-6E33EB42A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47999"/>
              </p:ext>
            </p:extLst>
          </p:nvPr>
        </p:nvGraphicFramePr>
        <p:xfrm>
          <a:off x="518160" y="1305274"/>
          <a:ext cx="11226800" cy="4343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6800">
                  <a:extLst>
                    <a:ext uri="{9D8B030D-6E8A-4147-A177-3AD203B41FA5}">
                      <a16:colId xmlns:a16="http://schemas.microsoft.com/office/drawing/2014/main" val="3313661254"/>
                    </a:ext>
                  </a:extLst>
                </a:gridCol>
              </a:tblGrid>
              <a:tr h="637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Policy - High level statement of commitment to quality of your organisation (signed by senior management)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2445562"/>
                  </a:ext>
                </a:extLst>
              </a:tr>
              <a:tr h="74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Objectives - Goals and targets set by your organisation pertaining to quality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5154331"/>
                  </a:ext>
                </a:extLst>
              </a:tr>
              <a:tr h="74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 of Externally Provided Processes, Products and Services. How do you manage and control externally provided Processes, Products and Services. Management of sub suppliers and subcontractors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9628012"/>
                  </a:ext>
                </a:extLst>
              </a:tr>
              <a:tr h="74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Documented information for roles, responsibilities and authorities. Organogram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6660827"/>
                  </a:ext>
                </a:extLst>
              </a:tr>
              <a:tr h="74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Method Statement - Eskom template: Addresses all the business processes to ensure that all Eskom's requirements are fully met on a consistence basis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3644528"/>
                  </a:ext>
                </a:extLst>
              </a:tr>
              <a:tr h="741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 A- Its an acknowledgment and acceptance of Eskom supplier quality requirements (Must be completed and  signed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2337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3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5" name="Picture Placeholder 13">
            <a:extLst>
              <a:ext uri="{FF2B5EF4-FFF2-40B4-BE49-F238E27FC236}">
                <a16:creationId xmlns:a16="http://schemas.microsoft.com/office/drawing/2014/main" id="{F389990D-24AE-57DE-28B3-B435A7E268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025" y="1600200"/>
            <a:ext cx="3295650" cy="3295650"/>
          </a:xfr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525D149B-2F6B-A055-9FCA-5F1EEDB6A1D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300" y="3363913"/>
            <a:ext cx="1895475" cy="1895475"/>
          </a:xfrm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2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5.xml><?xml version="1.0" encoding="utf-8"?>
<a:theme xmlns:a="http://schemas.openxmlformats.org/drawingml/2006/main" name="50_Default Design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0325F2-1199-4A7E-B87D-734C0A3EB286}">
  <ds:schemaRefs>
    <ds:schemaRef ds:uri="http://schemas.microsoft.com/office/2006/documentManagement/types"/>
    <ds:schemaRef ds:uri="9AA987DC-C9A7-4495-B0EB-A7EB0F9343F3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sharepoint/v3/fields"/>
    <ds:schemaRef ds:uri="http://schemas.microsoft.com/office/infopath/2007/PartnerControls"/>
    <ds:schemaRef ds:uri="http://schemas.openxmlformats.org/package/2006/metadata/core-properties"/>
    <ds:schemaRef ds:uri="b066638b-8533-4687-a48b-8877f492106b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7899</TotalTime>
  <Words>425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Courier New</vt:lpstr>
      <vt:lpstr>Wingdings</vt:lpstr>
      <vt:lpstr>Office Theme</vt:lpstr>
      <vt:lpstr>Content Slide Master</vt:lpstr>
      <vt:lpstr>1_Content Slide Master</vt:lpstr>
      <vt:lpstr>2_Content Slide Master</vt:lpstr>
      <vt:lpstr>50_Default Design</vt:lpstr>
      <vt:lpstr>think-cell Slide</vt:lpstr>
      <vt:lpstr>Supplier Quality Management - Quality Requirements </vt:lpstr>
      <vt:lpstr>Quality Requirements Category 3 </vt:lpstr>
      <vt:lpstr>Quality Requirements: Category 4 </vt:lpstr>
      <vt:lpstr>Thank you!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Duncan Ntshangase</cp:lastModifiedBy>
  <cp:revision>138</cp:revision>
  <dcterms:created xsi:type="dcterms:W3CDTF">2020-01-06T09:48:40Z</dcterms:created>
  <dcterms:modified xsi:type="dcterms:W3CDTF">2026-10-15T08:26:08Z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