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1"/>
  </p:notesMasterIdLst>
  <p:sldIdLst>
    <p:sldId id="308" r:id="rId7"/>
    <p:sldId id="3673" r:id="rId8"/>
    <p:sldId id="2357" r:id="rId9"/>
    <p:sldId id="298" r:id="rId10"/>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ags" Target="tags/tag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2025/10/27</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2301614" y="1069636"/>
            <a:ext cx="9642469" cy="935118"/>
          </a:xfrm>
        </p:spPr>
        <p:txBody>
          <a:bodyPr>
            <a:normAutofit fontScale="90000"/>
          </a:bodyPr>
          <a:lstStyle/>
          <a:p>
            <a:br>
              <a:rPr lang="en-US" dirty="0">
                <a:solidFill>
                  <a:srgbClr val="003896"/>
                </a:solidFill>
              </a:rPr>
            </a:br>
            <a:r>
              <a:rPr lang="en-US" dirty="0">
                <a:solidFill>
                  <a:srgbClr val="003896"/>
                </a:solidFill>
              </a:rPr>
              <a:t>Environmental Services Provider -  OHS Requirements Clarification</a:t>
            </a:r>
            <a:r>
              <a:rPr lang="en-US" dirty="0">
                <a:solidFill>
                  <a:srgbClr val="003896"/>
                </a:solidFill>
                <a:latin typeface="+mj-lt"/>
              </a:rPr>
              <a:t> </a:t>
            </a:r>
            <a:endParaRPr lang="en-US" dirty="0"/>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endParaRPr lang="en-US" dirty="0"/>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2025/10/28</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9027-F6FB-4C64-A9BD-AA0161572417}"/>
              </a:ext>
            </a:extLst>
          </p:cNvPr>
          <p:cNvSpPr>
            <a:spLocks noGrp="1"/>
          </p:cNvSpPr>
          <p:nvPr>
            <p:ph type="title"/>
          </p:nvPr>
        </p:nvSpPr>
        <p:spPr/>
        <p:txBody>
          <a:bodyPr/>
          <a:lstStyle/>
          <a:p>
            <a:r>
              <a:rPr lang="en-GB" altLang="en-US" dirty="0"/>
              <a:t>Eskom Health And Safety General Rules</a:t>
            </a:r>
            <a:endParaRPr lang="en-ZA" dirty="0"/>
          </a:p>
        </p:txBody>
      </p:sp>
      <p:sp>
        <p:nvSpPr>
          <p:cNvPr id="3" name="Content Placeholder 2">
            <a:extLst>
              <a:ext uri="{FF2B5EF4-FFF2-40B4-BE49-F238E27FC236}">
                <a16:creationId xmlns:a16="http://schemas.microsoft.com/office/drawing/2014/main" id="{216318DA-F589-B1A8-39D3-8AD1B79C3731}"/>
              </a:ext>
            </a:extLst>
          </p:cNvPr>
          <p:cNvSpPr>
            <a:spLocks noGrp="1"/>
          </p:cNvSpPr>
          <p:nvPr>
            <p:ph idx="1"/>
          </p:nvPr>
        </p:nvSpPr>
        <p:spPr/>
        <p:txBody>
          <a:bodyPr>
            <a:normAutofit/>
          </a:bodyPr>
          <a:lstStyle/>
          <a:p>
            <a:pPr algn="just" eaLnBrk="1" hangingPunct="1">
              <a:defRPr/>
            </a:pPr>
            <a:r>
              <a:rPr lang="en-GB" sz="2400" dirty="0"/>
              <a:t>Zero harm is one of ESKOM values.</a:t>
            </a:r>
          </a:p>
          <a:p>
            <a:pPr marL="0" indent="0" algn="just" eaLnBrk="1" hangingPunct="1">
              <a:buFontTx/>
              <a:buNone/>
              <a:defRPr/>
            </a:pPr>
            <a:r>
              <a:rPr lang="en-GB" sz="2400" i="1" dirty="0"/>
              <a:t>Eskom will strive  to ensure that zero harm befalls its employees, contractors, the public and the natural environment.</a:t>
            </a:r>
          </a:p>
          <a:p>
            <a:pPr lvl="2" algn="just">
              <a:defRPr/>
            </a:pPr>
            <a:r>
              <a:rPr lang="en-GB" sz="1600" i="1" dirty="0"/>
              <a:t>Zero fatalities</a:t>
            </a:r>
          </a:p>
          <a:p>
            <a:pPr lvl="2" algn="just">
              <a:defRPr/>
            </a:pPr>
            <a:r>
              <a:rPr lang="en-GB" sz="1600" i="1" dirty="0"/>
              <a:t>Zero injuries</a:t>
            </a:r>
          </a:p>
          <a:p>
            <a:pPr lvl="2" algn="just">
              <a:defRPr/>
            </a:pPr>
            <a:r>
              <a:rPr lang="en-GB" sz="1600" i="1" dirty="0"/>
              <a:t>Zero environmental incidents.</a:t>
            </a:r>
          </a:p>
          <a:p>
            <a:pPr algn="just" eaLnBrk="1" hangingPunct="1">
              <a:defRPr/>
            </a:pPr>
            <a:r>
              <a:rPr lang="en-GB" sz="2400" dirty="0"/>
              <a:t>This can be achieved through an effective :</a:t>
            </a:r>
          </a:p>
          <a:p>
            <a:pPr lvl="2" algn="just" eaLnBrk="1" hangingPunct="1">
              <a:defRPr/>
            </a:pPr>
            <a:r>
              <a:rPr lang="en-GB" sz="1600" i="1" dirty="0"/>
              <a:t>SHEQ</a:t>
            </a:r>
            <a:r>
              <a:rPr lang="en-GB" sz="1600" i="1" dirty="0">
                <a:ea typeface="+mn-ea"/>
              </a:rPr>
              <a:t> Management System, </a:t>
            </a:r>
          </a:p>
          <a:p>
            <a:pPr lvl="2" algn="just" eaLnBrk="1" hangingPunct="1">
              <a:defRPr/>
            </a:pPr>
            <a:r>
              <a:rPr lang="en-GB" sz="1600" i="1" dirty="0">
                <a:ea typeface="+mn-ea"/>
              </a:rPr>
              <a:t>Leadership Commitment and </a:t>
            </a:r>
          </a:p>
          <a:p>
            <a:pPr lvl="2" algn="just" eaLnBrk="1" hangingPunct="1">
              <a:defRPr/>
            </a:pPr>
            <a:r>
              <a:rPr lang="en-GB" sz="1600" i="1" dirty="0">
                <a:ea typeface="+mn-ea"/>
              </a:rPr>
              <a:t>Sound Health and Safety Culture</a:t>
            </a:r>
            <a:r>
              <a:rPr lang="en-GB" sz="1800" i="1" dirty="0">
                <a:ea typeface="+mn-ea"/>
              </a:rPr>
              <a:t>.</a:t>
            </a:r>
          </a:p>
          <a:p>
            <a:endParaRPr lang="en-ZA" dirty="0"/>
          </a:p>
        </p:txBody>
      </p:sp>
    </p:spTree>
    <p:extLst>
      <p:ext uri="{BB962C8B-B14F-4D97-AF65-F5344CB8AC3E}">
        <p14:creationId xmlns:p14="http://schemas.microsoft.com/office/powerpoint/2010/main" val="4137400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288AC-E096-67C9-8D04-2EFBF04A55EC}"/>
              </a:ext>
            </a:extLst>
          </p:cNvPr>
          <p:cNvSpPr>
            <a:spLocks noGrp="1"/>
          </p:cNvSpPr>
          <p:nvPr>
            <p:ph type="title"/>
          </p:nvPr>
        </p:nvSpPr>
        <p:spPr/>
        <p:txBody>
          <a:bodyPr/>
          <a:lstStyle/>
          <a:p>
            <a:r>
              <a:rPr lang="en-US" dirty="0"/>
              <a:t>Occupational Health and Safety Contractual Requirements</a:t>
            </a:r>
            <a:endParaRPr lang="en-ZA" dirty="0"/>
          </a:p>
        </p:txBody>
      </p:sp>
      <p:sp>
        <p:nvSpPr>
          <p:cNvPr id="3" name="Content Placeholder 2">
            <a:extLst>
              <a:ext uri="{FF2B5EF4-FFF2-40B4-BE49-F238E27FC236}">
                <a16:creationId xmlns:a16="http://schemas.microsoft.com/office/drawing/2014/main" id="{9DD12163-58B1-F0EC-620F-5CDB8FA2B636}"/>
              </a:ext>
            </a:extLst>
          </p:cNvPr>
          <p:cNvSpPr>
            <a:spLocks noGrp="1"/>
          </p:cNvSpPr>
          <p:nvPr>
            <p:ph idx="1"/>
          </p:nvPr>
        </p:nvSpPr>
        <p:spPr>
          <a:xfrm>
            <a:off x="171451" y="1016000"/>
            <a:ext cx="12020550" cy="5760720"/>
          </a:xfrm>
        </p:spPr>
        <p:txBody>
          <a:bodyPr>
            <a:normAutofit fontScale="25000" lnSpcReduction="20000"/>
          </a:bodyPr>
          <a:lstStyle/>
          <a:p>
            <a:pPr marL="0" indent="0" algn="just">
              <a:buNone/>
            </a:pPr>
            <a:r>
              <a:rPr lang="en-ZA" sz="6400" b="1" dirty="0">
                <a:solidFill>
                  <a:schemeClr val="tx1"/>
                </a:solidFill>
              </a:rPr>
              <a:t>Annexure B </a:t>
            </a:r>
          </a:p>
          <a:p>
            <a:pPr algn="just"/>
            <a:r>
              <a:rPr lang="en-US" sz="6400" dirty="0"/>
              <a:t>Acknowledgement of Eskom's OHS legal and other requirements form signed and submitted by the tenderer. </a:t>
            </a:r>
            <a:endParaRPr lang="en-ZA" sz="6400" dirty="0"/>
          </a:p>
          <a:p>
            <a:pPr marL="0" indent="0" algn="just">
              <a:buNone/>
            </a:pPr>
            <a:r>
              <a:rPr lang="en-ZA" sz="5600" b="1" i="0" u="none" strike="noStrike" baseline="0" dirty="0">
                <a:solidFill>
                  <a:schemeClr val="tx1"/>
                </a:solidFill>
                <a:latin typeface="Arial" panose="020B0604020202020204" pitchFamily="34" charset="0"/>
              </a:rPr>
              <a:t>Company Organogram </a:t>
            </a:r>
            <a:endParaRPr lang="en-ZA" sz="6400" dirty="0"/>
          </a:p>
          <a:p>
            <a:pPr algn="just"/>
            <a:r>
              <a:rPr lang="en-US" sz="6400" dirty="0"/>
              <a:t> A copy of the company organogram /structure. (Including roles, responsibility &amp; Accountability). </a:t>
            </a:r>
            <a:endParaRPr lang="en-ZA" sz="6400" dirty="0"/>
          </a:p>
          <a:p>
            <a:pPr marL="0" indent="0" algn="just">
              <a:buNone/>
            </a:pPr>
            <a:endParaRPr lang="en-ZA" sz="5600" b="1" i="0" u="none" strike="noStrike" baseline="0" dirty="0">
              <a:solidFill>
                <a:schemeClr val="tx1"/>
              </a:solidFill>
              <a:latin typeface="Arial" panose="020B0604020202020204" pitchFamily="34" charset="0"/>
            </a:endParaRPr>
          </a:p>
          <a:p>
            <a:pPr marL="0" indent="0" algn="just">
              <a:buNone/>
            </a:pPr>
            <a:r>
              <a:rPr lang="en-ZA" sz="6400" b="1" dirty="0">
                <a:solidFill>
                  <a:schemeClr val="tx1"/>
                </a:solidFill>
              </a:rPr>
              <a:t>OHS Resource Plan </a:t>
            </a:r>
          </a:p>
          <a:p>
            <a:pPr algn="just"/>
            <a:r>
              <a:rPr lang="en-US" sz="6400" dirty="0"/>
              <a:t>Tenders to provide a proposed OHS resource plan for the proposed scope of work. For each position, stipulate the position titles; and the qualifications and competencies that will be required for each position. </a:t>
            </a:r>
          </a:p>
          <a:p>
            <a:pPr marL="0" indent="0" algn="just">
              <a:buNone/>
            </a:pPr>
            <a:endParaRPr lang="en-ZA" sz="5600" b="0" i="0" u="none" strike="noStrike" baseline="0" dirty="0">
              <a:solidFill>
                <a:schemeClr val="tx1"/>
              </a:solidFill>
              <a:latin typeface="Arial" panose="020B0604020202020204" pitchFamily="34" charset="0"/>
            </a:endParaRPr>
          </a:p>
          <a:p>
            <a:pPr marL="0" indent="0" algn="just">
              <a:buNone/>
            </a:pPr>
            <a:r>
              <a:rPr lang="en-ZA" sz="6400" b="1" dirty="0">
                <a:solidFill>
                  <a:schemeClr val="tx1"/>
                </a:solidFill>
              </a:rPr>
              <a:t>Baseline Risk Assessment (BRA) </a:t>
            </a:r>
          </a:p>
          <a:p>
            <a:pPr algn="just"/>
            <a:r>
              <a:rPr lang="en-US" sz="6400" dirty="0"/>
              <a:t>Identification, assessment, and management of SHE risks related to the scope of work. The methodology used for the risk assessment must be provided together with the BRA. </a:t>
            </a:r>
            <a:endParaRPr lang="en-ZA" sz="6400" dirty="0"/>
          </a:p>
          <a:p>
            <a:pPr marL="0" indent="0" algn="just">
              <a:buNone/>
            </a:pPr>
            <a:r>
              <a:rPr lang="en-ZA" sz="5600" b="1" dirty="0">
                <a:solidFill>
                  <a:schemeClr val="tx1"/>
                </a:solidFill>
              </a:rPr>
              <a:t>COIDA </a:t>
            </a:r>
          </a:p>
          <a:p>
            <a:pPr algn="just"/>
            <a:r>
              <a:rPr lang="en-US" sz="6400" dirty="0"/>
              <a:t> Valid Letter of Good Standing (COIDA or equivalent to be submitted. </a:t>
            </a:r>
            <a:endParaRPr lang="en-ZA" sz="6400" dirty="0"/>
          </a:p>
          <a:p>
            <a:pPr marL="0" indent="0" algn="just">
              <a:buNone/>
            </a:pPr>
            <a:r>
              <a:rPr lang="en-US" sz="6400" b="1" dirty="0">
                <a:solidFill>
                  <a:schemeClr val="tx1"/>
                </a:solidFill>
              </a:rPr>
              <a:t>SHE policy signed by CEO/ MD </a:t>
            </a:r>
          </a:p>
          <a:p>
            <a:pPr algn="just"/>
            <a:r>
              <a:rPr lang="en-US" sz="6400" dirty="0"/>
              <a:t>SHE policy signed by CEO/ MD-Comply to Section 7 of the OHS Act. </a:t>
            </a:r>
          </a:p>
          <a:p>
            <a:pPr marL="0" indent="0" algn="just">
              <a:buNone/>
            </a:pPr>
            <a:r>
              <a:rPr lang="en-US" sz="6400" b="1" dirty="0">
                <a:solidFill>
                  <a:schemeClr val="tx1"/>
                </a:solidFill>
              </a:rPr>
              <a:t>Mandatory Appointment</a:t>
            </a:r>
          </a:p>
          <a:p>
            <a:pPr algn="just"/>
            <a:r>
              <a:rPr lang="en-US" sz="6400" dirty="0"/>
              <a:t>A Section 37(2) Agreement will be signed between the Client and the Environmental Services Partner at the time of awarding the contract. This confirms the legal standing of the Enablement Partner as an employer.</a:t>
            </a:r>
            <a:endParaRPr lang="en-ZA" sz="6400" dirty="0"/>
          </a:p>
          <a:p>
            <a:pPr marL="0" indent="0">
              <a:buNone/>
            </a:pPr>
            <a:endParaRPr lang="en-US" sz="6400" dirty="0">
              <a:solidFill>
                <a:schemeClr val="tx1"/>
              </a:solidFill>
            </a:endParaRPr>
          </a:p>
          <a:p>
            <a:pPr marL="0" indent="0">
              <a:buNone/>
            </a:pPr>
            <a:r>
              <a:rPr lang="en-ZA" sz="6400" b="0" i="0" u="none" strike="noStrike" baseline="0" dirty="0">
                <a:solidFill>
                  <a:srgbClr val="000000"/>
                </a:solidFill>
                <a:latin typeface="Arial" panose="020B0604020202020204" pitchFamily="34" charset="0"/>
              </a:rPr>
              <a:t>	</a:t>
            </a:r>
          </a:p>
          <a:p>
            <a:endParaRPr lang="en-ZA" dirty="0"/>
          </a:p>
        </p:txBody>
      </p:sp>
    </p:spTree>
    <p:extLst>
      <p:ext uri="{BB962C8B-B14F-4D97-AF65-F5344CB8AC3E}">
        <p14:creationId xmlns:p14="http://schemas.microsoft.com/office/powerpoint/2010/main" val="2917144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End</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3.xml><?xml version="1.0" encoding="utf-8"?>
<ds:datastoreItem xmlns:ds="http://schemas.openxmlformats.org/officeDocument/2006/customXml" ds:itemID="{B33A1265-97A7-4CBC-A6B2-2EEAB6A71AD7}">
  <ds:schemaRefs>
    <ds:schemaRef ds:uri="http://schemas.microsoft.com/office/2006/metadata/properties"/>
    <ds:schemaRef ds:uri="http://schemas.microsoft.com/office/infopath/2007/PartnerControls"/>
    <ds:schemaRef ds:uri="2c7ddca0-f18f-4514-89ec-cfc256175ba5"/>
  </ds:schemaRefs>
</ds:datastoreItem>
</file>

<file path=customXml/itemProps4.xml><?xml version="1.0" encoding="utf-8"?>
<ds:datastoreItem xmlns:ds="http://schemas.openxmlformats.org/officeDocument/2006/customXml" ds:itemID="{7F75ADF6-FF55-4FFC-BA53-8A77FEA89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5212</TotalTime>
  <Words>272</Words>
  <Application>Microsoft Office PowerPoint</Application>
  <PresentationFormat>Widescreen</PresentationFormat>
  <Paragraphs>32</Paragraphs>
  <Slides>4</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vt:i4>
      </vt:variant>
    </vt:vector>
  </HeadingPairs>
  <TitlesOfParts>
    <vt:vector size="12" baseType="lpstr">
      <vt:lpstr>Arial</vt:lpstr>
      <vt:lpstr>Calibri</vt:lpstr>
      <vt:lpstr>Courier New</vt:lpstr>
      <vt:lpstr>Times New Roman</vt:lpstr>
      <vt:lpstr>Wingdings</vt:lpstr>
      <vt:lpstr>Office Theme</vt:lpstr>
      <vt:lpstr>Content Slide Master</vt:lpstr>
      <vt:lpstr>think-cell Slide</vt:lpstr>
      <vt:lpstr> Environmental Services Provider -  OHS Requirements Clarification </vt:lpstr>
      <vt:lpstr>Eskom Health And Safety General Rules</vt:lpstr>
      <vt:lpstr>Occupational Health and Safety Contractual Requirements</vt:lpstr>
      <vt:lpstr>End</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Keamogetswe Daniso</cp:lastModifiedBy>
  <cp:revision>53</cp:revision>
  <dcterms:created xsi:type="dcterms:W3CDTF">2020-01-06T09:48:40Z</dcterms:created>
  <dcterms:modified xsi:type="dcterms:W3CDTF">2025-10-27T08:33:05Z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