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5"/>
  </p:notesMasterIdLst>
  <p:handoutMasterIdLst>
    <p:handoutMasterId r:id="rId16"/>
  </p:handoutMasterIdLst>
  <p:sldIdLst>
    <p:sldId id="291" r:id="rId2"/>
    <p:sldId id="324" r:id="rId3"/>
    <p:sldId id="325" r:id="rId4"/>
    <p:sldId id="326" r:id="rId5"/>
    <p:sldId id="327" r:id="rId6"/>
    <p:sldId id="328" r:id="rId7"/>
    <p:sldId id="330" r:id="rId8"/>
    <p:sldId id="329" r:id="rId9"/>
    <p:sldId id="331" r:id="rId10"/>
    <p:sldId id="332" r:id="rId11"/>
    <p:sldId id="333" r:id="rId12"/>
    <p:sldId id="334" r:id="rId13"/>
    <p:sldId id="259" r:id="rId14"/>
  </p:sldIdLst>
  <p:sldSz cx="10160000" cy="5715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guide id="3" orient="horz" pos="76">
          <p15:clr>
            <a:srgbClr val="A4A3A4"/>
          </p15:clr>
        </p15:guide>
        <p15:guide id="4" pos="623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disa File" initials="MF" lastIdx="17" clrIdx="0">
    <p:extLst>
      <p:ext uri="{19B8F6BF-5375-455C-9EA6-DF929625EA0E}">
        <p15:presenceInfo xmlns:p15="http://schemas.microsoft.com/office/powerpoint/2012/main" userId="S-1-5-21-1921980992-492592877-618671499-6335" providerId="AD"/>
      </p:ext>
    </p:extLst>
  </p:cmAuthor>
  <p:cmAuthor id="2" name="Eric Sirgobind" initials="ES" lastIdx="5" clrIdx="1">
    <p:extLst>
      <p:ext uri="{19B8F6BF-5375-455C-9EA6-DF929625EA0E}">
        <p15:presenceInfo xmlns:p15="http://schemas.microsoft.com/office/powerpoint/2012/main" userId="S-1-5-21-1921980992-492592877-618671499-339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7B"/>
    <a:srgbClr val="006600"/>
    <a:srgbClr val="FF3300"/>
    <a:srgbClr val="D0D8E8"/>
    <a:srgbClr val="0E1B8D"/>
    <a:srgbClr val="000066"/>
    <a:srgbClr val="0E1B79"/>
    <a:srgbClr val="FFFF00"/>
    <a:srgbClr val="000000"/>
    <a:srgbClr val="939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538" autoAdjust="0"/>
    <p:restoredTop sz="95901" autoAdjust="0"/>
  </p:normalViewPr>
  <p:slideViewPr>
    <p:cSldViewPr>
      <p:cViewPr varScale="1">
        <p:scale>
          <a:sx n="73" d="100"/>
          <a:sy n="73" d="100"/>
        </p:scale>
        <p:origin x="62" y="826"/>
      </p:cViewPr>
      <p:guideLst>
        <p:guide orient="horz" pos="1800"/>
        <p:guide pos="3200"/>
        <p:guide orient="horz" pos="76"/>
        <p:guide pos="623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8" d="100"/>
          <a:sy n="58" d="100"/>
        </p:scale>
        <p:origin x="3250"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594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577" tIns="45789" rIns="91577" bIns="45789" rtlCol="0"/>
          <a:lstStyle>
            <a:lvl1pPr algn="l">
              <a:defRPr sz="1200"/>
            </a:lvl1pPr>
          </a:lstStyle>
          <a:p>
            <a:endParaRPr lang="en-GB" dirty="0"/>
          </a:p>
        </p:txBody>
      </p:sp>
      <p:sp>
        <p:nvSpPr>
          <p:cNvPr id="3" name="Date Placeholder 2"/>
          <p:cNvSpPr>
            <a:spLocks noGrp="1"/>
          </p:cNvSpPr>
          <p:nvPr>
            <p:ph type="dt" idx="1"/>
          </p:nvPr>
        </p:nvSpPr>
        <p:spPr>
          <a:xfrm>
            <a:off x="3856738" y="0"/>
            <a:ext cx="2950475" cy="497046"/>
          </a:xfrm>
          <a:prstGeom prst="rect">
            <a:avLst/>
          </a:prstGeom>
        </p:spPr>
        <p:txBody>
          <a:bodyPr vert="horz" lIns="91577" tIns="45789" rIns="91577" bIns="45789" rtlCol="0"/>
          <a:lstStyle>
            <a:lvl1pPr algn="r">
              <a:defRPr sz="1200"/>
            </a:lvl1pPr>
          </a:lstStyle>
          <a:p>
            <a:fld id="{4AFFB6D1-9C4A-412E-805D-A77C5B5FCCDA}" type="datetimeFigureOut">
              <a:rPr lang="en-GB" smtClean="0"/>
              <a:t>18/10/2022</a:t>
            </a:fld>
            <a:endParaRPr lang="en-GB" dirty="0"/>
          </a:p>
        </p:txBody>
      </p:sp>
      <p:sp>
        <p:nvSpPr>
          <p:cNvPr id="4" name="Slide Image Placeholder 3"/>
          <p:cNvSpPr>
            <a:spLocks noGrp="1" noRot="1" noChangeAspect="1"/>
          </p:cNvSpPr>
          <p:nvPr>
            <p:ph type="sldImg" idx="2"/>
          </p:nvPr>
        </p:nvSpPr>
        <p:spPr>
          <a:xfrm>
            <a:off x="90488" y="746125"/>
            <a:ext cx="6627812" cy="3727450"/>
          </a:xfrm>
          <a:prstGeom prst="rect">
            <a:avLst/>
          </a:prstGeom>
          <a:noFill/>
          <a:ln w="12700">
            <a:solidFill>
              <a:prstClr val="black"/>
            </a:solidFill>
          </a:ln>
        </p:spPr>
        <p:txBody>
          <a:bodyPr vert="horz" lIns="91577" tIns="45789" rIns="91577" bIns="45789" rtlCol="0" anchor="ctr"/>
          <a:lstStyle/>
          <a:p>
            <a:endParaRPr lang="en-GB" dirty="0"/>
          </a:p>
        </p:txBody>
      </p:sp>
      <p:sp>
        <p:nvSpPr>
          <p:cNvPr id="5" name="Notes Placeholder 4"/>
          <p:cNvSpPr>
            <a:spLocks noGrp="1"/>
          </p:cNvSpPr>
          <p:nvPr>
            <p:ph type="body" sz="quarter" idx="3"/>
          </p:nvPr>
        </p:nvSpPr>
        <p:spPr>
          <a:xfrm>
            <a:off x="680880" y="4721940"/>
            <a:ext cx="5447030" cy="4473416"/>
          </a:xfrm>
          <a:prstGeom prst="rect">
            <a:avLst/>
          </a:prstGeom>
        </p:spPr>
        <p:txBody>
          <a:bodyPr vert="horz" lIns="91577" tIns="45789" rIns="91577" bIns="457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3"/>
            <a:ext cx="2950475" cy="497046"/>
          </a:xfrm>
          <a:prstGeom prst="rect">
            <a:avLst/>
          </a:prstGeom>
        </p:spPr>
        <p:txBody>
          <a:bodyPr vert="horz" lIns="91577" tIns="45789" rIns="91577" bIns="4578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6738" y="9442153"/>
            <a:ext cx="2950475" cy="497046"/>
          </a:xfrm>
          <a:prstGeom prst="rect">
            <a:avLst/>
          </a:prstGeom>
        </p:spPr>
        <p:txBody>
          <a:bodyPr vert="horz" lIns="91577" tIns="45789" rIns="91577" bIns="45789" rtlCol="0" anchor="b"/>
          <a:lstStyle>
            <a:lvl1pPr algn="r">
              <a:defRPr sz="1200"/>
            </a:lvl1pPr>
          </a:lstStyle>
          <a:p>
            <a:fld id="{21DCBDAC-2920-4F99-87E0-AAF918DED104}" type="slidenum">
              <a:rPr lang="en-GB" smtClean="0"/>
              <a:t>‹#›</a:t>
            </a:fld>
            <a:endParaRPr lang="en-GB" dirty="0"/>
          </a:p>
        </p:txBody>
      </p:sp>
    </p:spTree>
    <p:extLst>
      <p:ext uri="{BB962C8B-B14F-4D97-AF65-F5344CB8AC3E}">
        <p14:creationId xmlns:p14="http://schemas.microsoft.com/office/powerpoint/2010/main" val="404130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2</a:t>
            </a:fld>
            <a:endParaRPr lang="en-GB" dirty="0"/>
          </a:p>
        </p:txBody>
      </p:sp>
    </p:spTree>
    <p:extLst>
      <p:ext uri="{BB962C8B-B14F-4D97-AF65-F5344CB8AC3E}">
        <p14:creationId xmlns:p14="http://schemas.microsoft.com/office/powerpoint/2010/main" val="391567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3</a:t>
            </a:fld>
            <a:endParaRPr lang="en-GB" dirty="0"/>
          </a:p>
        </p:txBody>
      </p:sp>
    </p:spTree>
    <p:extLst>
      <p:ext uri="{BB962C8B-B14F-4D97-AF65-F5344CB8AC3E}">
        <p14:creationId xmlns:p14="http://schemas.microsoft.com/office/powerpoint/2010/main" val="2650115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4</a:t>
            </a:fld>
            <a:endParaRPr lang="en-GB" dirty="0"/>
          </a:p>
        </p:txBody>
      </p:sp>
    </p:spTree>
    <p:extLst>
      <p:ext uri="{BB962C8B-B14F-4D97-AF65-F5344CB8AC3E}">
        <p14:creationId xmlns:p14="http://schemas.microsoft.com/office/powerpoint/2010/main" val="984669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5</a:t>
            </a:fld>
            <a:endParaRPr lang="en-GB" dirty="0"/>
          </a:p>
        </p:txBody>
      </p:sp>
    </p:spTree>
    <p:extLst>
      <p:ext uri="{BB962C8B-B14F-4D97-AF65-F5344CB8AC3E}">
        <p14:creationId xmlns:p14="http://schemas.microsoft.com/office/powerpoint/2010/main" val="3724539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6</a:t>
            </a:fld>
            <a:endParaRPr lang="en-GB" dirty="0"/>
          </a:p>
        </p:txBody>
      </p:sp>
    </p:spTree>
    <p:extLst>
      <p:ext uri="{BB962C8B-B14F-4D97-AF65-F5344CB8AC3E}">
        <p14:creationId xmlns:p14="http://schemas.microsoft.com/office/powerpoint/2010/main" val="17616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7</a:t>
            </a:fld>
            <a:endParaRPr lang="en-GB" dirty="0"/>
          </a:p>
        </p:txBody>
      </p:sp>
    </p:spTree>
    <p:extLst>
      <p:ext uri="{BB962C8B-B14F-4D97-AF65-F5344CB8AC3E}">
        <p14:creationId xmlns:p14="http://schemas.microsoft.com/office/powerpoint/2010/main" val="3513186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8</a:t>
            </a:fld>
            <a:endParaRPr lang="en-GB" dirty="0"/>
          </a:p>
        </p:txBody>
      </p:sp>
    </p:spTree>
    <p:extLst>
      <p:ext uri="{BB962C8B-B14F-4D97-AF65-F5344CB8AC3E}">
        <p14:creationId xmlns:p14="http://schemas.microsoft.com/office/powerpoint/2010/main" val="1726779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9</a:t>
            </a:fld>
            <a:endParaRPr lang="en-GB" dirty="0"/>
          </a:p>
        </p:txBody>
      </p:sp>
    </p:spTree>
    <p:extLst>
      <p:ext uri="{BB962C8B-B14F-4D97-AF65-F5344CB8AC3E}">
        <p14:creationId xmlns:p14="http://schemas.microsoft.com/office/powerpoint/2010/main" val="1859160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10</a:t>
            </a:fld>
            <a:endParaRPr lang="en-GB" dirty="0"/>
          </a:p>
        </p:txBody>
      </p:sp>
    </p:spTree>
    <p:extLst>
      <p:ext uri="{BB962C8B-B14F-4D97-AF65-F5344CB8AC3E}">
        <p14:creationId xmlns:p14="http://schemas.microsoft.com/office/powerpoint/2010/main" val="797486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11</a:t>
            </a:fld>
            <a:endParaRPr lang="en-GB" dirty="0"/>
          </a:p>
        </p:txBody>
      </p:sp>
    </p:spTree>
    <p:extLst>
      <p:ext uri="{BB962C8B-B14F-4D97-AF65-F5344CB8AC3E}">
        <p14:creationId xmlns:p14="http://schemas.microsoft.com/office/powerpoint/2010/main" val="6107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12</a:t>
            </a:fld>
            <a:endParaRPr lang="en-GB" dirty="0"/>
          </a:p>
        </p:txBody>
      </p:sp>
    </p:spTree>
    <p:extLst>
      <p:ext uri="{BB962C8B-B14F-4D97-AF65-F5344CB8AC3E}">
        <p14:creationId xmlns:p14="http://schemas.microsoft.com/office/powerpoint/2010/main" val="11622115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b="9124"/>
          <a:stretch/>
        </p:blipFill>
        <p:spPr>
          <a:xfrm>
            <a:off x="1" y="0"/>
            <a:ext cx="3567832" cy="5715000"/>
          </a:xfrm>
          <a:prstGeom prst="rect">
            <a:avLst/>
          </a:prstGeom>
        </p:spPr>
      </p:pic>
      <p:sp>
        <p:nvSpPr>
          <p:cNvPr id="8" name="Rectangle 7"/>
          <p:cNvSpPr/>
          <p:nvPr userDrawn="1"/>
        </p:nvSpPr>
        <p:spPr>
          <a:xfrm>
            <a:off x="9320471" y="5317774"/>
            <a:ext cx="839529" cy="397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7" dirty="0"/>
          </a:p>
        </p:txBody>
      </p:sp>
      <p:sp>
        <p:nvSpPr>
          <p:cNvPr id="2" name="Title 1"/>
          <p:cNvSpPr>
            <a:spLocks noGrp="1"/>
          </p:cNvSpPr>
          <p:nvPr>
            <p:ph type="ctrTitle"/>
          </p:nvPr>
        </p:nvSpPr>
        <p:spPr>
          <a:xfrm>
            <a:off x="3783855" y="769268"/>
            <a:ext cx="5897253" cy="2592288"/>
          </a:xfrm>
          <a:noFill/>
        </p:spPr>
        <p:txBody>
          <a:bodyPr>
            <a:normAutofit/>
          </a:bodyPr>
          <a:lstStyle>
            <a:lvl1pPr algn="ctr">
              <a:defRPr sz="3200" b="1">
                <a:solidFill>
                  <a:srgbClr val="0E1B8D"/>
                </a:solidFill>
                <a:latin typeface="+mj-lt"/>
                <a:cs typeface="Segoe UI Semibold" panose="020B0702040204020203"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3783854" y="4369668"/>
            <a:ext cx="5897254" cy="1055935"/>
          </a:xfrm>
          <a:noFill/>
        </p:spPr>
        <p:txBody>
          <a:bodyPr anchor="ctr">
            <a:normAutofit/>
          </a:bodyPr>
          <a:lstStyle>
            <a:lvl1pPr marL="0" indent="0" algn="ctr">
              <a:buNone/>
              <a:defRPr sz="2000">
                <a:solidFill>
                  <a:srgbClr val="0E1B8D"/>
                </a:solidFill>
                <a:latin typeface="+mn-lt"/>
                <a:cs typeface="Segoe UI Semibold" panose="020B0702040204020203" pitchFamily="34" charset="0"/>
              </a:defRPr>
            </a:lvl1pPr>
            <a:lvl2pPr marL="423312" indent="0" algn="ctr">
              <a:buNone/>
              <a:defRPr>
                <a:solidFill>
                  <a:schemeClr val="tx1">
                    <a:tint val="75000"/>
                  </a:schemeClr>
                </a:solidFill>
              </a:defRPr>
            </a:lvl2pPr>
            <a:lvl3pPr marL="846625" indent="0" algn="ctr">
              <a:buNone/>
              <a:defRPr>
                <a:solidFill>
                  <a:schemeClr val="tx1">
                    <a:tint val="75000"/>
                  </a:schemeClr>
                </a:solidFill>
              </a:defRPr>
            </a:lvl3pPr>
            <a:lvl4pPr marL="1269936" indent="0" algn="ctr">
              <a:buNone/>
              <a:defRPr>
                <a:solidFill>
                  <a:schemeClr val="tx1">
                    <a:tint val="75000"/>
                  </a:schemeClr>
                </a:solidFill>
              </a:defRPr>
            </a:lvl4pPr>
            <a:lvl5pPr marL="1693249" indent="0" algn="ctr">
              <a:buNone/>
              <a:defRPr>
                <a:solidFill>
                  <a:schemeClr val="tx1">
                    <a:tint val="75000"/>
                  </a:schemeClr>
                </a:solidFill>
              </a:defRPr>
            </a:lvl5pPr>
            <a:lvl6pPr marL="2116561" indent="0" algn="ctr">
              <a:buNone/>
              <a:defRPr>
                <a:solidFill>
                  <a:schemeClr val="tx1">
                    <a:tint val="75000"/>
                  </a:schemeClr>
                </a:solidFill>
              </a:defRPr>
            </a:lvl6pPr>
            <a:lvl7pPr marL="2539873" indent="0" algn="ctr">
              <a:buNone/>
              <a:defRPr>
                <a:solidFill>
                  <a:schemeClr val="tx1">
                    <a:tint val="75000"/>
                  </a:schemeClr>
                </a:solidFill>
              </a:defRPr>
            </a:lvl7pPr>
            <a:lvl8pPr marL="2963185" indent="0" algn="ctr">
              <a:buNone/>
              <a:defRPr>
                <a:solidFill>
                  <a:schemeClr val="tx1">
                    <a:tint val="75000"/>
                  </a:schemeClr>
                </a:solidFill>
              </a:defRPr>
            </a:lvl8pPr>
            <a:lvl9pPr marL="3386497" indent="0" algn="ctr">
              <a:buNone/>
              <a:defRPr>
                <a:solidFill>
                  <a:schemeClr val="tx1">
                    <a:tint val="75000"/>
                  </a:schemeClr>
                </a:solidFill>
              </a:defRPr>
            </a:lvl9pPr>
          </a:lstStyle>
          <a:p>
            <a:r>
              <a:rPr lang="en-US"/>
              <a:t>Click to edit Master subtitle style</a:t>
            </a:r>
            <a:endParaRPr lang="en-GB" dirty="0"/>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65616" y="4369668"/>
            <a:ext cx="834064" cy="1055934"/>
          </a:xfrm>
          <a:prstGeom prst="rect">
            <a:avLst/>
          </a:prstGeom>
        </p:spPr>
      </p:pic>
    </p:spTree>
    <p:extLst>
      <p:ext uri="{BB962C8B-B14F-4D97-AF65-F5344CB8AC3E}">
        <p14:creationId xmlns:p14="http://schemas.microsoft.com/office/powerpoint/2010/main" val="1444082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000" y="841276"/>
            <a:ext cx="9720000" cy="523220"/>
          </a:xfrm>
          <a:noFill/>
        </p:spPr>
        <p:txBody>
          <a:bodyPr anchor="t">
            <a:spAutoFit/>
          </a:bodyPr>
          <a:lstStyle>
            <a:lvl1pPr algn="l">
              <a:defRPr sz="2800" b="1" cap="none" baseline="0">
                <a:solidFill>
                  <a:srgbClr val="0E1B8D"/>
                </a:solidFill>
                <a:latin typeface="+mj-lt"/>
              </a:defRPr>
            </a:lvl1pPr>
          </a:lstStyle>
          <a:p>
            <a:r>
              <a:rPr lang="en-US"/>
              <a:t>Click to edit Master title style</a:t>
            </a:r>
            <a:endParaRPr lang="en-GB" dirty="0"/>
          </a:p>
        </p:txBody>
      </p:sp>
      <p:sp>
        <p:nvSpPr>
          <p:cNvPr id="12" name="Content Placeholder 11"/>
          <p:cNvSpPr>
            <a:spLocks noGrp="1"/>
          </p:cNvSpPr>
          <p:nvPr>
            <p:ph sz="quarter" idx="10"/>
          </p:nvPr>
        </p:nvSpPr>
        <p:spPr>
          <a:xfrm>
            <a:off x="216000" y="1705372"/>
            <a:ext cx="3240001" cy="3240000"/>
          </a:xfrm>
        </p:spPr>
        <p:txBody>
          <a:bodyPr>
            <a:normAutofit/>
          </a:bodyPr>
          <a:lstStyle>
            <a:lvl1pPr marL="0" indent="0">
              <a:buNone/>
              <a:defRPr sz="2000"/>
            </a:lvl1pPr>
          </a:lstStyle>
          <a:p>
            <a:pPr lvl="0"/>
            <a:r>
              <a:rPr lang="en-US"/>
              <a:t>Click to edit Master text styles</a:t>
            </a:r>
          </a:p>
        </p:txBody>
      </p:sp>
      <p:sp>
        <p:nvSpPr>
          <p:cNvPr id="6" name="Content Placeholder 11"/>
          <p:cNvSpPr>
            <a:spLocks noGrp="1"/>
          </p:cNvSpPr>
          <p:nvPr>
            <p:ph sz="quarter" idx="11"/>
          </p:nvPr>
        </p:nvSpPr>
        <p:spPr>
          <a:xfrm>
            <a:off x="3711848" y="1705372"/>
            <a:ext cx="6224152" cy="3240000"/>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4" name="Straight Connector 3"/>
          <p:cNvCxnSpPr/>
          <p:nvPr userDrawn="1"/>
        </p:nvCxnSpPr>
        <p:spPr>
          <a:xfrm>
            <a:off x="327472" y="1417340"/>
            <a:ext cx="9505056" cy="0"/>
          </a:xfrm>
          <a:prstGeom prst="line">
            <a:avLst/>
          </a:prstGeom>
          <a:ln w="28575">
            <a:solidFill>
              <a:srgbClr val="0E1B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62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00" y="157201"/>
            <a:ext cx="9720000" cy="480053"/>
          </a:xfrm>
        </p:spPr>
        <p:txBody>
          <a:bodyPr anchor="t" anchorCtr="0">
            <a:noAutofit/>
          </a:bodyPr>
          <a:lstStyle>
            <a:lvl1pPr>
              <a:defRPr sz="2800" b="1">
                <a:solidFill>
                  <a:srgbClr val="0E1B8D"/>
                </a:solidFill>
                <a:latin typeface="+mj-lt"/>
              </a:defRPr>
            </a:lvl1pPr>
          </a:lstStyle>
          <a:p>
            <a:r>
              <a:rPr lang="en-US"/>
              <a:t>Click to edit Master title style</a:t>
            </a:r>
            <a:endParaRPr lang="en-GB" dirty="0"/>
          </a:p>
        </p:txBody>
      </p:sp>
      <p:sp>
        <p:nvSpPr>
          <p:cNvPr id="3" name="Content Placeholder 2"/>
          <p:cNvSpPr>
            <a:spLocks noGrp="1"/>
          </p:cNvSpPr>
          <p:nvPr>
            <p:ph idx="1"/>
          </p:nvPr>
        </p:nvSpPr>
        <p:spPr>
          <a:xfrm>
            <a:off x="216000" y="841276"/>
            <a:ext cx="9720000" cy="4404490"/>
          </a:xfrm>
        </p:spPr>
        <p:txBody>
          <a:bodyPr>
            <a:normAutofit/>
          </a:bodyPr>
          <a:lstStyle>
            <a:lvl1pPr marL="336592" indent="-336592">
              <a:spcBef>
                <a:spcPts val="556"/>
              </a:spcBef>
              <a:buSzPct val="90000"/>
              <a:defRPr sz="2400"/>
            </a:lvl1pPr>
            <a:lvl2pPr marL="658486" indent="-321895">
              <a:spcBef>
                <a:spcPts val="556"/>
              </a:spcBef>
              <a:buSzPct val="90000"/>
              <a:defRPr sz="2000"/>
            </a:lvl2pPr>
            <a:lvl3pPr marL="833396" indent="-174910">
              <a:spcBef>
                <a:spcPts val="556"/>
              </a:spcBef>
              <a:buFont typeface="Wingdings" panose="05000000000000000000" pitchFamily="2" charset="2"/>
              <a:buChar char="§"/>
              <a:defRPr sz="1800"/>
            </a:lvl3pPr>
            <a:lvl4pPr marL="1074449" indent="-241053">
              <a:spcBef>
                <a:spcPts val="556"/>
              </a:spcBef>
              <a:buFont typeface="Arial" panose="020B0604020202020204" pitchFamily="34" charset="0"/>
              <a:buChar char="•"/>
              <a:defRPr sz="1600"/>
            </a:lvl4pPr>
            <a:lvl5pPr marL="1249359" indent="-174910">
              <a:spcBef>
                <a:spcPts val="556"/>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7821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53325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00" y="157200"/>
            <a:ext cx="9721080" cy="523220"/>
          </a:xfrm>
          <a:noFill/>
          <a:ln>
            <a:noFill/>
          </a:ln>
        </p:spPr>
        <p:txBody>
          <a:bodyPr wrap="square" anchor="t" anchorCtr="0">
            <a:spAutoFit/>
          </a:bodyPr>
          <a:lstStyle>
            <a:lvl1pPr>
              <a:defRPr sz="2800">
                <a:latin typeface="+mj-lt"/>
              </a:defRPr>
            </a:lvl1pPr>
          </a:lstStyle>
          <a:p>
            <a:r>
              <a:rPr lang="en-US"/>
              <a:t>Click to edit Master title style</a:t>
            </a:r>
            <a:endParaRPr lang="en-GB" dirty="0"/>
          </a:p>
        </p:txBody>
      </p:sp>
      <p:sp>
        <p:nvSpPr>
          <p:cNvPr id="3" name="Content Placeholder 2"/>
          <p:cNvSpPr>
            <a:spLocks noGrp="1"/>
          </p:cNvSpPr>
          <p:nvPr>
            <p:ph sz="half" idx="1"/>
          </p:nvPr>
        </p:nvSpPr>
        <p:spPr>
          <a:xfrm>
            <a:off x="216000" y="913285"/>
            <a:ext cx="4536505" cy="4248471"/>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040535" y="913285"/>
            <a:ext cx="4896545" cy="4248472"/>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906209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rotWithShape="1">
          <a:blip r:embed="rId7" cstate="email">
            <a:extLst>
              <a:ext uri="{28A0092B-C50C-407E-A947-70E740481C1C}">
                <a14:useLocalDpi xmlns:a14="http://schemas.microsoft.com/office/drawing/2010/main"/>
              </a:ext>
            </a:extLst>
          </a:blip>
          <a:srcRect b="-1"/>
          <a:stretch/>
        </p:blipFill>
        <p:spPr>
          <a:xfrm>
            <a:off x="1" y="5438950"/>
            <a:ext cx="10159999" cy="276050"/>
          </a:xfrm>
          <a:prstGeom prst="rect">
            <a:avLst/>
          </a:prstGeom>
          <a:noFill/>
          <a:ln>
            <a:noFill/>
          </a:ln>
        </p:spPr>
      </p:pic>
      <p:sp>
        <p:nvSpPr>
          <p:cNvPr id="4" name="Rectangle 3"/>
          <p:cNvSpPr/>
          <p:nvPr/>
        </p:nvSpPr>
        <p:spPr>
          <a:xfrm>
            <a:off x="183456" y="5469253"/>
            <a:ext cx="1368152" cy="208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ZA" sz="1400" dirty="0">
                <a:solidFill>
                  <a:schemeClr val="bg1"/>
                </a:solidFill>
                <a:latin typeface="+mn-lt"/>
                <a:cs typeface="Segoe UI" panose="020B0502040204020203" pitchFamily="34" charset="0"/>
              </a:rPr>
              <a:t>SITA SOC Ltd</a:t>
            </a:r>
            <a:endParaRPr lang="en-GB" sz="1400" dirty="0">
              <a:solidFill>
                <a:schemeClr val="bg1"/>
              </a:solidFill>
              <a:latin typeface="+mn-lt"/>
              <a:cs typeface="Segoe UI" panose="020B0502040204020203" pitchFamily="34" charset="0"/>
            </a:endParaRPr>
          </a:p>
        </p:txBody>
      </p:sp>
      <p:sp>
        <p:nvSpPr>
          <p:cNvPr id="2" name="Title Placeholder 1"/>
          <p:cNvSpPr>
            <a:spLocks noGrp="1"/>
          </p:cNvSpPr>
          <p:nvPr>
            <p:ph type="title"/>
          </p:nvPr>
        </p:nvSpPr>
        <p:spPr>
          <a:xfrm>
            <a:off x="216000" y="157200"/>
            <a:ext cx="9720000" cy="523220"/>
          </a:xfrm>
          <a:prstGeom prst="rect">
            <a:avLst/>
          </a:prstGeom>
          <a:noFill/>
          <a:ln cmpd="sng">
            <a:noFill/>
          </a:ln>
        </p:spPr>
        <p:txBody>
          <a:bodyPr vert="horz" lIns="91440" tIns="45720" rIns="91440" bIns="45720" rtlCol="0" anchor="t" anchorCtr="0">
            <a:normAutofit/>
          </a:bodyPr>
          <a:lstStyle/>
          <a:p>
            <a:r>
              <a:rPr lang="en-US"/>
              <a:t>Click to edit Master title style</a:t>
            </a:r>
            <a:endParaRPr lang="en-GB" dirty="0"/>
          </a:p>
        </p:txBody>
      </p:sp>
      <p:sp>
        <p:nvSpPr>
          <p:cNvPr id="3" name="Text Placeholder 2"/>
          <p:cNvSpPr>
            <a:spLocks noGrp="1"/>
          </p:cNvSpPr>
          <p:nvPr>
            <p:ph type="body" idx="1"/>
          </p:nvPr>
        </p:nvSpPr>
        <p:spPr>
          <a:xfrm>
            <a:off x="216000" y="834974"/>
            <a:ext cx="9720000" cy="44707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cNvSpPr txBox="1">
            <a:spLocks/>
          </p:cNvSpPr>
          <p:nvPr/>
        </p:nvSpPr>
        <p:spPr>
          <a:xfrm>
            <a:off x="9472488" y="5469253"/>
            <a:ext cx="480054" cy="208569"/>
          </a:xfrm>
          <a:prstGeom prst="rect">
            <a:avLst/>
          </a:prstGeom>
        </p:spPr>
        <p:txBody>
          <a:bodyPr vert="horz" wrap="square" lIns="0" tIns="0" rIns="0" bIns="0" rtlCol="0" anchor="b">
            <a:noAutofit/>
          </a:bodyPr>
          <a:lstStyle>
            <a:defPPr>
              <a:defRPr lang="en-US"/>
            </a:defPPr>
            <a:lvl1pPr>
              <a:defRPr sz="1000" baseline="0">
                <a:latin typeface="+mn-lt"/>
              </a:defRPr>
            </a:lvl1pPr>
          </a:lstStyle>
          <a:p>
            <a:pPr algn="r" defTabSz="846625">
              <a:buClrTx/>
              <a:buSzTx/>
              <a:buFontTx/>
              <a:buNone/>
            </a:pPr>
            <a:fld id="{42C328C1-A84F-4A39-A664-DBA00541A8C6}" type="slidenum">
              <a:rPr lang="en-US" sz="1400" b="0" smtClean="0">
                <a:solidFill>
                  <a:schemeClr val="bg1"/>
                </a:solidFill>
                <a:latin typeface="Calibri" panose="020F0502020204030204" pitchFamily="34" charset="0"/>
                <a:ea typeface="ＭＳ Ｐゴシック"/>
              </a:rPr>
              <a:pPr algn="r" defTabSz="846625">
                <a:buClrTx/>
                <a:buSzTx/>
                <a:buFontTx/>
                <a:buNone/>
              </a:pPr>
              <a:t>‹#›</a:t>
            </a:fld>
            <a:endParaRPr lang="en-US" sz="1400" b="0" dirty="0">
              <a:solidFill>
                <a:schemeClr val="bg1"/>
              </a:solidFill>
              <a:latin typeface="Calibri" panose="020F0502020204030204" pitchFamily="34" charset="0"/>
              <a:ea typeface="ＭＳ Ｐゴシック"/>
            </a:endParaRPr>
          </a:p>
        </p:txBody>
      </p:sp>
    </p:spTree>
    <p:extLst>
      <p:ext uri="{BB962C8B-B14F-4D97-AF65-F5344CB8AC3E}">
        <p14:creationId xmlns:p14="http://schemas.microsoft.com/office/powerpoint/2010/main" val="1565168598"/>
      </p:ext>
    </p:extLst>
  </p:cSld>
  <p:clrMap bg1="lt1" tx1="dk1" bg2="lt2" tx2="dk2" accent1="accent1" accent2="accent2" accent3="accent3" accent4="accent4" accent5="accent5" accent6="accent6" hlink="hlink" folHlink="folHlink"/>
  <p:sldLayoutIdLst>
    <p:sldLayoutId id="2147483667" r:id="rId1"/>
    <p:sldLayoutId id="2147483651" r:id="rId2"/>
    <p:sldLayoutId id="2147483650" r:id="rId3"/>
    <p:sldLayoutId id="2147483660" r:id="rId4"/>
    <p:sldLayoutId id="2147483652" r:id="rId5"/>
  </p:sldLayoutIdLst>
  <p:hf hdr="0" ftr="0" dt="0"/>
  <p:txStyles>
    <p:titleStyle>
      <a:lvl1pPr algn="l" defTabSz="846625" rtl="0" eaLnBrk="1" latinLnBrk="0" hangingPunct="1">
        <a:spcBef>
          <a:spcPct val="0"/>
        </a:spcBef>
        <a:buNone/>
        <a:defRPr sz="2800" b="1" kern="1200">
          <a:solidFill>
            <a:srgbClr val="0E1B8D"/>
          </a:solidFill>
          <a:latin typeface="+mj-lt"/>
          <a:ea typeface="+mj-ea"/>
          <a:cs typeface="Segoe UI Semibold" panose="020B0702040204020203" pitchFamily="34" charset="0"/>
        </a:defRPr>
      </a:lvl1pPr>
    </p:titleStyle>
    <p:bodyStyle>
      <a:lvl1pPr marL="317485" indent="-317485" algn="l" defTabSz="846625" rtl="0" eaLnBrk="1" latinLnBrk="0" hangingPunct="1">
        <a:spcBef>
          <a:spcPts val="556"/>
        </a:spcBef>
        <a:buSzPct val="90000"/>
        <a:buFont typeface="Wingdings" panose="05000000000000000000" pitchFamily="2" charset="2"/>
        <a:buChar char="v"/>
        <a:defRPr sz="2400" kern="1200">
          <a:solidFill>
            <a:schemeClr val="tx1"/>
          </a:solidFill>
          <a:latin typeface="+mn-lt"/>
          <a:ea typeface="+mn-ea"/>
          <a:cs typeface="Segoe UI Light" panose="020B0502040204020203" pitchFamily="34" charset="0"/>
        </a:defRPr>
      </a:lvl1pPr>
      <a:lvl2pPr marL="658486" indent="-321895" algn="l" defTabSz="846625" rtl="0" eaLnBrk="1" latinLnBrk="0" hangingPunct="1">
        <a:spcBef>
          <a:spcPts val="556"/>
        </a:spcBef>
        <a:buSzPct val="90000"/>
        <a:buFont typeface="Wingdings" panose="05000000000000000000" pitchFamily="2" charset="2"/>
        <a:buChar char="Ø"/>
        <a:defRPr sz="2000" kern="1200">
          <a:solidFill>
            <a:schemeClr val="tx1"/>
          </a:solidFill>
          <a:latin typeface="+mn-lt"/>
          <a:ea typeface="+mn-ea"/>
          <a:cs typeface="Segoe UI Light" panose="020B0502040204020203" pitchFamily="34" charset="0"/>
        </a:defRPr>
      </a:lvl2pPr>
      <a:lvl3pPr marL="833396" indent="-174910" algn="l" defTabSz="846625" rtl="0" eaLnBrk="1" latinLnBrk="0" hangingPunct="1">
        <a:spcBef>
          <a:spcPts val="556"/>
        </a:spcBef>
        <a:buFont typeface="Wingdings" panose="05000000000000000000" pitchFamily="2" charset="2"/>
        <a:buChar char="§"/>
        <a:defRPr sz="1800" kern="1200">
          <a:solidFill>
            <a:schemeClr val="tx1"/>
          </a:solidFill>
          <a:latin typeface="+mn-lt"/>
          <a:ea typeface="+mn-ea"/>
          <a:cs typeface="Segoe UI Light" panose="020B0502040204020203" pitchFamily="34" charset="0"/>
        </a:defRPr>
      </a:lvl3pPr>
      <a:lvl4pPr marL="995078" indent="-161682" algn="l" defTabSz="846625" rtl="0" eaLnBrk="1" latinLnBrk="0" hangingPunct="1">
        <a:spcBef>
          <a:spcPts val="556"/>
        </a:spcBef>
        <a:buFont typeface="Arial" panose="020B0604020202020204" pitchFamily="34" charset="0"/>
        <a:buChar char="•"/>
        <a:defRPr sz="1600" kern="1200">
          <a:solidFill>
            <a:schemeClr val="tx1"/>
          </a:solidFill>
          <a:latin typeface="+mn-lt"/>
          <a:ea typeface="+mn-ea"/>
          <a:cs typeface="Segoe UI Light" panose="020B0502040204020203" pitchFamily="34" charset="0"/>
        </a:defRPr>
      </a:lvl4pPr>
      <a:lvl5pPr marL="1168518" indent="-173440" algn="l" defTabSz="846625" rtl="0" eaLnBrk="1" latinLnBrk="0" hangingPunct="1">
        <a:spcBef>
          <a:spcPts val="556"/>
        </a:spcBef>
        <a:buFont typeface="Arial" panose="020B0604020202020204" pitchFamily="34" charset="0"/>
        <a:buChar char="•"/>
        <a:defRPr sz="1400" kern="1200">
          <a:solidFill>
            <a:schemeClr val="tx1"/>
          </a:solidFill>
          <a:latin typeface="+mn-lt"/>
          <a:ea typeface="+mn-ea"/>
          <a:cs typeface="Segoe UI Light" panose="020B0502040204020203" pitchFamily="34" charset="0"/>
        </a:defRPr>
      </a:lvl5pPr>
      <a:lvl6pPr marL="2328217"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6pPr>
      <a:lvl7pPr marL="2751529"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7pPr>
      <a:lvl8pPr marL="3174842"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8pPr>
      <a:lvl9pPr marL="3598153"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9pPr>
    </p:bodyStyle>
    <p:otherStyle>
      <a:defPPr>
        <a:defRPr lang="en-US"/>
      </a:defPPr>
      <a:lvl1pPr marL="0" algn="l" defTabSz="846625" rtl="0" eaLnBrk="1" latinLnBrk="0" hangingPunct="1">
        <a:defRPr sz="1667" kern="1200">
          <a:solidFill>
            <a:schemeClr val="tx1"/>
          </a:solidFill>
          <a:latin typeface="+mn-lt"/>
          <a:ea typeface="+mn-ea"/>
          <a:cs typeface="+mn-cs"/>
        </a:defRPr>
      </a:lvl1pPr>
      <a:lvl2pPr marL="423312" algn="l" defTabSz="846625" rtl="0" eaLnBrk="1" latinLnBrk="0" hangingPunct="1">
        <a:defRPr sz="1667" kern="1200">
          <a:solidFill>
            <a:schemeClr val="tx1"/>
          </a:solidFill>
          <a:latin typeface="+mn-lt"/>
          <a:ea typeface="+mn-ea"/>
          <a:cs typeface="+mn-cs"/>
        </a:defRPr>
      </a:lvl2pPr>
      <a:lvl3pPr marL="846625" algn="l" defTabSz="846625" rtl="0" eaLnBrk="1" latinLnBrk="0" hangingPunct="1">
        <a:defRPr sz="1667" kern="1200">
          <a:solidFill>
            <a:schemeClr val="tx1"/>
          </a:solidFill>
          <a:latin typeface="+mn-lt"/>
          <a:ea typeface="+mn-ea"/>
          <a:cs typeface="+mn-cs"/>
        </a:defRPr>
      </a:lvl3pPr>
      <a:lvl4pPr marL="1269936" algn="l" defTabSz="846625" rtl="0" eaLnBrk="1" latinLnBrk="0" hangingPunct="1">
        <a:defRPr sz="1667" kern="1200">
          <a:solidFill>
            <a:schemeClr val="tx1"/>
          </a:solidFill>
          <a:latin typeface="+mn-lt"/>
          <a:ea typeface="+mn-ea"/>
          <a:cs typeface="+mn-cs"/>
        </a:defRPr>
      </a:lvl4pPr>
      <a:lvl5pPr marL="1693249" algn="l" defTabSz="846625" rtl="0" eaLnBrk="1" latinLnBrk="0" hangingPunct="1">
        <a:defRPr sz="1667" kern="1200">
          <a:solidFill>
            <a:schemeClr val="tx1"/>
          </a:solidFill>
          <a:latin typeface="+mn-lt"/>
          <a:ea typeface="+mn-ea"/>
          <a:cs typeface="+mn-cs"/>
        </a:defRPr>
      </a:lvl5pPr>
      <a:lvl6pPr marL="2116561" algn="l" defTabSz="846625" rtl="0" eaLnBrk="1" latinLnBrk="0" hangingPunct="1">
        <a:defRPr sz="1667" kern="1200">
          <a:solidFill>
            <a:schemeClr val="tx1"/>
          </a:solidFill>
          <a:latin typeface="+mn-lt"/>
          <a:ea typeface="+mn-ea"/>
          <a:cs typeface="+mn-cs"/>
        </a:defRPr>
      </a:lvl6pPr>
      <a:lvl7pPr marL="2539873" algn="l" defTabSz="846625" rtl="0" eaLnBrk="1" latinLnBrk="0" hangingPunct="1">
        <a:defRPr sz="1667" kern="1200">
          <a:solidFill>
            <a:schemeClr val="tx1"/>
          </a:solidFill>
          <a:latin typeface="+mn-lt"/>
          <a:ea typeface="+mn-ea"/>
          <a:cs typeface="+mn-cs"/>
        </a:defRPr>
      </a:lvl7pPr>
      <a:lvl8pPr marL="2963185" algn="l" defTabSz="846625" rtl="0" eaLnBrk="1" latinLnBrk="0" hangingPunct="1">
        <a:defRPr sz="1667" kern="1200">
          <a:solidFill>
            <a:schemeClr val="tx1"/>
          </a:solidFill>
          <a:latin typeface="+mn-lt"/>
          <a:ea typeface="+mn-ea"/>
          <a:cs typeface="+mn-cs"/>
        </a:defRPr>
      </a:lvl8pPr>
      <a:lvl9pPr marL="3386497" algn="l" defTabSz="846625" rtl="0" eaLnBrk="1" latinLnBrk="0" hangingPunct="1">
        <a:defRPr sz="16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7792" y="793818"/>
            <a:ext cx="6484673" cy="3503842"/>
          </a:xfrm>
        </p:spPr>
        <p:txBody>
          <a:bodyPr>
            <a:normAutofit fontScale="90000"/>
          </a:bodyPr>
          <a:lstStyle/>
          <a:p>
            <a:r>
              <a:rPr lang="en-US" sz="3600" dirty="0"/>
              <a:t>RFB 2674-2022 Debriefing Session</a:t>
            </a:r>
            <a:br>
              <a:rPr lang="en-US" sz="2400" dirty="0"/>
            </a:br>
            <a:br>
              <a:rPr lang="en-US" sz="2400" dirty="0"/>
            </a:br>
            <a:r>
              <a:rPr lang="en-US" sz="2700" dirty="0"/>
              <a:t>Solution design, migration and software development services for a firearms control solution for the South African Police Service</a:t>
            </a:r>
            <a:br>
              <a:rPr lang="en-US" sz="2400" dirty="0"/>
            </a:br>
            <a:br>
              <a:rPr lang="en-US" sz="2400" dirty="0"/>
            </a:br>
            <a:r>
              <a:rPr lang="en-US" sz="2400" dirty="0"/>
              <a:t>SITA SOC Ltd</a:t>
            </a:r>
            <a:br>
              <a:rPr lang="en-US" sz="2400" dirty="0"/>
            </a:br>
            <a:br>
              <a:rPr lang="en-US" sz="2400" dirty="0"/>
            </a:br>
            <a:r>
              <a:rPr lang="en-ZA" sz="2400" dirty="0"/>
              <a:t>18 </a:t>
            </a:r>
            <a:r>
              <a:rPr lang="en-ZA" sz="2400"/>
              <a:t>October 2022</a:t>
            </a:r>
            <a:br>
              <a:rPr lang="en-ZA" sz="2400"/>
            </a:br>
            <a:br>
              <a:rPr lang="en-ZA" sz="2400"/>
            </a:br>
            <a:r>
              <a:rPr lang="en-ZA" sz="2400"/>
              <a:t>Presented by: Amie Nel</a:t>
            </a:r>
            <a:endParaRPr lang="en-US" sz="2400" dirty="0"/>
          </a:p>
        </p:txBody>
      </p:sp>
    </p:spTree>
    <p:extLst>
      <p:ext uri="{BB962C8B-B14F-4D97-AF65-F5344CB8AC3E}">
        <p14:creationId xmlns:p14="http://schemas.microsoft.com/office/powerpoint/2010/main" val="1363986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Annex A Section: Purpose and background summary </a:t>
            </a:r>
            <a:endParaRPr lang="en-ZA" dirty="0"/>
          </a:p>
        </p:txBody>
      </p:sp>
      <p:sp>
        <p:nvSpPr>
          <p:cNvPr id="3" name="TextBox 2"/>
          <p:cNvSpPr txBox="1"/>
          <p:nvPr/>
        </p:nvSpPr>
        <p:spPr>
          <a:xfrm>
            <a:off x="113766" y="635496"/>
            <a:ext cx="9862777" cy="4280531"/>
          </a:xfrm>
          <a:prstGeom prst="rect">
            <a:avLst/>
          </a:prstGeom>
          <a:noFill/>
        </p:spPr>
        <p:txBody>
          <a:bodyPr wrap="square" rtlCol="0">
            <a:spAutoFit/>
          </a:bodyPr>
          <a:lstStyle/>
          <a:p>
            <a:pPr lvl="0" algn="ctr">
              <a:lnSpc>
                <a:spcPct val="200000"/>
              </a:lnSpc>
            </a:pPr>
            <a:r>
              <a:rPr lang="en-US" sz="2800" dirty="0"/>
              <a:t>The purpose of the published Request for Bid (RFB) is to invite Suppliers to submit bids to supply, design, do migration, and development services for the specified Firearms Control Solution (FCS) for the South African Police Service (SAPS) in order to establish the FCS within a period of thirty-six (36) months.</a:t>
            </a:r>
          </a:p>
        </p:txBody>
      </p:sp>
    </p:spTree>
    <p:extLst>
      <p:ext uri="{BB962C8B-B14F-4D97-AF65-F5344CB8AC3E}">
        <p14:creationId xmlns:p14="http://schemas.microsoft.com/office/powerpoint/2010/main" val="2801994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Annex A Section: Purpose and background - Solution Options</a:t>
            </a:r>
            <a:endParaRPr lang="en-ZA" dirty="0"/>
          </a:p>
        </p:txBody>
      </p:sp>
      <p:sp>
        <p:nvSpPr>
          <p:cNvPr id="3" name="TextBox 2"/>
          <p:cNvSpPr txBox="1"/>
          <p:nvPr/>
        </p:nvSpPr>
        <p:spPr>
          <a:xfrm>
            <a:off x="113766" y="635496"/>
            <a:ext cx="9862777" cy="1697068"/>
          </a:xfrm>
          <a:prstGeom prst="rect">
            <a:avLst/>
          </a:prstGeom>
          <a:noFill/>
        </p:spPr>
        <p:txBody>
          <a:bodyPr wrap="square" rtlCol="0">
            <a:spAutoFit/>
          </a:bodyPr>
          <a:lstStyle/>
          <a:p>
            <a:pPr marL="514350" lvl="0" indent="-514350" algn="ctr">
              <a:lnSpc>
                <a:spcPct val="150000"/>
              </a:lnSpc>
              <a:buAutoNum type="arabicPeriod"/>
            </a:pPr>
            <a:r>
              <a:rPr lang="en-US" sz="2400" dirty="0"/>
              <a:t>Fully Bespoke</a:t>
            </a:r>
          </a:p>
          <a:p>
            <a:pPr marL="514350" lvl="0" indent="-514350" algn="ctr">
              <a:lnSpc>
                <a:spcPct val="150000"/>
              </a:lnSpc>
              <a:buAutoNum type="arabicPeriod"/>
            </a:pPr>
            <a:r>
              <a:rPr lang="en-US" sz="2400" dirty="0"/>
              <a:t>Fully COTS</a:t>
            </a:r>
          </a:p>
          <a:p>
            <a:pPr marL="514350" lvl="0" indent="-514350" algn="ctr">
              <a:lnSpc>
                <a:spcPct val="150000"/>
              </a:lnSpc>
              <a:buAutoNum type="arabicPeriod"/>
            </a:pPr>
            <a:r>
              <a:rPr lang="en-US" sz="2400" dirty="0"/>
              <a:t>Hybrid Bespoke and COTS</a:t>
            </a:r>
          </a:p>
        </p:txBody>
      </p:sp>
      <p:sp>
        <p:nvSpPr>
          <p:cNvPr id="4" name="TextBox 3">
            <a:extLst>
              <a:ext uri="{FF2B5EF4-FFF2-40B4-BE49-F238E27FC236}">
                <a16:creationId xmlns:a16="http://schemas.microsoft.com/office/drawing/2014/main" id="{8D7720A7-0174-4CC3-BCE1-1587C83BB25A}"/>
              </a:ext>
            </a:extLst>
          </p:cNvPr>
          <p:cNvSpPr txBox="1"/>
          <p:nvPr/>
        </p:nvSpPr>
        <p:spPr>
          <a:xfrm>
            <a:off x="111448" y="2555736"/>
            <a:ext cx="9862777" cy="2831544"/>
          </a:xfrm>
          <a:prstGeom prst="rect">
            <a:avLst/>
          </a:prstGeom>
          <a:noFill/>
        </p:spPr>
        <p:txBody>
          <a:bodyPr wrap="square" rtlCol="0">
            <a:spAutoFit/>
          </a:bodyPr>
          <a:lstStyle/>
          <a:p>
            <a:pPr lvl="0" algn="ctr"/>
            <a:r>
              <a:rPr lang="en-ZA" sz="2000" dirty="0"/>
              <a:t>Immaterial if the delivered solution is bespoke, COTS or hybrid (bespoke and COTS), the supplier is required to transfer and relinquish all rights, full ownership and full intellectual property to SITA without any further claims to the delivered solution, and related components or artefacts.</a:t>
            </a:r>
          </a:p>
          <a:p>
            <a:pPr lvl="0" algn="ctr"/>
            <a:endParaRPr lang="en-ZA" sz="900" dirty="0"/>
          </a:p>
          <a:p>
            <a:pPr lvl="0" algn="ctr"/>
            <a:r>
              <a:rPr lang="en-ZA" sz="2000" dirty="0"/>
              <a:t>The successful supplier is fully authorised to enter into such an agreement with SITA without any additional or further renumeration.</a:t>
            </a:r>
          </a:p>
          <a:p>
            <a:pPr lvl="0" algn="ctr"/>
            <a:endParaRPr lang="en-ZA" sz="900" dirty="0"/>
          </a:p>
          <a:p>
            <a:pPr lvl="0" algn="ctr"/>
            <a:r>
              <a:rPr lang="en-ZA" sz="2000" dirty="0"/>
              <a:t>The ownership transfer includes all solution components and enables SITA to change, maintain and support the delivered product(s) without any infringement in any regard.</a:t>
            </a:r>
          </a:p>
        </p:txBody>
      </p:sp>
    </p:spTree>
    <p:extLst>
      <p:ext uri="{BB962C8B-B14F-4D97-AF65-F5344CB8AC3E}">
        <p14:creationId xmlns:p14="http://schemas.microsoft.com/office/powerpoint/2010/main" val="285499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Section: Scope of bid summary</a:t>
            </a:r>
            <a:endParaRPr lang="en-ZA" dirty="0"/>
          </a:p>
        </p:txBody>
      </p:sp>
      <p:sp>
        <p:nvSpPr>
          <p:cNvPr id="4" name="TextBox 3">
            <a:extLst>
              <a:ext uri="{FF2B5EF4-FFF2-40B4-BE49-F238E27FC236}">
                <a16:creationId xmlns:a16="http://schemas.microsoft.com/office/drawing/2014/main" id="{8D7720A7-0174-4CC3-BCE1-1587C83BB25A}"/>
              </a:ext>
            </a:extLst>
          </p:cNvPr>
          <p:cNvSpPr txBox="1"/>
          <p:nvPr/>
        </p:nvSpPr>
        <p:spPr>
          <a:xfrm>
            <a:off x="111448" y="3602548"/>
            <a:ext cx="9862777" cy="1938992"/>
          </a:xfrm>
          <a:prstGeom prst="rect">
            <a:avLst/>
          </a:prstGeom>
          <a:noFill/>
        </p:spPr>
        <p:txBody>
          <a:bodyPr wrap="square" rtlCol="0">
            <a:spAutoFit/>
          </a:bodyPr>
          <a:lstStyle/>
          <a:p>
            <a:pPr marL="457200" lvl="0" indent="-457200" algn="ctr">
              <a:buAutoNum type="arabicPeriod"/>
            </a:pPr>
            <a:r>
              <a:rPr lang="en-ZA" sz="2400" dirty="0"/>
              <a:t>Scope of work</a:t>
            </a:r>
          </a:p>
          <a:p>
            <a:pPr marL="457200" lvl="0" indent="-457200" algn="ctr">
              <a:buAutoNum type="arabicPeriod"/>
            </a:pPr>
            <a:r>
              <a:rPr lang="en-ZA" sz="2400" dirty="0"/>
              <a:t>Project phases</a:t>
            </a:r>
          </a:p>
          <a:p>
            <a:pPr marL="457200" lvl="0" indent="-457200" algn="ctr">
              <a:buAutoNum type="arabicPeriod"/>
            </a:pPr>
            <a:r>
              <a:rPr lang="en-ZA" sz="2400" dirty="0"/>
              <a:t>Product delivery approach</a:t>
            </a:r>
          </a:p>
          <a:p>
            <a:pPr marL="457200" lvl="0" indent="-457200" algn="ctr">
              <a:buAutoNum type="arabicPeriod"/>
            </a:pPr>
            <a:r>
              <a:rPr lang="en-ZA" sz="2400" dirty="0"/>
              <a:t>Delivery address</a:t>
            </a:r>
          </a:p>
          <a:p>
            <a:pPr marL="457200" lvl="0" indent="-457200" algn="ctr">
              <a:buAutoNum type="arabicPeriod"/>
            </a:pPr>
            <a:r>
              <a:rPr lang="en-ZA" sz="2400" dirty="0"/>
              <a:t>Customer infrastructure environment</a:t>
            </a:r>
          </a:p>
        </p:txBody>
      </p:sp>
      <p:pic>
        <p:nvPicPr>
          <p:cNvPr id="5" name="Picture 4">
            <a:extLst>
              <a:ext uri="{FF2B5EF4-FFF2-40B4-BE49-F238E27FC236}">
                <a16:creationId xmlns:a16="http://schemas.microsoft.com/office/drawing/2014/main" id="{4CBD6D7B-AD9D-4A1C-8E30-2904005500E2}"/>
              </a:ext>
            </a:extLst>
          </p:cNvPr>
          <p:cNvPicPr/>
          <p:nvPr/>
        </p:nvPicPr>
        <p:blipFill rotWithShape="1">
          <a:blip r:embed="rId3" cstate="print">
            <a:extLst>
              <a:ext uri="{28A0092B-C50C-407E-A947-70E740481C1C}">
                <a14:useLocalDpi xmlns:a14="http://schemas.microsoft.com/office/drawing/2010/main" val="0"/>
              </a:ext>
            </a:extLst>
          </a:blip>
          <a:srcRect t="1" b="1356"/>
          <a:stretch/>
        </p:blipFill>
        <p:spPr bwMode="auto">
          <a:xfrm>
            <a:off x="2336001" y="553244"/>
            <a:ext cx="5408295" cy="28083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54497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Section: Technical requirement overview</a:t>
            </a:r>
            <a:endParaRPr lang="en-ZA" dirty="0"/>
          </a:p>
        </p:txBody>
      </p:sp>
      <p:sp>
        <p:nvSpPr>
          <p:cNvPr id="4" name="TextBox 3">
            <a:extLst>
              <a:ext uri="{FF2B5EF4-FFF2-40B4-BE49-F238E27FC236}">
                <a16:creationId xmlns:a16="http://schemas.microsoft.com/office/drawing/2014/main" id="{8D7720A7-0174-4CC3-BCE1-1587C83BB25A}"/>
              </a:ext>
            </a:extLst>
          </p:cNvPr>
          <p:cNvSpPr txBox="1"/>
          <p:nvPr/>
        </p:nvSpPr>
        <p:spPr>
          <a:xfrm>
            <a:off x="113767" y="913859"/>
            <a:ext cx="9646753" cy="4154984"/>
          </a:xfrm>
          <a:prstGeom prst="rect">
            <a:avLst/>
          </a:prstGeom>
          <a:noFill/>
        </p:spPr>
        <p:txBody>
          <a:bodyPr wrap="square" rtlCol="0">
            <a:spAutoFit/>
          </a:bodyPr>
          <a:lstStyle/>
          <a:p>
            <a:pPr marL="36000" lvl="0" indent="-457200" algn="just" defTabSz="324000">
              <a:buFont typeface="Arial" panose="020B0604020202020204" pitchFamily="34" charset="0"/>
              <a:buChar char="•"/>
            </a:pPr>
            <a:r>
              <a:rPr lang="en-ZA" sz="2400" dirty="0"/>
              <a:t>Product Description</a:t>
            </a:r>
          </a:p>
          <a:p>
            <a:pPr marL="36000" lvl="0" indent="-457200" algn="just" defTabSz="324000">
              <a:buFont typeface="Arial" panose="020B0604020202020204" pitchFamily="34" charset="0"/>
              <a:buChar char="•"/>
            </a:pPr>
            <a:r>
              <a:rPr lang="en-ZA" sz="2400" dirty="0"/>
              <a:t>Functional components to be developed</a:t>
            </a:r>
          </a:p>
          <a:p>
            <a:pPr marL="950400" lvl="2" indent="-457200" algn="just" defTabSz="324000">
              <a:buFont typeface="Courier New" panose="02070309020205020404" pitchFamily="49" charset="0"/>
              <a:buChar char="o"/>
            </a:pPr>
            <a:r>
              <a:rPr lang="en-ZA" sz="2400" dirty="0"/>
              <a:t>Release 1: Baseline</a:t>
            </a:r>
          </a:p>
          <a:p>
            <a:pPr marL="950400" lvl="2" indent="-457200" algn="just" defTabSz="324000">
              <a:buFont typeface="Courier New" panose="02070309020205020404" pitchFamily="49" charset="0"/>
              <a:buChar char="o"/>
            </a:pPr>
            <a:r>
              <a:rPr lang="en-ZA" sz="2400" dirty="0"/>
              <a:t>Release 2: Warrants</a:t>
            </a:r>
          </a:p>
          <a:p>
            <a:pPr marL="950400" lvl="2" indent="-457200" algn="just" defTabSz="324000">
              <a:buFont typeface="Courier New" panose="02070309020205020404" pitchFamily="49" charset="0"/>
              <a:buChar char="o"/>
            </a:pPr>
            <a:r>
              <a:rPr lang="en-ZA" sz="2400" dirty="0"/>
              <a:t>Release 3: Firearm Administration Components</a:t>
            </a:r>
          </a:p>
          <a:p>
            <a:pPr marL="950400" lvl="2" indent="-457200" algn="just" defTabSz="324000">
              <a:buFont typeface="Courier New" panose="02070309020205020404" pitchFamily="49" charset="0"/>
              <a:buChar char="o"/>
            </a:pPr>
            <a:r>
              <a:rPr lang="en-ZA" sz="2400" dirty="0"/>
              <a:t>Release 4: System Administrative Components and Reports</a:t>
            </a:r>
          </a:p>
          <a:p>
            <a:pPr marL="36000" lvl="0" indent="-457200" algn="just" defTabSz="324000">
              <a:buFont typeface="Arial" panose="020B0604020202020204" pitchFamily="34" charset="0"/>
              <a:buChar char="•"/>
            </a:pPr>
            <a:r>
              <a:rPr lang="en-ZA" sz="2400" dirty="0"/>
              <a:t>Technology requirements</a:t>
            </a:r>
          </a:p>
          <a:p>
            <a:pPr marL="36000" lvl="0" indent="-457200" algn="just" defTabSz="324000">
              <a:buFont typeface="Arial" panose="020B0604020202020204" pitchFamily="34" charset="0"/>
              <a:buChar char="•"/>
            </a:pPr>
            <a:r>
              <a:rPr lang="en-ZA" sz="2400" dirty="0"/>
              <a:t>Service deliverables</a:t>
            </a:r>
          </a:p>
          <a:p>
            <a:pPr marL="36000" lvl="0" indent="-457200" algn="just" defTabSz="324000">
              <a:buFont typeface="Arial" panose="020B0604020202020204" pitchFamily="34" charset="0"/>
              <a:buChar char="•"/>
            </a:pPr>
            <a:r>
              <a:rPr lang="en-ZA" sz="2400" dirty="0"/>
              <a:t>Project governance</a:t>
            </a:r>
          </a:p>
          <a:p>
            <a:pPr marL="36000" lvl="0" indent="-457200" algn="just" defTabSz="324000">
              <a:buFont typeface="Arial" panose="020B0604020202020204" pitchFamily="34" charset="0"/>
              <a:buChar char="•"/>
            </a:pPr>
            <a:r>
              <a:rPr lang="en-ZA" sz="2400" dirty="0"/>
              <a:t>Service duration</a:t>
            </a:r>
          </a:p>
          <a:p>
            <a:pPr marL="36000" lvl="0" indent="-457200" algn="just" defTabSz="324000">
              <a:buFont typeface="Arial" panose="020B0604020202020204" pitchFamily="34" charset="0"/>
              <a:buChar char="•"/>
            </a:pPr>
            <a:r>
              <a:rPr lang="en-ZA" sz="2400" dirty="0"/>
              <a:t>Project delivery performance metrics</a:t>
            </a:r>
          </a:p>
        </p:txBody>
      </p:sp>
    </p:spTree>
    <p:extLst>
      <p:ext uri="{BB962C8B-B14F-4D97-AF65-F5344CB8AC3E}">
        <p14:creationId xmlns:p14="http://schemas.microsoft.com/office/powerpoint/2010/main" val="319749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Section: Bid evaluation stages</a:t>
            </a:r>
            <a:endParaRPr lang="en-ZA" dirty="0"/>
          </a:p>
        </p:txBody>
      </p:sp>
      <p:pic>
        <p:nvPicPr>
          <p:cNvPr id="2" name="Picture 1">
            <a:extLst>
              <a:ext uri="{FF2B5EF4-FFF2-40B4-BE49-F238E27FC236}">
                <a16:creationId xmlns:a16="http://schemas.microsoft.com/office/drawing/2014/main" id="{382797B3-893C-42B0-9A24-03AF834090DE}"/>
              </a:ext>
            </a:extLst>
          </p:cNvPr>
          <p:cNvPicPr>
            <a:picLocks noChangeAspect="1"/>
          </p:cNvPicPr>
          <p:nvPr/>
        </p:nvPicPr>
        <p:blipFill>
          <a:blip r:embed="rId3"/>
          <a:stretch>
            <a:fillRect/>
          </a:stretch>
        </p:blipFill>
        <p:spPr>
          <a:xfrm>
            <a:off x="831528" y="1201316"/>
            <a:ext cx="8440720" cy="3334580"/>
          </a:xfrm>
          <a:prstGeom prst="rect">
            <a:avLst/>
          </a:prstGeom>
        </p:spPr>
      </p:pic>
    </p:spTree>
    <p:extLst>
      <p:ext uri="{BB962C8B-B14F-4D97-AF65-F5344CB8AC3E}">
        <p14:creationId xmlns:p14="http://schemas.microsoft.com/office/powerpoint/2010/main" val="146723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Annex A.1,2,3, 4 and 5: Summary – 1/2</a:t>
            </a:r>
            <a:endParaRPr lang="en-ZA" dirty="0"/>
          </a:p>
        </p:txBody>
      </p:sp>
      <p:sp>
        <p:nvSpPr>
          <p:cNvPr id="6" name="TextBox 5">
            <a:extLst>
              <a:ext uri="{FF2B5EF4-FFF2-40B4-BE49-F238E27FC236}">
                <a16:creationId xmlns:a16="http://schemas.microsoft.com/office/drawing/2014/main" id="{4EAE2628-2F94-48A9-BCE7-98A4E889346B}"/>
              </a:ext>
            </a:extLst>
          </p:cNvPr>
          <p:cNvSpPr txBox="1"/>
          <p:nvPr/>
        </p:nvSpPr>
        <p:spPr>
          <a:xfrm>
            <a:off x="113767" y="709449"/>
            <a:ext cx="9790769" cy="4524315"/>
          </a:xfrm>
          <a:prstGeom prst="rect">
            <a:avLst/>
          </a:prstGeom>
          <a:noFill/>
        </p:spPr>
        <p:txBody>
          <a:bodyPr wrap="square" rtlCol="0">
            <a:spAutoFit/>
          </a:bodyPr>
          <a:lstStyle/>
          <a:p>
            <a:pPr marL="36000" lvl="0" indent="-457200" algn="just" defTabSz="324000">
              <a:buFont typeface="Arial" panose="020B0604020202020204" pitchFamily="34" charset="0"/>
              <a:buChar char="•"/>
            </a:pPr>
            <a:r>
              <a:rPr lang="en-ZA" sz="1600" b="1" dirty="0"/>
              <a:t>Administrative pre-qualification</a:t>
            </a:r>
          </a:p>
          <a:p>
            <a:pPr marL="950400" lvl="2" indent="-457200" algn="just" defTabSz="324000">
              <a:buFont typeface="Courier New" panose="02070309020205020404" pitchFamily="49" charset="0"/>
              <a:buChar char="o"/>
            </a:pPr>
            <a:r>
              <a:rPr lang="en-ZA" sz="1600" dirty="0"/>
              <a:t>Verification</a:t>
            </a:r>
          </a:p>
          <a:p>
            <a:pPr marL="950400" lvl="2" indent="-457200" algn="just" defTabSz="324000">
              <a:buFont typeface="Courier New" panose="02070309020205020404" pitchFamily="49" charset="0"/>
              <a:buChar char="o"/>
            </a:pPr>
            <a:r>
              <a:rPr lang="en-ZA" sz="1600" dirty="0"/>
              <a:t>Requirements</a:t>
            </a:r>
          </a:p>
          <a:p>
            <a:pPr marL="36000" indent="-457200" algn="just" defTabSz="324000">
              <a:buFont typeface="Arial" panose="020B0604020202020204" pitchFamily="34" charset="0"/>
              <a:buChar char="•"/>
            </a:pPr>
            <a:r>
              <a:rPr lang="en-ZA" sz="1600" b="1" dirty="0"/>
              <a:t>Technical mandatory</a:t>
            </a:r>
          </a:p>
          <a:p>
            <a:pPr marL="778950" lvl="2" indent="-285750" algn="just" defTabSz="324000">
              <a:buFont typeface="Courier New" panose="02070309020205020404" pitchFamily="49" charset="0"/>
              <a:buChar char="o"/>
            </a:pPr>
            <a:r>
              <a:rPr lang="en-ZA" sz="1600" dirty="0"/>
              <a:t>Instructions and evaluation criteria</a:t>
            </a:r>
          </a:p>
          <a:p>
            <a:pPr marL="778950" lvl="2" indent="-285750" algn="just" defTabSz="324000">
              <a:buFont typeface="Courier New" panose="02070309020205020404" pitchFamily="49" charset="0"/>
              <a:buChar char="o"/>
            </a:pPr>
            <a:r>
              <a:rPr lang="en-ZA" sz="1600" dirty="0"/>
              <a:t>Technical mandatory requirements</a:t>
            </a:r>
          </a:p>
          <a:p>
            <a:pPr marL="1236150" lvl="3" indent="-285750" algn="just" defTabSz="324000">
              <a:buFont typeface="Wingdings" panose="05000000000000000000" pitchFamily="2" charset="2"/>
              <a:buChar char="ü"/>
            </a:pPr>
            <a:r>
              <a:rPr lang="en-ZA" sz="1600" dirty="0"/>
              <a:t>Bidder experience and capability requirements</a:t>
            </a:r>
          </a:p>
          <a:p>
            <a:pPr marL="1236150" lvl="3" indent="-285750" algn="just" defTabSz="324000">
              <a:buFont typeface="Wingdings" panose="05000000000000000000" pitchFamily="2" charset="2"/>
              <a:buChar char="ü"/>
            </a:pPr>
            <a:r>
              <a:rPr lang="en-ZA" sz="1600" dirty="0"/>
              <a:t>Product or service technical and functional requirements</a:t>
            </a:r>
          </a:p>
          <a:p>
            <a:pPr marL="1236150" lvl="3" indent="-285750" algn="just" defTabSz="324000">
              <a:buFont typeface="Wingdings" panose="05000000000000000000" pitchFamily="2" charset="2"/>
              <a:buChar char="ü"/>
            </a:pPr>
            <a:r>
              <a:rPr lang="en-ZA" sz="1600" dirty="0"/>
              <a:t>Special conditions of service</a:t>
            </a:r>
          </a:p>
          <a:p>
            <a:pPr marL="1236150" lvl="3" indent="-285750" algn="just" defTabSz="324000">
              <a:buFont typeface="Wingdings" panose="05000000000000000000" pitchFamily="2" charset="2"/>
              <a:buChar char="ü"/>
            </a:pPr>
            <a:r>
              <a:rPr lang="en-ZA" sz="1600" dirty="0"/>
              <a:t>Third party risk management assessment</a:t>
            </a:r>
          </a:p>
          <a:p>
            <a:pPr marL="778950" lvl="2" indent="-285750" algn="just" defTabSz="324000">
              <a:buFont typeface="Courier New" panose="02070309020205020404" pitchFamily="49" charset="0"/>
              <a:buChar char="o"/>
            </a:pPr>
            <a:r>
              <a:rPr lang="en-ZA" sz="1600" dirty="0"/>
              <a:t> Declaration of compliance</a:t>
            </a:r>
          </a:p>
          <a:p>
            <a:pPr indent="-421200" algn="just" defTabSz="324000">
              <a:buFont typeface="Arial" panose="020B0604020202020204" pitchFamily="34" charset="0"/>
              <a:buChar char="•"/>
            </a:pPr>
            <a:r>
              <a:rPr lang="en-ZA" sz="1600" b="1" dirty="0"/>
              <a:t>Technical functionality</a:t>
            </a:r>
          </a:p>
          <a:p>
            <a:pPr lvl="2" indent="-421200" algn="just" defTabSz="324000">
              <a:buFont typeface="Courier New" panose="02070309020205020404" pitchFamily="49" charset="0"/>
              <a:buChar char="o"/>
            </a:pPr>
            <a:r>
              <a:rPr lang="en-ZA" sz="1600" dirty="0"/>
              <a:t>Instruction and evaluation criteria</a:t>
            </a:r>
          </a:p>
          <a:p>
            <a:pPr lvl="2" indent="-421200" algn="just" defTabSz="324000">
              <a:buFont typeface="Courier New" panose="02070309020205020404" pitchFamily="49" charset="0"/>
              <a:buChar char="o"/>
            </a:pPr>
            <a:r>
              <a:rPr lang="en-ZA" sz="1600" dirty="0"/>
              <a:t>Technical functionality requirements</a:t>
            </a:r>
          </a:p>
          <a:p>
            <a:pPr lvl="3" indent="-421200" algn="just" defTabSz="324000">
              <a:buFont typeface="Wingdings" panose="05000000000000000000" pitchFamily="2" charset="2"/>
              <a:buChar char="ü"/>
            </a:pPr>
            <a:r>
              <a:rPr lang="en-ZA" sz="1600" dirty="0"/>
              <a:t>Technology stack</a:t>
            </a:r>
          </a:p>
          <a:p>
            <a:pPr lvl="3" indent="-421200" algn="just" defTabSz="324000">
              <a:buFont typeface="Wingdings" panose="05000000000000000000" pitchFamily="2" charset="2"/>
              <a:buChar char="ü"/>
            </a:pPr>
            <a:r>
              <a:rPr lang="en-ZA" sz="1600" dirty="0"/>
              <a:t>Competence to utilise specified technologies</a:t>
            </a:r>
          </a:p>
          <a:p>
            <a:pPr lvl="3" indent="-421200" algn="just" defTabSz="324000">
              <a:buFont typeface="Wingdings" panose="05000000000000000000" pitchFamily="2" charset="2"/>
              <a:buChar char="ü"/>
            </a:pPr>
            <a:r>
              <a:rPr lang="en-ZA" sz="1600" dirty="0"/>
              <a:t>Achievement of business objectives</a:t>
            </a:r>
          </a:p>
          <a:p>
            <a:pPr lvl="3" indent="-421200" algn="just" defTabSz="324000">
              <a:buFont typeface="Wingdings" panose="05000000000000000000" pitchFamily="2" charset="2"/>
              <a:buChar char="ü"/>
            </a:pPr>
            <a:r>
              <a:rPr lang="en-ZA" sz="1600" dirty="0"/>
              <a:t>Solution implementation must be POPIA and ISO27001 compliant</a:t>
            </a:r>
          </a:p>
        </p:txBody>
      </p:sp>
    </p:spTree>
    <p:extLst>
      <p:ext uri="{BB962C8B-B14F-4D97-AF65-F5344CB8AC3E}">
        <p14:creationId xmlns:p14="http://schemas.microsoft.com/office/powerpoint/2010/main" val="45626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Annex A .1,2,3, 4 and 5: Summary – 2/2</a:t>
            </a:r>
            <a:endParaRPr lang="en-ZA" dirty="0"/>
          </a:p>
        </p:txBody>
      </p:sp>
      <p:sp>
        <p:nvSpPr>
          <p:cNvPr id="6" name="TextBox 5">
            <a:extLst>
              <a:ext uri="{FF2B5EF4-FFF2-40B4-BE49-F238E27FC236}">
                <a16:creationId xmlns:a16="http://schemas.microsoft.com/office/drawing/2014/main" id="{4EAE2628-2F94-48A9-BCE7-98A4E889346B}"/>
              </a:ext>
            </a:extLst>
          </p:cNvPr>
          <p:cNvSpPr txBox="1"/>
          <p:nvPr/>
        </p:nvSpPr>
        <p:spPr>
          <a:xfrm>
            <a:off x="113767" y="709449"/>
            <a:ext cx="8062577" cy="3970318"/>
          </a:xfrm>
          <a:prstGeom prst="rect">
            <a:avLst/>
          </a:prstGeom>
          <a:noFill/>
        </p:spPr>
        <p:txBody>
          <a:bodyPr wrap="square" rtlCol="0">
            <a:spAutoFit/>
          </a:bodyPr>
          <a:lstStyle/>
          <a:p>
            <a:pPr marL="36000" lvl="0" indent="-457200" algn="just" defTabSz="324000">
              <a:buFont typeface="Arial" panose="020B0604020202020204" pitchFamily="34" charset="0"/>
              <a:buChar char="•"/>
            </a:pPr>
            <a:r>
              <a:rPr lang="en-ZA" b="1" dirty="0"/>
              <a:t>Solution due diligence</a:t>
            </a:r>
          </a:p>
          <a:p>
            <a:pPr marL="778950" lvl="2" indent="-285750" algn="just" defTabSz="324000">
              <a:buFont typeface="Courier New" panose="02070309020205020404" pitchFamily="49" charset="0"/>
              <a:buChar char="o"/>
            </a:pPr>
            <a:r>
              <a:rPr lang="en-ZA" dirty="0"/>
              <a:t>Instructions and evaluation criteria</a:t>
            </a:r>
          </a:p>
          <a:p>
            <a:pPr marL="778950" lvl="2" indent="-285750" algn="just" defTabSz="324000">
              <a:buFont typeface="Courier New" panose="02070309020205020404" pitchFamily="49" charset="0"/>
              <a:buChar char="o"/>
            </a:pPr>
            <a:r>
              <a:rPr lang="en-ZA" dirty="0"/>
              <a:t>Due diligence requirements</a:t>
            </a:r>
          </a:p>
          <a:p>
            <a:pPr marL="1236150" lvl="3" indent="-285750" algn="just" defTabSz="324000">
              <a:buFont typeface="Wingdings" panose="05000000000000000000" pitchFamily="2" charset="2"/>
              <a:buChar char="ü"/>
            </a:pPr>
            <a:r>
              <a:rPr lang="en-ZA" dirty="0"/>
              <a:t>High-level architecture diagram and a migration approach</a:t>
            </a:r>
          </a:p>
          <a:p>
            <a:pPr marL="1236150" lvl="3" indent="-285750" algn="just" defTabSz="324000">
              <a:buFont typeface="Wingdings" panose="05000000000000000000" pitchFamily="2" charset="2"/>
              <a:buChar char="ü"/>
            </a:pPr>
            <a:r>
              <a:rPr lang="en-ZA" dirty="0"/>
              <a:t>Project governance and execution</a:t>
            </a:r>
          </a:p>
          <a:p>
            <a:pPr indent="-421200" algn="just" defTabSz="324000">
              <a:buFont typeface="Arial" panose="020B0604020202020204" pitchFamily="34" charset="0"/>
              <a:buChar char="•"/>
            </a:pPr>
            <a:r>
              <a:rPr lang="en-ZA" b="1" dirty="0"/>
              <a:t>Special conditions of contract</a:t>
            </a:r>
          </a:p>
          <a:p>
            <a:pPr lvl="2" indent="-421200" algn="just" defTabSz="324000">
              <a:buFont typeface="Courier New" panose="02070309020205020404" pitchFamily="49" charset="0"/>
              <a:buChar char="o"/>
            </a:pPr>
            <a:r>
              <a:rPr lang="en-ZA" dirty="0"/>
              <a:t>Instruction</a:t>
            </a:r>
          </a:p>
          <a:p>
            <a:pPr lvl="2" indent="-421200" algn="just" defTabSz="324000">
              <a:buFont typeface="Courier New" panose="02070309020205020404" pitchFamily="49" charset="0"/>
              <a:buChar char="o"/>
            </a:pPr>
            <a:r>
              <a:rPr lang="en-ZA" dirty="0"/>
              <a:t>Special conditions of contract</a:t>
            </a:r>
          </a:p>
          <a:p>
            <a:pPr lvl="2" indent="-421200" algn="just" defTabSz="324000">
              <a:buFont typeface="Courier New" panose="02070309020205020404" pitchFamily="49" charset="0"/>
              <a:buChar char="o"/>
            </a:pPr>
            <a:r>
              <a:rPr lang="en-ZA" dirty="0"/>
              <a:t>Declaration of acceptance</a:t>
            </a:r>
          </a:p>
          <a:p>
            <a:pPr indent="-421200" algn="just" defTabSz="324000">
              <a:buFont typeface="Arial" panose="020B0604020202020204" pitchFamily="34" charset="0"/>
              <a:buChar char="•"/>
            </a:pPr>
            <a:r>
              <a:rPr lang="en-ZA" b="1" dirty="0"/>
              <a:t>Costing and pricing</a:t>
            </a:r>
          </a:p>
          <a:p>
            <a:pPr lvl="2" indent="-421200" algn="just" defTabSz="324000">
              <a:buFont typeface="Courier New" panose="02070309020205020404" pitchFamily="49" charset="0"/>
              <a:buChar char="o"/>
            </a:pPr>
            <a:r>
              <a:rPr lang="en-ZA" dirty="0"/>
              <a:t>Costing and pricing evaluation</a:t>
            </a:r>
          </a:p>
          <a:p>
            <a:pPr lvl="2" indent="-421200" algn="just" defTabSz="324000">
              <a:buFont typeface="Courier New" panose="02070309020205020404" pitchFamily="49" charset="0"/>
              <a:buChar char="o"/>
            </a:pPr>
            <a:r>
              <a:rPr lang="en-ZA" dirty="0"/>
              <a:t>Costing and pricing conditions</a:t>
            </a:r>
          </a:p>
          <a:p>
            <a:pPr lvl="2" indent="-421200" algn="just" defTabSz="324000">
              <a:buFont typeface="Courier New" panose="02070309020205020404" pitchFamily="49" charset="0"/>
              <a:buChar char="o"/>
            </a:pPr>
            <a:r>
              <a:rPr lang="en-ZA" dirty="0"/>
              <a:t>Declaration of acceptance </a:t>
            </a:r>
          </a:p>
          <a:p>
            <a:pPr lvl="1" indent="-421200" algn="just" defTabSz="324000">
              <a:buFont typeface="Arial" panose="020B0604020202020204" pitchFamily="34" charset="0"/>
              <a:buChar char="•"/>
            </a:pPr>
            <a:r>
              <a:rPr lang="en-ZA" b="1" dirty="0"/>
              <a:t>Terms and definitions</a:t>
            </a:r>
          </a:p>
        </p:txBody>
      </p:sp>
    </p:spTree>
    <p:extLst>
      <p:ext uri="{BB962C8B-B14F-4D97-AF65-F5344CB8AC3E}">
        <p14:creationId xmlns:p14="http://schemas.microsoft.com/office/powerpoint/2010/main" val="2183292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Annex B, C, D, E: Summary</a:t>
            </a:r>
            <a:endParaRPr lang="en-ZA" dirty="0"/>
          </a:p>
        </p:txBody>
      </p:sp>
      <p:sp>
        <p:nvSpPr>
          <p:cNvPr id="6" name="TextBox 5">
            <a:extLst>
              <a:ext uri="{FF2B5EF4-FFF2-40B4-BE49-F238E27FC236}">
                <a16:creationId xmlns:a16="http://schemas.microsoft.com/office/drawing/2014/main" id="{4EAE2628-2F94-48A9-BCE7-98A4E889346B}"/>
              </a:ext>
            </a:extLst>
          </p:cNvPr>
          <p:cNvSpPr txBox="1"/>
          <p:nvPr/>
        </p:nvSpPr>
        <p:spPr>
          <a:xfrm>
            <a:off x="113767" y="709449"/>
            <a:ext cx="9574745" cy="4832092"/>
          </a:xfrm>
          <a:prstGeom prst="rect">
            <a:avLst/>
          </a:prstGeom>
          <a:noFill/>
        </p:spPr>
        <p:txBody>
          <a:bodyPr wrap="square" rtlCol="0">
            <a:spAutoFit/>
          </a:bodyPr>
          <a:lstStyle/>
          <a:p>
            <a:pPr lvl="1" indent="-421200" algn="just" defTabSz="324000">
              <a:buFont typeface="Arial" panose="020B0604020202020204" pitchFamily="34" charset="0"/>
              <a:buChar char="•"/>
            </a:pPr>
            <a:r>
              <a:rPr lang="en-ZA" sz="2800" b="1" dirty="0"/>
              <a:t>B: Bidder substantiating evidence</a:t>
            </a:r>
          </a:p>
          <a:p>
            <a:pPr lvl="2" indent="-421200" algn="just" defTabSz="324000">
              <a:buFont typeface="Arial" panose="020B0604020202020204" pitchFamily="34" charset="0"/>
              <a:buChar char="•"/>
            </a:pPr>
            <a:r>
              <a:rPr lang="en-ZA" sz="2800" dirty="0"/>
              <a:t>Mandatory requirement evidence</a:t>
            </a:r>
          </a:p>
          <a:p>
            <a:pPr lvl="1" indent="-421200" algn="just" defTabSz="324000">
              <a:buFont typeface="Arial" panose="020B0604020202020204" pitchFamily="34" charset="0"/>
              <a:buChar char="•"/>
            </a:pPr>
            <a:r>
              <a:rPr lang="en-ZA" sz="2800" b="1" dirty="0"/>
              <a:t>C: Addendum 1 and declaration</a:t>
            </a:r>
          </a:p>
          <a:p>
            <a:pPr lvl="2" indent="-421200" algn="just" defTabSz="324000">
              <a:buFont typeface="Arial" panose="020B0604020202020204" pitchFamily="34" charset="0"/>
              <a:buChar char="•"/>
            </a:pPr>
            <a:r>
              <a:rPr lang="en-ZA" sz="2800" dirty="0"/>
              <a:t>Product or service technical requirements</a:t>
            </a:r>
          </a:p>
          <a:p>
            <a:pPr lvl="1" indent="-421200" algn="just" defTabSz="324000">
              <a:buFont typeface="Arial" panose="020B0604020202020204" pitchFamily="34" charset="0"/>
              <a:buChar char="•"/>
            </a:pPr>
            <a:r>
              <a:rPr lang="en-ZA" sz="2800" b="1" dirty="0"/>
              <a:t>D: Addendum 2 and declaration</a:t>
            </a:r>
          </a:p>
          <a:p>
            <a:pPr lvl="2" indent="-421200" algn="just" defTabSz="324000">
              <a:buFont typeface="Arial" panose="020B0604020202020204" pitchFamily="34" charset="0"/>
              <a:buChar char="•"/>
            </a:pPr>
            <a:r>
              <a:rPr lang="en-ZA" sz="2800" dirty="0"/>
              <a:t>Technology stack</a:t>
            </a:r>
          </a:p>
          <a:p>
            <a:pPr lvl="1" indent="-421200" algn="just" defTabSz="324000">
              <a:buFont typeface="Arial" panose="020B0604020202020204" pitchFamily="34" charset="0"/>
              <a:buChar char="•"/>
            </a:pPr>
            <a:r>
              <a:rPr lang="en-ZA" sz="2800" b="1" dirty="0"/>
              <a:t>E: Third-Party risk management assessment</a:t>
            </a:r>
          </a:p>
          <a:p>
            <a:pPr lvl="2" indent="-421200" algn="just" defTabSz="324000">
              <a:buFont typeface="Arial" panose="020B0604020202020204" pitchFamily="34" charset="0"/>
              <a:buChar char="•"/>
            </a:pPr>
            <a:r>
              <a:rPr lang="en-ZA" sz="2800" dirty="0"/>
              <a:t>Instructions</a:t>
            </a:r>
          </a:p>
          <a:p>
            <a:pPr lvl="2" indent="-421200" algn="just" defTabSz="324000">
              <a:buFont typeface="Arial" panose="020B0604020202020204" pitchFamily="34" charset="0"/>
              <a:buChar char="•"/>
            </a:pPr>
            <a:r>
              <a:rPr lang="en-ZA" sz="2800" dirty="0"/>
              <a:t>Evaluation criteria</a:t>
            </a:r>
          </a:p>
          <a:p>
            <a:pPr lvl="2" indent="-421200" algn="just" defTabSz="324000">
              <a:buFont typeface="Arial" panose="020B0604020202020204" pitchFamily="34" charset="0"/>
              <a:buChar char="•"/>
            </a:pPr>
            <a:r>
              <a:rPr lang="en-ZA" sz="2800" dirty="0"/>
              <a:t>Third-party risk assessment</a:t>
            </a:r>
          </a:p>
          <a:p>
            <a:pPr lvl="2" indent="-421200" algn="just" defTabSz="324000">
              <a:buFont typeface="Arial" panose="020B0604020202020204" pitchFamily="34" charset="0"/>
              <a:buChar char="•"/>
            </a:pPr>
            <a:r>
              <a:rPr lang="en-ZA" sz="2800" dirty="0"/>
              <a:t>Third-pry risk management declaration</a:t>
            </a:r>
          </a:p>
        </p:txBody>
      </p:sp>
    </p:spTree>
    <p:extLst>
      <p:ext uri="{BB962C8B-B14F-4D97-AF65-F5344CB8AC3E}">
        <p14:creationId xmlns:p14="http://schemas.microsoft.com/office/powerpoint/2010/main" val="51260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Pricing repose sheets</a:t>
            </a:r>
            <a:endParaRPr lang="en-ZA" dirty="0"/>
          </a:p>
        </p:txBody>
      </p:sp>
      <p:pic>
        <p:nvPicPr>
          <p:cNvPr id="4" name="Picture 3">
            <a:extLst>
              <a:ext uri="{FF2B5EF4-FFF2-40B4-BE49-F238E27FC236}">
                <a16:creationId xmlns:a16="http://schemas.microsoft.com/office/drawing/2014/main" id="{C9E0FAFC-4EDC-42E2-8771-6F7259B99C97}"/>
              </a:ext>
            </a:extLst>
          </p:cNvPr>
          <p:cNvPicPr>
            <a:picLocks noChangeAspect="1"/>
          </p:cNvPicPr>
          <p:nvPr/>
        </p:nvPicPr>
        <p:blipFill>
          <a:blip r:embed="rId3"/>
          <a:stretch>
            <a:fillRect/>
          </a:stretch>
        </p:blipFill>
        <p:spPr>
          <a:xfrm>
            <a:off x="255464" y="978553"/>
            <a:ext cx="9577064" cy="3757893"/>
          </a:xfrm>
          <a:prstGeom prst="rect">
            <a:avLst/>
          </a:prstGeom>
        </p:spPr>
      </p:pic>
    </p:spTree>
    <p:extLst>
      <p:ext uri="{BB962C8B-B14F-4D97-AF65-F5344CB8AC3E}">
        <p14:creationId xmlns:p14="http://schemas.microsoft.com/office/powerpoint/2010/main" val="2135200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Pricing response sheet</a:t>
            </a:r>
            <a:endParaRPr lang="en-ZA" dirty="0"/>
          </a:p>
        </p:txBody>
      </p:sp>
      <p:pic>
        <p:nvPicPr>
          <p:cNvPr id="4" name="Picture 3">
            <a:extLst>
              <a:ext uri="{FF2B5EF4-FFF2-40B4-BE49-F238E27FC236}">
                <a16:creationId xmlns:a16="http://schemas.microsoft.com/office/drawing/2014/main" id="{B5ECB465-913E-459C-9AC8-0C8A175163CF}"/>
              </a:ext>
            </a:extLst>
          </p:cNvPr>
          <p:cNvPicPr>
            <a:picLocks noChangeAspect="1"/>
          </p:cNvPicPr>
          <p:nvPr/>
        </p:nvPicPr>
        <p:blipFill>
          <a:blip r:embed="rId3"/>
          <a:stretch>
            <a:fillRect/>
          </a:stretch>
        </p:blipFill>
        <p:spPr>
          <a:xfrm>
            <a:off x="234408" y="635496"/>
            <a:ext cx="9862961" cy="4814292"/>
          </a:xfrm>
          <a:prstGeom prst="rect">
            <a:avLst/>
          </a:prstGeom>
        </p:spPr>
      </p:pic>
    </p:spTree>
    <p:extLst>
      <p:ext uri="{BB962C8B-B14F-4D97-AF65-F5344CB8AC3E}">
        <p14:creationId xmlns:p14="http://schemas.microsoft.com/office/powerpoint/2010/main" val="3389429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p:cNvSpPr txBox="1"/>
          <p:nvPr/>
        </p:nvSpPr>
        <p:spPr>
          <a:xfrm>
            <a:off x="62630" y="112276"/>
            <a:ext cx="9031266" cy="523220"/>
          </a:xfrm>
          <a:prstGeom prst="rect">
            <a:avLst/>
          </a:prstGeom>
          <a:noFill/>
          <a:ln cmpd="sng">
            <a:noFill/>
          </a:ln>
        </p:spPr>
        <p:txBody>
          <a:bodyPr vert="horz" lIns="91440" tIns="45720" rIns="91440" bIns="45720" rtlCol="0" anchor="t" anchorCtr="0">
            <a:noAutofit/>
          </a:bodyPr>
          <a:lstStyle>
            <a:defPPr>
              <a:defRPr lang="en-US"/>
            </a:defPPr>
            <a:lvl1pPr defTabSz="846625">
              <a:spcBef>
                <a:spcPct val="0"/>
              </a:spcBef>
              <a:buNone/>
              <a:defRPr sz="2800" b="1">
                <a:solidFill>
                  <a:srgbClr val="0E1B8D"/>
                </a:solidFill>
                <a:latin typeface="+mj-lt"/>
                <a:ea typeface="+mj-ea"/>
                <a:cs typeface="Segoe UI Semibold" panose="020B0702040204020203" pitchFamily="34" charset="0"/>
              </a:defRPr>
            </a:lvl1pPr>
          </a:lstStyle>
          <a:p>
            <a:r>
              <a:rPr lang="en-US" dirty="0"/>
              <a:t>Price response sheets and sections</a:t>
            </a:r>
            <a:endParaRPr lang="en-ZA" dirty="0"/>
          </a:p>
        </p:txBody>
      </p:sp>
      <p:sp>
        <p:nvSpPr>
          <p:cNvPr id="6" name="TextBox 5">
            <a:extLst>
              <a:ext uri="{FF2B5EF4-FFF2-40B4-BE49-F238E27FC236}">
                <a16:creationId xmlns:a16="http://schemas.microsoft.com/office/drawing/2014/main" id="{4AABA92E-A8AA-4AF8-B285-78FDEFCF43AD}"/>
              </a:ext>
            </a:extLst>
          </p:cNvPr>
          <p:cNvSpPr txBox="1"/>
          <p:nvPr/>
        </p:nvSpPr>
        <p:spPr>
          <a:xfrm>
            <a:off x="113767" y="709449"/>
            <a:ext cx="9718761" cy="4832092"/>
          </a:xfrm>
          <a:prstGeom prst="rect">
            <a:avLst/>
          </a:prstGeom>
          <a:noFill/>
        </p:spPr>
        <p:txBody>
          <a:bodyPr wrap="square" rtlCol="0">
            <a:spAutoFit/>
          </a:bodyPr>
          <a:lstStyle/>
          <a:p>
            <a:pPr lvl="1" indent="-421200" algn="just" defTabSz="324000">
              <a:buFont typeface="Arial" panose="020B0604020202020204" pitchFamily="34" charset="0"/>
              <a:buChar char="•"/>
            </a:pPr>
            <a:r>
              <a:rPr lang="en-ZA" sz="1600" b="1" dirty="0"/>
              <a:t>Excel Format price response sheets:</a:t>
            </a:r>
          </a:p>
          <a:p>
            <a:pPr lvl="2" indent="-421200" algn="just" defTabSz="324000">
              <a:buFont typeface="Arial" panose="020B0604020202020204" pitchFamily="34" charset="0"/>
              <a:buChar char="•"/>
            </a:pPr>
            <a:r>
              <a:rPr lang="en-US" sz="1600" dirty="0"/>
              <a:t>RFB 2674- 2022 </a:t>
            </a:r>
            <a:r>
              <a:rPr lang="en-US" sz="1600" b="1" dirty="0"/>
              <a:t>Fully Bespoke Solution </a:t>
            </a:r>
            <a:r>
              <a:rPr lang="en-US" sz="1600" dirty="0"/>
              <a:t>Price Response Sheet FCS F10</a:t>
            </a:r>
          </a:p>
          <a:p>
            <a:pPr lvl="2" indent="-421200" algn="just" defTabSz="324000">
              <a:buFont typeface="Arial" panose="020B0604020202020204" pitchFamily="34" charset="0"/>
              <a:buChar char="•"/>
            </a:pPr>
            <a:r>
              <a:rPr lang="en-US" sz="1600" dirty="0"/>
              <a:t>RFB 2674-2022 </a:t>
            </a:r>
            <a:r>
              <a:rPr lang="en-US" sz="1600" b="1" dirty="0"/>
              <a:t>Fully COTS</a:t>
            </a:r>
            <a:r>
              <a:rPr lang="en-US" sz="1600" dirty="0"/>
              <a:t> Price Response FCS F10</a:t>
            </a:r>
          </a:p>
          <a:p>
            <a:pPr lvl="2" indent="-421200" algn="just" defTabSz="324000">
              <a:buFont typeface="Arial" panose="020B0604020202020204" pitchFamily="34" charset="0"/>
              <a:buChar char="•"/>
            </a:pPr>
            <a:r>
              <a:rPr lang="en-ZA" sz="1600" dirty="0"/>
              <a:t>RFB 2674-2022 </a:t>
            </a:r>
            <a:r>
              <a:rPr lang="en-ZA" sz="1600" b="1" dirty="0"/>
              <a:t>Hybrid Solution </a:t>
            </a:r>
            <a:r>
              <a:rPr lang="en-ZA" sz="1600" dirty="0"/>
              <a:t>Price Response FCS F10</a:t>
            </a:r>
          </a:p>
          <a:p>
            <a:pPr lvl="1" indent="-421200" algn="just" defTabSz="324000">
              <a:buFont typeface="Arial" panose="020B0604020202020204" pitchFamily="34" charset="0"/>
              <a:buChar char="•"/>
            </a:pPr>
            <a:r>
              <a:rPr lang="en-ZA" sz="1600" b="1" dirty="0"/>
              <a:t>Pricing response sheet sections</a:t>
            </a:r>
          </a:p>
          <a:p>
            <a:pPr lvl="2" indent="-421200" algn="just" defTabSz="324000">
              <a:buFont typeface="Arial" panose="020B0604020202020204" pitchFamily="34" charset="0"/>
              <a:buChar char="•"/>
            </a:pPr>
            <a:r>
              <a:rPr lang="en-US" sz="1200" dirty="0"/>
              <a:t>Instruction for completing the price response sheet</a:t>
            </a:r>
          </a:p>
          <a:p>
            <a:pPr lvl="2" indent="-421200" algn="just" defTabSz="324000">
              <a:buFont typeface="Arial" panose="020B0604020202020204" pitchFamily="34" charset="0"/>
              <a:buChar char="•"/>
            </a:pPr>
            <a:r>
              <a:rPr lang="en-ZA" sz="1200" dirty="0"/>
              <a:t>Price response sheet classification</a:t>
            </a:r>
          </a:p>
          <a:p>
            <a:pPr lvl="2" indent="-421200" algn="just" defTabSz="324000">
              <a:buFont typeface="Arial" panose="020B0604020202020204" pitchFamily="34" charset="0"/>
              <a:buChar char="•"/>
            </a:pPr>
            <a:r>
              <a:rPr lang="en-ZA" sz="1200" dirty="0"/>
              <a:t>Foreign currency and VAT</a:t>
            </a:r>
          </a:p>
          <a:p>
            <a:pPr lvl="2" indent="-421200" algn="just" defTabSz="324000">
              <a:buFont typeface="Arial" panose="020B0604020202020204" pitchFamily="34" charset="0"/>
              <a:buChar char="•"/>
            </a:pPr>
            <a:r>
              <a:rPr lang="en-ZA" sz="1200" dirty="0"/>
              <a:t>Item No</a:t>
            </a:r>
          </a:p>
          <a:p>
            <a:pPr lvl="2" indent="-421200" algn="just" defTabSz="324000">
              <a:buFont typeface="Arial" panose="020B0604020202020204" pitchFamily="34" charset="0"/>
              <a:buChar char="•"/>
            </a:pPr>
            <a:r>
              <a:rPr lang="en-ZA" sz="1200" dirty="0"/>
              <a:t>Goods and service description</a:t>
            </a:r>
          </a:p>
          <a:p>
            <a:pPr lvl="2" indent="-421200" algn="just" defTabSz="324000">
              <a:buFont typeface="Arial" panose="020B0604020202020204" pitchFamily="34" charset="0"/>
              <a:buChar char="•"/>
            </a:pPr>
            <a:r>
              <a:rPr lang="en-ZA" sz="1200" dirty="0"/>
              <a:t>Units of measure</a:t>
            </a:r>
          </a:p>
          <a:p>
            <a:pPr lvl="2" indent="-421200" algn="just" defTabSz="324000">
              <a:buFont typeface="Arial" panose="020B0604020202020204" pitchFamily="34" charset="0"/>
              <a:buChar char="•"/>
            </a:pPr>
            <a:r>
              <a:rPr lang="en-ZA" sz="1200" dirty="0"/>
              <a:t>Criteria</a:t>
            </a:r>
          </a:p>
          <a:p>
            <a:pPr lvl="2" indent="-421200" algn="just" defTabSz="324000">
              <a:buFont typeface="Arial" panose="020B0604020202020204" pitchFamily="34" charset="0"/>
              <a:buChar char="•"/>
            </a:pPr>
            <a:r>
              <a:rPr lang="en-ZA" sz="1200" dirty="0"/>
              <a:t>Forex %</a:t>
            </a:r>
          </a:p>
          <a:p>
            <a:pPr lvl="2" indent="-421200" algn="just" defTabSz="324000">
              <a:buFont typeface="Arial" panose="020B0604020202020204" pitchFamily="34" charset="0"/>
              <a:buChar char="•"/>
            </a:pPr>
            <a:r>
              <a:rPr lang="en-ZA" sz="1200" dirty="0"/>
              <a:t>License Type</a:t>
            </a:r>
          </a:p>
          <a:p>
            <a:pPr lvl="2" indent="-421200" algn="just" defTabSz="324000">
              <a:buFont typeface="Arial" panose="020B0604020202020204" pitchFamily="34" charset="0"/>
              <a:buChar char="•"/>
            </a:pPr>
            <a:r>
              <a:rPr lang="en-ZA" sz="1200" dirty="0"/>
              <a:t>Unit Price excluding VAT for years 1,2, and 3</a:t>
            </a:r>
          </a:p>
          <a:p>
            <a:pPr lvl="2" indent="-421200" algn="just" defTabSz="324000">
              <a:buFont typeface="Arial" panose="020B0604020202020204" pitchFamily="34" charset="0"/>
              <a:buChar char="•"/>
            </a:pPr>
            <a:r>
              <a:rPr lang="en-ZA" sz="1200" dirty="0"/>
              <a:t>Line Price Y1,2,3 for years 1,2, and 3 </a:t>
            </a:r>
          </a:p>
          <a:p>
            <a:pPr lvl="2" indent="-421200" algn="just" defTabSz="324000">
              <a:buFont typeface="Arial" panose="020B0604020202020204" pitchFamily="34" charset="0"/>
              <a:buChar char="•"/>
            </a:pPr>
            <a:r>
              <a:rPr lang="en-ZA" sz="1200" dirty="0"/>
              <a:t>Total line price</a:t>
            </a:r>
          </a:p>
          <a:p>
            <a:pPr lvl="2" indent="-421200" algn="just" defTabSz="324000">
              <a:buFont typeface="Arial" panose="020B0604020202020204" pitchFamily="34" charset="0"/>
              <a:buChar char="•"/>
            </a:pPr>
            <a:r>
              <a:rPr lang="en-ZA" sz="1200" dirty="0"/>
              <a:t>Forex price portion</a:t>
            </a:r>
          </a:p>
          <a:p>
            <a:pPr lvl="2" indent="-421200" algn="just" defTabSz="324000">
              <a:buFont typeface="Arial" panose="020B0604020202020204" pitchFamily="34" charset="0"/>
              <a:buChar char="•"/>
            </a:pPr>
            <a:r>
              <a:rPr lang="en-ZA" sz="1200" dirty="0"/>
              <a:t>Brand  / model </a:t>
            </a:r>
          </a:p>
          <a:p>
            <a:pPr lvl="2" indent="-421200" algn="just" defTabSz="324000">
              <a:buFont typeface="Arial" panose="020B0604020202020204" pitchFamily="34" charset="0"/>
              <a:buChar char="•"/>
            </a:pPr>
            <a:r>
              <a:rPr lang="en-ZA" sz="1200" dirty="0"/>
              <a:t>License model</a:t>
            </a:r>
          </a:p>
          <a:p>
            <a:pPr lvl="2" indent="-421200" algn="just" defTabSz="324000">
              <a:buFont typeface="Arial" panose="020B0604020202020204" pitchFamily="34" charset="0"/>
              <a:buChar char="•"/>
            </a:pPr>
            <a:r>
              <a:rPr lang="en-ZA" sz="1200" dirty="0"/>
              <a:t>Price clarification comment</a:t>
            </a:r>
          </a:p>
          <a:p>
            <a:pPr lvl="2" indent="-421200" algn="just" defTabSz="324000">
              <a:buFont typeface="Arial" panose="020B0604020202020204" pitchFamily="34" charset="0"/>
              <a:buChar char="•"/>
            </a:pPr>
            <a:r>
              <a:rPr lang="en-ZA" sz="1200" dirty="0"/>
              <a:t>Total “bespoke, COTS or hybrid” bid price excluding VAT</a:t>
            </a:r>
          </a:p>
          <a:p>
            <a:pPr lvl="2" indent="-421200" algn="just" defTabSz="324000">
              <a:buFont typeface="Arial" panose="020B0604020202020204" pitchFamily="34" charset="0"/>
              <a:buChar char="•"/>
            </a:pPr>
            <a:r>
              <a:rPr lang="en-ZA" sz="1200" dirty="0"/>
              <a:t>VAT amount</a:t>
            </a:r>
          </a:p>
          <a:p>
            <a:pPr lvl="2" indent="-421200" algn="just" defTabSz="324000">
              <a:buFont typeface="Arial" panose="020B0604020202020204" pitchFamily="34" charset="0"/>
              <a:buChar char="•"/>
            </a:pPr>
            <a:r>
              <a:rPr lang="en-ZA" sz="1200" dirty="0"/>
              <a:t>Total bespoke bid price including VAT</a:t>
            </a:r>
            <a:endParaRPr lang="en-ZA" sz="1600" dirty="0"/>
          </a:p>
        </p:txBody>
      </p:sp>
    </p:spTree>
    <p:extLst>
      <p:ext uri="{BB962C8B-B14F-4D97-AF65-F5344CB8AC3E}">
        <p14:creationId xmlns:p14="http://schemas.microsoft.com/office/powerpoint/2010/main" val="2096548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ZA" dirty="0"/>
              <a:t>Thank You</a:t>
            </a:r>
            <a:br>
              <a:rPr lang="en-ZA" dirty="0"/>
            </a:br>
            <a:r>
              <a:rPr lang="en-ZA" dirty="0"/>
              <a:t>Questions</a:t>
            </a:r>
            <a:endParaRPr lang="en-GB" dirty="0"/>
          </a:p>
        </p:txBody>
      </p:sp>
    </p:spTree>
    <p:extLst>
      <p:ext uri="{BB962C8B-B14F-4D97-AF65-F5344CB8AC3E}">
        <p14:creationId xmlns:p14="http://schemas.microsoft.com/office/powerpoint/2010/main" val="2210001597"/>
      </p:ext>
    </p:extLst>
  </p:cSld>
  <p:clrMapOvr>
    <a:masterClrMapping/>
  </p:clrMapOvr>
</p:sld>
</file>

<file path=ppt/theme/theme1.xml><?xml version="1.0" encoding="utf-8"?>
<a:theme xmlns:a="http://schemas.openxmlformats.org/drawingml/2006/main" name="SITA_Presentation_2017_v5.4b">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TA">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ITA Presentation 2017 v5.4b" id="{C2F33307-E84A-4149-B8A1-EA59A5B57E34}" vid="{33882605-D628-4ACF-947F-CF8D0C43EE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SITA_Presentation_2017_v5.4b</Template>
  <TotalTime>22964</TotalTime>
  <Words>639</Words>
  <Application>Microsoft Office PowerPoint</Application>
  <PresentationFormat>Custom</PresentationFormat>
  <Paragraphs>116</Paragraphs>
  <Slides>13</Slides>
  <Notes>11</Notes>
  <HiddenSlides>11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ＭＳ Ｐゴシック</vt:lpstr>
      <vt:lpstr>Arial</vt:lpstr>
      <vt:lpstr>Calibri</vt:lpstr>
      <vt:lpstr>Calibri Light</vt:lpstr>
      <vt:lpstr>Courier New</vt:lpstr>
      <vt:lpstr>Segoe UI</vt:lpstr>
      <vt:lpstr>Segoe UI Light</vt:lpstr>
      <vt:lpstr>Segoe UI Semibold</vt:lpstr>
      <vt:lpstr>Wingdings</vt:lpstr>
      <vt:lpstr>SITA_Presentation_2017_v5.4b</vt:lpstr>
      <vt:lpstr>RFB 2674-2022 Debriefing Session  Solution design, migration and software development services for a firearms control solution for the South African Police Service  SITA SOC Ltd  18 October 2022  Presented by: Amie Nel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vinoliam</dc:creator>
  <cp:keywords>Template Presentation</cp:keywords>
  <cp:lastModifiedBy>Amie Nel</cp:lastModifiedBy>
  <cp:revision>602</cp:revision>
  <cp:lastPrinted>2020-02-17T10:41:51Z</cp:lastPrinted>
  <dcterms:created xsi:type="dcterms:W3CDTF">2017-12-21T12:31:15Z</dcterms:created>
  <dcterms:modified xsi:type="dcterms:W3CDTF">2022-10-18T08:04:56Z</dcterms:modified>
</cp:coreProperties>
</file>