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8417" r:id="rId6"/>
  </p:sldMasterIdLst>
  <p:notesMasterIdLst>
    <p:notesMasterId r:id="rId27"/>
  </p:notesMasterIdLst>
  <p:handoutMasterIdLst>
    <p:handoutMasterId r:id="rId28"/>
  </p:handoutMasterIdLst>
  <p:sldIdLst>
    <p:sldId id="5107" r:id="rId7"/>
    <p:sldId id="5097" r:id="rId8"/>
    <p:sldId id="5098" r:id="rId9"/>
    <p:sldId id="5106" r:id="rId10"/>
    <p:sldId id="5100" r:id="rId11"/>
    <p:sldId id="5105" r:id="rId12"/>
    <p:sldId id="2568" r:id="rId13"/>
    <p:sldId id="256" r:id="rId14"/>
    <p:sldId id="257" r:id="rId15"/>
    <p:sldId id="259" r:id="rId16"/>
    <p:sldId id="5109" r:id="rId17"/>
    <p:sldId id="262" r:id="rId18"/>
    <p:sldId id="261" r:id="rId19"/>
    <p:sldId id="263" r:id="rId20"/>
    <p:sldId id="260" r:id="rId21"/>
    <p:sldId id="258" r:id="rId22"/>
    <p:sldId id="2570" r:id="rId23"/>
    <p:sldId id="2572" r:id="rId24"/>
    <p:sldId id="2574" r:id="rId25"/>
    <p:sldId id="5103" r:id="rId26"/>
  </p:sldIdLst>
  <p:sldSz cx="12192000" cy="6858000"/>
  <p:notesSz cx="9926638" cy="6797675"/>
  <p:defaultTextStyle>
    <a:defPPr>
      <a:defRPr lang="en-ZA"/>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253" userDrawn="1">
          <p15:clr>
            <a:srgbClr val="A4A3A4"/>
          </p15:clr>
        </p15:guide>
        <p15:guide id="2" orient="horz" pos="890" userDrawn="1">
          <p15:clr>
            <a:srgbClr val="A4A3A4"/>
          </p15:clr>
        </p15:guide>
        <p15:guide id="3" orient="horz" pos="3657" userDrawn="1">
          <p15:clr>
            <a:srgbClr val="A4A3A4"/>
          </p15:clr>
        </p15:guide>
        <p15:guide id="4" orient="horz" pos="1752" userDrawn="1">
          <p15:clr>
            <a:srgbClr val="A4A3A4"/>
          </p15:clr>
        </p15:guide>
        <p15:guide id="5" orient="horz" pos="4156" userDrawn="1">
          <p15:clr>
            <a:srgbClr val="A4A3A4"/>
          </p15:clr>
        </p15:guide>
        <p15:guide id="6" orient="horz" pos="3475" userDrawn="1">
          <p15:clr>
            <a:srgbClr val="A4A3A4"/>
          </p15:clr>
        </p15:guide>
        <p15:guide id="7" pos="7408" userDrawn="1">
          <p15:clr>
            <a:srgbClr val="A4A3A4"/>
          </p15:clr>
        </p15:guide>
        <p15:guide id="8" pos="7227" userDrawn="1">
          <p15:clr>
            <a:srgbClr val="A4A3A4"/>
          </p15:clr>
        </p15:guide>
        <p15:guide id="9" pos="453" userDrawn="1">
          <p15:clr>
            <a:srgbClr val="A4A3A4"/>
          </p15:clr>
        </p15:guide>
        <p15:guide id="10" pos="768" userDrawn="1">
          <p15:clr>
            <a:srgbClr val="A4A3A4"/>
          </p15:clr>
        </p15:guide>
        <p15:guide id="11" pos="547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Mnqwazana" initials="DM" lastIdx="1" clrIdx="0">
    <p:extLst>
      <p:ext uri="{19B8F6BF-5375-455C-9EA6-DF929625EA0E}">
        <p15:presenceInfo xmlns:p15="http://schemas.microsoft.com/office/powerpoint/2012/main" userId="S-1-5-21-1769719693-3203792639-3064688523-9104" providerId="AD"/>
      </p:ext>
    </p:extLst>
  </p:cmAuthor>
  <p:cmAuthor id="2" name="Paulene Pirthi" initials="PP" lastIdx="1" clrIdx="1">
    <p:extLst>
      <p:ext uri="{19B8F6BF-5375-455C-9EA6-DF929625EA0E}">
        <p15:presenceInfo xmlns:p15="http://schemas.microsoft.com/office/powerpoint/2012/main" userId="S::PirthiP@eskom.co.za::e7b87522-bf2e-4566-bbc5-72088b8dfcb6" providerId="AD"/>
      </p:ext>
    </p:extLst>
  </p:cmAuthor>
  <p:cmAuthor id="3" name="Refilwe Sebothoma" initials="RS" lastIdx="1" clrIdx="2">
    <p:extLst>
      <p:ext uri="{19B8F6BF-5375-455C-9EA6-DF929625EA0E}">
        <p15:presenceInfo xmlns:p15="http://schemas.microsoft.com/office/powerpoint/2012/main" userId="S::SebothDR@eskom.co.za::0e32076f-50ac-483f-a511-061ecc0862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33"/>
    <a:srgbClr val="003896"/>
    <a:srgbClr val="003399"/>
    <a:srgbClr val="598787"/>
    <a:srgbClr val="83725B"/>
    <a:srgbClr val="FFC000"/>
    <a:srgbClr val="008000"/>
    <a:srgbClr val="FF66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guide orient="horz" pos="1253"/>
        <p:guide orient="horz" pos="890"/>
        <p:guide orient="horz" pos="3657"/>
        <p:guide orient="horz" pos="1752"/>
        <p:guide orient="horz" pos="4156"/>
        <p:guide orient="horz" pos="3475"/>
        <p:guide pos="7408"/>
        <p:guide pos="7227"/>
        <p:guide pos="453"/>
        <p:guide pos="768"/>
        <p:guide pos="547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ce Mabotha" userId="7d634589-51ab-4079-aed7-a66a10b279f1" providerId="ADAL" clId="{16E4BDCE-F08A-4F55-9190-78878574A070}"/>
    <pc:docChg chg="addSld delSld modSld sldOrd modNotesMaster modHandout">
      <pc:chgData name="Justice Mabotha" userId="7d634589-51ab-4079-aed7-a66a10b279f1" providerId="ADAL" clId="{16E4BDCE-F08A-4F55-9190-78878574A070}" dt="2026-02-10T14:17:01.459" v="72" actId="2696"/>
      <pc:docMkLst>
        <pc:docMk/>
      </pc:docMkLst>
      <pc:sldChg chg="modSp mod">
        <pc:chgData name="Justice Mabotha" userId="7d634589-51ab-4079-aed7-a66a10b279f1" providerId="ADAL" clId="{16E4BDCE-F08A-4F55-9190-78878574A070}" dt="2026-02-10T14:10:24.739" v="67" actId="6549"/>
        <pc:sldMkLst>
          <pc:docMk/>
          <pc:sldMk cId="1843146152" sldId="5100"/>
        </pc:sldMkLst>
        <pc:graphicFrameChg chg="modGraphic">
          <ac:chgData name="Justice Mabotha" userId="7d634589-51ab-4079-aed7-a66a10b279f1" providerId="ADAL" clId="{16E4BDCE-F08A-4F55-9190-78878574A070}" dt="2026-02-10T14:10:24.739" v="67" actId="6549"/>
          <ac:graphicFrameMkLst>
            <pc:docMk/>
            <pc:sldMk cId="1843146152" sldId="5100"/>
            <ac:graphicFrameMk id="9" creationId="{05CDFFBF-2AA1-AB8B-C1CA-4F1BF228F563}"/>
          </ac:graphicFrameMkLst>
        </pc:graphicFrameChg>
      </pc:sldChg>
      <pc:sldChg chg="modSp mod">
        <pc:chgData name="Justice Mabotha" userId="7d634589-51ab-4079-aed7-a66a10b279f1" providerId="ADAL" clId="{16E4BDCE-F08A-4F55-9190-78878574A070}" dt="2026-02-10T14:15:51.962" v="71" actId="20577"/>
        <pc:sldMkLst>
          <pc:docMk/>
          <pc:sldMk cId="399210126" sldId="5105"/>
        </pc:sldMkLst>
        <pc:spChg chg="mod">
          <ac:chgData name="Justice Mabotha" userId="7d634589-51ab-4079-aed7-a66a10b279f1" providerId="ADAL" clId="{16E4BDCE-F08A-4F55-9190-78878574A070}" dt="2026-02-10T14:15:51.962" v="71" actId="20577"/>
          <ac:spMkLst>
            <pc:docMk/>
            <pc:sldMk cId="399210126" sldId="5105"/>
            <ac:spMk id="3" creationId="{D2E31FFD-92BA-AA01-79C4-A592CF372688}"/>
          </ac:spMkLst>
        </pc:spChg>
      </pc:sldChg>
      <pc:sldChg chg="modSp mod">
        <pc:chgData name="Justice Mabotha" userId="7d634589-51ab-4079-aed7-a66a10b279f1" providerId="ADAL" clId="{16E4BDCE-F08A-4F55-9190-78878574A070}" dt="2026-02-10T07:14:24.994" v="66" actId="20577"/>
        <pc:sldMkLst>
          <pc:docMk/>
          <pc:sldMk cId="785993479" sldId="5107"/>
        </pc:sldMkLst>
        <pc:spChg chg="mod">
          <ac:chgData name="Justice Mabotha" userId="7d634589-51ab-4079-aed7-a66a10b279f1" providerId="ADAL" clId="{16E4BDCE-F08A-4F55-9190-78878574A070}" dt="2026-02-10T07:14:24.994" v="66" actId="20577"/>
          <ac:spMkLst>
            <pc:docMk/>
            <pc:sldMk cId="785993479" sldId="5107"/>
            <ac:spMk id="3" creationId="{A1C3C756-AFB3-ADCB-1DF4-EF073DB066F0}"/>
          </ac:spMkLst>
        </pc:spChg>
      </pc:sldChg>
      <pc:sldChg chg="del">
        <pc:chgData name="Justice Mabotha" userId="7d634589-51ab-4079-aed7-a66a10b279f1" providerId="ADAL" clId="{16E4BDCE-F08A-4F55-9190-78878574A070}" dt="2026-02-10T14:17:01.459" v="72" actId="2696"/>
        <pc:sldMkLst>
          <pc:docMk/>
          <pc:sldMk cId="2042312145" sldId="510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7602" name="Rectangle 2"/>
          <p:cNvSpPr>
            <a:spLocks noGrp="1" noChangeArrowheads="1"/>
          </p:cNvSpPr>
          <p:nvPr>
            <p:ph type="hdr" sz="quarter"/>
          </p:nvPr>
        </p:nvSpPr>
        <p:spPr bwMode="auto">
          <a:xfrm>
            <a:off x="0" y="1"/>
            <a:ext cx="4301229" cy="339962"/>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defTabSz="966788" eaLnBrk="1" hangingPunct="1">
              <a:defRPr sz="1300">
                <a:latin typeface="Arial" charset="0"/>
                <a:cs typeface="Arial" charset="0"/>
              </a:defRPr>
            </a:lvl1pPr>
          </a:lstStyle>
          <a:p>
            <a:pPr>
              <a:defRPr/>
            </a:pPr>
            <a:endParaRPr lang="en-GB"/>
          </a:p>
        </p:txBody>
      </p:sp>
      <p:sp>
        <p:nvSpPr>
          <p:cNvPr id="537603" name="Rectangle 3"/>
          <p:cNvSpPr>
            <a:spLocks noGrp="1" noChangeArrowheads="1"/>
          </p:cNvSpPr>
          <p:nvPr>
            <p:ph type="dt" sz="quarter" idx="1"/>
          </p:nvPr>
        </p:nvSpPr>
        <p:spPr bwMode="auto">
          <a:xfrm>
            <a:off x="5623837" y="1"/>
            <a:ext cx="4301229" cy="339962"/>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r" defTabSz="966788" eaLnBrk="1" hangingPunct="1">
              <a:defRPr sz="1300">
                <a:latin typeface="Arial" charset="0"/>
                <a:cs typeface="Arial" charset="0"/>
              </a:defRPr>
            </a:lvl1pPr>
          </a:lstStyle>
          <a:p>
            <a:pPr>
              <a:defRPr/>
            </a:pPr>
            <a:endParaRPr lang="en-GB"/>
          </a:p>
        </p:txBody>
      </p:sp>
      <p:sp>
        <p:nvSpPr>
          <p:cNvPr id="537604" name="Rectangle 4"/>
          <p:cNvSpPr>
            <a:spLocks noGrp="1" noChangeArrowheads="1"/>
          </p:cNvSpPr>
          <p:nvPr>
            <p:ph type="ftr" sz="quarter" idx="2"/>
          </p:nvPr>
        </p:nvSpPr>
        <p:spPr bwMode="auto">
          <a:xfrm>
            <a:off x="0" y="6456147"/>
            <a:ext cx="4301229" cy="339961"/>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defTabSz="966788" eaLnBrk="1" hangingPunct="1">
              <a:defRPr sz="1300">
                <a:latin typeface="Arial" charset="0"/>
                <a:cs typeface="Arial" charset="0"/>
              </a:defRPr>
            </a:lvl1pPr>
          </a:lstStyle>
          <a:p>
            <a:pPr>
              <a:defRPr/>
            </a:pPr>
            <a:endParaRPr lang="en-GB"/>
          </a:p>
        </p:txBody>
      </p:sp>
      <p:sp>
        <p:nvSpPr>
          <p:cNvPr id="537605" name="Rectangle 5"/>
          <p:cNvSpPr>
            <a:spLocks noGrp="1" noChangeArrowheads="1"/>
          </p:cNvSpPr>
          <p:nvPr>
            <p:ph type="sldNum" sz="quarter" idx="3"/>
          </p:nvPr>
        </p:nvSpPr>
        <p:spPr bwMode="auto">
          <a:xfrm>
            <a:off x="5623837" y="6456147"/>
            <a:ext cx="4301229" cy="339961"/>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r" defTabSz="966788" eaLnBrk="1" hangingPunct="1">
              <a:defRPr sz="1300"/>
            </a:lvl1pPr>
          </a:lstStyle>
          <a:p>
            <a:pPr>
              <a:defRPr/>
            </a:pPr>
            <a:fld id="{736B0508-545F-4EE9-8440-D510763BD3B5}"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p:cNvSpPr>
            <a:spLocks noGrp="1" noChangeArrowheads="1"/>
          </p:cNvSpPr>
          <p:nvPr>
            <p:ph type="hdr" sz="quarter"/>
          </p:nvPr>
        </p:nvSpPr>
        <p:spPr bwMode="auto">
          <a:xfrm>
            <a:off x="0" y="1"/>
            <a:ext cx="4301229" cy="339962"/>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defTabSz="966788" eaLnBrk="1" hangingPunct="1">
              <a:defRPr sz="1300">
                <a:latin typeface="Arial" charset="0"/>
                <a:cs typeface="Arial" charset="0"/>
              </a:defRPr>
            </a:lvl1pPr>
          </a:lstStyle>
          <a:p>
            <a:pPr>
              <a:defRPr/>
            </a:pPr>
            <a:endParaRPr lang="en-ZA"/>
          </a:p>
        </p:txBody>
      </p:sp>
      <p:sp>
        <p:nvSpPr>
          <p:cNvPr id="528387" name="Rectangle 3"/>
          <p:cNvSpPr>
            <a:spLocks noGrp="1" noChangeArrowheads="1"/>
          </p:cNvSpPr>
          <p:nvPr>
            <p:ph type="dt" idx="1"/>
          </p:nvPr>
        </p:nvSpPr>
        <p:spPr bwMode="auto">
          <a:xfrm>
            <a:off x="5623837" y="1"/>
            <a:ext cx="4301229" cy="339962"/>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r" defTabSz="966788" eaLnBrk="1" hangingPunct="1">
              <a:defRPr sz="1300">
                <a:latin typeface="Arial" charset="0"/>
                <a:cs typeface="Arial" charset="0"/>
              </a:defRPr>
            </a:lvl1pPr>
          </a:lstStyle>
          <a:p>
            <a:pPr>
              <a:defRPr/>
            </a:pPr>
            <a:endParaRPr lang="en-ZA"/>
          </a:p>
        </p:txBody>
      </p:sp>
      <p:sp>
        <p:nvSpPr>
          <p:cNvPr id="109572" name="Rectangle 4"/>
          <p:cNvSpPr>
            <a:spLocks noGrp="1" noRot="1" noChangeAspect="1" noChangeArrowheads="1" noTextEdit="1"/>
          </p:cNvSpPr>
          <p:nvPr>
            <p:ph type="sldImg" idx="2"/>
          </p:nvPr>
        </p:nvSpPr>
        <p:spPr bwMode="auto">
          <a:xfrm>
            <a:off x="2697163" y="509588"/>
            <a:ext cx="4533900" cy="25511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8389" name="Rectangle 5"/>
          <p:cNvSpPr>
            <a:spLocks noGrp="1" noChangeArrowheads="1"/>
          </p:cNvSpPr>
          <p:nvPr>
            <p:ph type="body" sz="quarter" idx="3"/>
          </p:nvPr>
        </p:nvSpPr>
        <p:spPr bwMode="auto">
          <a:xfrm>
            <a:off x="992351" y="3228858"/>
            <a:ext cx="7941939" cy="3059658"/>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p>
            <a:pPr lvl="0"/>
            <a:r>
              <a:rPr lang="en-ZA" noProof="0"/>
              <a:t>Click to edit Master text styles</a:t>
            </a:r>
          </a:p>
          <a:p>
            <a:pPr lvl="1"/>
            <a:r>
              <a:rPr lang="en-ZA" noProof="0"/>
              <a:t>Second level</a:t>
            </a:r>
          </a:p>
          <a:p>
            <a:pPr lvl="2"/>
            <a:r>
              <a:rPr lang="en-ZA" noProof="0"/>
              <a:t>Third level</a:t>
            </a:r>
          </a:p>
          <a:p>
            <a:pPr lvl="3"/>
            <a:r>
              <a:rPr lang="en-ZA" noProof="0"/>
              <a:t>Fourth level</a:t>
            </a:r>
          </a:p>
          <a:p>
            <a:pPr lvl="4"/>
            <a:r>
              <a:rPr lang="en-ZA" noProof="0"/>
              <a:t>Fifth level</a:t>
            </a:r>
          </a:p>
        </p:txBody>
      </p:sp>
      <p:sp>
        <p:nvSpPr>
          <p:cNvPr id="528390" name="Rectangle 6"/>
          <p:cNvSpPr>
            <a:spLocks noGrp="1" noChangeArrowheads="1"/>
          </p:cNvSpPr>
          <p:nvPr>
            <p:ph type="ftr" sz="quarter" idx="4"/>
          </p:nvPr>
        </p:nvSpPr>
        <p:spPr bwMode="auto">
          <a:xfrm>
            <a:off x="0" y="6456147"/>
            <a:ext cx="4301229" cy="339961"/>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defTabSz="966788" eaLnBrk="1" hangingPunct="1">
              <a:defRPr sz="1300">
                <a:latin typeface="Arial" charset="0"/>
                <a:cs typeface="Arial" charset="0"/>
              </a:defRPr>
            </a:lvl1pPr>
          </a:lstStyle>
          <a:p>
            <a:pPr>
              <a:defRPr/>
            </a:pPr>
            <a:endParaRPr lang="en-ZA"/>
          </a:p>
        </p:txBody>
      </p:sp>
      <p:sp>
        <p:nvSpPr>
          <p:cNvPr id="528391" name="Rectangle 7"/>
          <p:cNvSpPr>
            <a:spLocks noGrp="1" noChangeArrowheads="1"/>
          </p:cNvSpPr>
          <p:nvPr>
            <p:ph type="sldNum" sz="quarter" idx="5"/>
          </p:nvPr>
        </p:nvSpPr>
        <p:spPr bwMode="auto">
          <a:xfrm>
            <a:off x="5623837" y="6456147"/>
            <a:ext cx="4301229" cy="339961"/>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r" defTabSz="966788" eaLnBrk="1" hangingPunct="1">
              <a:defRPr sz="1300"/>
            </a:lvl1pPr>
          </a:lstStyle>
          <a:p>
            <a:pPr>
              <a:defRPr/>
            </a:pPr>
            <a:fld id="{8EC80D5B-D272-415D-8218-4CF822CDF929}" type="slidenum">
              <a:rPr lang="en-ZA" altLang="en-US"/>
              <a:pPr>
                <a:defRPr/>
              </a:pPr>
              <a:t>‹#›</a:t>
            </a:fld>
            <a:endParaRPr lang="en-ZA"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skom-my.sharepoint.com/personal/mabothkj_eskom_co_za/_layouts/15/Doc.aspx?sourcedoc=%7B6689CC01-1C9E-4823-A539-D4D2B6AA1248%7D&amp;file=Technical%20Evaluation%20Criteria%20in%20line%20with%20RFP%20scope_Free%20State%2028.10.2025.docx&amp;action=default&amp;mobileredirect=true
This section evaluates the tenderer's understanding of security requirements and the technical soundness of their proposed solutions. Physical security services are assessed based on deployment plans for armed response and controllers, monitoring methodologies, and emergency coordination procedures. Technology integration includes CCTV system design and coverage, intrusion detection systems, advanced technologies such as AI analytics and drones, and control room operations. Each component is scored based on detailed plans, specifications, and evidence of capability. The tenderer must demonstrate how their solutions will achieve key performance indicators, such as 100% shift coverage and commissioning timelines.
</a:t>
            </a:r>
          </a:p>
        </p:txBody>
      </p:sp>
      <p:sp>
        <p:nvSpPr>
          <p:cNvPr id="4" name="Slide Number Placeholder 3"/>
          <p:cNvSpPr>
            <a:spLocks noGrp="1"/>
          </p:cNvSpPr>
          <p:nvPr>
            <p:ph type="sldNum" sz="quarter" idx="5"/>
          </p:nvPr>
        </p:nvSpPr>
        <p:spPr/>
        <p:txBody>
          <a:bodyPr/>
          <a:lstStyle/>
          <a:p>
            <a:fld id="{D0F5BEA8-D637-4CD5-B0D2-F7CCF3E539A4}" type="slidenum">
              <a:t>7</a:t>
            </a:fld>
            <a:endParaRPr lang="en-US"/>
          </a:p>
        </p:txBody>
      </p:sp>
    </p:spTree>
    <p:extLst>
      <p:ext uri="{BB962C8B-B14F-4D97-AF65-F5344CB8AC3E}">
        <p14:creationId xmlns:p14="http://schemas.microsoft.com/office/powerpoint/2010/main" val="707816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skom-my.sharepoint.com/personal/mabothkj_eskom_co_za/_layouts/15/Doc.aspx?sourcedoc=%7B6689CC01-1C9E-4823-A539-D4D2B6AA1248%7D&amp;file=Technical%20Evaluation%20Criteria%20in%20line%20with%20RFP%20scope_Free%20State%2028.10.2025.docx&amp;action=default&amp;mobileredirect=true
This section assesses the tenderer's long-term sustainability and innovation strategy. Maintenance and support plans must include preventive schedules, fault resolution procedures, and service level agreements that meet KPIs such as fault resolution within 24 hours and 99% equipment functionality. System upgrades and obsolescence management strategies are evaluated for their ability to maintain continuous security posture. Personnel training plans must ensure 100% certification throughout the contract. The technology roadmap includes implementation timelines, scalability, and pilot testing plans, demonstrating readiness for future expansion and alignment with Eskom’s innovation KPIs.
</a:t>
            </a:r>
          </a:p>
        </p:txBody>
      </p:sp>
      <p:sp>
        <p:nvSpPr>
          <p:cNvPr id="4" name="Slide Number Placeholder 3"/>
          <p:cNvSpPr>
            <a:spLocks noGrp="1"/>
          </p:cNvSpPr>
          <p:nvPr>
            <p:ph type="sldNum" sz="quarter" idx="5"/>
          </p:nvPr>
        </p:nvSpPr>
        <p:spPr/>
        <p:txBody>
          <a:bodyPr/>
          <a:lstStyle/>
          <a:p>
            <a:fld id="{D0F5BEA8-D637-4CD5-B0D2-F7CCF3E539A4}" type="slidenum">
              <a:t>17</a:t>
            </a:fld>
            <a:endParaRPr lang="en-US"/>
          </a:p>
        </p:txBody>
      </p:sp>
    </p:spTree>
    <p:extLst>
      <p:ext uri="{BB962C8B-B14F-4D97-AF65-F5344CB8AC3E}">
        <p14:creationId xmlns:p14="http://schemas.microsoft.com/office/powerpoint/2010/main" val="4022311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skom-my.sharepoint.com/personal/mabothkj_eskom_co_za/_layouts/15/Doc.aspx?sourcedoc=%7B6689CC01-1C9E-4823-A539-D4D2B6AA1248%7D&amp;file=Technical%20Evaluation%20Criteria%20in%20line%20with%20RFP%20scope_Free%20State%2028.10.2025.docx&amp;action=default&amp;mobileredirect=true
This section evaluates the tenderer's approach to engaging with external stakeholders. Community involvement plans must include strategies for liaison, intelligence gathering, and local economic development initiatives such as job creation and safety awareness programs. Law enforcement engagement is assessed through formal communication protocols, intelligence sharing mechanisms, and joint operations support. Evidence of prior successful collaborations and procedures for evidence management are required. These strategies are crucial for building trust, enhancing situational awareness, and supporting law enforcement efforts in securing Eskom’s facilities.
</a:t>
            </a:r>
          </a:p>
        </p:txBody>
      </p:sp>
      <p:sp>
        <p:nvSpPr>
          <p:cNvPr id="4" name="Slide Number Placeholder 3"/>
          <p:cNvSpPr>
            <a:spLocks noGrp="1"/>
          </p:cNvSpPr>
          <p:nvPr>
            <p:ph type="sldNum" sz="quarter" idx="5"/>
          </p:nvPr>
        </p:nvSpPr>
        <p:spPr/>
        <p:txBody>
          <a:bodyPr/>
          <a:lstStyle/>
          <a:p>
            <a:fld id="{D0F5BEA8-D637-4CD5-B0D2-F7CCF3E539A4}" type="slidenum">
              <a:t>18</a:t>
            </a:fld>
            <a:endParaRPr lang="en-US"/>
          </a:p>
        </p:txBody>
      </p:sp>
    </p:spTree>
    <p:extLst>
      <p:ext uri="{BB962C8B-B14F-4D97-AF65-F5344CB8AC3E}">
        <p14:creationId xmlns:p14="http://schemas.microsoft.com/office/powerpoint/2010/main" val="183206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skom-my.sharepoint.com/personal/mabothkj_eskom_co_za/_layouts/15/Doc.aspx?sourcedoc=%7B6689CC01-1C9E-4823-A539-D4D2B6AA1248%7D&amp;file=Technical%20Evaluation%20Criteria%20in%20line%20with%20RFP%20scope_Free%20State%2028.10.2025.docx&amp;action=default&amp;mobileredirect=true
This section assesses the tenderer's experience and organizational capacity. The company must demonstrate a proven track record in providing integrated security services for critical infrastructure within the past five years. At least two verifiable references for comparable projects are required, including contract values and client contact details. The evaluation also considers the organizational structure, CVs of key personnel, financial stability, and availability of equipment and vehicle fleets. These factors ensure that the tenderer has the necessary resources and expertise to manage a project of this scale effectively.
</a:t>
            </a:r>
          </a:p>
        </p:txBody>
      </p:sp>
      <p:sp>
        <p:nvSpPr>
          <p:cNvPr id="4" name="Slide Number Placeholder 3"/>
          <p:cNvSpPr>
            <a:spLocks noGrp="1"/>
          </p:cNvSpPr>
          <p:nvPr>
            <p:ph type="sldNum" sz="quarter" idx="5"/>
          </p:nvPr>
        </p:nvSpPr>
        <p:spPr/>
        <p:txBody>
          <a:bodyPr/>
          <a:lstStyle/>
          <a:p>
            <a:fld id="{D0F5BEA8-D637-4CD5-B0D2-F7CCF3E539A4}" type="slidenum">
              <a:t>19</a:t>
            </a:fld>
            <a:endParaRPr lang="en-US"/>
          </a:p>
        </p:txBody>
      </p:sp>
    </p:spTree>
    <p:extLst>
      <p:ext uri="{BB962C8B-B14F-4D97-AF65-F5344CB8AC3E}">
        <p14:creationId xmlns:p14="http://schemas.microsoft.com/office/powerpoint/2010/main" val="17393713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5.emf"/><Relationship Id="rId4" Type="http://schemas.openxmlformats.org/officeDocument/2006/relationships/oleObject" Target="../embeddings/oleObject2.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5.emf"/><Relationship Id="rId4" Type="http://schemas.openxmlformats.org/officeDocument/2006/relationships/oleObject" Target="../embeddings/oleObject3.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zero harm powerpoint cover clean.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48949" y="-30467"/>
            <a:ext cx="14640949"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ctrTitle"/>
          </p:nvPr>
        </p:nvSpPr>
        <p:spPr>
          <a:xfrm>
            <a:off x="4078819" y="3271841"/>
            <a:ext cx="7393516" cy="676275"/>
          </a:xfrm>
        </p:spPr>
        <p:txBody>
          <a:bodyPr anchor="b"/>
          <a:lstStyle>
            <a:lvl1pPr>
              <a:defRPr>
                <a:solidFill>
                  <a:srgbClr val="003896"/>
                </a:solidFill>
              </a:defRPr>
            </a:lvl1pPr>
          </a:lstStyle>
          <a:p>
            <a:r>
              <a:rPr lang="en-ZA"/>
              <a:t>Click to edit Master title style</a:t>
            </a:r>
          </a:p>
        </p:txBody>
      </p:sp>
      <p:sp>
        <p:nvSpPr>
          <p:cNvPr id="3076" name="Rectangle 4"/>
          <p:cNvSpPr>
            <a:spLocks noGrp="1" noChangeArrowheads="1"/>
          </p:cNvSpPr>
          <p:nvPr>
            <p:ph type="subTitle" idx="1"/>
          </p:nvPr>
        </p:nvSpPr>
        <p:spPr>
          <a:xfrm>
            <a:off x="4078819" y="4092578"/>
            <a:ext cx="7393516" cy="2220913"/>
          </a:xfrm>
        </p:spPr>
        <p:txBody>
          <a:bodyPr/>
          <a:lstStyle>
            <a:lvl1pPr marL="0" indent="0">
              <a:buFontTx/>
              <a:buNone/>
              <a:defRPr sz="1800">
                <a:solidFill>
                  <a:srgbClr val="83725B"/>
                </a:solidFill>
              </a:defRPr>
            </a:lvl1pPr>
          </a:lstStyle>
          <a:p>
            <a:r>
              <a:rPr lang="en-ZA"/>
              <a:t>Click to edit Master subtitle style</a:t>
            </a:r>
          </a:p>
        </p:txBody>
      </p:sp>
    </p:spTree>
    <p:extLst>
      <p:ext uri="{BB962C8B-B14F-4D97-AF65-F5344CB8AC3E}">
        <p14:creationId xmlns:p14="http://schemas.microsoft.com/office/powerpoint/2010/main" val="140430764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xfrm>
            <a:off x="239184" y="6184900"/>
            <a:ext cx="2317749" cy="268288"/>
          </a:xfrm>
          <a:prstGeom prst="rect">
            <a:avLst/>
          </a:prstGeom>
        </p:spPr>
        <p:txBody>
          <a:bodyPr/>
          <a:lstStyle>
            <a:lvl1pPr>
              <a:defRPr/>
            </a:lvl1pPr>
          </a:lstStyle>
          <a:p>
            <a:pPr>
              <a:defRPr/>
            </a:pPr>
            <a:fld id="{1E3C8F47-6BD1-4E6A-847E-03688A6E39B7}" type="datetime1">
              <a:rPr lang="en-ZA"/>
              <a:pPr>
                <a:defRPr/>
              </a:pPr>
              <a:t>2026/02/10</a:t>
            </a:fld>
            <a:endParaRPr lang="en-ZA"/>
          </a:p>
        </p:txBody>
      </p:sp>
      <p:sp>
        <p:nvSpPr>
          <p:cNvPr id="5" name="Rectangle 38"/>
          <p:cNvSpPr>
            <a:spLocks noGrp="1" noChangeArrowheads="1"/>
          </p:cNvSpPr>
          <p:nvPr>
            <p:ph type="ftr" sz="quarter" idx="11"/>
          </p:nvPr>
        </p:nvSpPr>
        <p:spPr/>
        <p:txBody>
          <a:bodyPr/>
          <a:lstStyle>
            <a:lvl1pPr>
              <a:defRPr/>
            </a:lvl1pPr>
          </a:lstStyle>
          <a:p>
            <a:pPr>
              <a:defRPr/>
            </a:pPr>
            <a:endParaRPr lang="en-ZA"/>
          </a:p>
        </p:txBody>
      </p:sp>
      <p:sp>
        <p:nvSpPr>
          <p:cNvPr id="6" name="Rectangle 39"/>
          <p:cNvSpPr>
            <a:spLocks noGrp="1" noChangeArrowheads="1"/>
          </p:cNvSpPr>
          <p:nvPr>
            <p:ph type="sldNum" sz="quarter" idx="12"/>
          </p:nvPr>
        </p:nvSpPr>
        <p:spPr>
          <a:xfrm>
            <a:off x="9552519" y="5916616"/>
            <a:ext cx="2201333" cy="268287"/>
          </a:xfrm>
        </p:spPr>
        <p:txBody>
          <a:bodyPr/>
          <a:lstStyle>
            <a:lvl1pPr>
              <a:defRPr/>
            </a:lvl1pPr>
          </a:lstStyle>
          <a:p>
            <a:pPr>
              <a:defRPr/>
            </a:pPr>
            <a:fld id="{B14F3868-F20E-4EF8-9967-0A173C9C3D3E}" type="slidenum">
              <a:rPr lang="en-ZA" altLang="en-US"/>
              <a:pPr>
                <a:defRPr/>
              </a:pPr>
              <a:t>‹#›</a:t>
            </a:fld>
            <a:endParaRPr lang="en-ZA" altLang="en-US"/>
          </a:p>
        </p:txBody>
      </p:sp>
      <p:sp>
        <p:nvSpPr>
          <p:cNvPr id="8" name="Rectangle 7">
            <a:extLst>
              <a:ext uri="{FF2B5EF4-FFF2-40B4-BE49-F238E27FC236}">
                <a16:creationId xmlns:a16="http://schemas.microsoft.com/office/drawing/2014/main" id="{157FB26C-6903-4F72-8416-D70593D82CE9}"/>
              </a:ext>
            </a:extLst>
          </p:cNvPr>
          <p:cNvSpPr/>
          <p:nvPr userDrawn="1"/>
        </p:nvSpPr>
        <p:spPr>
          <a:xfrm>
            <a:off x="33609" y="5769108"/>
            <a:ext cx="11947112" cy="10998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6600271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38"/>
          <p:cNvSpPr>
            <a:spLocks noGrp="1" noChangeArrowheads="1"/>
          </p:cNvSpPr>
          <p:nvPr>
            <p:ph type="ftr" sz="quarter" idx="10"/>
          </p:nvPr>
        </p:nvSpPr>
        <p:spPr/>
        <p:txBody>
          <a:bodyPr/>
          <a:lstStyle>
            <a:lvl1pPr>
              <a:defRPr/>
            </a:lvl1pPr>
          </a:lstStyle>
          <a:p>
            <a:pPr>
              <a:defRPr/>
            </a:pPr>
            <a:endParaRPr lang="en-ZA"/>
          </a:p>
        </p:txBody>
      </p:sp>
      <p:sp>
        <p:nvSpPr>
          <p:cNvPr id="5" name="Rectangle 39"/>
          <p:cNvSpPr>
            <a:spLocks noGrp="1" noChangeArrowheads="1"/>
          </p:cNvSpPr>
          <p:nvPr>
            <p:ph type="sldNum" sz="quarter" idx="11"/>
          </p:nvPr>
        </p:nvSpPr>
        <p:spPr/>
        <p:txBody>
          <a:bodyPr/>
          <a:lstStyle>
            <a:lvl1pPr>
              <a:defRPr/>
            </a:lvl1pPr>
          </a:lstStyle>
          <a:p>
            <a:pPr>
              <a:defRPr/>
            </a:pPr>
            <a:fld id="{E105F5EC-810D-4D41-AF9E-B6D775B5190F}" type="slidenum">
              <a:rPr lang="en-ZA" altLang="en-US"/>
              <a:pPr>
                <a:defRPr/>
              </a:pPr>
              <a:t>‹#›</a:t>
            </a:fld>
            <a:endParaRPr lang="en-ZA" altLang="en-US"/>
          </a:p>
        </p:txBody>
      </p:sp>
    </p:spTree>
    <p:extLst>
      <p:ext uri="{BB962C8B-B14F-4D97-AF65-F5344CB8AC3E}">
        <p14:creationId xmlns:p14="http://schemas.microsoft.com/office/powerpoint/2010/main" val="404064281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5" y="1436691"/>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91"/>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38"/>
          <p:cNvSpPr>
            <a:spLocks noGrp="1" noChangeArrowheads="1"/>
          </p:cNvSpPr>
          <p:nvPr>
            <p:ph type="ftr" sz="quarter" idx="10"/>
          </p:nvPr>
        </p:nvSpPr>
        <p:spPr/>
        <p:txBody>
          <a:bodyPr/>
          <a:lstStyle>
            <a:lvl1pPr>
              <a:defRPr/>
            </a:lvl1pPr>
          </a:lstStyle>
          <a:p>
            <a:pPr>
              <a:defRPr/>
            </a:pPr>
            <a:endParaRPr lang="en-ZA"/>
          </a:p>
        </p:txBody>
      </p:sp>
      <p:sp>
        <p:nvSpPr>
          <p:cNvPr id="6" name="Rectangle 39"/>
          <p:cNvSpPr>
            <a:spLocks noGrp="1" noChangeArrowheads="1"/>
          </p:cNvSpPr>
          <p:nvPr>
            <p:ph type="sldNum" sz="quarter" idx="11"/>
          </p:nvPr>
        </p:nvSpPr>
        <p:spPr/>
        <p:txBody>
          <a:bodyPr/>
          <a:lstStyle>
            <a:lvl1pPr>
              <a:defRPr/>
            </a:lvl1pPr>
          </a:lstStyle>
          <a:p>
            <a:pPr>
              <a:defRPr/>
            </a:pPr>
            <a:fld id="{FC16C41C-0396-4A3F-964D-90793D6E01B2}" type="slidenum">
              <a:rPr lang="en-ZA" altLang="en-US"/>
              <a:pPr>
                <a:defRPr/>
              </a:pPr>
              <a:t>‹#›</a:t>
            </a:fld>
            <a:endParaRPr lang="en-ZA" altLang="en-US"/>
          </a:p>
        </p:txBody>
      </p:sp>
    </p:spTree>
    <p:extLst>
      <p:ext uri="{BB962C8B-B14F-4D97-AF65-F5344CB8AC3E}">
        <p14:creationId xmlns:p14="http://schemas.microsoft.com/office/powerpoint/2010/main" val="36313385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38"/>
          <p:cNvSpPr>
            <a:spLocks noGrp="1" noChangeArrowheads="1"/>
          </p:cNvSpPr>
          <p:nvPr>
            <p:ph type="ftr" sz="quarter" idx="10"/>
          </p:nvPr>
        </p:nvSpPr>
        <p:spPr/>
        <p:txBody>
          <a:bodyPr/>
          <a:lstStyle>
            <a:lvl1pPr>
              <a:defRPr/>
            </a:lvl1pPr>
          </a:lstStyle>
          <a:p>
            <a:pPr>
              <a:defRPr/>
            </a:pPr>
            <a:endParaRPr lang="en-ZA"/>
          </a:p>
        </p:txBody>
      </p:sp>
      <p:sp>
        <p:nvSpPr>
          <p:cNvPr id="8" name="Rectangle 39"/>
          <p:cNvSpPr>
            <a:spLocks noGrp="1" noChangeArrowheads="1"/>
          </p:cNvSpPr>
          <p:nvPr>
            <p:ph type="sldNum" sz="quarter" idx="11"/>
          </p:nvPr>
        </p:nvSpPr>
        <p:spPr/>
        <p:txBody>
          <a:bodyPr/>
          <a:lstStyle>
            <a:lvl1pPr>
              <a:defRPr/>
            </a:lvl1pPr>
          </a:lstStyle>
          <a:p>
            <a:pPr>
              <a:defRPr/>
            </a:pPr>
            <a:fld id="{EFB801F0-18CB-469F-B370-C71BFB94C47B}" type="slidenum">
              <a:rPr lang="en-ZA" altLang="en-US"/>
              <a:pPr>
                <a:defRPr/>
              </a:pPr>
              <a:t>‹#›</a:t>
            </a:fld>
            <a:endParaRPr lang="en-ZA" altLang="en-US"/>
          </a:p>
        </p:txBody>
      </p:sp>
    </p:spTree>
    <p:extLst>
      <p:ext uri="{BB962C8B-B14F-4D97-AF65-F5344CB8AC3E}">
        <p14:creationId xmlns:p14="http://schemas.microsoft.com/office/powerpoint/2010/main" val="3345481837"/>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8"/>
          <p:cNvSpPr>
            <a:spLocks noGrp="1" noChangeArrowheads="1"/>
          </p:cNvSpPr>
          <p:nvPr>
            <p:ph type="ftr" sz="quarter" idx="10"/>
          </p:nvPr>
        </p:nvSpPr>
        <p:spPr/>
        <p:txBody>
          <a:bodyPr/>
          <a:lstStyle>
            <a:lvl1pPr>
              <a:defRPr/>
            </a:lvl1pPr>
          </a:lstStyle>
          <a:p>
            <a:pPr>
              <a:defRPr/>
            </a:pPr>
            <a:endParaRPr lang="en-ZA"/>
          </a:p>
        </p:txBody>
      </p:sp>
      <p:sp>
        <p:nvSpPr>
          <p:cNvPr id="4" name="Rectangle 39"/>
          <p:cNvSpPr>
            <a:spLocks noGrp="1" noChangeArrowheads="1"/>
          </p:cNvSpPr>
          <p:nvPr>
            <p:ph type="sldNum" sz="quarter" idx="11"/>
          </p:nvPr>
        </p:nvSpPr>
        <p:spPr/>
        <p:txBody>
          <a:bodyPr/>
          <a:lstStyle>
            <a:lvl1pPr>
              <a:defRPr/>
            </a:lvl1pPr>
          </a:lstStyle>
          <a:p>
            <a:pPr>
              <a:defRPr/>
            </a:pPr>
            <a:fld id="{4E3DDAE6-7C56-4BEC-BB17-3230B46037FF}" type="slidenum">
              <a:rPr lang="en-ZA" altLang="en-US"/>
              <a:pPr>
                <a:defRPr/>
              </a:pPr>
              <a:t>‹#›</a:t>
            </a:fld>
            <a:endParaRPr lang="en-ZA" altLang="en-US"/>
          </a:p>
        </p:txBody>
      </p:sp>
    </p:spTree>
    <p:extLst>
      <p:ext uri="{BB962C8B-B14F-4D97-AF65-F5344CB8AC3E}">
        <p14:creationId xmlns:p14="http://schemas.microsoft.com/office/powerpoint/2010/main" val="223667278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8" descr="zero harm powerpoint 03.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255500"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3" descr="logo small"/>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7" descr="topsolid"/>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9"/>
          <p:cNvSpPr>
            <a:spLocks noGrp="1" noChangeArrowheads="1"/>
          </p:cNvSpPr>
          <p:nvPr>
            <p:ph type="sldNum" sz="quarter" idx="10"/>
          </p:nvPr>
        </p:nvSpPr>
        <p:spPr>
          <a:xfrm>
            <a:off x="10422468" y="6689725"/>
            <a:ext cx="2201333" cy="268288"/>
          </a:xfrm>
        </p:spPr>
        <p:txBody>
          <a:bodyPr/>
          <a:lstStyle>
            <a:lvl1pPr>
              <a:defRPr/>
            </a:lvl1pPr>
          </a:lstStyle>
          <a:p>
            <a:pPr>
              <a:defRPr/>
            </a:pPr>
            <a:fld id="{2C95A3C8-2E46-48F2-9959-15EA99C26E1C}" type="slidenum">
              <a:rPr lang="en-ZA" altLang="en-US"/>
              <a:pPr>
                <a:defRPr/>
              </a:pPr>
              <a:t>‹#›</a:t>
            </a:fld>
            <a:endParaRPr lang="en-ZA" altLang="en-US"/>
          </a:p>
        </p:txBody>
      </p:sp>
    </p:spTree>
    <p:extLst>
      <p:ext uri="{BB962C8B-B14F-4D97-AF65-F5344CB8AC3E}">
        <p14:creationId xmlns:p14="http://schemas.microsoft.com/office/powerpoint/2010/main" val="574129924"/>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39"/>
          <p:cNvSpPr>
            <a:spLocks noGrp="1" noChangeArrowheads="1"/>
          </p:cNvSpPr>
          <p:nvPr>
            <p:ph type="sldNum" sz="quarter" idx="10"/>
          </p:nvPr>
        </p:nvSpPr>
        <p:spPr>
          <a:xfrm>
            <a:off x="9990668" y="6589716"/>
            <a:ext cx="2201333" cy="268287"/>
          </a:xfrm>
        </p:spPr>
        <p:txBody>
          <a:bodyPr/>
          <a:lstStyle>
            <a:lvl1pPr>
              <a:defRPr/>
            </a:lvl1pPr>
          </a:lstStyle>
          <a:p>
            <a:pPr>
              <a:defRPr/>
            </a:pPr>
            <a:fld id="{853DE53E-D77D-45D2-9F04-B2A8E1F1A524}" type="slidenum">
              <a:rPr lang="en-ZA" altLang="en-US"/>
              <a:pPr>
                <a:defRPr/>
              </a:pPr>
              <a:t>‹#›</a:t>
            </a:fld>
            <a:endParaRPr lang="en-ZA" altLang="en-US"/>
          </a:p>
        </p:txBody>
      </p:sp>
    </p:spTree>
    <p:extLst>
      <p:ext uri="{BB962C8B-B14F-4D97-AF65-F5344CB8AC3E}">
        <p14:creationId xmlns:p14="http://schemas.microsoft.com/office/powerpoint/2010/main" val="127872598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38"/>
          <p:cNvSpPr>
            <a:spLocks noGrp="1" noChangeArrowheads="1"/>
          </p:cNvSpPr>
          <p:nvPr>
            <p:ph type="ftr" sz="quarter" idx="10"/>
          </p:nvPr>
        </p:nvSpPr>
        <p:spPr/>
        <p:txBody>
          <a:bodyPr/>
          <a:lstStyle>
            <a:lvl1pPr>
              <a:defRPr/>
            </a:lvl1pPr>
          </a:lstStyle>
          <a:p>
            <a:pPr>
              <a:defRPr/>
            </a:pPr>
            <a:endParaRPr lang="en-ZA"/>
          </a:p>
        </p:txBody>
      </p:sp>
      <p:sp>
        <p:nvSpPr>
          <p:cNvPr id="6" name="Rectangle 39"/>
          <p:cNvSpPr>
            <a:spLocks noGrp="1" noChangeArrowheads="1"/>
          </p:cNvSpPr>
          <p:nvPr>
            <p:ph type="sldNum" sz="quarter" idx="11"/>
          </p:nvPr>
        </p:nvSpPr>
        <p:spPr/>
        <p:txBody>
          <a:bodyPr/>
          <a:lstStyle>
            <a:lvl1pPr>
              <a:defRPr/>
            </a:lvl1pPr>
          </a:lstStyle>
          <a:p>
            <a:pPr>
              <a:defRPr/>
            </a:pPr>
            <a:fld id="{77E23405-1709-4D86-8A6E-3C911EE39369}" type="slidenum">
              <a:rPr lang="en-ZA" altLang="en-US"/>
              <a:pPr>
                <a:defRPr/>
              </a:pPr>
              <a:t>‹#›</a:t>
            </a:fld>
            <a:endParaRPr lang="en-ZA" altLang="en-US"/>
          </a:p>
        </p:txBody>
      </p:sp>
    </p:spTree>
    <p:extLst>
      <p:ext uri="{BB962C8B-B14F-4D97-AF65-F5344CB8AC3E}">
        <p14:creationId xmlns:p14="http://schemas.microsoft.com/office/powerpoint/2010/main" val="119313905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8"/>
          <p:cNvSpPr>
            <a:spLocks noGrp="1" noChangeArrowheads="1"/>
          </p:cNvSpPr>
          <p:nvPr>
            <p:ph type="ftr" sz="quarter" idx="10"/>
          </p:nvPr>
        </p:nvSpPr>
        <p:spPr/>
        <p:txBody>
          <a:bodyPr/>
          <a:lstStyle>
            <a:lvl1pPr>
              <a:defRPr/>
            </a:lvl1pPr>
          </a:lstStyle>
          <a:p>
            <a:pPr>
              <a:defRPr/>
            </a:pPr>
            <a:endParaRPr lang="en-ZA"/>
          </a:p>
        </p:txBody>
      </p:sp>
      <p:sp>
        <p:nvSpPr>
          <p:cNvPr id="5" name="Rectangle 39"/>
          <p:cNvSpPr>
            <a:spLocks noGrp="1" noChangeArrowheads="1"/>
          </p:cNvSpPr>
          <p:nvPr>
            <p:ph type="sldNum" sz="quarter" idx="11"/>
          </p:nvPr>
        </p:nvSpPr>
        <p:spPr/>
        <p:txBody>
          <a:bodyPr/>
          <a:lstStyle>
            <a:lvl1pPr>
              <a:defRPr/>
            </a:lvl1pPr>
          </a:lstStyle>
          <a:p>
            <a:pPr>
              <a:defRPr/>
            </a:pPr>
            <a:fld id="{E386B09F-36CA-4949-9C95-AF04175D17BC}" type="slidenum">
              <a:rPr lang="en-ZA" altLang="en-US"/>
              <a:pPr>
                <a:defRPr/>
              </a:pPr>
              <a:t>‹#›</a:t>
            </a:fld>
            <a:endParaRPr lang="en-ZA" altLang="en-US"/>
          </a:p>
        </p:txBody>
      </p:sp>
    </p:spTree>
    <p:extLst>
      <p:ext uri="{BB962C8B-B14F-4D97-AF65-F5344CB8AC3E}">
        <p14:creationId xmlns:p14="http://schemas.microsoft.com/office/powerpoint/2010/main" val="258534546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91"/>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5" y="166691"/>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8"/>
          <p:cNvSpPr>
            <a:spLocks noGrp="1" noChangeArrowheads="1"/>
          </p:cNvSpPr>
          <p:nvPr>
            <p:ph type="ftr" sz="quarter" idx="10"/>
          </p:nvPr>
        </p:nvSpPr>
        <p:spPr/>
        <p:txBody>
          <a:bodyPr/>
          <a:lstStyle>
            <a:lvl1pPr>
              <a:defRPr/>
            </a:lvl1pPr>
          </a:lstStyle>
          <a:p>
            <a:pPr>
              <a:defRPr/>
            </a:pPr>
            <a:endParaRPr lang="en-ZA"/>
          </a:p>
        </p:txBody>
      </p:sp>
      <p:sp>
        <p:nvSpPr>
          <p:cNvPr id="5" name="Rectangle 39"/>
          <p:cNvSpPr>
            <a:spLocks noGrp="1" noChangeArrowheads="1"/>
          </p:cNvSpPr>
          <p:nvPr>
            <p:ph type="sldNum" sz="quarter" idx="11"/>
          </p:nvPr>
        </p:nvSpPr>
        <p:spPr/>
        <p:txBody>
          <a:bodyPr/>
          <a:lstStyle>
            <a:lvl1pPr>
              <a:defRPr/>
            </a:lvl1pPr>
          </a:lstStyle>
          <a:p>
            <a:pPr>
              <a:defRPr/>
            </a:pPr>
            <a:fld id="{7B13E306-C674-43F5-A5AC-8E725C50BE75}" type="slidenum">
              <a:rPr lang="en-ZA" altLang="en-US"/>
              <a:pPr>
                <a:defRPr/>
              </a:pPr>
              <a:t>‹#›</a:t>
            </a:fld>
            <a:endParaRPr lang="en-ZA" altLang="en-US"/>
          </a:p>
        </p:txBody>
      </p:sp>
    </p:spTree>
    <p:extLst>
      <p:ext uri="{BB962C8B-B14F-4D97-AF65-F5344CB8AC3E}">
        <p14:creationId xmlns:p14="http://schemas.microsoft.com/office/powerpoint/2010/main" val="325227818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3584542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3908153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theme" Target="../theme/theme2.xml"/><Relationship Id="rId7" Type="http://schemas.openxmlformats.org/officeDocument/2006/relationships/image" Target="../media/image5.emf"/><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ags" Target="../tags/tag1.xml"/><Relationship Id="rId9" Type="http://schemas.openxmlformats.org/officeDocument/2006/relationships/image" Target="../media/image7.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8" descr="zero harm powerpoint 03.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 y="4763"/>
            <a:ext cx="12255500" cy="689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582084" y="166688"/>
            <a:ext cx="8693149"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1028" name="Rectangle 3"/>
          <p:cNvSpPr>
            <a:spLocks noGrp="1" noChangeArrowheads="1"/>
          </p:cNvSpPr>
          <p:nvPr>
            <p:ph type="body" idx="1"/>
          </p:nvPr>
        </p:nvSpPr>
        <p:spPr bwMode="auto">
          <a:xfrm>
            <a:off x="582086" y="1436691"/>
            <a:ext cx="11171767"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2" name="Rectangle 38"/>
          <p:cNvSpPr>
            <a:spLocks noGrp="1" noChangeArrowheads="1"/>
          </p:cNvSpPr>
          <p:nvPr>
            <p:ph type="ftr" sz="quarter" idx="3"/>
          </p:nvPr>
        </p:nvSpPr>
        <p:spPr bwMode="auto">
          <a:xfrm>
            <a:off x="4176186" y="6453191"/>
            <a:ext cx="3839633"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latin typeface="Arial" charset="0"/>
                <a:cs typeface="Arial" charset="0"/>
              </a:defRPr>
            </a:lvl1pPr>
          </a:lstStyle>
          <a:p>
            <a:pPr>
              <a:defRPr/>
            </a:pPr>
            <a:endParaRPr lang="en-ZA"/>
          </a:p>
        </p:txBody>
      </p:sp>
      <p:sp>
        <p:nvSpPr>
          <p:cNvPr id="1063" name="Rectangle 39"/>
          <p:cNvSpPr>
            <a:spLocks noGrp="1" noChangeArrowheads="1"/>
          </p:cNvSpPr>
          <p:nvPr>
            <p:ph type="sldNum" sz="quarter" idx="4"/>
          </p:nvPr>
        </p:nvSpPr>
        <p:spPr bwMode="auto">
          <a:xfrm>
            <a:off x="9552519" y="5876925"/>
            <a:ext cx="2201333" cy="268288"/>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a:solidFill>
                  <a:srgbClr val="83725B"/>
                </a:solidFill>
              </a:defRPr>
            </a:lvl1pPr>
          </a:lstStyle>
          <a:p>
            <a:pPr>
              <a:defRPr/>
            </a:pPr>
            <a:fld id="{1350D075-C4A2-4C8C-AD0F-446AC6A22794}" type="slidenum">
              <a:rPr lang="en-ZA" altLang="en-US"/>
              <a:pPr>
                <a:defRPr/>
              </a:pPr>
              <a:t>‹#›</a:t>
            </a:fld>
            <a:endParaRPr lang="en-ZA" altLang="en-US"/>
          </a:p>
        </p:txBody>
      </p:sp>
      <p:pic>
        <p:nvPicPr>
          <p:cNvPr id="1032" name="Picture 43" descr="logo sma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7" descr="topsoli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281" r:id="rId1"/>
    <p:sldLayoutId id="2147488282" r:id="rId2"/>
    <p:sldLayoutId id="2147488283" r:id="rId3"/>
    <p:sldLayoutId id="2147488284" r:id="rId4"/>
    <p:sldLayoutId id="2147488285" r:id="rId5"/>
    <p:sldLayoutId id="2147488286" r:id="rId6"/>
    <p:sldLayoutId id="2147488287" r:id="rId7"/>
    <p:sldLayoutId id="2147488288" r:id="rId8"/>
    <p:sldLayoutId id="2147488289" r:id="rId9"/>
    <p:sldLayoutId id="2147488290" r:id="rId10"/>
    <p:sldLayoutId id="2147488291" r:id="rId11"/>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189" algn="l" rtl="0" fontAlgn="base">
        <a:lnSpc>
          <a:spcPct val="85000"/>
        </a:lnSpc>
        <a:spcBef>
          <a:spcPct val="0"/>
        </a:spcBef>
        <a:spcAft>
          <a:spcPct val="0"/>
        </a:spcAft>
        <a:defRPr sz="2400">
          <a:solidFill>
            <a:schemeClr val="bg1"/>
          </a:solidFill>
          <a:latin typeface="Arial" charset="0"/>
          <a:cs typeface="Arial" charset="0"/>
        </a:defRPr>
      </a:lvl6pPr>
      <a:lvl7pPr marL="914377" algn="l" rtl="0" fontAlgn="base">
        <a:lnSpc>
          <a:spcPct val="85000"/>
        </a:lnSpc>
        <a:spcBef>
          <a:spcPct val="0"/>
        </a:spcBef>
        <a:spcAft>
          <a:spcPct val="0"/>
        </a:spcAft>
        <a:defRPr sz="2400">
          <a:solidFill>
            <a:schemeClr val="bg1"/>
          </a:solidFill>
          <a:latin typeface="Arial" charset="0"/>
          <a:cs typeface="Arial" charset="0"/>
        </a:defRPr>
      </a:lvl7pPr>
      <a:lvl8pPr marL="1371566" algn="l" rtl="0" fontAlgn="base">
        <a:lnSpc>
          <a:spcPct val="85000"/>
        </a:lnSpc>
        <a:spcBef>
          <a:spcPct val="0"/>
        </a:spcBef>
        <a:spcAft>
          <a:spcPct val="0"/>
        </a:spcAft>
        <a:defRPr sz="2400">
          <a:solidFill>
            <a:schemeClr val="bg1"/>
          </a:solidFill>
          <a:latin typeface="Arial" charset="0"/>
          <a:cs typeface="Arial" charset="0"/>
        </a:defRPr>
      </a:lvl8pPr>
      <a:lvl9pPr marL="1828754"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693" indent="-266693"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33" indent="-271456"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298" indent="-179384"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064" indent="-179384"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30" indent="-179384"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18" indent="-179384"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07" indent="-179384"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396" indent="-179384"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584" indent="-179384"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a:t>Edit Master text styles</a:t>
            </a:r>
          </a:p>
          <a:p>
            <a:pPr lvl="1"/>
            <a:r>
              <a:rPr lang="en-ZA"/>
              <a:t>Second level</a:t>
            </a:r>
          </a:p>
          <a:p>
            <a:pPr lvl="2"/>
            <a:r>
              <a:rPr lang="en-ZA"/>
              <a:t>Third level</a:t>
            </a:r>
          </a:p>
          <a:p>
            <a:pPr lvl="3"/>
            <a:r>
              <a:rPr lang="en-ZA"/>
              <a:t>Fourth level</a:t>
            </a:r>
          </a:p>
          <a:p>
            <a:pPr lvl="4"/>
            <a:r>
              <a:rPr lang="en-ZA"/>
              <a:t>Fifth level</a:t>
            </a:r>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a:t>Click to edit Master title style</a:t>
            </a:r>
            <a:endParaRPr lang="en-ZA" noProof="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0364619"/>
      </p:ext>
    </p:extLst>
  </p:cSld>
  <p:clrMap bg1="lt1" tx1="dk1" bg2="lt2" tx2="dk2" accent1="accent1" accent2="accent2" accent3="accent3" accent4="accent4" accent5="accent5" accent6="accent6" hlink="hlink" folHlink="folHlink"/>
  <p:sldLayoutIdLst>
    <p:sldLayoutId id="2147488418" r:id="rId1"/>
    <p:sldLayoutId id="2147488419" r:id="rId2"/>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4DF55-D9D7-5BE9-B576-AD48A55E9C9E}"/>
              </a:ext>
            </a:extLst>
          </p:cNvPr>
          <p:cNvSpPr>
            <a:spLocks noGrp="1"/>
          </p:cNvSpPr>
          <p:nvPr>
            <p:ph type="ctrTitle"/>
          </p:nvPr>
        </p:nvSpPr>
        <p:spPr/>
        <p:txBody>
          <a:bodyPr/>
          <a:lstStyle/>
          <a:p>
            <a:r>
              <a:rPr lang="en-US" sz="3600" b="1" dirty="0"/>
              <a:t>TECHNICAL EVALUATION CRITERIA-RFP FOR INTERGRATED SECURITY SERVICES</a:t>
            </a:r>
            <a:endParaRPr lang="en-ZA" sz="3600" b="1" dirty="0"/>
          </a:p>
        </p:txBody>
      </p:sp>
      <p:sp>
        <p:nvSpPr>
          <p:cNvPr id="3" name="Subtitle 2">
            <a:extLst>
              <a:ext uri="{FF2B5EF4-FFF2-40B4-BE49-F238E27FC236}">
                <a16:creationId xmlns:a16="http://schemas.microsoft.com/office/drawing/2014/main" id="{A1C3C756-AFB3-ADCB-1DF4-EF073DB066F0}"/>
              </a:ext>
            </a:extLst>
          </p:cNvPr>
          <p:cNvSpPr>
            <a:spLocks noGrp="1"/>
          </p:cNvSpPr>
          <p:nvPr>
            <p:ph type="subTitle" idx="1"/>
          </p:nvPr>
        </p:nvSpPr>
        <p:spPr/>
        <p:txBody>
          <a:bodyPr/>
          <a:lstStyle/>
          <a:p>
            <a:r>
              <a:rPr lang="en-US" dirty="0"/>
              <a:t>PRESENTED BY JUSTICE MABOTHA</a:t>
            </a:r>
          </a:p>
          <a:p>
            <a:r>
              <a:rPr lang="en-US" dirty="0"/>
              <a:t>10 </a:t>
            </a:r>
            <a:r>
              <a:rPr lang="en-US" dirty="0" err="1"/>
              <a:t>feb</a:t>
            </a:r>
            <a:r>
              <a:rPr lang="en-US" dirty="0"/>
              <a:t> 2026</a:t>
            </a:r>
            <a:endParaRPr lang="en-ZA" dirty="0"/>
          </a:p>
        </p:txBody>
      </p:sp>
    </p:spTree>
    <p:extLst>
      <p:ext uri="{BB962C8B-B14F-4D97-AF65-F5344CB8AC3E}">
        <p14:creationId xmlns:p14="http://schemas.microsoft.com/office/powerpoint/2010/main" val="785993479"/>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ADFEA-F730-4514-B10D-FBD01E3C59CB}"/>
              </a:ext>
            </a:extLst>
          </p:cNvPr>
          <p:cNvSpPr>
            <a:spLocks noGrp="1"/>
          </p:cNvSpPr>
          <p:nvPr>
            <p:ph type="title"/>
          </p:nvPr>
        </p:nvSpPr>
        <p:spPr/>
        <p:txBody>
          <a:bodyPr/>
          <a:lstStyle/>
          <a:p>
            <a:r>
              <a:rPr lang="en-US" sz="3600" dirty="0"/>
              <a:t>Purpose of Evaluation</a:t>
            </a:r>
            <a:endParaRPr lang="en-ZA" sz="3600" dirty="0"/>
          </a:p>
        </p:txBody>
      </p:sp>
      <p:sp>
        <p:nvSpPr>
          <p:cNvPr id="3" name="Content Placeholder 2">
            <a:extLst>
              <a:ext uri="{FF2B5EF4-FFF2-40B4-BE49-F238E27FC236}">
                <a16:creationId xmlns:a16="http://schemas.microsoft.com/office/drawing/2014/main" id="{9B4850AB-88FA-0005-5349-F1B6CA2046D5}"/>
              </a:ext>
            </a:extLst>
          </p:cNvPr>
          <p:cNvSpPr>
            <a:spLocks noGrp="1"/>
          </p:cNvSpPr>
          <p:nvPr>
            <p:ph sz="half" idx="1"/>
          </p:nvPr>
        </p:nvSpPr>
        <p:spPr/>
        <p:txBody>
          <a:bodyPr/>
          <a:lstStyle/>
          <a:p>
            <a:endParaRPr lang="en-ZA" dirty="0"/>
          </a:p>
        </p:txBody>
      </p:sp>
      <p:sp>
        <p:nvSpPr>
          <p:cNvPr id="5" name="Slide Number Placeholder 4">
            <a:extLst>
              <a:ext uri="{FF2B5EF4-FFF2-40B4-BE49-F238E27FC236}">
                <a16:creationId xmlns:a16="http://schemas.microsoft.com/office/drawing/2014/main" id="{9246AE8F-B822-4610-F3B3-3788497B9698}"/>
              </a:ext>
            </a:extLst>
          </p:cNvPr>
          <p:cNvSpPr>
            <a:spLocks noGrp="1"/>
          </p:cNvSpPr>
          <p:nvPr>
            <p:ph type="sldNum" sz="quarter" idx="11"/>
          </p:nvPr>
        </p:nvSpPr>
        <p:spPr/>
        <p:txBody>
          <a:bodyPr/>
          <a:lstStyle/>
          <a:p>
            <a:pPr>
              <a:defRPr/>
            </a:pPr>
            <a:fld id="{FC16C41C-0396-4A3F-964D-90793D6E01B2}" type="slidenum">
              <a:rPr lang="en-ZA" altLang="en-US" smtClean="0"/>
              <a:pPr>
                <a:defRPr/>
              </a:pPr>
              <a:t>2</a:t>
            </a:fld>
            <a:endParaRPr lang="en-ZA" altLang="en-US"/>
          </a:p>
        </p:txBody>
      </p:sp>
      <p:pic>
        <p:nvPicPr>
          <p:cNvPr id="6" name="Content Placeholder 4" descr="Close up of business graphs and papers on a table">
            <a:extLst>
              <a:ext uri="{FF2B5EF4-FFF2-40B4-BE49-F238E27FC236}">
                <a16:creationId xmlns:a16="http://schemas.microsoft.com/office/drawing/2014/main" id="{0AD6DFA0-8833-701A-66C8-ACCB0B15418D}"/>
              </a:ext>
            </a:extLst>
          </p:cNvPr>
          <p:cNvPicPr>
            <a:picLocks noChangeAspect="1"/>
          </p:cNvPicPr>
          <p:nvPr/>
        </p:nvPicPr>
        <p:blipFill>
          <a:blip r:embed="rId2"/>
          <a:srcRect l="1519" r="18875"/>
          <a:stretch>
            <a:fillRect/>
          </a:stretch>
        </p:blipFill>
        <p:spPr>
          <a:xfrm>
            <a:off x="511814" y="1436691"/>
            <a:ext cx="5584186" cy="4682358"/>
          </a:xfrm>
          <a:prstGeom prst="rect">
            <a:avLst/>
          </a:prstGeom>
          <a:noFill/>
        </p:spPr>
      </p:pic>
      <p:sp>
        <p:nvSpPr>
          <p:cNvPr id="7" name="Content Placeholder 3">
            <a:extLst>
              <a:ext uri="{FF2B5EF4-FFF2-40B4-BE49-F238E27FC236}">
                <a16:creationId xmlns:a16="http://schemas.microsoft.com/office/drawing/2014/main" id="{6F88A522-6DCE-3593-58A6-EF5A54E24CD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69038" y="1436688"/>
            <a:ext cx="5484812" cy="5045075"/>
          </a:xfrm>
        </p:spPr>
        <p:txBody>
          <a:bodyPr>
            <a:normAutofit fontScale="70000" lnSpcReduction="20000"/>
          </a:bodyPr>
          <a:lstStyle/>
          <a:p>
            <a:pPr marL="0" indent="0">
              <a:spcBef>
                <a:spcPts val="2500"/>
              </a:spcBef>
              <a:buFont typeface="Arial" panose="020B0604020202020204" pitchFamily="34" charset="0"/>
              <a:buNone/>
            </a:pPr>
            <a:r>
              <a:rPr lang="en-US" b="1" dirty="0"/>
              <a:t>Fair and Transparent Assessment</a:t>
            </a:r>
          </a:p>
          <a:p>
            <a:pPr marL="0" lvl="1" indent="0">
              <a:buFont typeface="Arial" panose="020B0604020202020204" pitchFamily="34" charset="0"/>
              <a:buNone/>
            </a:pPr>
            <a:r>
              <a:rPr dirty="0"/>
              <a:t>Evaluation ensures proposals are assessed fairly and transparently based on SMART criteria for integrity.</a:t>
            </a:r>
            <a:endParaRPr lang="en-US" dirty="0"/>
          </a:p>
          <a:p>
            <a:pPr marL="0" indent="0">
              <a:spcBef>
                <a:spcPts val="2500"/>
              </a:spcBef>
              <a:buFont typeface="Arial" panose="020B0604020202020204" pitchFamily="34" charset="0"/>
              <a:buNone/>
            </a:pPr>
            <a:r>
              <a:rPr lang="en-US" b="1" dirty="0"/>
              <a:t>Alignment with Security Objectives</a:t>
            </a:r>
          </a:p>
          <a:p>
            <a:pPr marL="0" lvl="1" indent="0">
              <a:buFont typeface="Arial" panose="020B0604020202020204" pitchFamily="34" charset="0"/>
              <a:buNone/>
            </a:pPr>
            <a:r>
              <a:rPr dirty="0"/>
              <a:t>The evaluation process aligns with strategic security goals to select technically capable providers.</a:t>
            </a:r>
            <a:endParaRPr lang="en-US" dirty="0"/>
          </a:p>
          <a:p>
            <a:pPr marL="0" indent="0">
              <a:spcBef>
                <a:spcPts val="2500"/>
              </a:spcBef>
              <a:buFont typeface="Arial" panose="020B0604020202020204" pitchFamily="34" charset="0"/>
              <a:buNone/>
            </a:pPr>
            <a:r>
              <a:rPr lang="en-US" b="1" dirty="0"/>
              <a:t>Comprehensive Criteria Assessment</a:t>
            </a:r>
          </a:p>
          <a:p>
            <a:pPr marL="0" lvl="1" indent="0">
              <a:buFont typeface="Arial" panose="020B0604020202020204" pitchFamily="34" charset="0"/>
              <a:buNone/>
            </a:pPr>
            <a:r>
              <a:rPr dirty="0"/>
              <a:t>Criteria cover proposal scope, methodology, and strategic approach to identify best partners.</a:t>
            </a:r>
            <a:endParaRPr lang="en-US" dirty="0"/>
          </a:p>
          <a:p>
            <a:pPr marL="0" indent="0">
              <a:spcBef>
                <a:spcPts val="2500"/>
              </a:spcBef>
              <a:buFont typeface="Arial" panose="020B0604020202020204" pitchFamily="34" charset="0"/>
              <a:buNone/>
            </a:pPr>
            <a:r>
              <a:rPr lang="en-US" b="1" dirty="0"/>
              <a:t>Reliable and Innovative Solutions</a:t>
            </a:r>
          </a:p>
          <a:p>
            <a:pPr marL="0" lvl="1" indent="0">
              <a:buFont typeface="Arial" panose="020B0604020202020204" pitchFamily="34" charset="0"/>
              <a:buNone/>
            </a:pPr>
            <a:r>
              <a:rPr dirty="0"/>
              <a:t>Goal is to find partners delivering dependable security solutions meeting operational and community needs.</a:t>
            </a:r>
            <a:endParaRPr lang="en-US" dirty="0"/>
          </a:p>
        </p:txBody>
      </p:sp>
    </p:spTree>
    <p:extLst>
      <p:ext uri="{BB962C8B-B14F-4D97-AF65-F5344CB8AC3E}">
        <p14:creationId xmlns:p14="http://schemas.microsoft.com/office/powerpoint/2010/main" val="1789329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CBA7F-3462-876E-AF0C-ECFCEAA3C6C8}"/>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00475DA9-67B2-892D-8483-876F88A7BE0E}"/>
              </a:ext>
            </a:extLst>
          </p:cNvPr>
          <p:cNvSpPr>
            <a:spLocks noGrp="1"/>
          </p:cNvSpPr>
          <p:nvPr>
            <p:ph sz="half" idx="1"/>
          </p:nvPr>
        </p:nvSpPr>
        <p:spPr>
          <a:xfrm>
            <a:off x="582085" y="1436692"/>
            <a:ext cx="5484283" cy="4708522"/>
          </a:xfrm>
        </p:spPr>
        <p:txBody>
          <a:bodyPr/>
          <a:lstStyle/>
          <a:p>
            <a:endParaRPr lang="en-ZA" dirty="0"/>
          </a:p>
        </p:txBody>
      </p:sp>
      <p:sp>
        <p:nvSpPr>
          <p:cNvPr id="5" name="Slide Number Placeholder 4">
            <a:extLst>
              <a:ext uri="{FF2B5EF4-FFF2-40B4-BE49-F238E27FC236}">
                <a16:creationId xmlns:a16="http://schemas.microsoft.com/office/drawing/2014/main" id="{7A3026A7-B00E-80D5-9B41-C7E11D53B26E}"/>
              </a:ext>
            </a:extLst>
          </p:cNvPr>
          <p:cNvSpPr>
            <a:spLocks noGrp="1"/>
          </p:cNvSpPr>
          <p:nvPr>
            <p:ph type="sldNum" sz="quarter" idx="11"/>
          </p:nvPr>
        </p:nvSpPr>
        <p:spPr/>
        <p:txBody>
          <a:bodyPr/>
          <a:lstStyle/>
          <a:p>
            <a:pPr>
              <a:defRPr/>
            </a:pPr>
            <a:fld id="{FC16C41C-0396-4A3F-964D-90793D6E01B2}" type="slidenum">
              <a:rPr lang="en-ZA" altLang="en-US" smtClean="0"/>
              <a:pPr>
                <a:defRPr/>
              </a:pPr>
              <a:t>3</a:t>
            </a:fld>
            <a:endParaRPr lang="en-ZA" altLang="en-US"/>
          </a:p>
        </p:txBody>
      </p:sp>
      <p:pic>
        <p:nvPicPr>
          <p:cNvPr id="6" name="Content Placeholder 4" descr="Woman Sketching Smiley Face">
            <a:extLst>
              <a:ext uri="{FF2B5EF4-FFF2-40B4-BE49-F238E27FC236}">
                <a16:creationId xmlns:a16="http://schemas.microsoft.com/office/drawing/2014/main" id="{F128CBE6-0AA1-18A5-C322-761ACE93148F}"/>
              </a:ext>
            </a:extLst>
          </p:cNvPr>
          <p:cNvPicPr>
            <a:picLocks noChangeAspect="1"/>
          </p:cNvPicPr>
          <p:nvPr/>
        </p:nvPicPr>
        <p:blipFill>
          <a:blip r:embed="rId2"/>
          <a:srcRect l="1997"/>
          <a:stretch>
            <a:fillRect/>
          </a:stretch>
        </p:blipFill>
        <p:spPr>
          <a:xfrm>
            <a:off x="582083" y="1329070"/>
            <a:ext cx="5595432" cy="4816143"/>
          </a:xfrm>
          <a:prstGeom prst="rect">
            <a:avLst/>
          </a:prstGeom>
          <a:noFill/>
        </p:spPr>
      </p:pic>
      <p:sp>
        <p:nvSpPr>
          <p:cNvPr id="8" name="Content Placeholder 3">
            <a:extLst>
              <a:ext uri="{FF2B5EF4-FFF2-40B4-BE49-F238E27FC236}">
                <a16:creationId xmlns:a16="http://schemas.microsoft.com/office/drawing/2014/main" id="{F451B681-756E-DF35-6C83-83BD5357F3E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69038" y="1436689"/>
            <a:ext cx="5484812" cy="4613238"/>
          </a:xfrm>
        </p:spPr>
        <p:txBody>
          <a:bodyPr>
            <a:normAutofit fontScale="85000" lnSpcReduction="20000"/>
          </a:bodyPr>
          <a:lstStyle/>
          <a:p>
            <a:pPr marL="0" indent="0">
              <a:spcBef>
                <a:spcPts val="2500"/>
              </a:spcBef>
              <a:buFont typeface="Arial" panose="020B0604020202020204" pitchFamily="34" charset="0"/>
              <a:buNone/>
            </a:pPr>
            <a:r>
              <a:rPr lang="en-US" b="1" dirty="0"/>
              <a:t>Evaluation Scoring Structure</a:t>
            </a:r>
          </a:p>
          <a:p>
            <a:pPr marL="0" lvl="1" indent="0">
              <a:buFont typeface="Arial" panose="020B0604020202020204" pitchFamily="34" charset="0"/>
              <a:buNone/>
            </a:pPr>
            <a:r>
              <a:rPr dirty="0"/>
              <a:t>The total technical score is 100 points with a minimum 80% threshold for qualification.</a:t>
            </a:r>
            <a:endParaRPr lang="en-US" dirty="0"/>
          </a:p>
          <a:p>
            <a:pPr marL="0" indent="0">
              <a:spcBef>
                <a:spcPts val="2500"/>
              </a:spcBef>
              <a:buFont typeface="Arial" panose="020B0604020202020204" pitchFamily="34" charset="0"/>
              <a:buNone/>
            </a:pPr>
            <a:r>
              <a:rPr lang="en-US" b="1" dirty="0"/>
              <a:t>Key Evaluation Categories</a:t>
            </a:r>
          </a:p>
          <a:p>
            <a:pPr marL="0" lvl="1" indent="0">
              <a:buFont typeface="Arial" panose="020B0604020202020204" pitchFamily="34" charset="0"/>
              <a:buNone/>
            </a:pPr>
            <a:r>
              <a:rPr dirty="0"/>
              <a:t>Five categories include mandatory requirements and technical methodology with weighted points.</a:t>
            </a:r>
            <a:endParaRPr lang="en-US" dirty="0"/>
          </a:p>
          <a:p>
            <a:pPr marL="0" indent="0">
              <a:spcBef>
                <a:spcPts val="2500"/>
              </a:spcBef>
              <a:buFont typeface="Arial" panose="020B0604020202020204" pitchFamily="34" charset="0"/>
              <a:buNone/>
            </a:pPr>
            <a:r>
              <a:rPr lang="en-US" b="1" dirty="0"/>
              <a:t>Focus on Compliance and Innovation</a:t>
            </a:r>
          </a:p>
          <a:p>
            <a:pPr marL="0" lvl="1" indent="0">
              <a:buFont typeface="Arial" panose="020B0604020202020204" pitchFamily="34" charset="0"/>
              <a:buNone/>
            </a:pPr>
            <a:r>
              <a:rPr dirty="0"/>
              <a:t>Scoring emphasizes both compliance with standards and innovative, forward-thinking proposals.</a:t>
            </a:r>
            <a:endParaRPr lang="en-US" dirty="0"/>
          </a:p>
        </p:txBody>
      </p:sp>
    </p:spTree>
    <p:extLst>
      <p:ext uri="{BB962C8B-B14F-4D97-AF65-F5344CB8AC3E}">
        <p14:creationId xmlns:p14="http://schemas.microsoft.com/office/powerpoint/2010/main" val="10699727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173AA-F785-29F3-2CCA-782FBB119D3B}"/>
              </a:ext>
            </a:extLst>
          </p:cNvPr>
          <p:cNvSpPr>
            <a:spLocks noGrp="1"/>
          </p:cNvSpPr>
          <p:nvPr>
            <p:ph type="ctrTitle"/>
          </p:nvPr>
        </p:nvSpPr>
        <p:spPr/>
        <p:txBody>
          <a:bodyPr/>
          <a:lstStyle/>
          <a:p>
            <a:r>
              <a:rPr lang="en-US" sz="3600" b="1" dirty="0"/>
              <a:t>MANDATORY REQUIREMENT</a:t>
            </a:r>
            <a:endParaRPr lang="en-ZA" sz="3600" b="1" dirty="0"/>
          </a:p>
        </p:txBody>
      </p:sp>
      <p:sp>
        <p:nvSpPr>
          <p:cNvPr id="3" name="Subtitle 2">
            <a:extLst>
              <a:ext uri="{FF2B5EF4-FFF2-40B4-BE49-F238E27FC236}">
                <a16:creationId xmlns:a16="http://schemas.microsoft.com/office/drawing/2014/main" id="{6D41AB02-EF53-6BE1-2C04-F666849D831A}"/>
              </a:ext>
            </a:extLst>
          </p:cNvPr>
          <p:cNvSpPr>
            <a:spLocks noGrp="1"/>
          </p:cNvSpPr>
          <p:nvPr>
            <p:ph type="subTitle" idx="1"/>
          </p:nvPr>
        </p:nvSpPr>
        <p:spPr/>
        <p:txBody>
          <a:bodyPr/>
          <a:lstStyle/>
          <a:p>
            <a:r>
              <a:rPr lang="en-US" sz="1400" b="1" dirty="0"/>
              <a:t>Note</a:t>
            </a:r>
            <a:r>
              <a:rPr lang="en-US" sz="1400" dirty="0"/>
              <a:t>: Failure to meet ANY mandatory requirement will results in automatic disqualification.</a:t>
            </a:r>
            <a:endParaRPr lang="en-ZA" sz="1400" dirty="0"/>
          </a:p>
          <a:p>
            <a:r>
              <a:rPr lang="en-US" sz="1400" dirty="0"/>
              <a:t> </a:t>
            </a:r>
            <a:endParaRPr lang="en-ZA" sz="1400" dirty="0"/>
          </a:p>
          <a:p>
            <a:r>
              <a:rPr lang="en-US" sz="1400" b="1" dirty="0"/>
              <a:t>Note</a:t>
            </a:r>
            <a:r>
              <a:rPr lang="en-US" sz="1400" dirty="0"/>
              <a:t>: All documents must be clear and readable as this will lead to disqualification.</a:t>
            </a:r>
            <a:endParaRPr lang="en-ZA" sz="1400" dirty="0"/>
          </a:p>
          <a:p>
            <a:r>
              <a:rPr lang="en-US" sz="1400" b="1" dirty="0"/>
              <a:t>Note</a:t>
            </a:r>
            <a:r>
              <a:rPr lang="en-US" sz="1400" dirty="0"/>
              <a:t>: Certification of documents/certificates to be done within 3 months prior tender closing date.</a:t>
            </a:r>
            <a:endParaRPr lang="en-ZA" sz="1400" dirty="0"/>
          </a:p>
          <a:p>
            <a:endParaRPr lang="en-ZA" dirty="0"/>
          </a:p>
        </p:txBody>
      </p:sp>
    </p:spTree>
    <p:extLst>
      <p:ext uri="{BB962C8B-B14F-4D97-AF65-F5344CB8AC3E}">
        <p14:creationId xmlns:p14="http://schemas.microsoft.com/office/powerpoint/2010/main" val="1480993246"/>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89A76-DF1D-4362-E083-8EA9C5FBEFBB}"/>
              </a:ext>
            </a:extLst>
          </p:cNvPr>
          <p:cNvSpPr>
            <a:spLocks noGrp="1"/>
          </p:cNvSpPr>
          <p:nvPr>
            <p:ph type="title"/>
          </p:nvPr>
        </p:nvSpPr>
        <p:spPr/>
        <p:txBody>
          <a:bodyPr/>
          <a:lstStyle/>
          <a:p>
            <a:r>
              <a:rPr lang="en-US" dirty="0"/>
              <a:t>Mandatory Requirements</a:t>
            </a:r>
            <a:endParaRPr lang="en-ZA" dirty="0"/>
          </a:p>
        </p:txBody>
      </p:sp>
      <p:graphicFrame>
        <p:nvGraphicFramePr>
          <p:cNvPr id="9" name="Content Placeholder 8">
            <a:extLst>
              <a:ext uri="{FF2B5EF4-FFF2-40B4-BE49-F238E27FC236}">
                <a16:creationId xmlns:a16="http://schemas.microsoft.com/office/drawing/2014/main" id="{05CDFFBF-2AA1-AB8B-C1CA-4F1BF228F563}"/>
              </a:ext>
            </a:extLst>
          </p:cNvPr>
          <p:cNvGraphicFramePr>
            <a:graphicFrameLocks noGrp="1"/>
          </p:cNvGraphicFramePr>
          <p:nvPr>
            <p:ph idx="1"/>
            <p:extLst>
              <p:ext uri="{D42A27DB-BD31-4B8C-83A1-F6EECF244321}">
                <p14:modId xmlns:p14="http://schemas.microsoft.com/office/powerpoint/2010/main" val="2403570495"/>
              </p:ext>
            </p:extLst>
          </p:nvPr>
        </p:nvGraphicFramePr>
        <p:xfrm>
          <a:off x="124084" y="925034"/>
          <a:ext cx="11763116" cy="6098678"/>
        </p:xfrm>
        <a:graphic>
          <a:graphicData uri="http://schemas.openxmlformats.org/drawingml/2006/table">
            <a:tbl>
              <a:tblPr/>
              <a:tblGrid>
                <a:gridCol w="5326106">
                  <a:extLst>
                    <a:ext uri="{9D8B030D-6E8A-4147-A177-3AD203B41FA5}">
                      <a16:colId xmlns:a16="http://schemas.microsoft.com/office/drawing/2014/main" val="2707260836"/>
                    </a:ext>
                  </a:extLst>
                </a:gridCol>
                <a:gridCol w="446439">
                  <a:extLst>
                    <a:ext uri="{9D8B030D-6E8A-4147-A177-3AD203B41FA5}">
                      <a16:colId xmlns:a16="http://schemas.microsoft.com/office/drawing/2014/main" val="3388723159"/>
                    </a:ext>
                  </a:extLst>
                </a:gridCol>
                <a:gridCol w="2896654">
                  <a:extLst>
                    <a:ext uri="{9D8B030D-6E8A-4147-A177-3AD203B41FA5}">
                      <a16:colId xmlns:a16="http://schemas.microsoft.com/office/drawing/2014/main" val="245926057"/>
                    </a:ext>
                  </a:extLst>
                </a:gridCol>
                <a:gridCol w="3093917">
                  <a:extLst>
                    <a:ext uri="{9D8B030D-6E8A-4147-A177-3AD203B41FA5}">
                      <a16:colId xmlns:a16="http://schemas.microsoft.com/office/drawing/2014/main" val="60668513"/>
                    </a:ext>
                  </a:extLst>
                </a:gridCol>
              </a:tblGrid>
              <a:tr h="885351">
                <a:tc>
                  <a:txBody>
                    <a:bodyPr/>
                    <a:lstStyle/>
                    <a:p>
                      <a:pPr algn="l" fontAlgn="base">
                        <a:lnSpc>
                          <a:spcPts val="2625"/>
                        </a:lnSpc>
                        <a:buNone/>
                      </a:pPr>
                      <a:r>
                        <a:rPr lang="en-US" sz="1600" b="1" i="0" cap="all">
                          <a:solidFill>
                            <a:srgbClr val="090909"/>
                          </a:solidFill>
                          <a:effectLst/>
                          <a:latin typeface="Bierstadt" panose="020B0004020202020204" pitchFamily="34" charset="0"/>
                        </a:rPr>
                        <a:t>Requirement</a:t>
                      </a:r>
                      <a:r>
                        <a:rPr lang="en-US" sz="1600" b="1" i="0">
                          <a:solidFill>
                            <a:srgbClr val="FFFFFF"/>
                          </a:solidFill>
                          <a:effectLst/>
                          <a:latin typeface="Bierstadt" panose="020B0004020202020204" pitchFamily="34" charset="0"/>
                        </a:rPr>
                        <a:t>​</a:t>
                      </a:r>
                      <a:endParaRPr lang="en-US" sz="1300" b="1" i="0">
                        <a:solidFill>
                          <a:srgbClr val="FFFFFF"/>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auto">
                        <a:lnSpc>
                          <a:spcPts val="2625"/>
                        </a:lnSpc>
                        <a:buNone/>
                      </a:pPr>
                      <a:r>
                        <a:rPr lang="en-US" sz="1600" b="1" i="0" cap="all">
                          <a:solidFill>
                            <a:srgbClr val="090909"/>
                          </a:solidFill>
                          <a:effectLst/>
                          <a:latin typeface="Bierstadt" panose="020B0004020202020204" pitchFamily="34" charset="0"/>
                        </a:rPr>
                        <a:t>​</a:t>
                      </a: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2625"/>
                        </a:lnSpc>
                        <a:buNone/>
                      </a:pPr>
                      <a:r>
                        <a:rPr lang="en-US" sz="1600" b="1" i="0" cap="all">
                          <a:solidFill>
                            <a:srgbClr val="090909"/>
                          </a:solidFill>
                          <a:effectLst/>
                          <a:latin typeface="Bierstadt" panose="020B0004020202020204" pitchFamily="34" charset="0"/>
                        </a:rPr>
                        <a:t>Verification Method</a:t>
                      </a:r>
                      <a:r>
                        <a:rPr lang="en-US" sz="1600" b="1" i="0">
                          <a:solidFill>
                            <a:srgbClr val="FFFFFF"/>
                          </a:solidFill>
                          <a:effectLst/>
                          <a:latin typeface="Bierstadt" panose="020B0004020202020204" pitchFamily="34" charset="0"/>
                        </a:rPr>
                        <a:t>​</a:t>
                      </a:r>
                      <a:endParaRPr lang="en-US" sz="1300" b="1" i="0">
                        <a:solidFill>
                          <a:srgbClr val="FFFFFF"/>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2625"/>
                        </a:lnSpc>
                        <a:buNone/>
                      </a:pPr>
                      <a:r>
                        <a:rPr lang="en-US" sz="1600" b="1" i="0" cap="all">
                          <a:solidFill>
                            <a:srgbClr val="090909"/>
                          </a:solidFill>
                          <a:effectLst/>
                          <a:latin typeface="Bierstadt" panose="020B0004020202020204" pitchFamily="34" charset="0"/>
                        </a:rPr>
                        <a:t>Pass Criteria</a:t>
                      </a:r>
                      <a:r>
                        <a:rPr lang="en-US" sz="1600" b="1" i="0">
                          <a:solidFill>
                            <a:srgbClr val="FFFFFF"/>
                          </a:solidFill>
                          <a:effectLst/>
                          <a:latin typeface="Bierstadt" panose="020B0004020202020204" pitchFamily="34" charset="0"/>
                        </a:rPr>
                        <a:t>​</a:t>
                      </a:r>
                      <a:endParaRPr lang="en-US" sz="1300" b="1" i="0">
                        <a:solidFill>
                          <a:srgbClr val="FFFFFF"/>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extLst>
                  <a:ext uri="{0D108BD9-81ED-4DB2-BD59-A6C34878D82A}">
                    <a16:rowId xmlns:a16="http://schemas.microsoft.com/office/drawing/2014/main" val="3159018556"/>
                  </a:ext>
                </a:extLst>
              </a:tr>
              <a:tr h="540354">
                <a:tc>
                  <a:txBody>
                    <a:bodyPr/>
                    <a:lstStyle/>
                    <a:p>
                      <a:pPr algn="l" fontAlgn="base">
                        <a:lnSpc>
                          <a:spcPts val="1650"/>
                        </a:lnSpc>
                        <a:buNone/>
                      </a:pPr>
                      <a:r>
                        <a:rPr lang="en-US" sz="1000" b="1" i="0" dirty="0">
                          <a:solidFill>
                            <a:srgbClr val="090909"/>
                          </a:solidFill>
                          <a:effectLst/>
                          <a:latin typeface="Bierstadt" panose="020B0004020202020204" pitchFamily="34" charset="0"/>
                        </a:rPr>
                        <a:t>Valid PSIRA registration</a:t>
                      </a:r>
                      <a:r>
                        <a:rPr lang="en-US" sz="1000" b="0" i="0" dirty="0">
                          <a:solidFill>
                            <a:srgbClr val="090909"/>
                          </a:solidFill>
                          <a:effectLst/>
                          <a:latin typeface="Bierstadt" panose="020B0004020202020204" pitchFamily="34" charset="0"/>
                        </a:rPr>
                        <a:t>​</a:t>
                      </a:r>
                      <a:endParaRPr lang="en-US" sz="1300" b="0" i="0" dirty="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auto">
                        <a:lnSpc>
                          <a:spcPts val="1650"/>
                        </a:lnSpc>
                        <a:buNone/>
                      </a:pPr>
                      <a:r>
                        <a:rPr lang="en-US" sz="1000" b="1" i="0">
                          <a:solidFill>
                            <a:srgbClr val="090909"/>
                          </a:solidFill>
                          <a:effectLst/>
                          <a:latin typeface="Bierstadt" panose="020B0004020202020204" pitchFamily="34" charset="0"/>
                        </a:rPr>
                        <a:t>​</a:t>
                      </a: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ZA" sz="1000" b="0" i="0">
                          <a:solidFill>
                            <a:srgbClr val="090909"/>
                          </a:solidFill>
                          <a:effectLst/>
                          <a:latin typeface="Bierstadt" panose="020B0004020202020204" pitchFamily="34" charset="0"/>
                        </a:rPr>
                        <a:t>Certified copy (not older than 90 days)​</a:t>
                      </a:r>
                      <a:endParaRPr lang="en-ZA"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ZA" sz="1000" b="0" i="0">
                          <a:solidFill>
                            <a:srgbClr val="090909"/>
                          </a:solidFill>
                          <a:effectLst/>
                          <a:latin typeface="Bierstadt" panose="020B0004020202020204" pitchFamily="34" charset="0"/>
                        </a:rPr>
                        <a:t>Valid certificate by tender close​</a:t>
                      </a:r>
                      <a:endParaRPr lang="en-ZA"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extLst>
                  <a:ext uri="{0D108BD9-81ED-4DB2-BD59-A6C34878D82A}">
                    <a16:rowId xmlns:a16="http://schemas.microsoft.com/office/drawing/2014/main" val="797824973"/>
                  </a:ext>
                </a:extLst>
              </a:tr>
              <a:tr h="420698">
                <a:tc>
                  <a:txBody>
                    <a:bodyPr/>
                    <a:lstStyle/>
                    <a:p>
                      <a:pPr algn="l" fontAlgn="base">
                        <a:lnSpc>
                          <a:spcPts val="1650"/>
                        </a:lnSpc>
                        <a:buNone/>
                      </a:pPr>
                      <a:r>
                        <a:rPr lang="en-US" sz="1000" b="1" i="0" dirty="0">
                          <a:solidFill>
                            <a:srgbClr val="090909"/>
                          </a:solidFill>
                          <a:effectLst/>
                          <a:latin typeface="Bierstadt" panose="020B0004020202020204" pitchFamily="34" charset="0"/>
                        </a:rPr>
                        <a:t>Public liability insurance</a:t>
                      </a:r>
                      <a:r>
                        <a:rPr lang="en-US" sz="1000" b="0" i="0" dirty="0">
                          <a:solidFill>
                            <a:srgbClr val="090909"/>
                          </a:solidFill>
                          <a:effectLst/>
                          <a:latin typeface="Bierstadt" panose="020B0004020202020204" pitchFamily="34" charset="0"/>
                        </a:rPr>
                        <a:t>​</a:t>
                      </a:r>
                      <a:endParaRPr lang="en-US" sz="1300" b="0" i="0" dirty="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auto">
                        <a:lnSpc>
                          <a:spcPts val="1650"/>
                        </a:lnSpc>
                        <a:buNone/>
                      </a:pPr>
                      <a:r>
                        <a:rPr lang="en-US" sz="1000" b="1" i="0">
                          <a:solidFill>
                            <a:srgbClr val="090909"/>
                          </a:solidFill>
                          <a:effectLst/>
                          <a:latin typeface="Bierstadt" panose="020B0004020202020204" pitchFamily="34" charset="0"/>
                        </a:rPr>
                        <a:t>​</a:t>
                      </a: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US" sz="1000" b="0" i="0" dirty="0">
                          <a:solidFill>
                            <a:srgbClr val="090909"/>
                          </a:solidFill>
                          <a:effectLst/>
                          <a:latin typeface="Bierstadt" panose="020B0004020202020204" pitchFamily="34" charset="0"/>
                        </a:rPr>
                        <a:t>Policy document​</a:t>
                      </a:r>
                      <a:endParaRPr lang="en-US" sz="1300" b="0" i="0" dirty="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US" sz="1000" b="0" i="0">
                          <a:solidFill>
                            <a:srgbClr val="090909"/>
                          </a:solidFill>
                          <a:effectLst/>
                          <a:latin typeface="Bierstadt" panose="020B0004020202020204" pitchFamily="34" charset="0"/>
                        </a:rPr>
                        <a:t>Minimum R10 million coverage​</a:t>
                      </a:r>
                      <a:endParaRPr lang="en-US"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extLst>
                  <a:ext uri="{0D108BD9-81ED-4DB2-BD59-A6C34878D82A}">
                    <a16:rowId xmlns:a16="http://schemas.microsoft.com/office/drawing/2014/main" val="1147121539"/>
                  </a:ext>
                </a:extLst>
              </a:tr>
              <a:tr h="492962">
                <a:tc>
                  <a:txBody>
                    <a:bodyPr/>
                    <a:lstStyle/>
                    <a:p>
                      <a:pPr algn="l" fontAlgn="base">
                        <a:lnSpc>
                          <a:spcPts val="1650"/>
                        </a:lnSpc>
                        <a:buNone/>
                      </a:pPr>
                      <a:r>
                        <a:rPr lang="en-US" sz="1000" b="1" kern="1200" dirty="0">
                          <a:solidFill>
                            <a:schemeClr val="accent2">
                              <a:lumMod val="50000"/>
                            </a:schemeClr>
                          </a:solidFill>
                          <a:effectLst/>
                          <a:latin typeface="+mn-lt"/>
                          <a:ea typeface="+mn-ea"/>
                          <a:cs typeface="+mn-cs"/>
                        </a:rPr>
                        <a:t>Valid PSIRA good standing letter</a:t>
                      </a:r>
                      <a:endParaRPr lang="en-US" sz="1000" b="1" i="0" dirty="0">
                        <a:solidFill>
                          <a:schemeClr val="accent2">
                            <a:lumMod val="50000"/>
                          </a:schemeClr>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auto">
                        <a:lnSpc>
                          <a:spcPts val="1650"/>
                        </a:lnSpc>
                        <a:buNone/>
                      </a:pPr>
                      <a:endParaRPr lang="en-US" sz="1000" b="1" i="0">
                        <a:solidFill>
                          <a:srgbClr val="090909"/>
                        </a:solidFill>
                        <a:effectLst/>
                        <a:latin typeface="Bierstadt" panose="020B0004020202020204" pitchFamily="34" charset="0"/>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US" sz="1000" kern="1200" dirty="0">
                          <a:solidFill>
                            <a:schemeClr val="accent2">
                              <a:lumMod val="50000"/>
                            </a:schemeClr>
                          </a:solidFill>
                          <a:effectLst/>
                          <a:latin typeface="+mn-lt"/>
                          <a:ea typeface="+mn-ea"/>
                          <a:cs typeface="+mn-cs"/>
                        </a:rPr>
                        <a:t>)</a:t>
                      </a:r>
                      <a:endParaRPr lang="en-US" sz="1000" b="0" i="0" dirty="0">
                        <a:solidFill>
                          <a:schemeClr val="accent2">
                            <a:lumMod val="50000"/>
                          </a:schemeClr>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US" sz="1000" kern="1200" dirty="0">
                          <a:solidFill>
                            <a:schemeClr val="accent2">
                              <a:lumMod val="50000"/>
                            </a:schemeClr>
                          </a:solidFill>
                          <a:effectLst/>
                          <a:latin typeface="+mn-lt"/>
                          <a:ea typeface="+mn-ea"/>
                          <a:cs typeface="+mn-cs"/>
                        </a:rPr>
                        <a:t>Valid certified letter by the time tender closes</a:t>
                      </a:r>
                      <a:endParaRPr lang="en-US" sz="1000" b="0" i="0" dirty="0">
                        <a:solidFill>
                          <a:schemeClr val="accent2">
                            <a:lumMod val="50000"/>
                          </a:schemeClr>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extLst>
                  <a:ext uri="{0D108BD9-81ED-4DB2-BD59-A6C34878D82A}">
                    <a16:rowId xmlns:a16="http://schemas.microsoft.com/office/drawing/2014/main" val="22921510"/>
                  </a:ext>
                </a:extLst>
              </a:tr>
              <a:tr h="420698">
                <a:tc>
                  <a:txBody>
                    <a:bodyPr/>
                    <a:lstStyle/>
                    <a:p>
                      <a:pPr algn="l" fontAlgn="base">
                        <a:lnSpc>
                          <a:spcPts val="1650"/>
                        </a:lnSpc>
                        <a:buNone/>
                      </a:pPr>
                      <a:r>
                        <a:rPr lang="en-US" sz="1000" b="1" i="0" dirty="0">
                          <a:solidFill>
                            <a:srgbClr val="090909"/>
                          </a:solidFill>
                          <a:effectLst/>
                          <a:latin typeface="Bierstadt" panose="020B0004020202020204" pitchFamily="34" charset="0"/>
                        </a:rPr>
                        <a:t>Firearm licenses</a:t>
                      </a:r>
                      <a:r>
                        <a:rPr lang="en-US" sz="1000" b="0" i="0" dirty="0">
                          <a:solidFill>
                            <a:srgbClr val="090909"/>
                          </a:solidFill>
                          <a:effectLst/>
                          <a:latin typeface="Bierstadt" panose="020B0004020202020204" pitchFamily="34" charset="0"/>
                        </a:rPr>
                        <a:t>​</a:t>
                      </a:r>
                      <a:endParaRPr lang="en-US" sz="1300" b="0" i="0" dirty="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auto">
                        <a:lnSpc>
                          <a:spcPts val="1650"/>
                        </a:lnSpc>
                        <a:buNone/>
                      </a:pPr>
                      <a:r>
                        <a:rPr lang="en-US" sz="1000" b="1" i="0">
                          <a:solidFill>
                            <a:srgbClr val="090909"/>
                          </a:solidFill>
                          <a:effectLst/>
                          <a:latin typeface="Bierstadt" panose="020B0004020202020204" pitchFamily="34" charset="0"/>
                        </a:rPr>
                        <a:t>​</a:t>
                      </a: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US" sz="1000" b="0" i="0">
                          <a:solidFill>
                            <a:srgbClr val="090909"/>
                          </a:solidFill>
                          <a:effectLst/>
                          <a:latin typeface="Bierstadt" panose="020B0004020202020204" pitchFamily="34" charset="0"/>
                        </a:rPr>
                        <a:t>Document verification​</a:t>
                      </a:r>
                      <a:endParaRPr lang="en-US"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US" sz="1000" b="0" i="0" dirty="0">
                          <a:solidFill>
                            <a:srgbClr val="090909"/>
                          </a:solidFill>
                          <a:effectLst/>
                          <a:latin typeface="Bierstadt" panose="020B0004020202020204" pitchFamily="34" charset="0"/>
                        </a:rPr>
                        <a:t>Valid copies of licenses​</a:t>
                      </a:r>
                      <a:endParaRPr lang="en-US" sz="1300" b="0" i="0" dirty="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extLst>
                  <a:ext uri="{0D108BD9-81ED-4DB2-BD59-A6C34878D82A}">
                    <a16:rowId xmlns:a16="http://schemas.microsoft.com/office/drawing/2014/main" val="1035432116"/>
                  </a:ext>
                </a:extLst>
              </a:tr>
              <a:tr h="420698">
                <a:tc>
                  <a:txBody>
                    <a:bodyPr/>
                    <a:lstStyle/>
                    <a:p>
                      <a:pPr algn="l" fontAlgn="base">
                        <a:lnSpc>
                          <a:spcPts val="1650"/>
                        </a:lnSpc>
                        <a:buNone/>
                      </a:pPr>
                      <a:r>
                        <a:rPr lang="en-US" sz="1000" b="1" i="0">
                          <a:solidFill>
                            <a:srgbClr val="090909"/>
                          </a:solidFill>
                          <a:effectLst/>
                          <a:latin typeface="Bierstadt" panose="020B0004020202020204" pitchFamily="34" charset="0"/>
                        </a:rPr>
                        <a:t>SAPS Clearance certificate</a:t>
                      </a:r>
                      <a:r>
                        <a:rPr lang="en-US" sz="1000" b="0" i="0">
                          <a:solidFill>
                            <a:srgbClr val="090909"/>
                          </a:solidFill>
                          <a:effectLst/>
                          <a:latin typeface="Bierstadt" panose="020B0004020202020204" pitchFamily="34" charset="0"/>
                        </a:rPr>
                        <a:t>​</a:t>
                      </a:r>
                      <a:endParaRPr lang="en-US"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auto">
                        <a:lnSpc>
                          <a:spcPts val="1650"/>
                        </a:lnSpc>
                        <a:buNone/>
                      </a:pPr>
                      <a:r>
                        <a:rPr lang="en-US" sz="1000" b="1" i="0">
                          <a:solidFill>
                            <a:srgbClr val="090909"/>
                          </a:solidFill>
                          <a:effectLst/>
                          <a:latin typeface="Bierstadt" panose="020B0004020202020204" pitchFamily="34" charset="0"/>
                        </a:rPr>
                        <a:t>​</a:t>
                      </a: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US" sz="1000" b="0" i="0">
                          <a:solidFill>
                            <a:srgbClr val="090909"/>
                          </a:solidFill>
                          <a:effectLst/>
                          <a:latin typeface="Bierstadt" panose="020B0004020202020204" pitchFamily="34" charset="0"/>
                        </a:rPr>
                        <a:t>Valid SAPS 365 certificate​</a:t>
                      </a:r>
                      <a:endParaRPr lang="en-US"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650"/>
                        </a:lnSpc>
                        <a:buNone/>
                      </a:pPr>
                      <a:r>
                        <a:rPr lang="en-US" sz="1000" b="0" i="0">
                          <a:solidFill>
                            <a:srgbClr val="090909"/>
                          </a:solidFill>
                          <a:effectLst/>
                          <a:latin typeface="Bierstadt" panose="020B0004020202020204" pitchFamily="34" charset="0"/>
                        </a:rPr>
                        <a:t>No offenses indicated​</a:t>
                      </a:r>
                      <a:endParaRPr lang="en-US"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extLst>
                  <a:ext uri="{0D108BD9-81ED-4DB2-BD59-A6C34878D82A}">
                    <a16:rowId xmlns:a16="http://schemas.microsoft.com/office/drawing/2014/main" val="551653905"/>
                  </a:ext>
                </a:extLst>
              </a:tr>
              <a:tr h="656739">
                <a:tc>
                  <a:txBody>
                    <a:bodyPr/>
                    <a:lstStyle/>
                    <a:p>
                      <a:pPr algn="l" fontAlgn="base">
                        <a:lnSpc>
                          <a:spcPts val="1650"/>
                        </a:lnSpc>
                        <a:buNone/>
                      </a:pPr>
                      <a:r>
                        <a:rPr lang="en-ZA" sz="1000" b="1" i="0" u="none" strike="noStrike" dirty="0">
                          <a:solidFill>
                            <a:srgbClr val="090909"/>
                          </a:solidFill>
                          <a:effectLst/>
                          <a:latin typeface="Bierstadt" panose="020B0004020202020204" pitchFamily="34" charset="0"/>
                        </a:rPr>
                        <a:t>NBCPSS (National Bargaining Council Private Security Sector) compliance</a:t>
                      </a:r>
                      <a:r>
                        <a:rPr lang="en-ZA" sz="1000" b="0" i="0" dirty="0">
                          <a:solidFill>
                            <a:srgbClr val="090909"/>
                          </a:solidFill>
                          <a:effectLst/>
                          <a:latin typeface="Bierstadt" panose="020B0004020202020204" pitchFamily="34" charset="0"/>
                        </a:rPr>
                        <a:t>​</a:t>
                      </a:r>
                      <a:endParaRPr lang="en-ZA" sz="1300" b="0" i="0" dirty="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auto">
                        <a:lnSpc>
                          <a:spcPts val="1650"/>
                        </a:lnSpc>
                        <a:buNone/>
                      </a:pPr>
                      <a:r>
                        <a:rPr lang="en-US" sz="1000" b="1" i="0">
                          <a:solidFill>
                            <a:srgbClr val="090909"/>
                          </a:solidFill>
                          <a:effectLst/>
                          <a:latin typeface="Bierstadt" panose="020B0004020202020204" pitchFamily="34" charset="0"/>
                        </a:rPr>
                        <a:t>​</a:t>
                      </a: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425"/>
                        </a:lnSpc>
                        <a:buNone/>
                      </a:pPr>
                      <a:r>
                        <a:rPr lang="en-ZA" sz="900" b="0" i="0" u="none" strike="noStrike">
                          <a:solidFill>
                            <a:srgbClr val="090909"/>
                          </a:solidFill>
                          <a:effectLst/>
                          <a:latin typeface="Bierstadt" panose="020B0004020202020204" pitchFamily="34" charset="0"/>
                        </a:rPr>
                        <a:t>Certified copy (must not be older than 90days from the date of submission)</a:t>
                      </a:r>
                      <a:r>
                        <a:rPr lang="en-ZA" sz="900" b="0" i="0">
                          <a:solidFill>
                            <a:srgbClr val="090909"/>
                          </a:solidFill>
                          <a:effectLst/>
                          <a:latin typeface="Bierstadt" panose="020B0004020202020204" pitchFamily="34" charset="0"/>
                        </a:rPr>
                        <a:t>​</a:t>
                      </a:r>
                      <a:endParaRPr lang="en-ZA"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425"/>
                        </a:lnSpc>
                        <a:buNone/>
                      </a:pPr>
                      <a:r>
                        <a:rPr lang="en-ZA" sz="900" b="0" i="0" u="none" strike="noStrike">
                          <a:solidFill>
                            <a:srgbClr val="090909"/>
                          </a:solidFill>
                          <a:effectLst/>
                          <a:latin typeface="Bierstadt" panose="020B0004020202020204" pitchFamily="34" charset="0"/>
                        </a:rPr>
                        <a:t>Valid certified letter by the time tender closes</a:t>
                      </a:r>
                      <a:r>
                        <a:rPr lang="en-ZA" sz="900" b="0" i="0">
                          <a:solidFill>
                            <a:srgbClr val="090909"/>
                          </a:solidFill>
                          <a:effectLst/>
                          <a:latin typeface="Bierstadt" panose="020B0004020202020204" pitchFamily="34" charset="0"/>
                        </a:rPr>
                        <a:t>​</a:t>
                      </a:r>
                      <a:endParaRPr lang="en-ZA"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extLst>
                  <a:ext uri="{0D108BD9-81ED-4DB2-BD59-A6C34878D82A}">
                    <a16:rowId xmlns:a16="http://schemas.microsoft.com/office/drawing/2014/main" val="2339302414"/>
                  </a:ext>
                </a:extLst>
              </a:tr>
              <a:tr h="947700">
                <a:tc>
                  <a:txBody>
                    <a:bodyPr/>
                    <a:lstStyle/>
                    <a:p>
                      <a:pPr algn="l" fontAlgn="base">
                        <a:lnSpc>
                          <a:spcPts val="1650"/>
                        </a:lnSpc>
                        <a:buNone/>
                      </a:pPr>
                      <a:r>
                        <a:rPr lang="en-ZA" sz="1000" b="1" i="0" u="none" strike="noStrike">
                          <a:solidFill>
                            <a:srgbClr val="090909"/>
                          </a:solidFill>
                          <a:effectLst/>
                          <a:latin typeface="Bierstadt" panose="020B0004020202020204" pitchFamily="34" charset="0"/>
                        </a:rPr>
                        <a:t>Firearm competency and appointment letter</a:t>
                      </a:r>
                      <a:r>
                        <a:rPr lang="en-ZA" sz="1000" b="0" i="0">
                          <a:solidFill>
                            <a:srgbClr val="090909"/>
                          </a:solidFill>
                          <a:effectLst/>
                          <a:latin typeface="Bierstadt" panose="020B0004020202020204" pitchFamily="34" charset="0"/>
                        </a:rPr>
                        <a:t>​</a:t>
                      </a:r>
                      <a:endParaRPr lang="en-ZA"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auto">
                        <a:lnSpc>
                          <a:spcPts val="1650"/>
                        </a:lnSpc>
                        <a:buNone/>
                      </a:pPr>
                      <a:r>
                        <a:rPr lang="en-US" sz="1000" b="1" i="0">
                          <a:solidFill>
                            <a:srgbClr val="090909"/>
                          </a:solidFill>
                          <a:effectLst/>
                          <a:latin typeface="Bierstadt" panose="020B0004020202020204" pitchFamily="34" charset="0"/>
                        </a:rPr>
                        <a:t>​</a:t>
                      </a: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425"/>
                        </a:lnSpc>
                        <a:buNone/>
                      </a:pPr>
                      <a:r>
                        <a:rPr lang="en-ZA" sz="900" b="0" i="0" u="none" strike="noStrike">
                          <a:solidFill>
                            <a:srgbClr val="090909"/>
                          </a:solidFill>
                          <a:effectLst/>
                          <a:latin typeface="Bierstadt" panose="020B0004020202020204" pitchFamily="34" charset="0"/>
                        </a:rPr>
                        <a:t>Certified copy (must not be older than 90days from the date of submission)</a:t>
                      </a:r>
                      <a:r>
                        <a:rPr lang="en-ZA" sz="900" b="0" i="0">
                          <a:solidFill>
                            <a:srgbClr val="090909"/>
                          </a:solidFill>
                          <a:effectLst/>
                          <a:latin typeface="Bierstadt" panose="020B0004020202020204" pitchFamily="34" charset="0"/>
                        </a:rPr>
                        <a:t>​</a:t>
                      </a:r>
                      <a:endParaRPr lang="en-ZA"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425"/>
                        </a:lnSpc>
                        <a:buNone/>
                      </a:pPr>
                      <a:r>
                        <a:rPr lang="en-ZA" sz="900" b="0" i="0" u="none" strike="noStrike">
                          <a:solidFill>
                            <a:srgbClr val="090909"/>
                          </a:solidFill>
                          <a:effectLst/>
                          <a:latin typeface="Bierstadt" panose="020B0004020202020204" pitchFamily="34" charset="0"/>
                        </a:rPr>
                        <a:t>Appointment letter of the Firearm Responsible person and valid competency certificate, valid by the time tender closes</a:t>
                      </a:r>
                      <a:r>
                        <a:rPr lang="en-ZA" sz="900" b="0" i="0">
                          <a:solidFill>
                            <a:srgbClr val="090909"/>
                          </a:solidFill>
                          <a:effectLst/>
                          <a:latin typeface="Bierstadt" panose="020B0004020202020204" pitchFamily="34" charset="0"/>
                        </a:rPr>
                        <a:t>​</a:t>
                      </a:r>
                      <a:endParaRPr lang="en-ZA"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extLst>
                  <a:ext uri="{0D108BD9-81ED-4DB2-BD59-A6C34878D82A}">
                    <a16:rowId xmlns:a16="http://schemas.microsoft.com/office/drawing/2014/main" val="41149041"/>
                  </a:ext>
                </a:extLst>
              </a:tr>
              <a:tr h="656739">
                <a:tc>
                  <a:txBody>
                    <a:bodyPr/>
                    <a:lstStyle/>
                    <a:p>
                      <a:pPr algn="l" fontAlgn="base">
                        <a:lnSpc>
                          <a:spcPts val="1650"/>
                        </a:lnSpc>
                        <a:buNone/>
                      </a:pPr>
                      <a:r>
                        <a:rPr lang="en-US" sz="1000" b="1" i="0" u="none" strike="noStrike">
                          <a:solidFill>
                            <a:srgbClr val="090909"/>
                          </a:solidFill>
                          <a:effectLst/>
                          <a:latin typeface="Bierstadt" panose="020B0004020202020204" pitchFamily="34" charset="0"/>
                        </a:rPr>
                        <a:t>PSIRA registration (Directors)</a:t>
                      </a:r>
                      <a:r>
                        <a:rPr lang="en-US" sz="1000" b="0" i="0">
                          <a:solidFill>
                            <a:srgbClr val="090909"/>
                          </a:solidFill>
                          <a:effectLst/>
                          <a:latin typeface="Bierstadt" panose="020B0004020202020204" pitchFamily="34" charset="0"/>
                        </a:rPr>
                        <a:t>​</a:t>
                      </a:r>
                      <a:endParaRPr lang="en-US"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auto">
                        <a:lnSpc>
                          <a:spcPts val="1650"/>
                        </a:lnSpc>
                        <a:buNone/>
                      </a:pPr>
                      <a:r>
                        <a:rPr lang="en-US" sz="1000" b="1" i="0">
                          <a:solidFill>
                            <a:srgbClr val="090909"/>
                          </a:solidFill>
                          <a:effectLst/>
                          <a:latin typeface="Bierstadt" panose="020B0004020202020204" pitchFamily="34" charset="0"/>
                        </a:rPr>
                        <a:t>​</a:t>
                      </a: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425"/>
                        </a:lnSpc>
                        <a:buNone/>
                      </a:pPr>
                      <a:r>
                        <a:rPr lang="en-ZA" sz="900" b="0" i="0" u="none" strike="noStrike" dirty="0">
                          <a:solidFill>
                            <a:srgbClr val="090909"/>
                          </a:solidFill>
                          <a:effectLst/>
                          <a:latin typeface="Bierstadt" panose="020B0004020202020204" pitchFamily="34" charset="0"/>
                        </a:rPr>
                        <a:t>Certified copy (must not be older than 90days from the date of submission)</a:t>
                      </a:r>
                      <a:r>
                        <a:rPr lang="en-ZA" sz="900" b="0" i="0" dirty="0">
                          <a:solidFill>
                            <a:srgbClr val="090909"/>
                          </a:solidFill>
                          <a:effectLst/>
                          <a:latin typeface="Bierstadt" panose="020B0004020202020204" pitchFamily="34" charset="0"/>
                        </a:rPr>
                        <a:t>​</a:t>
                      </a:r>
                      <a:endParaRPr lang="en-ZA" sz="1300" b="0" i="0" dirty="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tc>
                  <a:txBody>
                    <a:bodyPr/>
                    <a:lstStyle/>
                    <a:p>
                      <a:pPr algn="l" fontAlgn="base">
                        <a:lnSpc>
                          <a:spcPts val="1425"/>
                        </a:lnSpc>
                        <a:buNone/>
                      </a:pPr>
                      <a:r>
                        <a:rPr lang="en-ZA" sz="900" b="0" i="0" u="none" strike="noStrike">
                          <a:solidFill>
                            <a:srgbClr val="090909"/>
                          </a:solidFill>
                          <a:effectLst/>
                          <a:latin typeface="Bierstadt" panose="020B0004020202020204" pitchFamily="34" charset="0"/>
                        </a:rPr>
                        <a:t>Certified copy of Grade A certificate, valid by the time tender closes</a:t>
                      </a:r>
                      <a:r>
                        <a:rPr lang="en-ZA" sz="900" b="0" i="0">
                          <a:solidFill>
                            <a:srgbClr val="090909"/>
                          </a:solidFill>
                          <a:effectLst/>
                          <a:latin typeface="Bierstadt" panose="020B0004020202020204" pitchFamily="34" charset="0"/>
                        </a:rPr>
                        <a:t>​</a:t>
                      </a:r>
                      <a:endParaRPr lang="en-ZA"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6350" cap="flat" cmpd="sng" algn="ctr">
                      <a:solidFill>
                        <a:srgbClr val="090909"/>
                      </a:solidFill>
                      <a:prstDash val="solid"/>
                      <a:round/>
                      <a:headEnd type="none" w="med" len="med"/>
                      <a:tailEnd type="none" w="med" len="med"/>
                    </a:lnB>
                    <a:noFill/>
                  </a:tcPr>
                </a:tc>
                <a:extLst>
                  <a:ext uri="{0D108BD9-81ED-4DB2-BD59-A6C34878D82A}">
                    <a16:rowId xmlns:a16="http://schemas.microsoft.com/office/drawing/2014/main" val="3011464315"/>
                  </a:ext>
                </a:extLst>
              </a:tr>
              <a:tr h="656739">
                <a:tc>
                  <a:txBody>
                    <a:bodyPr/>
                    <a:lstStyle/>
                    <a:p>
                      <a:pPr algn="l" fontAlgn="base">
                        <a:lnSpc>
                          <a:spcPts val="1650"/>
                        </a:lnSpc>
                        <a:buNone/>
                      </a:pPr>
                      <a:r>
                        <a:rPr lang="en-US" sz="1000" b="1" i="0" u="none" strike="noStrike" dirty="0">
                          <a:solidFill>
                            <a:srgbClr val="090909"/>
                          </a:solidFill>
                          <a:effectLst/>
                          <a:latin typeface="Bierstadt" panose="020B0004020202020204" pitchFamily="34" charset="0"/>
                        </a:rPr>
                        <a:t>PSIRA registration</a:t>
                      </a:r>
                      <a:r>
                        <a:rPr lang="en-US" sz="1000" b="0" i="0" dirty="0">
                          <a:solidFill>
                            <a:srgbClr val="090909"/>
                          </a:solidFill>
                          <a:effectLst/>
                          <a:latin typeface="Bierstadt" panose="020B0004020202020204" pitchFamily="34" charset="0"/>
                        </a:rPr>
                        <a:t>​</a:t>
                      </a:r>
                      <a:endParaRPr lang="en-US" sz="1300" b="0" i="0" dirty="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auto">
                        <a:lnSpc>
                          <a:spcPts val="1650"/>
                        </a:lnSpc>
                        <a:buNone/>
                      </a:pPr>
                      <a:r>
                        <a:rPr lang="en-US" sz="1000" b="1" i="0">
                          <a:solidFill>
                            <a:srgbClr val="090909"/>
                          </a:solidFill>
                          <a:effectLst/>
                          <a:latin typeface="Bierstadt" panose="020B0004020202020204" pitchFamily="34" charset="0"/>
                        </a:rPr>
                        <a:t>​</a:t>
                      </a: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1425"/>
                        </a:lnSpc>
                        <a:buNone/>
                      </a:pPr>
                      <a:r>
                        <a:rPr lang="en-ZA" sz="900" b="0" i="0" u="none" strike="noStrike">
                          <a:solidFill>
                            <a:srgbClr val="090909"/>
                          </a:solidFill>
                          <a:effectLst/>
                          <a:latin typeface="Bierstadt" panose="020B0004020202020204" pitchFamily="34" charset="0"/>
                        </a:rPr>
                        <a:t>Certified copy (must not be older than 90days from the date of submission)</a:t>
                      </a:r>
                      <a:r>
                        <a:rPr lang="en-ZA" sz="900" b="0" i="0">
                          <a:solidFill>
                            <a:srgbClr val="090909"/>
                          </a:solidFill>
                          <a:effectLst/>
                          <a:latin typeface="Bierstadt" panose="020B0004020202020204" pitchFamily="34" charset="0"/>
                        </a:rPr>
                        <a:t>​</a:t>
                      </a:r>
                      <a:endParaRPr lang="en-ZA" sz="1300" b="0" i="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1425"/>
                        </a:lnSpc>
                        <a:buNone/>
                      </a:pPr>
                      <a:r>
                        <a:rPr lang="en-US" sz="900" b="0" i="0" u="none" strike="noStrike" dirty="0">
                          <a:solidFill>
                            <a:srgbClr val="090909"/>
                          </a:solidFill>
                          <a:effectLst/>
                          <a:latin typeface="Bierstadt" panose="020B0004020202020204" pitchFamily="34" charset="0"/>
                        </a:rPr>
                        <a:t>PSIRA list of members</a:t>
                      </a:r>
                      <a:r>
                        <a:rPr lang="en-US" sz="900" b="0" i="0" dirty="0">
                          <a:solidFill>
                            <a:srgbClr val="090909"/>
                          </a:solidFill>
                          <a:effectLst/>
                          <a:latin typeface="Bierstadt" panose="020B0004020202020204" pitchFamily="34" charset="0"/>
                        </a:rPr>
                        <a:t>​</a:t>
                      </a:r>
                      <a:endParaRPr lang="en-US" sz="1300" b="0" i="0" dirty="0">
                        <a:solidFill>
                          <a:srgbClr val="090909"/>
                        </a:solidFill>
                        <a:effectLst/>
                      </a:endParaRPr>
                    </a:p>
                  </a:txBody>
                  <a:tcPr marL="67336" marR="67336" marT="33668" marB="3366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90909"/>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180223577"/>
                  </a:ext>
                </a:extLst>
              </a:tr>
            </a:tbl>
          </a:graphicData>
        </a:graphic>
      </p:graphicFrame>
      <p:sp>
        <p:nvSpPr>
          <p:cNvPr id="5" name="Slide Number Placeholder 4">
            <a:extLst>
              <a:ext uri="{FF2B5EF4-FFF2-40B4-BE49-F238E27FC236}">
                <a16:creationId xmlns:a16="http://schemas.microsoft.com/office/drawing/2014/main" id="{788440BB-67EB-DA17-0AB1-ACD089DBDC43}"/>
              </a:ext>
            </a:extLst>
          </p:cNvPr>
          <p:cNvSpPr>
            <a:spLocks noGrp="1"/>
          </p:cNvSpPr>
          <p:nvPr>
            <p:ph type="sldNum" sz="quarter" idx="12"/>
          </p:nvPr>
        </p:nvSpPr>
        <p:spPr/>
        <p:txBody>
          <a:bodyPr/>
          <a:lstStyle/>
          <a:p>
            <a:pPr>
              <a:defRPr/>
            </a:pPr>
            <a:fld id="{B14F3868-F20E-4EF8-9967-0A173C9C3D3E}" type="slidenum">
              <a:rPr lang="en-ZA" altLang="en-US" smtClean="0"/>
              <a:pPr>
                <a:defRPr/>
              </a:pPr>
              <a:t>5</a:t>
            </a:fld>
            <a:endParaRPr lang="en-ZA" altLang="en-US"/>
          </a:p>
        </p:txBody>
      </p:sp>
      <p:sp>
        <p:nvSpPr>
          <p:cNvPr id="10" name="Rectangle 2">
            <a:extLst>
              <a:ext uri="{FF2B5EF4-FFF2-40B4-BE49-F238E27FC236}">
                <a16:creationId xmlns:a16="http://schemas.microsoft.com/office/drawing/2014/main" id="{9358586D-6999-7B84-4749-2B15BD742245}"/>
              </a:ext>
            </a:extLst>
          </p:cNvPr>
          <p:cNvSpPr>
            <a:spLocks noChangeArrowheads="1"/>
          </p:cNvSpPr>
          <p:nvPr/>
        </p:nvSpPr>
        <p:spPr bwMode="auto">
          <a:xfrm>
            <a:off x="-7813061" y="-323165"/>
            <a:ext cx="2706980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4314615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E6B35-62FD-1C22-940A-C5F1AA101501}"/>
              </a:ext>
            </a:extLst>
          </p:cNvPr>
          <p:cNvSpPr>
            <a:spLocks noGrp="1"/>
          </p:cNvSpPr>
          <p:nvPr>
            <p:ph type="ctrTitle"/>
          </p:nvPr>
        </p:nvSpPr>
        <p:spPr/>
        <p:txBody>
          <a:bodyPr/>
          <a:lstStyle/>
          <a:p>
            <a:r>
              <a:rPr lang="en-US" dirty="0"/>
              <a:t>FUNCTIONAL REQUIREMENTS/TECHNICAL METHODOLOGY</a:t>
            </a:r>
            <a:endParaRPr lang="en-ZA" dirty="0"/>
          </a:p>
        </p:txBody>
      </p:sp>
      <p:sp>
        <p:nvSpPr>
          <p:cNvPr id="3" name="Subtitle 2">
            <a:extLst>
              <a:ext uri="{FF2B5EF4-FFF2-40B4-BE49-F238E27FC236}">
                <a16:creationId xmlns:a16="http://schemas.microsoft.com/office/drawing/2014/main" id="{D2E31FFD-92BA-AA01-79C4-A592CF372688}"/>
              </a:ext>
            </a:extLst>
          </p:cNvPr>
          <p:cNvSpPr>
            <a:spLocks noGrp="1"/>
          </p:cNvSpPr>
          <p:nvPr>
            <p:ph type="subTitle" idx="1"/>
          </p:nvPr>
        </p:nvSpPr>
        <p:spPr/>
        <p:txBody>
          <a:bodyPr/>
          <a:lstStyle/>
          <a:p>
            <a:r>
              <a:rPr lang="en-US" dirty="0"/>
              <a:t>WEIGHTED SCORE </a:t>
            </a:r>
          </a:p>
          <a:p>
            <a:r>
              <a:rPr lang="en-US" dirty="0"/>
              <a:t>THRESHOLD 75%</a:t>
            </a:r>
            <a:endParaRPr lang="en-ZA" dirty="0"/>
          </a:p>
        </p:txBody>
      </p:sp>
    </p:spTree>
    <p:extLst>
      <p:ext uri="{BB962C8B-B14F-4D97-AF65-F5344CB8AC3E}">
        <p14:creationId xmlns:p14="http://schemas.microsoft.com/office/powerpoint/2010/main" val="39921012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62C45-010B-0C94-F903-721C86561AF5}"/>
              </a:ext>
            </a:extLst>
          </p:cNvPr>
          <p:cNvSpPr>
            <a:spLocks noGrp="1"/>
          </p:cNvSpPr>
          <p:nvPr>
            <p:ph type="title"/>
          </p:nvPr>
        </p:nvSpPr>
        <p:spPr>
          <a:xfrm>
            <a:off x="457200" y="159488"/>
            <a:ext cx="10809026" cy="1268719"/>
          </a:xfrm>
        </p:spPr>
        <p:txBody>
          <a:bodyPr anchor="b">
            <a:normAutofit/>
          </a:bodyPr>
          <a:lstStyle/>
          <a:p>
            <a:r>
              <a:rPr lang="en-ZA" dirty="0"/>
              <a:t>Physical Security and Technology Integration​</a:t>
            </a:r>
            <a:endParaRPr lang="en-US" dirty="0"/>
          </a:p>
        </p:txBody>
      </p:sp>
      <p:graphicFrame>
        <p:nvGraphicFramePr>
          <p:cNvPr id="5" name="Content Placeholder 4">
            <a:extLst>
              <a:ext uri="{FF2B5EF4-FFF2-40B4-BE49-F238E27FC236}">
                <a16:creationId xmlns:a16="http://schemas.microsoft.com/office/drawing/2014/main" id="{74D0DCE3-BC74-4EF0-B4B3-31055FECB2B5}"/>
              </a:ext>
            </a:extLst>
          </p:cNvPr>
          <p:cNvGraphicFramePr>
            <a:graphicFrameLocks noGrp="1"/>
          </p:cNvGraphicFramePr>
          <p:nvPr>
            <p:ph idx="1"/>
          </p:nvPr>
        </p:nvGraphicFramePr>
        <p:xfrm>
          <a:off x="567090" y="1595301"/>
          <a:ext cx="10589249" cy="4714063"/>
        </p:xfrm>
        <a:graphic>
          <a:graphicData uri="http://schemas.openxmlformats.org/drawingml/2006/table">
            <a:tbl>
              <a:tblPr firstRow="1" bandRow="1">
                <a:noFill/>
                <a:tableStyleId>{5C22544A-7EE6-4342-B048-85BDC9FD1C3A}</a:tableStyleId>
              </a:tblPr>
              <a:tblGrid>
                <a:gridCol w="4059956">
                  <a:extLst>
                    <a:ext uri="{9D8B030D-6E8A-4147-A177-3AD203B41FA5}">
                      <a16:colId xmlns:a16="http://schemas.microsoft.com/office/drawing/2014/main" val="3071561784"/>
                    </a:ext>
                  </a:extLst>
                </a:gridCol>
                <a:gridCol w="4536907">
                  <a:extLst>
                    <a:ext uri="{9D8B030D-6E8A-4147-A177-3AD203B41FA5}">
                      <a16:colId xmlns:a16="http://schemas.microsoft.com/office/drawing/2014/main" val="395478486"/>
                    </a:ext>
                  </a:extLst>
                </a:gridCol>
                <a:gridCol w="1992386">
                  <a:extLst>
                    <a:ext uri="{9D8B030D-6E8A-4147-A177-3AD203B41FA5}">
                      <a16:colId xmlns:a16="http://schemas.microsoft.com/office/drawing/2014/main" val="1823859903"/>
                    </a:ext>
                  </a:extLst>
                </a:gridCol>
              </a:tblGrid>
              <a:tr h="821014">
                <a:tc>
                  <a:txBody>
                    <a:bodyPr/>
                    <a:lstStyle/>
                    <a:p>
                      <a:pPr>
                        <a:buNone/>
                      </a:pPr>
                      <a:r>
                        <a:rPr lang="en-US" sz="2400" b="1" cap="all" spc="150" dirty="0">
                          <a:solidFill>
                            <a:schemeClr val="tx1"/>
                          </a:solidFill>
                        </a:rPr>
                        <a:t>Item</a:t>
                      </a:r>
                    </a:p>
                  </a:txBody>
                  <a:tcPr marL="202998" marR="202998" marT="202998" marB="202998" anchor="ctr">
                    <a:lnL w="12700" cmpd="sng">
                      <a:noFill/>
                    </a:lnL>
                    <a:lnR w="12700" cmpd="sng">
                      <a:noFill/>
                    </a:lnR>
                    <a:lnT w="6350" cap="flat" cmpd="sng" algn="ctr">
                      <a:noFill/>
                      <a:prstDash val="solid"/>
                    </a:lnT>
                    <a:lnB w="6350" cap="flat" cmpd="sng" algn="ctr">
                      <a:solidFill>
                        <a:schemeClr val="tx1"/>
                      </a:solidFill>
                      <a:prstDash val="solid"/>
                    </a:lnB>
                    <a:noFill/>
                  </a:tcPr>
                </a:tc>
                <a:tc>
                  <a:txBody>
                    <a:bodyPr/>
                    <a:lstStyle/>
                    <a:p>
                      <a:pPr>
                        <a:buNone/>
                      </a:pPr>
                      <a:r>
                        <a:rPr lang="en-US" sz="2400" b="1" cap="all" spc="150" dirty="0">
                          <a:solidFill>
                            <a:schemeClr val="tx1"/>
                          </a:solidFill>
                        </a:rPr>
                        <a:t>Criterion</a:t>
                      </a:r>
                    </a:p>
                  </a:txBody>
                  <a:tcPr marL="202998" marR="202998" marT="202998" marB="202998" anchor="ctr">
                    <a:lnL w="12700" cmpd="sng">
                      <a:noFill/>
                    </a:lnL>
                    <a:lnR w="12700" cmpd="sng">
                      <a:noFill/>
                    </a:lnR>
                    <a:lnT w="6350" cap="flat" cmpd="sng" algn="ctr">
                      <a:noFill/>
                      <a:prstDash val="solid"/>
                    </a:lnT>
                    <a:lnB w="6350" cap="flat" cmpd="sng" algn="ctr">
                      <a:solidFill>
                        <a:schemeClr val="tx1"/>
                      </a:solidFill>
                      <a:prstDash val="solid"/>
                    </a:lnB>
                    <a:noFill/>
                  </a:tcPr>
                </a:tc>
                <a:tc>
                  <a:txBody>
                    <a:bodyPr/>
                    <a:lstStyle/>
                    <a:p>
                      <a:pPr>
                        <a:buNone/>
                      </a:pPr>
                      <a:r>
                        <a:rPr lang="en-US" sz="2400" b="1" cap="all" spc="150" dirty="0">
                          <a:solidFill>
                            <a:schemeClr val="tx1"/>
                          </a:solidFill>
                        </a:rPr>
                        <a:t>Weight</a:t>
                      </a:r>
                    </a:p>
                  </a:txBody>
                  <a:tcPr marL="202998" marR="202998" marT="202998" marB="202998" anchor="ctr">
                    <a:lnL w="12700" cmpd="sng">
                      <a:noFill/>
                    </a:lnL>
                    <a:lnR w="12700" cmpd="sng">
                      <a:noFill/>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554742946"/>
                  </a:ext>
                </a:extLst>
              </a:tr>
              <a:tr h="1046567">
                <a:tc>
                  <a:txBody>
                    <a:bodyPr/>
                    <a:lstStyle/>
                    <a:p>
                      <a:pPr>
                        <a:buNone/>
                      </a:pPr>
                      <a:r>
                        <a:rPr lang="en-US" sz="1900" b="1" cap="none" spc="0" dirty="0">
                          <a:solidFill>
                            <a:schemeClr val="tx1"/>
                          </a:solidFill>
                        </a:rPr>
                        <a:t>Armed Response Deployment</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900" cap="none" spc="0" dirty="0">
                          <a:solidFill>
                            <a:schemeClr val="tx1"/>
                          </a:solidFill>
                        </a:rPr>
                        <a:t>Detailed plan including training and supervision</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900" cap="none" spc="0" dirty="0">
                          <a:solidFill>
                            <a:schemeClr val="tx1"/>
                          </a:solidFill>
                        </a:rPr>
                        <a:t>5 points</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594938458"/>
                  </a:ext>
                </a:extLst>
              </a:tr>
              <a:tr h="1046567">
                <a:tc>
                  <a:txBody>
                    <a:bodyPr/>
                    <a:lstStyle/>
                    <a:p>
                      <a:pPr>
                        <a:buNone/>
                      </a:pPr>
                      <a:r>
                        <a:rPr lang="en-US" sz="1900" b="1" cap="none" spc="0" dirty="0">
                          <a:solidFill>
                            <a:schemeClr val="tx1"/>
                          </a:solidFill>
                        </a:rPr>
                        <a:t>CCTV System Design</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900" cap="none" spc="0" dirty="0">
                          <a:solidFill>
                            <a:schemeClr val="tx1"/>
                          </a:solidFill>
                        </a:rPr>
                        <a:t>Coverage maps and integration with control room</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900" cap="none" spc="0" dirty="0">
                          <a:solidFill>
                            <a:schemeClr val="tx1"/>
                          </a:solidFill>
                        </a:rPr>
                        <a:t>6 points</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921162116"/>
                  </a:ext>
                </a:extLst>
              </a:tr>
              <a:tr h="1046567">
                <a:tc>
                  <a:txBody>
                    <a:bodyPr/>
                    <a:lstStyle/>
                    <a:p>
                      <a:pPr>
                        <a:buNone/>
                      </a:pPr>
                      <a:r>
                        <a:rPr lang="en-US" sz="1900" b="1" cap="none" spc="0" dirty="0">
                          <a:solidFill>
                            <a:schemeClr val="tx1"/>
                          </a:solidFill>
                        </a:rPr>
                        <a:t>Advanced Technologies</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900" cap="none" spc="0" dirty="0">
                          <a:solidFill>
                            <a:schemeClr val="tx1"/>
                          </a:solidFill>
                        </a:rPr>
                        <a:t>AI, PA systems deployment plan</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900" cap="none" spc="0" dirty="0">
                          <a:solidFill>
                            <a:schemeClr val="tx1"/>
                          </a:solidFill>
                        </a:rPr>
                        <a:t>7 points</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024801486"/>
                  </a:ext>
                </a:extLst>
              </a:tr>
              <a:tr h="753348">
                <a:tc>
                  <a:txBody>
                    <a:bodyPr/>
                    <a:lstStyle/>
                    <a:p>
                      <a:pPr>
                        <a:buNone/>
                      </a:pPr>
                      <a:r>
                        <a:rPr lang="en-US" sz="1900" b="1" cap="none" spc="0" dirty="0">
                          <a:solidFill>
                            <a:schemeClr val="tx1"/>
                          </a:solidFill>
                        </a:rPr>
                        <a:t>Control Room Integration</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buNone/>
                      </a:pPr>
                      <a:r>
                        <a:rPr lang="en-US" sz="1900" cap="none" spc="0" dirty="0">
                          <a:solidFill>
                            <a:schemeClr val="tx1"/>
                          </a:solidFill>
                        </a:rPr>
                        <a:t>Operational and commissioning plan</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buNone/>
                      </a:pPr>
                      <a:r>
                        <a:rPr lang="en-US" sz="1900" cap="none" spc="0" dirty="0">
                          <a:solidFill>
                            <a:schemeClr val="tx1"/>
                          </a:solidFill>
                        </a:rPr>
                        <a:t>8 points</a:t>
                      </a:r>
                    </a:p>
                  </a:txBody>
                  <a:tcPr marL="202998" marR="202998" marT="202998" marB="202998"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3043312736"/>
                  </a:ext>
                </a:extLst>
              </a:tr>
            </a:tbl>
          </a:graphicData>
        </a:graphic>
      </p:graphicFrame>
      <p:sp>
        <p:nvSpPr>
          <p:cNvPr id="4" name="TextBox 3">
            <a:extLst>
              <a:ext uri="{FF2B5EF4-FFF2-40B4-BE49-F238E27FC236}">
                <a16:creationId xmlns:a16="http://schemas.microsoft.com/office/drawing/2014/main" id="{84BB9795-AE78-0832-5ADE-EDEE639F372F}"/>
              </a:ext>
            </a:extLst>
          </p:cNvPr>
          <p:cNvSpPr txBox="1"/>
          <p:nvPr/>
        </p:nvSpPr>
        <p:spPr>
          <a:xfrm>
            <a:off x="1012752" y="267217"/>
            <a:ext cx="6129670" cy="384721"/>
          </a:xfrm>
          <a:prstGeom prst="rect">
            <a:avLst/>
          </a:prstGeom>
          <a:noFill/>
        </p:spPr>
        <p:txBody>
          <a:bodyPr wrap="square">
            <a:spAutoFit/>
          </a:bodyPr>
          <a:lstStyle/>
          <a:p>
            <a:r>
              <a:rPr lang="en-ZA" sz="1900" b="1" i="0" u="none" strike="noStrike" dirty="0">
                <a:solidFill>
                  <a:schemeClr val="bg1"/>
                </a:solidFill>
                <a:effectLst/>
              </a:rPr>
              <a:t>Physical Security and Technology Integration</a:t>
            </a:r>
            <a:r>
              <a:rPr lang="en-ZA" sz="1900" b="0" i="0" dirty="0">
                <a:solidFill>
                  <a:srgbClr val="000000"/>
                </a:solidFill>
                <a:effectLst/>
                <a:latin typeface="Bierstadt" panose="020B0004020202020204" pitchFamily="34" charset="0"/>
              </a:rPr>
              <a:t>​</a:t>
            </a:r>
            <a:endParaRPr lang="en-ZA" sz="1900" dirty="0"/>
          </a:p>
        </p:txBody>
      </p:sp>
    </p:spTree>
    <p:extLst>
      <p:ext uri="{BB962C8B-B14F-4D97-AF65-F5344CB8AC3E}">
        <p14:creationId xmlns:p14="http://schemas.microsoft.com/office/powerpoint/2010/main" val="392770669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Purpose &amp; Scope</a:t>
            </a:r>
          </a:p>
        </p:txBody>
      </p:sp>
      <p:sp>
        <p:nvSpPr>
          <p:cNvPr id="3" name="Content Placeholder 2"/>
          <p:cNvSpPr>
            <a:spLocks noGrp="1"/>
          </p:cNvSpPr>
          <p:nvPr>
            <p:ph idx="1"/>
          </p:nvPr>
        </p:nvSpPr>
        <p:spPr/>
        <p:txBody>
          <a:bodyPr/>
          <a:lstStyle/>
          <a:p>
            <a:r>
              <a:t>Eskom seeks outcome-based security contracts for Free State sites.</a:t>
            </a:r>
          </a:p>
          <a:p>
            <a:r>
              <a:t>Focus on integrated security technologies to protect assets, personnel, and operations.</a:t>
            </a:r>
          </a:p>
          <a:p>
            <a:r>
              <a:t>Contract duration: 60 months.</a:t>
            </a:r>
          </a:p>
          <a:p>
            <a:r>
              <a:t>All systems become Eskom property and must meet technical standards.</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Objectives</a:t>
            </a:r>
          </a:p>
        </p:txBody>
      </p:sp>
      <p:sp>
        <p:nvSpPr>
          <p:cNvPr id="3" name="Content Placeholder 2"/>
          <p:cNvSpPr>
            <a:spLocks noGrp="1"/>
          </p:cNvSpPr>
          <p:nvPr>
            <p:ph idx="1"/>
          </p:nvPr>
        </p:nvSpPr>
        <p:spPr/>
        <p:txBody>
          <a:bodyPr/>
          <a:lstStyle/>
          <a:p>
            <a:r>
              <a:t>• Centralized control room for real-time monitoring</a:t>
            </a:r>
          </a:p>
          <a:p>
            <a:r>
              <a:t>• Armed response and body-worn camera integration</a:t>
            </a:r>
          </a:p>
          <a:p>
            <a:r>
              <a:t>• Community involvement and law enforcement liaison</a:t>
            </a:r>
          </a:p>
          <a:p>
            <a:r>
              <a:t>• Measurable security outcomes through KPIs</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Risk Classification &amp; Site Coverage</a:t>
            </a:r>
          </a:p>
        </p:txBody>
      </p:sp>
      <p:sp>
        <p:nvSpPr>
          <p:cNvPr id="3" name="Content Placeholder 2"/>
          <p:cNvSpPr>
            <a:spLocks noGrp="1"/>
          </p:cNvSpPr>
          <p:nvPr>
            <p:ph idx="1"/>
          </p:nvPr>
        </p:nvSpPr>
        <p:spPr/>
        <p:txBody>
          <a:bodyPr/>
          <a:lstStyle/>
          <a:p>
            <a:r>
              <a:t>• Level 1 (Low-Medium Risk): 11 substations</a:t>
            </a:r>
          </a:p>
          <a:p>
            <a:r>
              <a:t>• Level 2 (Medium-High Risk): 3 buildings</a:t>
            </a:r>
          </a:p>
          <a:p>
            <a:r>
              <a:t>• Level 3 (High Risk): 1 complex</a:t>
            </a:r>
          </a:p>
          <a:p>
            <a:r>
              <a:t>• Sites include Bloemfontein, Welkom, Bethlehem, Virginia, Thabong, etc.</a:t>
            </a: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D8088-BCC7-0208-32A9-2F69D5F89902}"/>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7B821AE0-FEA4-498A-8E37-1C10B9338B18}"/>
              </a:ext>
            </a:extLst>
          </p:cNvPr>
          <p:cNvSpPr>
            <a:spLocks noGrp="1"/>
          </p:cNvSpPr>
          <p:nvPr>
            <p:ph idx="1"/>
          </p:nvPr>
        </p:nvSpPr>
        <p:spPr/>
        <p:txBody>
          <a:bodyPr/>
          <a:lstStyle/>
          <a:p>
            <a:endParaRPr lang="en-ZA" dirty="0"/>
          </a:p>
        </p:txBody>
      </p:sp>
      <p:sp>
        <p:nvSpPr>
          <p:cNvPr id="4" name="Date Placeholder 3">
            <a:extLst>
              <a:ext uri="{FF2B5EF4-FFF2-40B4-BE49-F238E27FC236}">
                <a16:creationId xmlns:a16="http://schemas.microsoft.com/office/drawing/2014/main" id="{1DC72B69-9D02-0C03-CB26-78025BF9E811}"/>
              </a:ext>
            </a:extLst>
          </p:cNvPr>
          <p:cNvSpPr>
            <a:spLocks noGrp="1"/>
          </p:cNvSpPr>
          <p:nvPr>
            <p:ph type="dt" sz="half" idx="10"/>
          </p:nvPr>
        </p:nvSpPr>
        <p:spPr/>
        <p:txBody>
          <a:bodyPr/>
          <a:lstStyle/>
          <a:p>
            <a:pPr>
              <a:defRPr/>
            </a:pPr>
            <a:fld id="{1E3C8F47-6BD1-4E6A-847E-03688A6E39B7}" type="datetime1">
              <a:rPr lang="en-ZA" smtClean="0"/>
              <a:pPr>
                <a:defRPr/>
              </a:pPr>
              <a:t>2026/02/10</a:t>
            </a:fld>
            <a:endParaRPr lang="en-ZA"/>
          </a:p>
        </p:txBody>
      </p:sp>
      <p:sp>
        <p:nvSpPr>
          <p:cNvPr id="5" name="Slide Number Placeholder 4">
            <a:extLst>
              <a:ext uri="{FF2B5EF4-FFF2-40B4-BE49-F238E27FC236}">
                <a16:creationId xmlns:a16="http://schemas.microsoft.com/office/drawing/2014/main" id="{C7BD6F0D-39FB-FC6A-E45F-38AF73F613BD}"/>
              </a:ext>
            </a:extLst>
          </p:cNvPr>
          <p:cNvSpPr>
            <a:spLocks noGrp="1"/>
          </p:cNvSpPr>
          <p:nvPr>
            <p:ph type="sldNum" sz="quarter" idx="12"/>
          </p:nvPr>
        </p:nvSpPr>
        <p:spPr/>
        <p:txBody>
          <a:bodyPr/>
          <a:lstStyle/>
          <a:p>
            <a:pPr>
              <a:defRPr/>
            </a:pPr>
            <a:fld id="{B14F3868-F20E-4EF8-9967-0A173C9C3D3E}" type="slidenum">
              <a:rPr lang="en-ZA" altLang="en-US" smtClean="0"/>
              <a:pPr>
                <a:defRPr/>
              </a:pPr>
              <a:t>11</a:t>
            </a:fld>
            <a:endParaRPr lang="en-ZA" altLang="en-US"/>
          </a:p>
        </p:txBody>
      </p:sp>
    </p:spTree>
    <p:extLst>
      <p:ext uri="{BB962C8B-B14F-4D97-AF65-F5344CB8AC3E}">
        <p14:creationId xmlns:p14="http://schemas.microsoft.com/office/powerpoint/2010/main" val="291621318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Community &amp; Law Enforcement Engagement</a:t>
            </a:r>
          </a:p>
        </p:txBody>
      </p:sp>
      <p:sp>
        <p:nvSpPr>
          <p:cNvPr id="3" name="Content Placeholder 2"/>
          <p:cNvSpPr>
            <a:spLocks noGrp="1"/>
          </p:cNvSpPr>
          <p:nvPr>
            <p:ph idx="1"/>
          </p:nvPr>
        </p:nvSpPr>
        <p:spPr/>
        <p:txBody>
          <a:bodyPr/>
          <a:lstStyle/>
          <a:p>
            <a:r>
              <a:t>• Local job creation, awareness campaigns, intelligence sharing</a:t>
            </a:r>
          </a:p>
          <a:p>
            <a:r>
              <a:t>• Formal protocols with SAPS and other agencies</a:t>
            </a:r>
          </a:p>
          <a:p>
            <a:r>
              <a:t>• Participation in joint operations and evidence handling</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Metrics (KPIs)</a:t>
            </a:r>
          </a:p>
        </p:txBody>
      </p:sp>
      <p:sp>
        <p:nvSpPr>
          <p:cNvPr id="3" name="Content Placeholder 2"/>
          <p:cNvSpPr>
            <a:spLocks noGrp="1"/>
          </p:cNvSpPr>
          <p:nvPr>
            <p:ph idx="1"/>
          </p:nvPr>
        </p:nvSpPr>
        <p:spPr/>
        <p:txBody>
          <a:bodyPr/>
          <a:lstStyle/>
          <a:p>
            <a:r>
              <a:t>• Primary KPIs: Property loss reduction, response time, compliance, uptime</a:t>
            </a:r>
          </a:p>
          <a:p>
            <a:r>
              <a:t>• Secondary KPIs: Armed response time, training compliance, equipment functionality</a:t>
            </a:r>
          </a:p>
          <a:p>
            <a:r>
              <a:t>• Innovation KPIs: Strategic tech adoption, deployment adherence</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Handover &amp; Compliance</a:t>
            </a:r>
          </a:p>
        </p:txBody>
      </p:sp>
      <p:sp>
        <p:nvSpPr>
          <p:cNvPr id="3" name="Content Placeholder 2"/>
          <p:cNvSpPr>
            <a:spLocks noGrp="1"/>
          </p:cNvSpPr>
          <p:nvPr>
            <p:ph idx="1"/>
          </p:nvPr>
        </p:nvSpPr>
        <p:spPr/>
        <p:txBody>
          <a:bodyPr/>
          <a:lstStyle/>
          <a:p>
            <a:r>
              <a:t>• Full documentation, training, and licensing transfer at contract end</a:t>
            </a:r>
          </a:p>
          <a:p>
            <a:r>
              <a:t>• Compliance with PSIRA, FCA, POPIA, and Eskom standards</a:t>
            </a: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Tier-Specific Defence System</a:t>
            </a:r>
          </a:p>
        </p:txBody>
      </p:sp>
      <p:sp>
        <p:nvSpPr>
          <p:cNvPr id="3" name="Content Placeholder 2"/>
          <p:cNvSpPr>
            <a:spLocks noGrp="1"/>
          </p:cNvSpPr>
          <p:nvPr>
            <p:ph idx="1"/>
          </p:nvPr>
        </p:nvSpPr>
        <p:spPr/>
        <p:txBody>
          <a:bodyPr/>
          <a:lstStyle/>
          <a:p>
            <a:r>
              <a:t>• Tier 1–4 classification based on threat profile and asset criticality</a:t>
            </a:r>
          </a:p>
          <a:p>
            <a:r>
              <a:t>• Response times: ≤3 min (Tier 1) to ≤30 min (Tier 4)</a:t>
            </a:r>
          </a:p>
          <a:p>
            <a:r>
              <a:t>• Technology stack calibrated per tier</a:t>
            </a: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Technology Requirements</a:t>
            </a:r>
          </a:p>
        </p:txBody>
      </p:sp>
      <p:sp>
        <p:nvSpPr>
          <p:cNvPr id="3" name="Content Placeholder 2"/>
          <p:cNvSpPr>
            <a:spLocks noGrp="1"/>
          </p:cNvSpPr>
          <p:nvPr>
            <p:ph idx="1"/>
          </p:nvPr>
        </p:nvSpPr>
        <p:spPr/>
        <p:txBody>
          <a:bodyPr/>
          <a:lstStyle/>
          <a:p>
            <a:r>
              <a:t>• Access Control Systems</a:t>
            </a:r>
          </a:p>
          <a:p>
            <a:r>
              <a:t>• CCTV with Video Analytics</a:t>
            </a:r>
          </a:p>
          <a:p>
            <a:r>
              <a:t>• Intrusion &amp; Perimeter Detection</a:t>
            </a:r>
          </a:p>
          <a:p>
            <a:r>
              <a:t>• License Plate Recognition</a:t>
            </a:r>
          </a:p>
          <a:p>
            <a:r>
              <a:t>• Security Management Platforms</a:t>
            </a:r>
          </a:p>
          <a:p>
            <a:r>
              <a:t>• Public Address Systems</a:t>
            </a:r>
          </a:p>
          <a:p>
            <a:r>
              <a:t>• AI-powered Surveillance</a:t>
            </a: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BE72A-5852-8B50-1AFB-9E9C37ED47A6}"/>
              </a:ext>
            </a:extLst>
          </p:cNvPr>
          <p:cNvSpPr>
            <a:spLocks noGrp="1"/>
          </p:cNvSpPr>
          <p:nvPr>
            <p:ph type="title"/>
          </p:nvPr>
        </p:nvSpPr>
        <p:spPr>
          <a:xfrm>
            <a:off x="457202" y="0"/>
            <a:ext cx="10809026" cy="971006"/>
          </a:xfrm>
        </p:spPr>
        <p:txBody>
          <a:bodyPr anchor="b">
            <a:normAutofit/>
          </a:bodyPr>
          <a:lstStyle/>
          <a:p>
            <a:r>
              <a:rPr lang="en-US" dirty="0"/>
              <a:t>Support Plans and Innovation Strategy</a:t>
            </a:r>
          </a:p>
        </p:txBody>
      </p:sp>
      <p:graphicFrame>
        <p:nvGraphicFramePr>
          <p:cNvPr id="5" name="Content Placeholder 4">
            <a:extLst>
              <a:ext uri="{FF2B5EF4-FFF2-40B4-BE49-F238E27FC236}">
                <a16:creationId xmlns:a16="http://schemas.microsoft.com/office/drawing/2014/main" id="{00A9753E-4E10-464B-A616-FBC1B903AB20}"/>
              </a:ext>
            </a:extLst>
          </p:cNvPr>
          <p:cNvGraphicFramePr>
            <a:graphicFrameLocks noGrp="1"/>
          </p:cNvGraphicFramePr>
          <p:nvPr>
            <p:ph idx="1"/>
          </p:nvPr>
        </p:nvGraphicFramePr>
        <p:xfrm>
          <a:off x="457201" y="1765874"/>
          <a:ext cx="10809027" cy="4372914"/>
        </p:xfrm>
        <a:graphic>
          <a:graphicData uri="http://schemas.openxmlformats.org/drawingml/2006/table">
            <a:tbl>
              <a:tblPr firstRow="1" bandRow="1">
                <a:noFill/>
                <a:tableStyleId>{5C22544A-7EE6-4342-B048-85BDC9FD1C3A}</a:tableStyleId>
              </a:tblPr>
              <a:tblGrid>
                <a:gridCol w="3842376">
                  <a:extLst>
                    <a:ext uri="{9D8B030D-6E8A-4147-A177-3AD203B41FA5}">
                      <a16:colId xmlns:a16="http://schemas.microsoft.com/office/drawing/2014/main" val="1416797041"/>
                    </a:ext>
                  </a:extLst>
                </a:gridCol>
                <a:gridCol w="4694451">
                  <a:extLst>
                    <a:ext uri="{9D8B030D-6E8A-4147-A177-3AD203B41FA5}">
                      <a16:colId xmlns:a16="http://schemas.microsoft.com/office/drawing/2014/main" val="132759884"/>
                    </a:ext>
                  </a:extLst>
                </a:gridCol>
                <a:gridCol w="2272200">
                  <a:extLst>
                    <a:ext uri="{9D8B030D-6E8A-4147-A177-3AD203B41FA5}">
                      <a16:colId xmlns:a16="http://schemas.microsoft.com/office/drawing/2014/main" val="3618683091"/>
                    </a:ext>
                  </a:extLst>
                </a:gridCol>
              </a:tblGrid>
              <a:tr h="936318">
                <a:tc>
                  <a:txBody>
                    <a:bodyPr/>
                    <a:lstStyle/>
                    <a:p>
                      <a:pPr>
                        <a:buNone/>
                      </a:pPr>
                      <a:r>
                        <a:rPr lang="en-US" sz="2700" b="1" cap="all" spc="150">
                          <a:solidFill>
                            <a:schemeClr val="tx1"/>
                          </a:solidFill>
                        </a:rPr>
                        <a:t>Item</a:t>
                      </a:r>
                    </a:p>
                  </a:txBody>
                  <a:tcPr marL="231507" marR="231507" marT="231507" marB="231507" anchor="ctr">
                    <a:lnL w="12700" cmpd="sng">
                      <a:noFill/>
                    </a:lnL>
                    <a:lnR w="12700" cmpd="sng">
                      <a:noFill/>
                    </a:lnR>
                    <a:lnT w="6350" cap="flat" cmpd="sng" algn="ctr">
                      <a:noFill/>
                      <a:prstDash val="solid"/>
                    </a:lnT>
                    <a:lnB w="19050" cap="flat" cmpd="sng" algn="ctr">
                      <a:solidFill>
                        <a:schemeClr val="accent1"/>
                      </a:solidFill>
                      <a:prstDash val="solid"/>
                    </a:lnB>
                    <a:noFill/>
                  </a:tcPr>
                </a:tc>
                <a:tc>
                  <a:txBody>
                    <a:bodyPr/>
                    <a:lstStyle/>
                    <a:p>
                      <a:pPr>
                        <a:buNone/>
                      </a:pPr>
                      <a:r>
                        <a:rPr lang="en-US" sz="2700" b="1" cap="all" spc="150">
                          <a:solidFill>
                            <a:schemeClr val="tx1"/>
                          </a:solidFill>
                        </a:rPr>
                        <a:t>Criterion</a:t>
                      </a:r>
                    </a:p>
                  </a:txBody>
                  <a:tcPr marL="231507" marR="231507" marT="231507" marB="231507" anchor="ctr">
                    <a:lnL w="12700" cmpd="sng">
                      <a:noFill/>
                    </a:lnL>
                    <a:lnR w="12700" cmpd="sng">
                      <a:noFill/>
                    </a:lnR>
                    <a:lnT w="6350" cap="flat" cmpd="sng" algn="ctr">
                      <a:noFill/>
                      <a:prstDash val="solid"/>
                    </a:lnT>
                    <a:lnB w="19050" cap="flat" cmpd="sng" algn="ctr">
                      <a:solidFill>
                        <a:schemeClr val="accent1"/>
                      </a:solidFill>
                      <a:prstDash val="solid"/>
                    </a:lnB>
                    <a:noFill/>
                  </a:tcPr>
                </a:tc>
                <a:tc>
                  <a:txBody>
                    <a:bodyPr/>
                    <a:lstStyle/>
                    <a:p>
                      <a:pPr>
                        <a:buNone/>
                      </a:pPr>
                      <a:r>
                        <a:rPr lang="en-US" sz="2700" b="1" cap="all" spc="150">
                          <a:solidFill>
                            <a:schemeClr val="tx1"/>
                          </a:solidFill>
                        </a:rPr>
                        <a:t>Weight</a:t>
                      </a:r>
                    </a:p>
                  </a:txBody>
                  <a:tcPr marL="231507" marR="231507" marT="231507" marB="231507" anchor="ctr">
                    <a:lnL w="12700" cmpd="sng">
                      <a:noFill/>
                    </a:lnL>
                    <a:lnR w="12700" cmpd="sng">
                      <a:noFill/>
                    </a:lnR>
                    <a:lnT w="6350" cap="flat" cmpd="sng" algn="ctr">
                      <a:noFill/>
                      <a:prstDash val="solid"/>
                    </a:lnT>
                    <a:lnB w="19050" cap="flat" cmpd="sng" algn="ctr">
                      <a:solidFill>
                        <a:schemeClr val="accent1"/>
                      </a:solidFill>
                      <a:prstDash val="solid"/>
                    </a:lnB>
                    <a:noFill/>
                  </a:tcPr>
                </a:tc>
                <a:extLst>
                  <a:ext uri="{0D108BD9-81ED-4DB2-BD59-A6C34878D82A}">
                    <a16:rowId xmlns:a16="http://schemas.microsoft.com/office/drawing/2014/main" val="1315392503"/>
                  </a:ext>
                </a:extLst>
              </a:tr>
              <a:tr h="859149">
                <a:tc>
                  <a:txBody>
                    <a:bodyPr/>
                    <a:lstStyle/>
                    <a:p>
                      <a:pPr>
                        <a:buNone/>
                      </a:pPr>
                      <a:r>
                        <a:rPr lang="en-US" sz="2200" b="1" cap="none" spc="0">
                          <a:solidFill>
                            <a:schemeClr val="tx1"/>
                          </a:solidFill>
                        </a:rPr>
                        <a:t>Preventive Maintenance</a:t>
                      </a:r>
                    </a:p>
                  </a:txBody>
                  <a:tcPr marL="231507" marR="231507" marT="231507" marB="231507"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tc>
                  <a:txBody>
                    <a:bodyPr/>
                    <a:lstStyle/>
                    <a:p>
                      <a:pPr>
                        <a:buNone/>
                      </a:pPr>
                      <a:r>
                        <a:rPr lang="en-US" sz="2200" cap="none" spc="0" dirty="0">
                          <a:solidFill>
                            <a:schemeClr val="tx1"/>
                          </a:solidFill>
                        </a:rPr>
                        <a:t>Schedules and fault resolution</a:t>
                      </a:r>
                    </a:p>
                  </a:txBody>
                  <a:tcPr marL="231507" marR="231507" marT="231507" marB="231507"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tc>
                  <a:txBody>
                    <a:bodyPr/>
                    <a:lstStyle/>
                    <a:p>
                      <a:pPr>
                        <a:buNone/>
                      </a:pPr>
                      <a:r>
                        <a:rPr lang="en-US" sz="2200" cap="none" spc="0">
                          <a:solidFill>
                            <a:schemeClr val="tx1"/>
                          </a:solidFill>
                        </a:rPr>
                        <a:t>6 points</a:t>
                      </a:r>
                    </a:p>
                  </a:txBody>
                  <a:tcPr marL="231507" marR="231507" marT="231507" marB="231507"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extLst>
                  <a:ext uri="{0D108BD9-81ED-4DB2-BD59-A6C34878D82A}">
                    <a16:rowId xmlns:a16="http://schemas.microsoft.com/office/drawing/2014/main" val="2084248842"/>
                  </a:ext>
                </a:extLst>
              </a:tr>
              <a:tr h="859149">
                <a:tc>
                  <a:txBody>
                    <a:bodyPr/>
                    <a:lstStyle/>
                    <a:p>
                      <a:pPr>
                        <a:buNone/>
                      </a:pPr>
                      <a:r>
                        <a:rPr lang="en-US" sz="2200" b="1" cap="none" spc="0">
                          <a:solidFill>
                            <a:schemeClr val="tx1"/>
                          </a:solidFill>
                        </a:rPr>
                        <a:t>System Upgrades</a:t>
                      </a:r>
                    </a:p>
                  </a:txBody>
                  <a:tcPr marL="231507" marR="231507" marT="231507" marB="23150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2200" cap="none" spc="0">
                          <a:solidFill>
                            <a:schemeClr val="tx1"/>
                          </a:solidFill>
                        </a:rPr>
                        <a:t>Obsolescence management</a:t>
                      </a:r>
                    </a:p>
                  </a:txBody>
                  <a:tcPr marL="231507" marR="231507" marT="231507" marB="23150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2200" cap="none" spc="0">
                          <a:solidFill>
                            <a:schemeClr val="tx1"/>
                          </a:solidFill>
                        </a:rPr>
                        <a:t>5 points</a:t>
                      </a:r>
                    </a:p>
                  </a:txBody>
                  <a:tcPr marL="231507" marR="231507" marT="231507" marB="23150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484770010"/>
                  </a:ext>
                </a:extLst>
              </a:tr>
              <a:tr h="859149">
                <a:tc>
                  <a:txBody>
                    <a:bodyPr/>
                    <a:lstStyle/>
                    <a:p>
                      <a:pPr>
                        <a:buNone/>
                      </a:pPr>
                      <a:r>
                        <a:rPr lang="en-US" sz="2200" b="1" cap="none" spc="0">
                          <a:solidFill>
                            <a:schemeClr val="tx1"/>
                          </a:solidFill>
                        </a:rPr>
                        <a:t>Training &amp; Certification</a:t>
                      </a:r>
                    </a:p>
                  </a:txBody>
                  <a:tcPr marL="231507" marR="231507" marT="231507" marB="23150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2200" cap="none" spc="0">
                          <a:solidFill>
                            <a:schemeClr val="tx1"/>
                          </a:solidFill>
                        </a:rPr>
                        <a:t>Ongoing personnel development</a:t>
                      </a:r>
                    </a:p>
                  </a:txBody>
                  <a:tcPr marL="231507" marR="231507" marT="231507" marB="23150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2200" cap="none" spc="0">
                          <a:solidFill>
                            <a:schemeClr val="tx1"/>
                          </a:solidFill>
                        </a:rPr>
                        <a:t>4 points</a:t>
                      </a:r>
                    </a:p>
                  </a:txBody>
                  <a:tcPr marL="231507" marR="231507" marT="231507" marB="23150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005443802"/>
                  </a:ext>
                </a:extLst>
              </a:tr>
              <a:tr h="859149">
                <a:tc>
                  <a:txBody>
                    <a:bodyPr/>
                    <a:lstStyle/>
                    <a:p>
                      <a:pPr>
                        <a:buNone/>
                      </a:pPr>
                      <a:r>
                        <a:rPr lang="en-US" sz="2200" b="1" cap="none" spc="0">
                          <a:solidFill>
                            <a:schemeClr val="tx1"/>
                          </a:solidFill>
                        </a:rPr>
                        <a:t>Technology Roadmap</a:t>
                      </a:r>
                    </a:p>
                  </a:txBody>
                  <a:tcPr marL="231507" marR="231507" marT="231507" marB="231507"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tc>
                  <a:txBody>
                    <a:bodyPr/>
                    <a:lstStyle/>
                    <a:p>
                      <a:pPr>
                        <a:buNone/>
                      </a:pPr>
                      <a:r>
                        <a:rPr lang="en-US" sz="2200" b="0" cap="none" spc="0">
                          <a:solidFill>
                            <a:schemeClr val="tx1"/>
                          </a:solidFill>
                        </a:rPr>
                        <a:t>Scalability and pilot testing</a:t>
                      </a:r>
                    </a:p>
                  </a:txBody>
                  <a:tcPr marL="231507" marR="231507" marT="231507" marB="231507"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tc>
                  <a:txBody>
                    <a:bodyPr/>
                    <a:lstStyle/>
                    <a:p>
                      <a:pPr>
                        <a:buNone/>
                      </a:pPr>
                      <a:r>
                        <a:rPr lang="en-US" sz="2200" b="0" cap="none" spc="0" dirty="0">
                          <a:solidFill>
                            <a:schemeClr val="tx1"/>
                          </a:solidFill>
                        </a:rPr>
                        <a:t>15 points</a:t>
                      </a:r>
                    </a:p>
                  </a:txBody>
                  <a:tcPr marL="231507" marR="231507" marT="231507" marB="231507"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extLst>
                  <a:ext uri="{0D108BD9-81ED-4DB2-BD59-A6C34878D82A}">
                    <a16:rowId xmlns:a16="http://schemas.microsoft.com/office/drawing/2014/main" val="3391346639"/>
                  </a:ext>
                </a:extLst>
              </a:tr>
            </a:tbl>
          </a:graphicData>
        </a:graphic>
      </p:graphicFrame>
    </p:spTree>
    <p:extLst>
      <p:ext uri="{BB962C8B-B14F-4D97-AF65-F5344CB8AC3E}">
        <p14:creationId xmlns:p14="http://schemas.microsoft.com/office/powerpoint/2010/main" val="361367149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B4269-7D58-5F90-9CC5-5A97581F1D20}"/>
              </a:ext>
            </a:extLst>
          </p:cNvPr>
          <p:cNvSpPr>
            <a:spLocks noGrp="1"/>
          </p:cNvSpPr>
          <p:nvPr>
            <p:ph type="title"/>
          </p:nvPr>
        </p:nvSpPr>
        <p:spPr>
          <a:xfrm>
            <a:off x="535348" y="0"/>
            <a:ext cx="10809026" cy="971006"/>
          </a:xfrm>
        </p:spPr>
        <p:txBody>
          <a:bodyPr anchor="b">
            <a:normAutofit/>
          </a:bodyPr>
          <a:lstStyle/>
          <a:p>
            <a:r>
              <a:rPr lang="en-US" dirty="0"/>
              <a:t>Stakeholder Collaboration Strategies</a:t>
            </a:r>
          </a:p>
        </p:txBody>
      </p:sp>
      <p:graphicFrame>
        <p:nvGraphicFramePr>
          <p:cNvPr id="5" name="Content Placeholder 4">
            <a:extLst>
              <a:ext uri="{FF2B5EF4-FFF2-40B4-BE49-F238E27FC236}">
                <a16:creationId xmlns:a16="http://schemas.microsoft.com/office/drawing/2014/main" id="{147C1CE9-27C6-4EF7-9500-F15A4CE72BD8}"/>
              </a:ext>
            </a:extLst>
          </p:cNvPr>
          <p:cNvGraphicFramePr>
            <a:graphicFrameLocks noGrp="1"/>
          </p:cNvGraphicFramePr>
          <p:nvPr>
            <p:ph idx="1"/>
          </p:nvPr>
        </p:nvGraphicFramePr>
        <p:xfrm>
          <a:off x="535348" y="1595301"/>
          <a:ext cx="10652732" cy="4714063"/>
        </p:xfrm>
        <a:graphic>
          <a:graphicData uri="http://schemas.openxmlformats.org/drawingml/2006/table">
            <a:tbl>
              <a:tblPr firstRow="1" bandRow="1">
                <a:noFill/>
                <a:tableStyleId>{5C22544A-7EE6-4342-B048-85BDC9FD1C3A}</a:tableStyleId>
              </a:tblPr>
              <a:tblGrid>
                <a:gridCol w="4068682">
                  <a:extLst>
                    <a:ext uri="{9D8B030D-6E8A-4147-A177-3AD203B41FA5}">
                      <a16:colId xmlns:a16="http://schemas.microsoft.com/office/drawing/2014/main" val="823678795"/>
                    </a:ext>
                  </a:extLst>
                </a:gridCol>
                <a:gridCol w="4459516">
                  <a:extLst>
                    <a:ext uri="{9D8B030D-6E8A-4147-A177-3AD203B41FA5}">
                      <a16:colId xmlns:a16="http://schemas.microsoft.com/office/drawing/2014/main" val="2809990312"/>
                    </a:ext>
                  </a:extLst>
                </a:gridCol>
                <a:gridCol w="2124534">
                  <a:extLst>
                    <a:ext uri="{9D8B030D-6E8A-4147-A177-3AD203B41FA5}">
                      <a16:colId xmlns:a16="http://schemas.microsoft.com/office/drawing/2014/main" val="3183218376"/>
                    </a:ext>
                  </a:extLst>
                </a:gridCol>
              </a:tblGrid>
              <a:tr h="875469">
                <a:tc>
                  <a:txBody>
                    <a:bodyPr/>
                    <a:lstStyle/>
                    <a:p>
                      <a:pPr>
                        <a:buNone/>
                      </a:pPr>
                      <a:r>
                        <a:rPr lang="en-US" sz="2500" b="1" cap="all" spc="150">
                          <a:solidFill>
                            <a:schemeClr val="tx1"/>
                          </a:solidFill>
                        </a:rPr>
                        <a:t>Item</a:t>
                      </a:r>
                    </a:p>
                  </a:txBody>
                  <a:tcPr marL="216462" marR="216462" marT="216462" marB="216462"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500" b="1" cap="all" spc="150">
                          <a:solidFill>
                            <a:schemeClr val="tx1"/>
                          </a:solidFill>
                        </a:rPr>
                        <a:t>Criterion</a:t>
                      </a:r>
                    </a:p>
                  </a:txBody>
                  <a:tcPr marL="216462" marR="216462" marT="216462" marB="216462"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500" b="1" cap="all" spc="150">
                          <a:solidFill>
                            <a:schemeClr val="tx1"/>
                          </a:solidFill>
                        </a:rPr>
                        <a:t>Weight</a:t>
                      </a:r>
                    </a:p>
                  </a:txBody>
                  <a:tcPr marL="216462" marR="216462" marT="216462" marB="216462"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3134780142"/>
                  </a:ext>
                </a:extLst>
              </a:tr>
              <a:tr h="1115982">
                <a:tc>
                  <a:txBody>
                    <a:bodyPr/>
                    <a:lstStyle/>
                    <a:p>
                      <a:pPr>
                        <a:buNone/>
                      </a:pPr>
                      <a:r>
                        <a:rPr lang="en-US" sz="2100" b="1" cap="none" spc="0">
                          <a:solidFill>
                            <a:schemeClr val="tx1"/>
                          </a:solidFill>
                        </a:rPr>
                        <a:t>Community Liaison</a:t>
                      </a:r>
                    </a:p>
                  </a:txBody>
                  <a:tcPr marL="216462" marR="216462" marT="216462" marB="216462"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2100" cap="none" spc="0">
                          <a:solidFill>
                            <a:schemeClr val="tx1"/>
                          </a:solidFill>
                        </a:rPr>
                        <a:t>Engagement and intelligence gathering</a:t>
                      </a:r>
                    </a:p>
                  </a:txBody>
                  <a:tcPr marL="216462" marR="216462" marT="216462" marB="216462"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2100" cap="none" spc="0">
                          <a:solidFill>
                            <a:schemeClr val="tx1"/>
                          </a:solidFill>
                        </a:rPr>
                        <a:t>5 points</a:t>
                      </a:r>
                    </a:p>
                  </a:txBody>
                  <a:tcPr marL="216462" marR="216462" marT="216462" marB="216462"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extLst>
                  <a:ext uri="{0D108BD9-81ED-4DB2-BD59-A6C34878D82A}">
                    <a16:rowId xmlns:a16="http://schemas.microsoft.com/office/drawing/2014/main" val="2626307221"/>
                  </a:ext>
                </a:extLst>
              </a:tr>
              <a:tr h="803315">
                <a:tc>
                  <a:txBody>
                    <a:bodyPr/>
                    <a:lstStyle/>
                    <a:p>
                      <a:pPr>
                        <a:buNone/>
                      </a:pPr>
                      <a:r>
                        <a:rPr lang="en-US" sz="2100" b="1" cap="none" spc="0">
                          <a:solidFill>
                            <a:schemeClr val="tx1"/>
                          </a:solidFill>
                        </a:rPr>
                        <a:t>Local Development</a:t>
                      </a:r>
                    </a:p>
                  </a:txBody>
                  <a:tcPr marL="216462" marR="216462" marT="216462" marB="216462"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2100" cap="none" spc="0">
                          <a:solidFill>
                            <a:schemeClr val="tx1"/>
                          </a:solidFill>
                        </a:rPr>
                        <a:t>Job creation and safety initiatives</a:t>
                      </a:r>
                    </a:p>
                  </a:txBody>
                  <a:tcPr marL="216462" marR="216462" marT="216462" marB="216462"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2100" cap="none" spc="0">
                          <a:solidFill>
                            <a:schemeClr val="tx1"/>
                          </a:solidFill>
                        </a:rPr>
                        <a:t>5 points</a:t>
                      </a:r>
                    </a:p>
                  </a:txBody>
                  <a:tcPr marL="216462" marR="216462" marT="216462" marB="216462"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532484132"/>
                  </a:ext>
                </a:extLst>
              </a:tr>
              <a:tr h="803315">
                <a:tc>
                  <a:txBody>
                    <a:bodyPr/>
                    <a:lstStyle/>
                    <a:p>
                      <a:pPr>
                        <a:buNone/>
                      </a:pPr>
                      <a:r>
                        <a:rPr lang="en-US" sz="2100" b="1" cap="none" spc="0">
                          <a:solidFill>
                            <a:schemeClr val="tx1"/>
                          </a:solidFill>
                        </a:rPr>
                        <a:t>Law Enforcement Protocols</a:t>
                      </a:r>
                    </a:p>
                  </a:txBody>
                  <a:tcPr marL="216462" marR="216462" marT="216462" marB="216462"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2100" cap="none" spc="0">
                          <a:solidFill>
                            <a:schemeClr val="tx1"/>
                          </a:solidFill>
                        </a:rPr>
                        <a:t>MOUs and data sharing</a:t>
                      </a:r>
                    </a:p>
                  </a:txBody>
                  <a:tcPr marL="216462" marR="216462" marT="216462" marB="216462"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2100" cap="none" spc="0">
                          <a:solidFill>
                            <a:schemeClr val="tx1"/>
                          </a:solidFill>
                        </a:rPr>
                        <a:t>5 points</a:t>
                      </a:r>
                    </a:p>
                  </a:txBody>
                  <a:tcPr marL="216462" marR="216462" marT="216462" marB="216462"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2078669277"/>
                  </a:ext>
                </a:extLst>
              </a:tr>
              <a:tr h="1115982">
                <a:tc>
                  <a:txBody>
                    <a:bodyPr/>
                    <a:lstStyle/>
                    <a:p>
                      <a:pPr>
                        <a:buNone/>
                      </a:pPr>
                      <a:r>
                        <a:rPr lang="en-US" sz="2100" b="1" cap="none" spc="0" dirty="0">
                          <a:solidFill>
                            <a:schemeClr val="tx1"/>
                          </a:solidFill>
                        </a:rPr>
                        <a:t>Joint Operations</a:t>
                      </a:r>
                    </a:p>
                  </a:txBody>
                  <a:tcPr marL="216462" marR="216462" marT="216462" marB="216462"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2100" cap="none" spc="0">
                          <a:solidFill>
                            <a:schemeClr val="tx1"/>
                          </a:solidFill>
                        </a:rPr>
                        <a:t>Evidence management and collaboration</a:t>
                      </a:r>
                    </a:p>
                  </a:txBody>
                  <a:tcPr marL="216462" marR="216462" marT="216462" marB="216462"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2100" cap="none" spc="0" dirty="0">
                          <a:solidFill>
                            <a:schemeClr val="tx1"/>
                          </a:solidFill>
                        </a:rPr>
                        <a:t>5 points</a:t>
                      </a:r>
                    </a:p>
                  </a:txBody>
                  <a:tcPr marL="216462" marR="216462" marT="216462" marB="216462"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998869084"/>
                  </a:ext>
                </a:extLst>
              </a:tr>
            </a:tbl>
          </a:graphicData>
        </a:graphic>
      </p:graphicFrame>
    </p:spTree>
    <p:extLst>
      <p:ext uri="{BB962C8B-B14F-4D97-AF65-F5344CB8AC3E}">
        <p14:creationId xmlns:p14="http://schemas.microsoft.com/office/powerpoint/2010/main" val="198291812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4B187-C69B-C4BE-DD89-C7332BE72353}"/>
              </a:ext>
            </a:extLst>
          </p:cNvPr>
          <p:cNvSpPr>
            <a:spLocks noGrp="1"/>
          </p:cNvSpPr>
          <p:nvPr>
            <p:ph type="title"/>
          </p:nvPr>
        </p:nvSpPr>
        <p:spPr>
          <a:xfrm>
            <a:off x="457201" y="0"/>
            <a:ext cx="10809026" cy="971006"/>
          </a:xfrm>
        </p:spPr>
        <p:txBody>
          <a:bodyPr anchor="b">
            <a:normAutofit/>
          </a:bodyPr>
          <a:lstStyle/>
          <a:p>
            <a:r>
              <a:rPr lang="en-US"/>
              <a:t>Company Track Record and Resources</a:t>
            </a:r>
          </a:p>
        </p:txBody>
      </p:sp>
      <p:graphicFrame>
        <p:nvGraphicFramePr>
          <p:cNvPr id="5" name="Content Placeholder 4">
            <a:extLst>
              <a:ext uri="{FF2B5EF4-FFF2-40B4-BE49-F238E27FC236}">
                <a16:creationId xmlns:a16="http://schemas.microsoft.com/office/drawing/2014/main" id="{45C93DF1-8591-449F-A10D-333205F6D65D}"/>
              </a:ext>
            </a:extLst>
          </p:cNvPr>
          <p:cNvGraphicFramePr>
            <a:graphicFrameLocks noGrp="1"/>
          </p:cNvGraphicFramePr>
          <p:nvPr>
            <p:ph idx="1"/>
          </p:nvPr>
        </p:nvGraphicFramePr>
        <p:xfrm>
          <a:off x="457201" y="2316725"/>
          <a:ext cx="10809028" cy="3271213"/>
        </p:xfrm>
        <a:graphic>
          <a:graphicData uri="http://schemas.openxmlformats.org/drawingml/2006/table">
            <a:tbl>
              <a:tblPr firstRow="1" bandRow="1">
                <a:noFill/>
                <a:tableStyleId>{5C22544A-7EE6-4342-B048-85BDC9FD1C3A}</a:tableStyleId>
              </a:tblPr>
              <a:tblGrid>
                <a:gridCol w="4205140">
                  <a:extLst>
                    <a:ext uri="{9D8B030D-6E8A-4147-A177-3AD203B41FA5}">
                      <a16:colId xmlns:a16="http://schemas.microsoft.com/office/drawing/2014/main" val="2382155146"/>
                    </a:ext>
                  </a:extLst>
                </a:gridCol>
                <a:gridCol w="4117166">
                  <a:extLst>
                    <a:ext uri="{9D8B030D-6E8A-4147-A177-3AD203B41FA5}">
                      <a16:colId xmlns:a16="http://schemas.microsoft.com/office/drawing/2014/main" val="1450736254"/>
                    </a:ext>
                  </a:extLst>
                </a:gridCol>
                <a:gridCol w="2486722">
                  <a:extLst>
                    <a:ext uri="{9D8B030D-6E8A-4147-A177-3AD203B41FA5}">
                      <a16:colId xmlns:a16="http://schemas.microsoft.com/office/drawing/2014/main" val="3807714480"/>
                    </a:ext>
                  </a:extLst>
                </a:gridCol>
              </a:tblGrid>
              <a:tr h="1024717">
                <a:tc>
                  <a:txBody>
                    <a:bodyPr/>
                    <a:lstStyle/>
                    <a:p>
                      <a:pPr>
                        <a:buNone/>
                      </a:pPr>
                      <a:r>
                        <a:rPr lang="en-US" sz="3000" b="1" cap="all" spc="150">
                          <a:solidFill>
                            <a:srgbClr val="F1F1F1"/>
                          </a:solidFill>
                        </a:rPr>
                        <a:t>Item</a:t>
                      </a:r>
                    </a:p>
                  </a:txBody>
                  <a:tcPr marL="253364" marR="253364" marT="253364" marB="253364" anchor="ctr">
                    <a:lnL w="12700" cmpd="sng">
                      <a:noFill/>
                    </a:lnL>
                    <a:lnR w="12700" cmpd="sng">
                      <a:noFill/>
                    </a:lnR>
                    <a:lnT w="6350" cap="flat" cmpd="sng" algn="ctr">
                      <a:noFill/>
                      <a:prstDash val="solid"/>
                    </a:lnT>
                    <a:lnB w="6350" cap="flat" cmpd="sng" algn="ctr">
                      <a:noFill/>
                      <a:prstDash val="solid"/>
                    </a:lnB>
                    <a:solidFill>
                      <a:schemeClr val="accent1"/>
                    </a:solidFill>
                  </a:tcPr>
                </a:tc>
                <a:tc>
                  <a:txBody>
                    <a:bodyPr/>
                    <a:lstStyle/>
                    <a:p>
                      <a:pPr>
                        <a:buNone/>
                      </a:pPr>
                      <a:r>
                        <a:rPr lang="en-US" sz="3000" b="1" cap="all" spc="150">
                          <a:solidFill>
                            <a:srgbClr val="F1F1F1"/>
                          </a:solidFill>
                        </a:rPr>
                        <a:t>Criterion</a:t>
                      </a:r>
                    </a:p>
                  </a:txBody>
                  <a:tcPr marL="253364" marR="253364" marT="253364" marB="253364" anchor="ctr">
                    <a:lnL w="12700" cmpd="sng">
                      <a:noFill/>
                    </a:lnL>
                    <a:lnR w="12700" cmpd="sng">
                      <a:noFill/>
                    </a:lnR>
                    <a:lnT w="6350" cap="flat" cmpd="sng" algn="ctr">
                      <a:noFill/>
                      <a:prstDash val="solid"/>
                    </a:lnT>
                    <a:lnB w="6350" cap="flat" cmpd="sng" algn="ctr">
                      <a:noFill/>
                      <a:prstDash val="solid"/>
                    </a:lnB>
                    <a:solidFill>
                      <a:schemeClr val="accent1"/>
                    </a:solidFill>
                  </a:tcPr>
                </a:tc>
                <a:tc>
                  <a:txBody>
                    <a:bodyPr/>
                    <a:lstStyle/>
                    <a:p>
                      <a:pPr>
                        <a:buNone/>
                      </a:pPr>
                      <a:r>
                        <a:rPr lang="en-US" sz="3000" b="1" cap="all" spc="150">
                          <a:solidFill>
                            <a:srgbClr val="F1F1F1"/>
                          </a:solidFill>
                        </a:rPr>
                        <a:t>Weight</a:t>
                      </a:r>
                    </a:p>
                  </a:txBody>
                  <a:tcPr marL="253364" marR="253364" marT="253364" marB="253364" anchor="ctr">
                    <a:lnL w="12700" cmpd="sng">
                      <a:noFill/>
                    </a:lnL>
                    <a:lnR w="12700" cmpd="sng">
                      <a:noFill/>
                    </a:lnR>
                    <a:lnT w="6350" cap="flat" cmpd="sng" algn="ctr">
                      <a:noFill/>
                      <a:prstDash val="solid"/>
                    </a:lnT>
                    <a:lnB w="6350" cap="flat" cmpd="sng" algn="ctr">
                      <a:noFill/>
                      <a:prstDash val="solid"/>
                    </a:lnB>
                    <a:solidFill>
                      <a:schemeClr val="accent1"/>
                    </a:solidFill>
                  </a:tcPr>
                </a:tc>
                <a:extLst>
                  <a:ext uri="{0D108BD9-81ED-4DB2-BD59-A6C34878D82A}">
                    <a16:rowId xmlns:a16="http://schemas.microsoft.com/office/drawing/2014/main" val="4181332763"/>
                  </a:ext>
                </a:extLst>
              </a:tr>
              <a:tr h="1306233">
                <a:tc>
                  <a:txBody>
                    <a:bodyPr/>
                    <a:lstStyle/>
                    <a:p>
                      <a:pPr>
                        <a:buNone/>
                      </a:pPr>
                      <a:r>
                        <a:rPr lang="en-US" sz="2400" b="1" cap="none" spc="0">
                          <a:solidFill>
                            <a:schemeClr val="tx1"/>
                          </a:solidFill>
                        </a:rPr>
                        <a:t>Company Experience</a:t>
                      </a:r>
                    </a:p>
                  </a:txBody>
                  <a:tcPr marL="253364" marR="253364" marT="253364" marB="253364"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buNone/>
                      </a:pPr>
                      <a:r>
                        <a:rPr lang="en-US" sz="2400" cap="none" spc="0">
                          <a:solidFill>
                            <a:schemeClr val="tx1"/>
                          </a:solidFill>
                        </a:rPr>
                        <a:t>References and certifications</a:t>
                      </a:r>
                    </a:p>
                  </a:txBody>
                  <a:tcPr marL="253364" marR="253364" marT="253364" marB="253364"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buNone/>
                      </a:pPr>
                      <a:r>
                        <a:rPr lang="en-US" sz="2400" cap="none" spc="0">
                          <a:solidFill>
                            <a:schemeClr val="tx1"/>
                          </a:solidFill>
                        </a:rPr>
                        <a:t>5 points</a:t>
                      </a:r>
                    </a:p>
                  </a:txBody>
                  <a:tcPr marL="253364" marR="253364" marT="253364" marB="253364"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3245860652"/>
                  </a:ext>
                </a:extLst>
              </a:tr>
              <a:tr h="940263">
                <a:tc>
                  <a:txBody>
                    <a:bodyPr/>
                    <a:lstStyle/>
                    <a:p>
                      <a:pPr>
                        <a:buNone/>
                      </a:pPr>
                      <a:r>
                        <a:rPr lang="en-US" sz="2400" b="1" cap="none" spc="0">
                          <a:solidFill>
                            <a:schemeClr val="tx1"/>
                          </a:solidFill>
                        </a:rPr>
                        <a:t>Organizational Capacity</a:t>
                      </a:r>
                    </a:p>
                  </a:txBody>
                  <a:tcPr marL="253364" marR="253364" marT="253364" marB="253364" anchor="ctr">
                    <a:lnL w="12700" cmpd="sng">
                      <a:noFill/>
                      <a:prstDash val="solid"/>
                    </a:lnL>
                    <a:lnR w="12700" cmpd="sng">
                      <a:noFill/>
                      <a:prstDash val="solid"/>
                    </a:lnR>
                    <a:lnT w="6350" cap="flat" cmpd="sng" algn="ctr">
                      <a:solidFill>
                        <a:schemeClr val="tx1"/>
                      </a:solidFill>
                      <a:prstDash val="solid"/>
                    </a:lnT>
                    <a:lnB w="9525" cap="flat" cmpd="sng" algn="ctr">
                      <a:noFill/>
                      <a:prstDash val="solid"/>
                    </a:lnB>
                    <a:noFill/>
                  </a:tcPr>
                </a:tc>
                <a:tc>
                  <a:txBody>
                    <a:bodyPr/>
                    <a:lstStyle/>
                    <a:p>
                      <a:pPr>
                        <a:buNone/>
                      </a:pPr>
                      <a:r>
                        <a:rPr lang="en-US" sz="2400" cap="none" spc="0">
                          <a:solidFill>
                            <a:schemeClr val="tx1"/>
                          </a:solidFill>
                        </a:rPr>
                        <a:t>Personnel and resources</a:t>
                      </a:r>
                    </a:p>
                  </a:txBody>
                  <a:tcPr marL="253364" marR="253364" marT="253364" marB="253364" anchor="ctr">
                    <a:lnL w="12700" cmpd="sng">
                      <a:noFill/>
                      <a:prstDash val="solid"/>
                    </a:lnL>
                    <a:lnR w="12700" cmpd="sng">
                      <a:noFill/>
                      <a:prstDash val="solid"/>
                    </a:lnR>
                    <a:lnT w="6350" cap="flat" cmpd="sng" algn="ctr">
                      <a:solidFill>
                        <a:schemeClr val="tx1"/>
                      </a:solidFill>
                      <a:prstDash val="solid"/>
                    </a:lnT>
                    <a:lnB w="9525" cap="flat" cmpd="sng" algn="ctr">
                      <a:noFill/>
                      <a:prstDash val="solid"/>
                    </a:lnB>
                    <a:noFill/>
                  </a:tcPr>
                </a:tc>
                <a:tc>
                  <a:txBody>
                    <a:bodyPr/>
                    <a:lstStyle/>
                    <a:p>
                      <a:pPr>
                        <a:buNone/>
                      </a:pPr>
                      <a:r>
                        <a:rPr lang="en-US" sz="2400" cap="none" spc="0">
                          <a:solidFill>
                            <a:schemeClr val="tx1"/>
                          </a:solidFill>
                        </a:rPr>
                        <a:t>5 points</a:t>
                      </a:r>
                    </a:p>
                  </a:txBody>
                  <a:tcPr marL="253364" marR="253364" marT="253364" marB="253364" anchor="ctr">
                    <a:lnL w="12700" cmpd="sng">
                      <a:noFill/>
                      <a:prstDash val="solid"/>
                    </a:lnL>
                    <a:lnR w="12700" cmpd="sng">
                      <a:noFill/>
                      <a:prstDash val="solid"/>
                    </a:lnR>
                    <a:lnT w="6350" cap="flat" cmpd="sng" algn="ctr">
                      <a:solidFill>
                        <a:schemeClr val="tx1"/>
                      </a:solidFill>
                      <a:prstDash val="solid"/>
                    </a:lnT>
                    <a:lnB w="9525" cap="flat" cmpd="sng" algn="ctr">
                      <a:noFill/>
                      <a:prstDash val="solid"/>
                    </a:lnB>
                    <a:noFill/>
                  </a:tcPr>
                </a:tc>
                <a:extLst>
                  <a:ext uri="{0D108BD9-81ED-4DB2-BD59-A6C34878D82A}">
                    <a16:rowId xmlns:a16="http://schemas.microsoft.com/office/drawing/2014/main" val="190770345"/>
                  </a:ext>
                </a:extLst>
              </a:tr>
            </a:tbl>
          </a:graphicData>
        </a:graphic>
      </p:graphicFrame>
    </p:spTree>
    <p:extLst>
      <p:ext uri="{BB962C8B-B14F-4D97-AF65-F5344CB8AC3E}">
        <p14:creationId xmlns:p14="http://schemas.microsoft.com/office/powerpoint/2010/main" val="136165825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56FA3-F275-0D36-CC9F-AFA2FCC09CDA}"/>
              </a:ext>
            </a:extLst>
          </p:cNvPr>
          <p:cNvSpPr>
            <a:spLocks noGrp="1"/>
          </p:cNvSpPr>
          <p:nvPr>
            <p:ph type="title"/>
          </p:nvPr>
        </p:nvSpPr>
        <p:spPr/>
        <p:txBody>
          <a:bodyPr/>
          <a:lstStyle/>
          <a:p>
            <a:r>
              <a:rPr lang="en-US" dirty="0"/>
              <a:t>DEMONSTRATION AND VALIDATION</a:t>
            </a:r>
            <a:endParaRPr lang="en-ZA" dirty="0"/>
          </a:p>
        </p:txBody>
      </p:sp>
      <p:sp>
        <p:nvSpPr>
          <p:cNvPr id="3" name="Content Placeholder 2">
            <a:extLst>
              <a:ext uri="{FF2B5EF4-FFF2-40B4-BE49-F238E27FC236}">
                <a16:creationId xmlns:a16="http://schemas.microsoft.com/office/drawing/2014/main" id="{CC7E970B-8097-3941-96FE-79F337ED8C59}"/>
              </a:ext>
            </a:extLst>
          </p:cNvPr>
          <p:cNvSpPr>
            <a:spLocks noGrp="1"/>
          </p:cNvSpPr>
          <p:nvPr>
            <p:ph sz="half" idx="1"/>
          </p:nvPr>
        </p:nvSpPr>
        <p:spPr/>
        <p:txBody>
          <a:bodyPr/>
          <a:lstStyle/>
          <a:p>
            <a:pPr marL="0" indent="0">
              <a:spcBef>
                <a:spcPts val="2500"/>
              </a:spcBef>
              <a:buFont typeface="Arial" panose="020B0604020202020204" pitchFamily="34" charset="0"/>
              <a:buNone/>
            </a:pPr>
            <a:r>
              <a:rPr lang="en-ZA" sz="1600" b="1" dirty="0"/>
              <a:t>Site Evaluations</a:t>
            </a:r>
          </a:p>
          <a:p>
            <a:pPr marL="0" lvl="1" indent="0">
              <a:buFont typeface="Arial" panose="020B0604020202020204" pitchFamily="34" charset="0"/>
              <a:buNone/>
            </a:pPr>
            <a:r>
              <a:rPr lang="en-ZA" sz="1600" dirty="0"/>
              <a:t>Shortlisted bidders undergo site evaluations to assess proposed security technologies in real-world settings.</a:t>
            </a:r>
          </a:p>
          <a:p>
            <a:pPr marL="0" indent="0">
              <a:spcBef>
                <a:spcPts val="2500"/>
              </a:spcBef>
              <a:buFont typeface="Arial" panose="020B0604020202020204" pitchFamily="34" charset="0"/>
              <a:buNone/>
            </a:pPr>
            <a:r>
              <a:rPr lang="en-ZA" sz="1600" b="1" dirty="0"/>
              <a:t>Solution Demonstrations</a:t>
            </a:r>
          </a:p>
          <a:p>
            <a:pPr marL="0" lvl="1" indent="0">
              <a:buFont typeface="Arial" panose="020B0604020202020204" pitchFamily="34" charset="0"/>
              <a:buNone/>
            </a:pPr>
            <a:r>
              <a:rPr lang="en-ZA" sz="1600" dirty="0"/>
              <a:t>Bidders demonstrate system effectiveness and readiness, showcasing their security solutions live.</a:t>
            </a:r>
          </a:p>
          <a:p>
            <a:pPr marL="0" indent="0">
              <a:spcBef>
                <a:spcPts val="2500"/>
              </a:spcBef>
              <a:buFont typeface="Arial" panose="020B0604020202020204" pitchFamily="34" charset="0"/>
              <a:buNone/>
            </a:pPr>
            <a:r>
              <a:rPr lang="en-ZA" sz="1600" b="1" dirty="0"/>
              <a:t>Evaluation Criteria</a:t>
            </a:r>
          </a:p>
          <a:p>
            <a:pPr marL="0" lvl="1" indent="0">
              <a:buFont typeface="Arial" panose="020B0604020202020204" pitchFamily="34" charset="0"/>
              <a:buNone/>
            </a:pPr>
            <a:r>
              <a:rPr lang="en-ZA" sz="1600" dirty="0"/>
              <a:t>Assessments focus on technology implementation, methodology adherence, and operational standards compliance.</a:t>
            </a:r>
          </a:p>
          <a:p>
            <a:pPr marL="0" indent="0">
              <a:buNone/>
            </a:pPr>
            <a:r>
              <a:rPr lang="en-US" sz="1600" b="1" dirty="0"/>
              <a:t>Final Selection Support</a:t>
            </a:r>
            <a:r>
              <a:rPr lang="en-US" sz="1600" dirty="0"/>
              <a:t>​</a:t>
            </a:r>
          </a:p>
          <a:p>
            <a:pPr marL="0" indent="0">
              <a:buNone/>
            </a:pPr>
            <a:r>
              <a:rPr lang="en-US" sz="1600" dirty="0"/>
              <a:t>Successful demonstrations ensure the selected tenderer can deliver on their commitments effectively.​</a:t>
            </a:r>
          </a:p>
          <a:p>
            <a:endParaRPr lang="en-ZA" dirty="0"/>
          </a:p>
        </p:txBody>
      </p:sp>
      <p:sp>
        <p:nvSpPr>
          <p:cNvPr id="5" name="Slide Number Placeholder 4">
            <a:extLst>
              <a:ext uri="{FF2B5EF4-FFF2-40B4-BE49-F238E27FC236}">
                <a16:creationId xmlns:a16="http://schemas.microsoft.com/office/drawing/2014/main" id="{223DCEFA-FBAD-29E7-24BC-4D59CEEF6193}"/>
              </a:ext>
            </a:extLst>
          </p:cNvPr>
          <p:cNvSpPr>
            <a:spLocks noGrp="1"/>
          </p:cNvSpPr>
          <p:nvPr>
            <p:ph type="sldNum" sz="quarter" idx="11"/>
          </p:nvPr>
        </p:nvSpPr>
        <p:spPr/>
        <p:txBody>
          <a:bodyPr/>
          <a:lstStyle/>
          <a:p>
            <a:pPr>
              <a:defRPr/>
            </a:pPr>
            <a:fld id="{FC16C41C-0396-4A3F-964D-90793D6E01B2}" type="slidenum">
              <a:rPr lang="en-ZA" altLang="en-US" smtClean="0"/>
              <a:pPr>
                <a:defRPr/>
              </a:pPr>
              <a:t>20</a:t>
            </a:fld>
            <a:endParaRPr lang="en-ZA" altLang="en-US"/>
          </a:p>
        </p:txBody>
      </p:sp>
      <p:pic>
        <p:nvPicPr>
          <p:cNvPr id="2050" name="Picture 2" descr="Two multi-ethnic workers working in a plastics factory, standing on the factory floor, looking at the control panel of one of the machines. The African-American man is pointing to the panel. His coworker, an Hispanic woman, is holding a digital tablet.">
            <a:extLst>
              <a:ext uri="{FF2B5EF4-FFF2-40B4-BE49-F238E27FC236}">
                <a16:creationId xmlns:a16="http://schemas.microsoft.com/office/drawing/2014/main" id="{F4E81340-2196-5A26-EA89-CF4C29EC8AC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62211" y="1436688"/>
            <a:ext cx="4898465" cy="47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195347"/>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B6BC7B4F17B6D94C95F8A9A5E91EE91C" ma:contentTypeVersion="6" ma:contentTypeDescription="Create a new document." ma:contentTypeScope="" ma:versionID="630566100aa4fcb64d307171cd901867">
  <xsd:schema xmlns:xsd="http://www.w3.org/2001/XMLSchema" xmlns:xs="http://www.w3.org/2001/XMLSchema" xmlns:p="http://schemas.microsoft.com/office/2006/metadata/properties" xmlns:ns2="859ac58d-ae34-40e7-aee5-3ecb4d0c0117" xmlns:ns3="0f7334df-fc09-4baf-bccc-1ee194eda8e0" targetNamespace="http://schemas.microsoft.com/office/2006/metadata/properties" ma:root="true" ma:fieldsID="90e645f0190a87226b0a6dd3d7810e7b" ns2:_="" ns3:_="">
    <xsd:import namespace="859ac58d-ae34-40e7-aee5-3ecb4d0c0117"/>
    <xsd:import namespace="0f7334df-fc09-4baf-bccc-1ee194eda8e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9ac58d-ae34-40e7-aee5-3ecb4d0c01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7334df-fc09-4baf-bccc-1ee194eda8e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1A68A6-9A82-4289-AFF5-C4E1B7E4D198}">
  <ds:schemaRefs>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http://purl.org/dc/elements/1.1/"/>
    <ds:schemaRef ds:uri="http://schemas.microsoft.com/office/infopath/2007/PartnerControls"/>
    <ds:schemaRef ds:uri="0f7334df-fc09-4baf-bccc-1ee194eda8e0"/>
    <ds:schemaRef ds:uri="859ac58d-ae34-40e7-aee5-3ecb4d0c0117"/>
    <ds:schemaRef ds:uri="http://purl.org/dc/dcmitype/"/>
    <ds:schemaRef ds:uri="http://purl.org/dc/terms/"/>
  </ds:schemaRefs>
</ds:datastoreItem>
</file>

<file path=customXml/itemProps2.xml><?xml version="1.0" encoding="utf-8"?>
<ds:datastoreItem xmlns:ds="http://schemas.openxmlformats.org/officeDocument/2006/customXml" ds:itemID="{6614FEAE-63D4-4134-A769-00E218262C20}">
  <ds:schemaRefs>
    <ds:schemaRef ds:uri="http://schemas.microsoft.com/office/2006/metadata/longProperties"/>
  </ds:schemaRefs>
</ds:datastoreItem>
</file>

<file path=customXml/itemProps3.xml><?xml version="1.0" encoding="utf-8"?>
<ds:datastoreItem xmlns:ds="http://schemas.openxmlformats.org/officeDocument/2006/customXml" ds:itemID="{589F9341-ED03-4102-B35D-F5DF97C69AC0}">
  <ds:schemaRefs>
    <ds:schemaRef ds:uri="http://schemas.microsoft.com/sharepoint/v3/contenttype/forms"/>
  </ds:schemaRefs>
</ds:datastoreItem>
</file>

<file path=customXml/itemProps4.xml><?xml version="1.0" encoding="utf-8"?>
<ds:datastoreItem xmlns:ds="http://schemas.openxmlformats.org/officeDocument/2006/customXml" ds:itemID="{97D9D820-3056-43B4-BB24-BD3A10A979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9ac58d-ae34-40e7-aee5-3ecb4d0c0117"/>
    <ds:schemaRef ds:uri="0f7334df-fc09-4baf-bccc-1ee194eda8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565</TotalTime>
  <Words>1669</Words>
  <Application>Microsoft Office PowerPoint</Application>
  <PresentationFormat>Widescreen</PresentationFormat>
  <Paragraphs>187</Paragraphs>
  <Slides>20</Slides>
  <Notes>4</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20</vt:i4>
      </vt:variant>
    </vt:vector>
  </HeadingPairs>
  <TitlesOfParts>
    <vt:vector size="29" baseType="lpstr">
      <vt:lpstr>Arial</vt:lpstr>
      <vt:lpstr>Bierstadt</vt:lpstr>
      <vt:lpstr>Calibri</vt:lpstr>
      <vt:lpstr>Courier New</vt:lpstr>
      <vt:lpstr>Times New Roman</vt:lpstr>
      <vt:lpstr>Wingdings</vt:lpstr>
      <vt:lpstr>Default Design</vt:lpstr>
      <vt:lpstr>1_Content Slide Master</vt:lpstr>
      <vt:lpstr>think-cell Slide</vt:lpstr>
      <vt:lpstr>TECHNICAL EVALUATION CRITERIA-RFP FOR INTERGRATED SECURITY SERVICES</vt:lpstr>
      <vt:lpstr>Purpose of Evaluation</vt:lpstr>
      <vt:lpstr>PowerPoint Presentation</vt:lpstr>
      <vt:lpstr>MANDATORY REQUIREMENT</vt:lpstr>
      <vt:lpstr>Mandatory Requirements</vt:lpstr>
      <vt:lpstr>FUNCTIONAL REQUIREMENTS/TECHNICAL METHODOLOGY</vt:lpstr>
      <vt:lpstr>Physical Security and Technology Integration​</vt:lpstr>
      <vt:lpstr>Purpose &amp; Scope</vt:lpstr>
      <vt:lpstr>Key Objectives</vt:lpstr>
      <vt:lpstr>Risk Classification &amp; Site Coverage</vt:lpstr>
      <vt:lpstr>PowerPoint Presentation</vt:lpstr>
      <vt:lpstr>Community &amp; Law Enforcement Engagement</vt:lpstr>
      <vt:lpstr>Performance Metrics (KPIs)</vt:lpstr>
      <vt:lpstr>Handover &amp; Compliance</vt:lpstr>
      <vt:lpstr>Tier-Specific Defence System</vt:lpstr>
      <vt:lpstr>Technology Requirements</vt:lpstr>
      <vt:lpstr>Support Plans and Innovation Strategy</vt:lpstr>
      <vt:lpstr>Stakeholder Collaboration Strategies</vt:lpstr>
      <vt:lpstr>Company Track Record and Resources</vt:lpstr>
      <vt:lpstr>DEMONSTRATION AND VALIDATION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saving rules</dc:title>
  <dc:creator>TCH bonisa</dc:creator>
  <cp:lastModifiedBy>Justice Mabotha</cp:lastModifiedBy>
  <cp:revision>19</cp:revision>
  <cp:lastPrinted>2026-02-10T07:14:55Z</cp:lastPrinted>
  <dcterms:created xsi:type="dcterms:W3CDTF">2009-06-02T18:15:51Z</dcterms:created>
  <dcterms:modified xsi:type="dcterms:W3CDTF">2026-02-10T14:17:12Z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400.000000000000</vt:lpwstr>
  </property>
  <property fmtid="{D5CDD505-2E9C-101B-9397-08002B2CF9AE}" pid="3" name="Category">
    <vt:lpwstr>Zero Harm</vt:lpwstr>
  </property>
  <property fmtid="{D5CDD505-2E9C-101B-9397-08002B2CF9AE}" pid="4" name="ContentTypeId">
    <vt:lpwstr>0x010100B6BC7B4F17B6D94C95F8A9A5E91EE91C</vt:lpwstr>
  </property>
</Properties>
</file>