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4"/>
    <p:sldMasterId id="2147483780" r:id="rId5"/>
  </p:sldMasterIdLst>
  <p:notesMasterIdLst>
    <p:notesMasterId r:id="rId99"/>
  </p:notesMasterIdLst>
  <p:handoutMasterIdLst>
    <p:handoutMasterId r:id="rId100"/>
  </p:handoutMasterIdLst>
  <p:sldIdLst>
    <p:sldId id="2049" r:id="rId6"/>
    <p:sldId id="2118" r:id="rId7"/>
    <p:sldId id="2033" r:id="rId8"/>
    <p:sldId id="2280" r:id="rId9"/>
    <p:sldId id="2064" r:id="rId10"/>
    <p:sldId id="2100" r:id="rId11"/>
    <p:sldId id="2119" r:id="rId12"/>
    <p:sldId id="2258" r:id="rId13"/>
    <p:sldId id="2259" r:id="rId14"/>
    <p:sldId id="2240" r:id="rId15"/>
    <p:sldId id="2247" r:id="rId16"/>
    <p:sldId id="2248" r:id="rId17"/>
    <p:sldId id="2243" r:id="rId18"/>
    <p:sldId id="2241" r:id="rId19"/>
    <p:sldId id="2246" r:id="rId20"/>
    <p:sldId id="2244" r:id="rId21"/>
    <p:sldId id="2245" r:id="rId22"/>
    <p:sldId id="2260" r:id="rId23"/>
    <p:sldId id="2261" r:id="rId24"/>
    <p:sldId id="2166" r:id="rId25"/>
    <p:sldId id="2114" r:id="rId26"/>
    <p:sldId id="2077" r:id="rId27"/>
    <p:sldId id="2080" r:id="rId28"/>
    <p:sldId id="2229" r:id="rId29"/>
    <p:sldId id="2116" r:id="rId30"/>
    <p:sldId id="2186" r:id="rId31"/>
    <p:sldId id="2268" r:id="rId32"/>
    <p:sldId id="2145" r:id="rId33"/>
    <p:sldId id="2270" r:id="rId34"/>
    <p:sldId id="2271" r:id="rId35"/>
    <p:sldId id="2272" r:id="rId36"/>
    <p:sldId id="2273" r:id="rId37"/>
    <p:sldId id="2274" r:id="rId38"/>
    <p:sldId id="2275" r:id="rId39"/>
    <p:sldId id="2276" r:id="rId40"/>
    <p:sldId id="2277" r:id="rId41"/>
    <p:sldId id="2278" r:id="rId42"/>
    <p:sldId id="2279" r:id="rId43"/>
    <p:sldId id="2253" r:id="rId44"/>
    <p:sldId id="2254" r:id="rId45"/>
    <p:sldId id="2255" r:id="rId46"/>
    <p:sldId id="2231" r:id="rId47"/>
    <p:sldId id="2256" r:id="rId48"/>
    <p:sldId id="2257" r:id="rId49"/>
    <p:sldId id="2249" r:id="rId50"/>
    <p:sldId id="2262" r:id="rId51"/>
    <p:sldId id="2263" r:id="rId52"/>
    <p:sldId id="2264" r:id="rId53"/>
    <p:sldId id="2265" r:id="rId54"/>
    <p:sldId id="2250" r:id="rId55"/>
    <p:sldId id="2251" r:id="rId56"/>
    <p:sldId id="2252" r:id="rId57"/>
    <p:sldId id="2235" r:id="rId58"/>
    <p:sldId id="2282" r:id="rId59"/>
    <p:sldId id="2283" r:id="rId60"/>
    <p:sldId id="2284" r:id="rId61"/>
    <p:sldId id="2286" r:id="rId62"/>
    <p:sldId id="2287" r:id="rId63"/>
    <p:sldId id="2165" r:id="rId64"/>
    <p:sldId id="2072" r:id="rId65"/>
    <p:sldId id="2124" r:id="rId66"/>
    <p:sldId id="2135" r:id="rId67"/>
    <p:sldId id="2134" r:id="rId68"/>
    <p:sldId id="2128" r:id="rId69"/>
    <p:sldId id="2131" r:id="rId70"/>
    <p:sldId id="2132" r:id="rId71"/>
    <p:sldId id="2133" r:id="rId72"/>
    <p:sldId id="2225" r:id="rId73"/>
    <p:sldId id="2219" r:id="rId74"/>
    <p:sldId id="2266" r:id="rId75"/>
    <p:sldId id="2221" r:id="rId76"/>
    <p:sldId id="2222" r:id="rId77"/>
    <p:sldId id="2223" r:id="rId78"/>
    <p:sldId id="2226" r:id="rId79"/>
    <p:sldId id="2269" r:id="rId80"/>
    <p:sldId id="2267" r:id="rId81"/>
    <p:sldId id="1771" r:id="rId82"/>
    <p:sldId id="2142" r:id="rId83"/>
    <p:sldId id="2163" r:id="rId84"/>
    <p:sldId id="2054" r:id="rId85"/>
    <p:sldId id="2103" r:id="rId86"/>
    <p:sldId id="2104" r:id="rId87"/>
    <p:sldId id="2117" r:id="rId88"/>
    <p:sldId id="2105" r:id="rId89"/>
    <p:sldId id="2106" r:id="rId90"/>
    <p:sldId id="2149" r:id="rId91"/>
    <p:sldId id="2236" r:id="rId92"/>
    <p:sldId id="2050" r:id="rId93"/>
    <p:sldId id="2107" r:id="rId94"/>
    <p:sldId id="1937" r:id="rId95"/>
    <p:sldId id="2108" r:id="rId96"/>
    <p:sldId id="2183" r:id="rId97"/>
    <p:sldId id="2184" r:id="rId98"/>
  </p:sldIdLst>
  <p:sldSz cx="12192000" cy="6858000"/>
  <p:notesSz cx="6742113"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6" userDrawn="1">
          <p15:clr>
            <a:srgbClr val="A4A3A4"/>
          </p15:clr>
        </p15:guide>
        <p15:guide id="2" pos="189"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898EBB3-3302-1CCF-9933-8034CB8E6DB1}" name="Michael Hogg   Transnet NPA   Ngqura" initials="MN" userId="S::michael.hogg@transnet.net::f377f76a-75d7-43f6-87b0-19b63edccd4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hane Perumal   [Transnet HQ]" initials="SP[H" lastIdx="3" clrIdx="0">
    <p:extLst>
      <p:ext uri="{19B8F6BF-5375-455C-9EA6-DF929625EA0E}">
        <p15:presenceInfo xmlns:p15="http://schemas.microsoft.com/office/powerpoint/2012/main" userId="S-1-5-21-1640810889-138994040-1532301402-2444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ECEC"/>
    <a:srgbClr val="D32E11"/>
    <a:srgbClr val="E63C2B"/>
    <a:srgbClr val="7DBA02"/>
    <a:srgbClr val="FDC60D"/>
    <a:srgbClr val="959B51"/>
    <a:srgbClr val="F37920"/>
    <a:srgbClr val="0098AF"/>
    <a:srgbClr val="8CBE3A"/>
    <a:srgbClr val="E4231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730BDA-E1FA-4EE8-AADB-EECBDA7450FA}" v="17" dt="2025-09-25T13:19:55.7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3969" autoAdjust="0"/>
  </p:normalViewPr>
  <p:slideViewPr>
    <p:cSldViewPr snapToGrid="0">
      <p:cViewPr varScale="1">
        <p:scale>
          <a:sx n="69" d="100"/>
          <a:sy n="69" d="100"/>
        </p:scale>
        <p:origin x="564" y="60"/>
      </p:cViewPr>
      <p:guideLst>
        <p:guide orient="horz" pos="436"/>
        <p:guide pos="189"/>
      </p:guideLst>
    </p:cSldViewPr>
  </p:slideViewPr>
  <p:outlineViewPr>
    <p:cViewPr>
      <p:scale>
        <a:sx n="33" d="100"/>
        <a:sy n="33" d="100"/>
      </p:scale>
      <p:origin x="0" y="-10176"/>
    </p:cViewPr>
    <p:sldLst>
      <p:sld r:id="rId1" collapse="1"/>
    </p:sldLst>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07" Type="http://schemas.microsoft.com/office/2018/10/relationships/authors" Target="authors.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presProps" Target="presProps.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microsoft.com/office/2015/10/relationships/revisionInfo" Target="revisionInfo.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notesMaster" Target="notesMasters/notesMaster1.xml"/><Relationship Id="rId10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handoutMaster" Target="handoutMasters/handoutMaster1.xml"/><Relationship Id="rId105"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D26062-7206-42FE-A191-BB5A3F24A240}"/>
              </a:ext>
            </a:extLst>
          </p:cNvPr>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B410131-BC1B-4C83-BAA0-CD13BC2812C6}"/>
              </a:ext>
            </a:extLst>
          </p:cNvPr>
          <p:cNvSpPr>
            <a:spLocks noGrp="1"/>
          </p:cNvSpPr>
          <p:nvPr>
            <p:ph type="dt" sz="quarter" idx="1"/>
          </p:nvPr>
        </p:nvSpPr>
        <p:spPr>
          <a:xfrm>
            <a:off x="3818971" y="0"/>
            <a:ext cx="2921582" cy="495348"/>
          </a:xfrm>
          <a:prstGeom prst="rect">
            <a:avLst/>
          </a:prstGeom>
        </p:spPr>
        <p:txBody>
          <a:bodyPr vert="horz" lIns="91440" tIns="45720" rIns="91440" bIns="45720" rtlCol="0"/>
          <a:lstStyle>
            <a:lvl1pPr algn="r">
              <a:defRPr sz="1200"/>
            </a:lvl1pPr>
          </a:lstStyle>
          <a:p>
            <a:fld id="{43E9E0EE-1DCB-4F30-B077-464F007E46A9}" type="datetimeFigureOut">
              <a:rPr lang="en-GB" smtClean="0"/>
              <a:t>07/10/2025</a:t>
            </a:fld>
            <a:endParaRPr lang="en-GB"/>
          </a:p>
        </p:txBody>
      </p:sp>
      <p:sp>
        <p:nvSpPr>
          <p:cNvPr id="4" name="Footer Placeholder 3">
            <a:extLst>
              <a:ext uri="{FF2B5EF4-FFF2-40B4-BE49-F238E27FC236}">
                <a16:creationId xmlns:a16="http://schemas.microsoft.com/office/drawing/2014/main" id="{83B17F80-520F-4F97-9BFD-F218B23CB8E9}"/>
              </a:ext>
            </a:extLst>
          </p:cNvPr>
          <p:cNvSpPr>
            <a:spLocks noGrp="1"/>
          </p:cNvSpPr>
          <p:nvPr>
            <p:ph type="ftr" sz="quarter" idx="2"/>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4D9C2C7-6FAF-40EA-AAF4-3EFD6C389A42}"/>
              </a:ext>
            </a:extLst>
          </p:cNvPr>
          <p:cNvSpPr>
            <a:spLocks noGrp="1"/>
          </p:cNvSpPr>
          <p:nvPr>
            <p:ph type="sldNum" sz="quarter" idx="3"/>
          </p:nvPr>
        </p:nvSpPr>
        <p:spPr>
          <a:xfrm>
            <a:off x="3818971" y="9377317"/>
            <a:ext cx="2921582" cy="495347"/>
          </a:xfrm>
          <a:prstGeom prst="rect">
            <a:avLst/>
          </a:prstGeom>
        </p:spPr>
        <p:txBody>
          <a:bodyPr vert="horz" lIns="91440" tIns="45720" rIns="91440" bIns="45720" rtlCol="0" anchor="b"/>
          <a:lstStyle>
            <a:lvl1pPr algn="r">
              <a:defRPr sz="1200"/>
            </a:lvl1pPr>
          </a:lstStyle>
          <a:p>
            <a:fld id="{6AFBB4C9-A071-41E4-892E-F03D70EA8B87}" type="slidenum">
              <a:rPr lang="en-GB" smtClean="0"/>
              <a:t>‹#›</a:t>
            </a:fld>
            <a:endParaRPr lang="en-GB"/>
          </a:p>
        </p:txBody>
      </p:sp>
    </p:spTree>
    <p:extLst>
      <p:ext uri="{BB962C8B-B14F-4D97-AF65-F5344CB8AC3E}">
        <p14:creationId xmlns:p14="http://schemas.microsoft.com/office/powerpoint/2010/main" val="1246125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18971" y="0"/>
            <a:ext cx="2921582" cy="495348"/>
          </a:xfrm>
          <a:prstGeom prst="rect">
            <a:avLst/>
          </a:prstGeom>
        </p:spPr>
        <p:txBody>
          <a:bodyPr vert="horz" lIns="91440" tIns="45720" rIns="91440" bIns="45720" rtlCol="0"/>
          <a:lstStyle>
            <a:lvl1pPr algn="r">
              <a:defRPr sz="1200"/>
            </a:lvl1pPr>
          </a:lstStyle>
          <a:p>
            <a:fld id="{19CE7D0A-618D-469D-A0F6-7E10C3D47CE6}" type="datetimeFigureOut">
              <a:rPr lang="en-GB" smtClean="0"/>
              <a:t>07/10/2025</a:t>
            </a:fld>
            <a:endParaRPr lang="en-GB"/>
          </a:p>
        </p:txBody>
      </p:sp>
      <p:sp>
        <p:nvSpPr>
          <p:cNvPr id="4" name="Slide Image Placeholder 3"/>
          <p:cNvSpPr>
            <a:spLocks noGrp="1" noRot="1" noChangeAspect="1"/>
          </p:cNvSpPr>
          <p:nvPr>
            <p:ph type="sldImg" idx="2"/>
          </p:nvPr>
        </p:nvSpPr>
        <p:spPr>
          <a:xfrm>
            <a:off x="409575" y="1233488"/>
            <a:ext cx="5922963"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4212" y="4751219"/>
            <a:ext cx="539369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18971" y="9377317"/>
            <a:ext cx="2921582" cy="495347"/>
          </a:xfrm>
          <a:prstGeom prst="rect">
            <a:avLst/>
          </a:prstGeom>
        </p:spPr>
        <p:txBody>
          <a:bodyPr vert="horz" lIns="91440" tIns="45720" rIns="91440" bIns="45720" rtlCol="0" anchor="b"/>
          <a:lstStyle>
            <a:lvl1pPr algn="r">
              <a:defRPr sz="1200"/>
            </a:lvl1pPr>
          </a:lstStyle>
          <a:p>
            <a:fld id="{42843C31-A911-4174-806B-8AA6C10B71FB}" type="slidenum">
              <a:rPr lang="en-GB" smtClean="0"/>
              <a:t>‹#›</a:t>
            </a:fld>
            <a:endParaRPr lang="en-GB"/>
          </a:p>
        </p:txBody>
      </p:sp>
    </p:spTree>
    <p:extLst>
      <p:ext uri="{BB962C8B-B14F-4D97-AF65-F5344CB8AC3E}">
        <p14:creationId xmlns:p14="http://schemas.microsoft.com/office/powerpoint/2010/main" val="3461644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b="0" i="0" u="none" strike="noStrike">
                <a:solidFill>
                  <a:srgbClr val="2C363A"/>
                </a:solidFill>
                <a:effectLst/>
                <a:latin typeface="Calibri" panose="020F0502020204030204" pitchFamily="34" charset="0"/>
              </a:rPr>
              <a:t>Growth and Reinvent</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8999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2</a:t>
            </a:fld>
            <a:endParaRPr lang="en-GB"/>
          </a:p>
        </p:txBody>
      </p:sp>
    </p:spTree>
    <p:extLst>
      <p:ext uri="{BB962C8B-B14F-4D97-AF65-F5344CB8AC3E}">
        <p14:creationId xmlns:p14="http://schemas.microsoft.com/office/powerpoint/2010/main" val="1776797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4</a:t>
            </a:fld>
            <a:endParaRPr lang="en-GB"/>
          </a:p>
        </p:txBody>
      </p:sp>
    </p:spTree>
    <p:extLst>
      <p:ext uri="{BB962C8B-B14F-4D97-AF65-F5344CB8AC3E}">
        <p14:creationId xmlns:p14="http://schemas.microsoft.com/office/powerpoint/2010/main" val="129440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22</a:t>
            </a:fld>
            <a:endParaRPr lang="en-GB"/>
          </a:p>
        </p:txBody>
      </p:sp>
    </p:spTree>
    <p:extLst>
      <p:ext uri="{BB962C8B-B14F-4D97-AF65-F5344CB8AC3E}">
        <p14:creationId xmlns:p14="http://schemas.microsoft.com/office/powerpoint/2010/main" val="325231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25</a:t>
            </a:fld>
            <a:endParaRPr lang="en-GB"/>
          </a:p>
        </p:txBody>
      </p:sp>
    </p:spTree>
    <p:extLst>
      <p:ext uri="{BB962C8B-B14F-4D97-AF65-F5344CB8AC3E}">
        <p14:creationId xmlns:p14="http://schemas.microsoft.com/office/powerpoint/2010/main" val="307708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29</a:t>
            </a:fld>
            <a:endParaRPr lang="en-GB"/>
          </a:p>
        </p:txBody>
      </p:sp>
    </p:spTree>
    <p:extLst>
      <p:ext uri="{BB962C8B-B14F-4D97-AF65-F5344CB8AC3E}">
        <p14:creationId xmlns:p14="http://schemas.microsoft.com/office/powerpoint/2010/main" val="3486739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31</a:t>
            </a:fld>
            <a:endParaRPr lang="en-GB"/>
          </a:p>
        </p:txBody>
      </p:sp>
    </p:spTree>
    <p:extLst>
      <p:ext uri="{BB962C8B-B14F-4D97-AF65-F5344CB8AC3E}">
        <p14:creationId xmlns:p14="http://schemas.microsoft.com/office/powerpoint/2010/main" val="1629695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843C31-A911-4174-806B-8AA6C10B71FB}" type="slidenum">
              <a:rPr lang="en-GB" smtClean="0"/>
              <a:t>43</a:t>
            </a:fld>
            <a:endParaRPr lang="en-GB"/>
          </a:p>
        </p:txBody>
      </p:sp>
    </p:spTree>
    <p:extLst>
      <p:ext uri="{BB962C8B-B14F-4D97-AF65-F5344CB8AC3E}">
        <p14:creationId xmlns:p14="http://schemas.microsoft.com/office/powerpoint/2010/main" val="43032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843C31-A911-4174-806B-8AA6C10B71FB}" type="slidenum">
              <a:rPr lang="en-GB" smtClean="0"/>
              <a:t>61</a:t>
            </a:fld>
            <a:endParaRPr lang="en-GB"/>
          </a:p>
        </p:txBody>
      </p:sp>
    </p:spTree>
    <p:extLst>
      <p:ext uri="{BB962C8B-B14F-4D97-AF65-F5344CB8AC3E}">
        <p14:creationId xmlns:p14="http://schemas.microsoft.com/office/powerpoint/2010/main" val="3082112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41099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843C31-A911-4174-806B-8AA6C10B71FB}" type="slidenum">
              <a:rPr lang="en-GB" smtClean="0"/>
              <a:t>63</a:t>
            </a:fld>
            <a:endParaRPr lang="en-GB"/>
          </a:p>
        </p:txBody>
      </p:sp>
    </p:spTree>
    <p:extLst>
      <p:ext uri="{BB962C8B-B14F-4D97-AF65-F5344CB8AC3E}">
        <p14:creationId xmlns:p14="http://schemas.microsoft.com/office/powerpoint/2010/main" val="2472409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843C31-A911-4174-806B-8AA6C10B71FB}" type="slidenum">
              <a:rPr lang="en-GB" smtClean="0"/>
              <a:t>64</a:t>
            </a:fld>
            <a:endParaRPr lang="en-GB"/>
          </a:p>
        </p:txBody>
      </p:sp>
    </p:spTree>
    <p:extLst>
      <p:ext uri="{BB962C8B-B14F-4D97-AF65-F5344CB8AC3E}">
        <p14:creationId xmlns:p14="http://schemas.microsoft.com/office/powerpoint/2010/main" val="36780400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843C31-A911-4174-806B-8AA6C10B71FB}" type="slidenum">
              <a:rPr lang="en-GB" smtClean="0"/>
              <a:t>66</a:t>
            </a:fld>
            <a:endParaRPr lang="en-GB"/>
          </a:p>
        </p:txBody>
      </p:sp>
    </p:spTree>
    <p:extLst>
      <p:ext uri="{BB962C8B-B14F-4D97-AF65-F5344CB8AC3E}">
        <p14:creationId xmlns:p14="http://schemas.microsoft.com/office/powerpoint/2010/main" val="10499848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843C31-A911-4174-806B-8AA6C10B71FB}" type="slidenum">
              <a:rPr lang="en-GB" smtClean="0"/>
              <a:t>67</a:t>
            </a:fld>
            <a:endParaRPr lang="en-GB"/>
          </a:p>
        </p:txBody>
      </p:sp>
    </p:spTree>
    <p:extLst>
      <p:ext uri="{BB962C8B-B14F-4D97-AF65-F5344CB8AC3E}">
        <p14:creationId xmlns:p14="http://schemas.microsoft.com/office/powerpoint/2010/main" val="2807441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latin typeface="Tahoma"/>
              </a:rPr>
              <a:pPr>
                <a:defRPr/>
              </a:pPr>
              <a:t>70</a:t>
            </a:fld>
            <a:endParaRPr lang="en-US">
              <a:latin typeface="Tahoma"/>
            </a:endParaRPr>
          </a:p>
        </p:txBody>
      </p:sp>
    </p:spTree>
    <p:extLst>
      <p:ext uri="{BB962C8B-B14F-4D97-AF65-F5344CB8AC3E}">
        <p14:creationId xmlns:p14="http://schemas.microsoft.com/office/powerpoint/2010/main" val="20594065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62DD6-B8E0-06A2-2493-FF64CAB554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2E13CC-6E6C-8E22-D59A-F47A4028FF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749C59-3CD2-B5C0-BAEA-D515779F45CE}"/>
              </a:ext>
            </a:extLst>
          </p:cNvPr>
          <p:cNvSpPr>
            <a:spLocks noGrp="1"/>
          </p:cNvSpPr>
          <p:nvPr>
            <p:ph type="body" idx="1"/>
          </p:nvPr>
        </p:nvSpPr>
        <p:spPr/>
        <p:txBody>
          <a:bodyPr/>
          <a:lstStyle/>
          <a:p>
            <a:endParaRPr lang="en-ZA"/>
          </a:p>
        </p:txBody>
      </p:sp>
      <p:sp>
        <p:nvSpPr>
          <p:cNvPr id="4" name="Slide Number Placeholder 3">
            <a:extLst>
              <a:ext uri="{FF2B5EF4-FFF2-40B4-BE49-F238E27FC236}">
                <a16:creationId xmlns:a16="http://schemas.microsoft.com/office/drawing/2014/main" id="{13E50270-BEEA-CB69-AFC5-495498C3D082}"/>
              </a:ext>
            </a:extLst>
          </p:cNvPr>
          <p:cNvSpPr>
            <a:spLocks noGrp="1"/>
          </p:cNvSpPr>
          <p:nvPr>
            <p:ph type="sldNum" sz="quarter" idx="10"/>
          </p:nvPr>
        </p:nvSpPr>
        <p:spPr/>
        <p:txBody>
          <a:bodyPr/>
          <a:lstStyle/>
          <a:p>
            <a:pPr>
              <a:defRPr/>
            </a:pPr>
            <a:fld id="{3C3A632B-FBDE-46D4-BF6F-6D14421E6342}" type="slidenum">
              <a:rPr lang="en-US" smtClean="0">
                <a:latin typeface="Tahoma"/>
              </a:rPr>
              <a:pPr>
                <a:defRPr/>
              </a:pPr>
              <a:t>71</a:t>
            </a:fld>
            <a:endParaRPr lang="en-US">
              <a:latin typeface="Tahoma"/>
            </a:endParaRPr>
          </a:p>
        </p:txBody>
      </p:sp>
    </p:spTree>
    <p:extLst>
      <p:ext uri="{BB962C8B-B14F-4D97-AF65-F5344CB8AC3E}">
        <p14:creationId xmlns:p14="http://schemas.microsoft.com/office/powerpoint/2010/main" val="178414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14555-43C6-1ADD-8650-BA27A2D4C8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D447B3-74F7-D2C1-0D9A-01018AF199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77EFF9-88F6-3F41-9AAB-6B793BD9C73D}"/>
              </a:ext>
            </a:extLst>
          </p:cNvPr>
          <p:cNvSpPr>
            <a:spLocks noGrp="1"/>
          </p:cNvSpPr>
          <p:nvPr>
            <p:ph type="body" idx="1"/>
          </p:nvPr>
        </p:nvSpPr>
        <p:spPr/>
        <p:txBody>
          <a:bodyPr/>
          <a:lstStyle/>
          <a:p>
            <a:endParaRPr lang="en-ZA"/>
          </a:p>
        </p:txBody>
      </p:sp>
      <p:sp>
        <p:nvSpPr>
          <p:cNvPr id="4" name="Slide Number Placeholder 3">
            <a:extLst>
              <a:ext uri="{FF2B5EF4-FFF2-40B4-BE49-F238E27FC236}">
                <a16:creationId xmlns:a16="http://schemas.microsoft.com/office/drawing/2014/main" id="{A564ADCD-4708-183C-5951-DAE6CCA64637}"/>
              </a:ext>
            </a:extLst>
          </p:cNvPr>
          <p:cNvSpPr>
            <a:spLocks noGrp="1"/>
          </p:cNvSpPr>
          <p:nvPr>
            <p:ph type="sldNum" sz="quarter" idx="10"/>
          </p:nvPr>
        </p:nvSpPr>
        <p:spPr/>
        <p:txBody>
          <a:bodyPr/>
          <a:lstStyle/>
          <a:p>
            <a:pPr>
              <a:defRPr/>
            </a:pPr>
            <a:fld id="{3C3A632B-FBDE-46D4-BF6F-6D14421E6342}" type="slidenum">
              <a:rPr lang="en-US" smtClean="0">
                <a:latin typeface="Tahoma"/>
              </a:rPr>
              <a:pPr>
                <a:defRPr/>
              </a:pPr>
              <a:t>72</a:t>
            </a:fld>
            <a:endParaRPr lang="en-US">
              <a:latin typeface="Tahoma"/>
            </a:endParaRPr>
          </a:p>
        </p:txBody>
      </p:sp>
    </p:spTree>
    <p:extLst>
      <p:ext uri="{BB962C8B-B14F-4D97-AF65-F5344CB8AC3E}">
        <p14:creationId xmlns:p14="http://schemas.microsoft.com/office/powerpoint/2010/main" val="8745112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9CB75-1282-3E5B-8872-BA89536B65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C944D0-87B9-BACB-7597-8632341918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E8E6B1-4C9A-8471-5A19-AC5995FAE307}"/>
              </a:ext>
            </a:extLst>
          </p:cNvPr>
          <p:cNvSpPr>
            <a:spLocks noGrp="1"/>
          </p:cNvSpPr>
          <p:nvPr>
            <p:ph type="body" idx="1"/>
          </p:nvPr>
        </p:nvSpPr>
        <p:spPr/>
        <p:txBody>
          <a:bodyPr/>
          <a:lstStyle/>
          <a:p>
            <a:endParaRPr lang="en-ZA"/>
          </a:p>
        </p:txBody>
      </p:sp>
      <p:sp>
        <p:nvSpPr>
          <p:cNvPr id="4" name="Slide Number Placeholder 3">
            <a:extLst>
              <a:ext uri="{FF2B5EF4-FFF2-40B4-BE49-F238E27FC236}">
                <a16:creationId xmlns:a16="http://schemas.microsoft.com/office/drawing/2014/main" id="{14CF0855-9B59-C71A-838E-F8DA3C409A5E}"/>
              </a:ext>
            </a:extLst>
          </p:cNvPr>
          <p:cNvSpPr>
            <a:spLocks noGrp="1"/>
          </p:cNvSpPr>
          <p:nvPr>
            <p:ph type="sldNum" sz="quarter" idx="10"/>
          </p:nvPr>
        </p:nvSpPr>
        <p:spPr/>
        <p:txBody>
          <a:bodyPr/>
          <a:lstStyle/>
          <a:p>
            <a:pPr>
              <a:defRPr/>
            </a:pPr>
            <a:fld id="{3C3A632B-FBDE-46D4-BF6F-6D14421E6342}" type="slidenum">
              <a:rPr lang="en-US" smtClean="0">
                <a:latin typeface="Tahoma"/>
              </a:rPr>
              <a:pPr>
                <a:defRPr/>
              </a:pPr>
              <a:t>73</a:t>
            </a:fld>
            <a:endParaRPr lang="en-US">
              <a:latin typeface="Tahoma"/>
            </a:endParaRPr>
          </a:p>
        </p:txBody>
      </p:sp>
    </p:spTree>
    <p:extLst>
      <p:ext uri="{BB962C8B-B14F-4D97-AF65-F5344CB8AC3E}">
        <p14:creationId xmlns:p14="http://schemas.microsoft.com/office/powerpoint/2010/main" val="2803689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CFDA9-4FA3-C354-21DD-050B5554A5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FF0795-A6BE-FE0D-C96D-B4E8247054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CACF5C-B052-0FD0-285E-77A92895D539}"/>
              </a:ext>
            </a:extLst>
          </p:cNvPr>
          <p:cNvSpPr>
            <a:spLocks noGrp="1"/>
          </p:cNvSpPr>
          <p:nvPr>
            <p:ph type="body" idx="1"/>
          </p:nvPr>
        </p:nvSpPr>
        <p:spPr/>
        <p:txBody>
          <a:bodyPr/>
          <a:lstStyle/>
          <a:p>
            <a:endParaRPr lang="en-ZA"/>
          </a:p>
        </p:txBody>
      </p:sp>
      <p:sp>
        <p:nvSpPr>
          <p:cNvPr id="4" name="Slide Number Placeholder 3">
            <a:extLst>
              <a:ext uri="{FF2B5EF4-FFF2-40B4-BE49-F238E27FC236}">
                <a16:creationId xmlns:a16="http://schemas.microsoft.com/office/drawing/2014/main" id="{C5E3F6DE-CDA4-01AB-BBF9-13B3641D3153}"/>
              </a:ext>
            </a:extLst>
          </p:cNvPr>
          <p:cNvSpPr>
            <a:spLocks noGrp="1"/>
          </p:cNvSpPr>
          <p:nvPr>
            <p:ph type="sldNum" sz="quarter" idx="10"/>
          </p:nvPr>
        </p:nvSpPr>
        <p:spPr/>
        <p:txBody>
          <a:bodyPr/>
          <a:lstStyle/>
          <a:p>
            <a:pPr>
              <a:defRPr/>
            </a:pPr>
            <a:fld id="{3C3A632B-FBDE-46D4-BF6F-6D14421E6342}" type="slidenum">
              <a:rPr lang="en-US" smtClean="0">
                <a:latin typeface="Tahoma"/>
              </a:rPr>
              <a:pPr>
                <a:defRPr/>
              </a:pPr>
              <a:t>74</a:t>
            </a:fld>
            <a:endParaRPr lang="en-US">
              <a:latin typeface="Tahoma"/>
            </a:endParaRPr>
          </a:p>
        </p:txBody>
      </p:sp>
    </p:spTree>
    <p:extLst>
      <p:ext uri="{BB962C8B-B14F-4D97-AF65-F5344CB8AC3E}">
        <p14:creationId xmlns:p14="http://schemas.microsoft.com/office/powerpoint/2010/main" val="31523490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latin typeface="Tahoma"/>
              </a:rPr>
              <a:pPr>
                <a:defRPr/>
              </a:pPr>
              <a:t>77</a:t>
            </a:fld>
            <a:endParaRPr lang="en-US">
              <a:latin typeface="Tahoma"/>
            </a:endParaRPr>
          </a:p>
        </p:txBody>
      </p:sp>
    </p:spTree>
    <p:extLst>
      <p:ext uri="{BB962C8B-B14F-4D97-AF65-F5344CB8AC3E}">
        <p14:creationId xmlns:p14="http://schemas.microsoft.com/office/powerpoint/2010/main" val="439814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5"/>
          </p:nvPr>
        </p:nvSpPr>
        <p:spPr/>
        <p:txBody>
          <a:bodyPr/>
          <a:lstStyle/>
          <a:p>
            <a:fld id="{42843C31-A911-4174-806B-8AA6C10B71FB}" type="slidenum">
              <a:rPr lang="en-GB" smtClean="0"/>
              <a:t>78</a:t>
            </a:fld>
            <a:endParaRPr lang="en-GB"/>
          </a:p>
        </p:txBody>
      </p:sp>
    </p:spTree>
    <p:extLst>
      <p:ext uri="{BB962C8B-B14F-4D97-AF65-F5344CB8AC3E}">
        <p14:creationId xmlns:p14="http://schemas.microsoft.com/office/powerpoint/2010/main" val="15961155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938308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505147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80047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037340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900451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928581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5851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Tree>
    <p:extLst>
      <p:ext uri="{BB962C8B-B14F-4D97-AF65-F5344CB8AC3E}">
        <p14:creationId xmlns:p14="http://schemas.microsoft.com/office/powerpoint/2010/main" val="467495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042735437"/>
              </p:ext>
            </p:extLst>
          </p:nvPr>
        </p:nvGraphicFramePr>
        <p:xfrm>
          <a:off x="2119" y="1590"/>
          <a:ext cx="2116" cy="1587"/>
        </p:xfrm>
        <a:graphic>
          <a:graphicData uri="http://schemas.openxmlformats.org/presentationml/2006/ole">
            <mc:AlternateContent xmlns:mc="http://schemas.openxmlformats.org/markup-compatibility/2006">
              <mc:Choice xmlns:v="urn:schemas-microsoft-com:vml" Requires="v">
                <p:oleObj name="think-cell Slide" r:id="rId3" imgW="421" imgH="420" progId="TCLayout.ActiveDocument.1">
                  <p:embed/>
                </p:oleObj>
              </mc:Choice>
              <mc:Fallback>
                <p:oleObj name="think-cell Slide" r:id="rId3" imgW="421" imgH="420" progId="TCLayout.ActiveDocument.1">
                  <p:embed/>
                  <p:pic>
                    <p:nvPicPr>
                      <p:cNvPr id="4" name="Object 3" hidden="1"/>
                      <p:cNvPicPr/>
                      <p:nvPr/>
                    </p:nvPicPr>
                    <p:blipFill>
                      <a:blip r:embed="rId4"/>
                      <a:stretch>
                        <a:fillRect/>
                      </a:stretch>
                    </p:blipFill>
                    <p:spPr>
                      <a:xfrm>
                        <a:off x="2119" y="1590"/>
                        <a:ext cx="2116" cy="1587"/>
                      </a:xfrm>
                      <a:prstGeom prst="rect">
                        <a:avLst/>
                      </a:prstGeom>
                    </p:spPr>
                  </p:pic>
                </p:oleObj>
              </mc:Fallback>
            </mc:AlternateContent>
          </a:graphicData>
        </a:graphic>
      </p:graphicFrame>
      <p:sp>
        <p:nvSpPr>
          <p:cNvPr id="2" name="Title 1"/>
          <p:cNvSpPr>
            <a:spLocks noGrp="1"/>
          </p:cNvSpPr>
          <p:nvPr>
            <p:ph type="title" hasCustomPrompt="1"/>
          </p:nvPr>
        </p:nvSpPr>
        <p:spPr/>
        <p:txBody>
          <a:bodyPr/>
          <a:lstStyle>
            <a:lvl1pPr>
              <a:defRPr/>
            </a:lvl1pPr>
          </a:lstStyle>
          <a:p>
            <a:r>
              <a:rPr lang="en-US"/>
              <a:t> 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1232351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EXT SLI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F89E258-1D79-4E25-B592-51F1147856D6}"/>
              </a:ext>
            </a:extLst>
          </p:cNvPr>
          <p:cNvSpPr>
            <a:spLocks noGrp="1"/>
          </p:cNvSpPr>
          <p:nvPr>
            <p:ph type="ctrTitle" hasCustomPrompt="1"/>
          </p:nvPr>
        </p:nvSpPr>
        <p:spPr>
          <a:xfrm>
            <a:off x="589941" y="356990"/>
            <a:ext cx="9145218" cy="661832"/>
          </a:xfrm>
          <a:prstGeom prst="rect">
            <a:avLst/>
          </a:prstGeom>
        </p:spPr>
        <p:txBody>
          <a:bodyPr anchor="b"/>
          <a:lstStyle>
            <a:lvl1pPr algn="l">
              <a:defRPr sz="2800" b="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a:t>SLIDE TITLE GOES HERE</a:t>
            </a:r>
            <a:br>
              <a:rPr lang="en-US"/>
            </a:br>
            <a:r>
              <a:rPr lang="en-US"/>
              <a:t>ON TWO LINES IF NECESSARY</a:t>
            </a:r>
          </a:p>
        </p:txBody>
      </p:sp>
      <p:sp>
        <p:nvSpPr>
          <p:cNvPr id="7" name="Text Placeholder 2">
            <a:extLst>
              <a:ext uri="{FF2B5EF4-FFF2-40B4-BE49-F238E27FC236}">
                <a16:creationId xmlns:a16="http://schemas.microsoft.com/office/drawing/2014/main" id="{87644EA8-7028-42E5-833F-BAD05B8F4B77}"/>
              </a:ext>
            </a:extLst>
          </p:cNvPr>
          <p:cNvSpPr>
            <a:spLocks noGrp="1"/>
          </p:cNvSpPr>
          <p:nvPr>
            <p:ph idx="1"/>
          </p:nvPr>
        </p:nvSpPr>
        <p:spPr>
          <a:xfrm>
            <a:off x="568328" y="1201381"/>
            <a:ext cx="11055343" cy="5299629"/>
          </a:xfrm>
          <a:prstGeom prst="rect">
            <a:avLst/>
          </a:prstGeom>
        </p:spPr>
        <p:txBody>
          <a:bodyPr vert="horz" lIns="36000" tIns="18000" rIns="0" bIns="1800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9" name="object 11">
            <a:extLst>
              <a:ext uri="{FF2B5EF4-FFF2-40B4-BE49-F238E27FC236}">
                <a16:creationId xmlns:a16="http://schemas.microsoft.com/office/drawing/2014/main" id="{235ED689-9638-443C-9A10-E043942A6629}"/>
              </a:ext>
            </a:extLst>
          </p:cNvPr>
          <p:cNvSpPr/>
          <p:nvPr userDrawn="1"/>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a:latin typeface="Tahoma Regular"/>
            </a:endParaRPr>
          </a:p>
        </p:txBody>
      </p:sp>
    </p:spTree>
    <p:extLst>
      <p:ext uri="{BB962C8B-B14F-4D97-AF65-F5344CB8AC3E}">
        <p14:creationId xmlns:p14="http://schemas.microsoft.com/office/powerpoint/2010/main" val="30246548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83083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5051478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92858130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58258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058515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4608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Tree>
    <p:extLst>
      <p:ext uri="{BB962C8B-B14F-4D97-AF65-F5344CB8AC3E}">
        <p14:creationId xmlns:p14="http://schemas.microsoft.com/office/powerpoint/2010/main" val="4674954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ags" Target="../tags/tag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emf"/><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tags" Target="../tags/tag3.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theme" Target="../theme/theme2.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31" Type="http://schemas.openxmlformats.org/officeDocument/2006/relationships/image" Target="../media/image1.emf"/><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2"/>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3" imgW="421" imgH="420" progId="TCLayout.ActiveDocument.1">
                  <p:embed/>
                </p:oleObj>
              </mc:Choice>
              <mc:Fallback>
                <p:oleObj name="think-cell Slide" r:id="rId33" imgW="421" imgH="420" progId="TCLayout.ActiveDocument.1">
                  <p:embed/>
                  <p:pic>
                    <p:nvPicPr>
                      <p:cNvPr id="4" name="Object 3" hidden="1"/>
                      <p:cNvPicPr/>
                      <p:nvPr/>
                    </p:nvPicPr>
                    <p:blipFill>
                      <a:blip r:embed="rId34"/>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35"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30" r:id="rId1"/>
    <p:sldLayoutId id="2147483744" r:id="rId2"/>
    <p:sldLayoutId id="2147483747" r:id="rId3"/>
    <p:sldLayoutId id="2147483753" r:id="rId4"/>
    <p:sldLayoutId id="2147483757" r:id="rId5"/>
    <p:sldLayoutId id="2147483808" r:id="rId6"/>
    <p:sldLayoutId id="2147483806" r:id="rId7"/>
    <p:sldLayoutId id="2147483807" r:id="rId8"/>
    <p:sldLayoutId id="2147483750" r:id="rId9"/>
    <p:sldLayoutId id="2147483756" r:id="rId10"/>
    <p:sldLayoutId id="2147483749" r:id="rId11"/>
    <p:sldLayoutId id="2147483752" r:id="rId12"/>
    <p:sldLayoutId id="2147483779" r:id="rId13"/>
    <p:sldLayoutId id="2147483755" r:id="rId14"/>
    <p:sldLayoutId id="2147483776" r:id="rId15"/>
    <p:sldLayoutId id="2147483778" r:id="rId16"/>
    <p:sldLayoutId id="2147483751" r:id="rId17"/>
    <p:sldLayoutId id="2147483739" r:id="rId18"/>
    <p:sldLayoutId id="2147483734" r:id="rId19"/>
    <p:sldLayoutId id="2147483745" r:id="rId20"/>
    <p:sldLayoutId id="2147483728" r:id="rId21"/>
    <p:sldLayoutId id="2147483746" r:id="rId22"/>
    <p:sldLayoutId id="2147483736" r:id="rId23"/>
    <p:sldLayoutId id="2147483738" r:id="rId24"/>
    <p:sldLayoutId id="2147483740" r:id="rId25"/>
    <p:sldLayoutId id="2147483732" r:id="rId26"/>
    <p:sldLayoutId id="2147483733" r:id="rId27"/>
    <p:sldLayoutId id="2147483743" r:id="rId28"/>
    <p:sldLayoutId id="2147483816" r:id="rId29"/>
    <p:sldLayoutId id="2147483817" r:id="rId30"/>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9"/>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0" imgW="421" imgH="420" progId="TCLayout.ActiveDocument.1">
                  <p:embed/>
                </p:oleObj>
              </mc:Choice>
              <mc:Fallback>
                <p:oleObj name="think-cell Slide" r:id="rId30" imgW="421" imgH="420" progId="TCLayout.ActiveDocument.1">
                  <p:embed/>
                  <p:pic>
                    <p:nvPicPr>
                      <p:cNvPr id="4" name="Object 3" hidden="1"/>
                      <p:cNvPicPr/>
                      <p:nvPr/>
                    </p:nvPicPr>
                    <p:blipFill>
                      <a:blip r:embed="rId31"/>
                      <a:stretch>
                        <a:fillRect/>
                      </a:stretch>
                    </p:blipFill>
                    <p:spPr>
                      <a:xfrm>
                        <a:off x="2119" y="1591"/>
                        <a:ext cx="2116" cy="1587"/>
                      </a:xfrm>
                      <a:prstGeom prst="rect">
                        <a:avLst/>
                      </a:prstGeom>
                    </p:spPr>
                  </p:pic>
                </p:oleObj>
              </mc:Fallback>
            </mc:AlternateContent>
          </a:graphicData>
        </a:graphic>
      </p:graphicFrame>
      <p:grpSp>
        <p:nvGrpSpPr>
          <p:cNvPr id="208" name="Group 207">
            <a:extLst>
              <a:ext uri="{FF2B5EF4-FFF2-40B4-BE49-F238E27FC236}">
                <a16:creationId xmlns:a16="http://schemas.microsoft.com/office/drawing/2014/main" id="{FC8C16CD-EABE-B174-F203-60F2C5DDB2BD}"/>
              </a:ext>
            </a:extLst>
          </p:cNvPr>
          <p:cNvGrpSpPr/>
          <p:nvPr userDrawn="1"/>
        </p:nvGrpSpPr>
        <p:grpSpPr>
          <a:xfrm>
            <a:off x="10522168" y="260005"/>
            <a:ext cx="1431967" cy="973734"/>
            <a:chOff x="10366157" y="302263"/>
            <a:chExt cx="1394705" cy="948396"/>
          </a:xfrm>
        </p:grpSpPr>
        <p:sp>
          <p:nvSpPr>
            <p:cNvPr id="209" name="object 28">
              <a:extLst>
                <a:ext uri="{FF2B5EF4-FFF2-40B4-BE49-F238E27FC236}">
                  <a16:creationId xmlns:a16="http://schemas.microsoft.com/office/drawing/2014/main" id="{6E773E17-8EE7-2EBB-C07D-470AB8BA4F8C}"/>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0" name="object 29">
              <a:extLst>
                <a:ext uri="{FF2B5EF4-FFF2-40B4-BE49-F238E27FC236}">
                  <a16:creationId xmlns:a16="http://schemas.microsoft.com/office/drawing/2014/main" id="{A9BBCCA1-D2C9-0073-8150-EF7EC50A2649}"/>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211" name="object 30">
              <a:extLst>
                <a:ext uri="{FF2B5EF4-FFF2-40B4-BE49-F238E27FC236}">
                  <a16:creationId xmlns:a16="http://schemas.microsoft.com/office/drawing/2014/main" id="{C63CE11A-7B41-ADC7-F175-47E897852661}"/>
                </a:ext>
              </a:extLst>
            </p:cNvPr>
            <p:cNvGrpSpPr/>
            <p:nvPr/>
          </p:nvGrpSpPr>
          <p:grpSpPr>
            <a:xfrm>
              <a:off x="10674915" y="302263"/>
              <a:ext cx="1085947" cy="122368"/>
              <a:chOff x="-1" y="-1"/>
              <a:chExt cx="1085945" cy="122366"/>
            </a:xfrm>
          </p:grpSpPr>
          <p:sp>
            <p:nvSpPr>
              <p:cNvPr id="212" name="Shape">
                <a:extLst>
                  <a:ext uri="{FF2B5EF4-FFF2-40B4-BE49-F238E27FC236}">
                    <a16:creationId xmlns:a16="http://schemas.microsoft.com/office/drawing/2014/main" id="{F612E393-F414-DC88-2045-14DA35B327CA}"/>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3" name="Shape">
                <a:extLst>
                  <a:ext uri="{FF2B5EF4-FFF2-40B4-BE49-F238E27FC236}">
                    <a16:creationId xmlns:a16="http://schemas.microsoft.com/office/drawing/2014/main" id="{33452A30-51AA-04F4-E737-CBFE876C36F5}"/>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4" name="Shape">
                <a:extLst>
                  <a:ext uri="{FF2B5EF4-FFF2-40B4-BE49-F238E27FC236}">
                    <a16:creationId xmlns:a16="http://schemas.microsoft.com/office/drawing/2014/main" id="{1903EED1-483F-48A2-F8AC-55205B55EA5B}"/>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5" name="Shape">
                <a:extLst>
                  <a:ext uri="{FF2B5EF4-FFF2-40B4-BE49-F238E27FC236}">
                    <a16:creationId xmlns:a16="http://schemas.microsoft.com/office/drawing/2014/main" id="{084D58E9-ED01-715E-498F-CDCF8F0D5A8F}"/>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6" name="Shape">
                <a:extLst>
                  <a:ext uri="{FF2B5EF4-FFF2-40B4-BE49-F238E27FC236}">
                    <a16:creationId xmlns:a16="http://schemas.microsoft.com/office/drawing/2014/main" id="{09378A92-2FFF-09CE-49F7-A623DAF4FDE1}"/>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7" name="Shape">
                <a:extLst>
                  <a:ext uri="{FF2B5EF4-FFF2-40B4-BE49-F238E27FC236}">
                    <a16:creationId xmlns:a16="http://schemas.microsoft.com/office/drawing/2014/main" id="{BAA34797-BD1C-C171-ADCA-381BF5A29547}"/>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8" name="Shape">
                <a:extLst>
                  <a:ext uri="{FF2B5EF4-FFF2-40B4-BE49-F238E27FC236}">
                    <a16:creationId xmlns:a16="http://schemas.microsoft.com/office/drawing/2014/main" id="{9E174C78-C63D-3316-D131-0DDB182589E4}"/>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9" name="Shape">
                <a:extLst>
                  <a:ext uri="{FF2B5EF4-FFF2-40B4-BE49-F238E27FC236}">
                    <a16:creationId xmlns:a16="http://schemas.microsoft.com/office/drawing/2014/main" id="{B3D6561B-58C0-B00B-9114-57EBC4F1BE75}"/>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0" name="Shape">
                <a:extLst>
                  <a:ext uri="{FF2B5EF4-FFF2-40B4-BE49-F238E27FC236}">
                    <a16:creationId xmlns:a16="http://schemas.microsoft.com/office/drawing/2014/main" id="{C91EBE74-344D-8CE0-517C-416261A7E4BB}"/>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1" name="Shape">
                <a:extLst>
                  <a:ext uri="{FF2B5EF4-FFF2-40B4-BE49-F238E27FC236}">
                    <a16:creationId xmlns:a16="http://schemas.microsoft.com/office/drawing/2014/main" id="{3CF5A47B-B13B-2A01-E655-77C052F5ED5B}"/>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2" name="Shape">
                <a:extLst>
                  <a:ext uri="{FF2B5EF4-FFF2-40B4-BE49-F238E27FC236}">
                    <a16:creationId xmlns:a16="http://schemas.microsoft.com/office/drawing/2014/main" id="{CCD62E07-89B6-8D14-845F-6FAE05758330}"/>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3" name="Rectangle">
                <a:extLst>
                  <a:ext uri="{FF2B5EF4-FFF2-40B4-BE49-F238E27FC236}">
                    <a16:creationId xmlns:a16="http://schemas.microsoft.com/office/drawing/2014/main" id="{7D8D2A43-5404-B777-2E6D-EE66FC00E4A3}"/>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4" name="Rectangle">
                <a:extLst>
                  <a:ext uri="{FF2B5EF4-FFF2-40B4-BE49-F238E27FC236}">
                    <a16:creationId xmlns:a16="http://schemas.microsoft.com/office/drawing/2014/main" id="{1E236254-F0B3-D421-6557-050DC6D8C8C4}"/>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5" name="Shape">
                <a:extLst>
                  <a:ext uri="{FF2B5EF4-FFF2-40B4-BE49-F238E27FC236}">
                    <a16:creationId xmlns:a16="http://schemas.microsoft.com/office/drawing/2014/main" id="{2A7C2351-8844-3A3A-B755-905CDFF2264B}"/>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6" name="Shape">
                <a:extLst>
                  <a:ext uri="{FF2B5EF4-FFF2-40B4-BE49-F238E27FC236}">
                    <a16:creationId xmlns:a16="http://schemas.microsoft.com/office/drawing/2014/main" id="{BAB90295-C7AF-C9FB-D56A-059CDDB4832E}"/>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7" name="Shape">
                <a:extLst>
                  <a:ext uri="{FF2B5EF4-FFF2-40B4-BE49-F238E27FC236}">
                    <a16:creationId xmlns:a16="http://schemas.microsoft.com/office/drawing/2014/main" id="{103EF502-B5E0-E8B0-A065-87DA09C585B4}"/>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8" name="Rectangle">
                <a:extLst>
                  <a:ext uri="{FF2B5EF4-FFF2-40B4-BE49-F238E27FC236}">
                    <a16:creationId xmlns:a16="http://schemas.microsoft.com/office/drawing/2014/main" id="{65BFCBCD-8725-AE81-A662-BB13870064AD}"/>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grpSp>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48" r:id="rId9"/>
    <p:sldLayoutId id="2147483789" r:id="rId10"/>
    <p:sldLayoutId id="2147483790" r:id="rId11"/>
    <p:sldLayoutId id="2147483754"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2" Type="http://schemas.openxmlformats.org/officeDocument/2006/relationships/hyperlink" Target="mailto:TNPATenderenquiries3@transnet.net" TargetMode="Externa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hyperlink" Target="mailto:transnet@tip-offs.com" TargetMode="Externa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hyperlink" Target="http://www.transnet.net/" TargetMode="Externa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5.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5.xml"/></Relationships>
</file>

<file path=ppt/slides/_rels/slide5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5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5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5.xml"/></Relationships>
</file>

<file path=ppt/slides/_rels/slide5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5.xml"/></Relationships>
</file>

<file path=ppt/slides/_rels/slide5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0.xml"/></Relationships>
</file>

<file path=ppt/slides/_rels/slide6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6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6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2.xml"/></Relationships>
</file>

<file path=ppt/slides/_rels/slide6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6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6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0.xml"/></Relationships>
</file>

<file path=ppt/slides/_rels/slide6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0.xml"/></Relationships>
</file>

<file path=ppt/slides/_rels/slide7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7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0.xml"/></Relationships>
</file>

<file path=ppt/slides/_rels/slide8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0.xml"/></Relationships>
</file>

<file path=ppt/slides/_rels/slide8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0.xml"/></Relationships>
</file>

<file path=ppt/slides/_rels/slide8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2.xml"/></Relationships>
</file>

<file path=ppt/slides/_rels/slide8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30.xml"/></Relationships>
</file>

<file path=ppt/slides/_rels/slide8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0.xml"/></Relationships>
</file>

<file path=ppt/slides/_rels/slide8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2.xml"/></Relationships>
</file>

<file path=ppt/slides/_rels/slide8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2.xml"/></Relationships>
</file>

<file path=ppt/slides/_rels/slide8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0.xml"/></Relationships>
</file>

<file path=ppt/slides/_rels/slide9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2" Type="http://schemas.openxmlformats.org/officeDocument/2006/relationships/hyperlink" Target="mailto:tnpatendersenquiries3@transnet.net" TargetMode="External"/><Relationship Id="rId1" Type="http://schemas.openxmlformats.org/officeDocument/2006/relationships/slideLayout" Target="../slideLayouts/slideLayout22.xml"/></Relationships>
</file>

<file path=ppt/slides/_rels/slide9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 name="Freeform 540">
            <a:extLst>
              <a:ext uri="{FF2B5EF4-FFF2-40B4-BE49-F238E27FC236}">
                <a16:creationId xmlns:a16="http://schemas.microsoft.com/office/drawing/2014/main" id="{79A2E5CA-46F8-7CDC-E057-63E41A8AD015}"/>
              </a:ext>
            </a:extLst>
          </p:cNvPr>
          <p:cNvSpPr/>
          <p:nvPr/>
        </p:nvSpPr>
        <p:spPr>
          <a:xfrm>
            <a:off x="0" y="-121917"/>
            <a:ext cx="12196437" cy="6858000"/>
          </a:xfrm>
          <a:custGeom>
            <a:avLst/>
            <a:gdLst>
              <a:gd name="connsiteX0" fmla="*/ 1322551 w 12196437"/>
              <a:gd name="connsiteY0" fmla="*/ 917119 h 6880475"/>
              <a:gd name="connsiteX1" fmla="*/ 642578 w 12196437"/>
              <a:gd name="connsiteY1" fmla="*/ 2059126 h 6880475"/>
              <a:gd name="connsiteX2" fmla="*/ 642578 w 12196437"/>
              <a:gd name="connsiteY2" fmla="*/ 2878457 h 6880475"/>
              <a:gd name="connsiteX3" fmla="*/ 1108528 w 12196437"/>
              <a:gd name="connsiteY3" fmla="*/ 3602271 h 6880475"/>
              <a:gd name="connsiteX4" fmla="*/ 1899683 w 12196437"/>
              <a:gd name="connsiteY4" fmla="*/ 3602271 h 6880475"/>
              <a:gd name="connsiteX5" fmla="*/ 1982058 w 12196437"/>
              <a:gd name="connsiteY5" fmla="*/ 3459631 h 6880475"/>
              <a:gd name="connsiteX6" fmla="*/ 2716485 w 12196437"/>
              <a:gd name="connsiteY6" fmla="*/ 3459631 h 6880475"/>
              <a:gd name="connsiteX7" fmla="*/ 2769423 w 12196437"/>
              <a:gd name="connsiteY7" fmla="*/ 3554387 h 6880475"/>
              <a:gd name="connsiteX8" fmla="*/ 2769423 w 12196437"/>
              <a:gd name="connsiteY8" fmla="*/ 4078708 h 6880475"/>
              <a:gd name="connsiteX9" fmla="*/ 2955399 w 12196437"/>
              <a:gd name="connsiteY9" fmla="*/ 4402397 h 6880475"/>
              <a:gd name="connsiteX10" fmla="*/ 2954388 w 12196437"/>
              <a:gd name="connsiteY10" fmla="*/ 4744531 h 6880475"/>
              <a:gd name="connsiteX11" fmla="*/ 3267086 w 12196437"/>
              <a:gd name="connsiteY11" fmla="*/ 5313072 h 6880475"/>
              <a:gd name="connsiteX12" fmla="*/ 3267086 w 12196437"/>
              <a:gd name="connsiteY12" fmla="*/ 5777000 h 6880475"/>
              <a:gd name="connsiteX13" fmla="*/ 3677951 w 12196437"/>
              <a:gd name="connsiteY13" fmla="*/ 6260639 h 6880475"/>
              <a:gd name="connsiteX14" fmla="*/ 4248259 w 12196437"/>
              <a:gd name="connsiteY14" fmla="*/ 6264176 h 6880475"/>
              <a:gd name="connsiteX15" fmla="*/ 4523812 w 12196437"/>
              <a:gd name="connsiteY15" fmla="*/ 5805807 h 6880475"/>
              <a:gd name="connsiteX16" fmla="*/ 4523812 w 12196437"/>
              <a:gd name="connsiteY16" fmla="*/ 5519010 h 6880475"/>
              <a:gd name="connsiteX17" fmla="*/ 5035877 w 12196437"/>
              <a:gd name="connsiteY17" fmla="*/ 4716736 h 6880475"/>
              <a:gd name="connsiteX18" fmla="*/ 5035877 w 12196437"/>
              <a:gd name="connsiteY18" fmla="*/ 4178518 h 6880475"/>
              <a:gd name="connsiteX19" fmla="*/ 5235624 w 12196437"/>
              <a:gd name="connsiteY19" fmla="*/ 3862662 h 6880475"/>
              <a:gd name="connsiteX20" fmla="*/ 5536950 w 12196437"/>
              <a:gd name="connsiteY20" fmla="*/ 3866200 h 6880475"/>
              <a:gd name="connsiteX21" fmla="*/ 6150722 w 12196437"/>
              <a:gd name="connsiteY21" fmla="*/ 2792291 h 6880475"/>
              <a:gd name="connsiteX22" fmla="*/ 5124064 w 12196437"/>
              <a:gd name="connsiteY22" fmla="*/ 2792291 h 6880475"/>
              <a:gd name="connsiteX23" fmla="*/ 4913199 w 12196437"/>
              <a:gd name="connsiteY23" fmla="*/ 2429941 h 6880475"/>
              <a:gd name="connsiteX24" fmla="*/ 4913199 w 12196437"/>
              <a:gd name="connsiteY24" fmla="*/ 1998230 h 6880475"/>
              <a:gd name="connsiteX25" fmla="*/ 4398481 w 12196437"/>
              <a:gd name="connsiteY25" fmla="*/ 1286670 h 6880475"/>
              <a:gd name="connsiteX26" fmla="*/ 3246239 w 12196437"/>
              <a:gd name="connsiteY26" fmla="*/ 1286670 h 6880475"/>
              <a:gd name="connsiteX27" fmla="*/ 3001135 w 12196437"/>
              <a:gd name="connsiteY27" fmla="*/ 1734048 h 6880475"/>
              <a:gd name="connsiteX28" fmla="*/ 2497029 w 12196437"/>
              <a:gd name="connsiteY28" fmla="*/ 1734048 h 6880475"/>
              <a:gd name="connsiteX29" fmla="*/ 2227921 w 12196437"/>
              <a:gd name="connsiteY29" fmla="*/ 1274036 h 6880475"/>
              <a:gd name="connsiteX30" fmla="*/ 1498168 w 12196437"/>
              <a:gd name="connsiteY30" fmla="*/ 1274036 h 6880475"/>
              <a:gd name="connsiteX31" fmla="*/ 985470 w 12196437"/>
              <a:gd name="connsiteY31" fmla="*/ 2182310 h 6880475"/>
              <a:gd name="connsiteX32" fmla="*/ 998104 w 12196437"/>
              <a:gd name="connsiteY32" fmla="*/ 2763485 h 6880475"/>
              <a:gd name="connsiteX33" fmla="*/ 1323436 w 12196437"/>
              <a:gd name="connsiteY33" fmla="*/ 3233478 h 6880475"/>
              <a:gd name="connsiteX34" fmla="*/ 1704231 w 12196437"/>
              <a:gd name="connsiteY34" fmla="*/ 3233478 h 6880475"/>
              <a:gd name="connsiteX35" fmla="*/ 1841439 w 12196437"/>
              <a:gd name="connsiteY35" fmla="*/ 3054072 h 6880475"/>
              <a:gd name="connsiteX36" fmla="*/ 2888059 w 12196437"/>
              <a:gd name="connsiteY36" fmla="*/ 3054072 h 6880475"/>
              <a:gd name="connsiteX37" fmla="*/ 3121791 w 12196437"/>
              <a:gd name="connsiteY37" fmla="*/ 3479213 h 6880475"/>
              <a:gd name="connsiteX38" fmla="*/ 3121791 w 12196437"/>
              <a:gd name="connsiteY38" fmla="*/ 4018947 h 6880475"/>
              <a:gd name="connsiteX39" fmla="*/ 3308400 w 12196437"/>
              <a:gd name="connsiteY39" fmla="*/ 4339225 h 6880475"/>
              <a:gd name="connsiteX40" fmla="*/ 3308400 w 12196437"/>
              <a:gd name="connsiteY40" fmla="*/ 4666958 h 6880475"/>
              <a:gd name="connsiteX41" fmla="*/ 3643332 w 12196437"/>
              <a:gd name="connsiteY41" fmla="*/ 5227159 h 6880475"/>
              <a:gd name="connsiteX42" fmla="*/ 3643332 w 12196437"/>
              <a:gd name="connsiteY42" fmla="*/ 5573716 h 6880475"/>
              <a:gd name="connsiteX43" fmla="*/ 3866074 w 12196437"/>
              <a:gd name="connsiteY43" fmla="*/ 5864303 h 6880475"/>
              <a:gd name="connsiteX44" fmla="*/ 4054577 w 12196437"/>
              <a:gd name="connsiteY44" fmla="*/ 5864303 h 6880475"/>
              <a:gd name="connsiteX45" fmla="*/ 4204672 w 12196437"/>
              <a:gd name="connsiteY45" fmla="*/ 5616293 h 6880475"/>
              <a:gd name="connsiteX46" fmla="*/ 4204672 w 12196437"/>
              <a:gd name="connsiteY46" fmla="*/ 5371063 h 6880475"/>
              <a:gd name="connsiteX47" fmla="*/ 4680603 w 12196437"/>
              <a:gd name="connsiteY47" fmla="*/ 4609724 h 6880475"/>
              <a:gd name="connsiteX48" fmla="*/ 4684646 w 12196437"/>
              <a:gd name="connsiteY48" fmla="*/ 4017179 h 6880475"/>
              <a:gd name="connsiteX49" fmla="*/ 4956281 w 12196437"/>
              <a:gd name="connsiteY49" fmla="*/ 3560957 h 6880475"/>
              <a:gd name="connsiteX50" fmla="*/ 5339856 w 12196437"/>
              <a:gd name="connsiteY50" fmla="*/ 3559441 h 6880475"/>
              <a:gd name="connsiteX51" fmla="*/ 5613009 w 12196437"/>
              <a:gd name="connsiteY51" fmla="*/ 3098544 h 6880475"/>
              <a:gd name="connsiteX52" fmla="*/ 4927349 w 12196437"/>
              <a:gd name="connsiteY52" fmla="*/ 3096017 h 6880475"/>
              <a:gd name="connsiteX53" fmla="*/ 4568411 w 12196437"/>
              <a:gd name="connsiteY53" fmla="*/ 2507768 h 6880475"/>
              <a:gd name="connsiteX54" fmla="*/ 4582687 w 12196437"/>
              <a:gd name="connsiteY54" fmla="*/ 2127225 h 6880475"/>
              <a:gd name="connsiteX55" fmla="*/ 4252934 w 12196437"/>
              <a:gd name="connsiteY55" fmla="*/ 1643207 h 6880475"/>
              <a:gd name="connsiteX56" fmla="*/ 3444344 w 12196437"/>
              <a:gd name="connsiteY56" fmla="*/ 1638786 h 6880475"/>
              <a:gd name="connsiteX57" fmla="*/ 3194438 w 12196437"/>
              <a:gd name="connsiteY57" fmla="*/ 2076941 h 6880475"/>
              <a:gd name="connsiteX58" fmla="*/ 2278710 w 12196437"/>
              <a:gd name="connsiteY58" fmla="*/ 2076941 h 6880475"/>
              <a:gd name="connsiteX59" fmla="*/ 2053568 w 12196437"/>
              <a:gd name="connsiteY59" fmla="*/ 1657105 h 6880475"/>
              <a:gd name="connsiteX60" fmla="*/ 1715602 w 12196437"/>
              <a:gd name="connsiteY60" fmla="*/ 1657105 h 6880475"/>
              <a:gd name="connsiteX61" fmla="*/ 1365381 w 12196437"/>
              <a:gd name="connsiteY61" fmla="*/ 2321286 h 6880475"/>
              <a:gd name="connsiteX62" fmla="*/ 1372331 w 12196437"/>
              <a:gd name="connsiteY62" fmla="*/ 2653694 h 6880475"/>
              <a:gd name="connsiteX63" fmla="*/ 1441818 w 12196437"/>
              <a:gd name="connsiteY63" fmla="*/ 2745670 h 6880475"/>
              <a:gd name="connsiteX64" fmla="*/ 1553125 w 12196437"/>
              <a:gd name="connsiteY64" fmla="*/ 2743775 h 6880475"/>
              <a:gd name="connsiteX65" fmla="*/ 1649399 w 12196437"/>
              <a:gd name="connsiteY65" fmla="*/ 2662411 h 6880475"/>
              <a:gd name="connsiteX66" fmla="*/ 3697281 w 12196437"/>
              <a:gd name="connsiteY66" fmla="*/ 2663801 h 6880475"/>
              <a:gd name="connsiteX67" fmla="*/ 3898038 w 12196437"/>
              <a:gd name="connsiteY67" fmla="*/ 2270370 h 6880475"/>
              <a:gd name="connsiteX68" fmla="*/ 3931141 w 12196437"/>
              <a:gd name="connsiteY68" fmla="*/ 2270370 h 6880475"/>
              <a:gd name="connsiteX69" fmla="*/ 3994312 w 12196437"/>
              <a:gd name="connsiteY69" fmla="*/ 2353504 h 6880475"/>
              <a:gd name="connsiteX70" fmla="*/ 3994312 w 12196437"/>
              <a:gd name="connsiteY70" fmla="*/ 2771317 h 6880475"/>
              <a:gd name="connsiteX71" fmla="*/ 4377887 w 12196437"/>
              <a:gd name="connsiteY71" fmla="*/ 3414653 h 6880475"/>
              <a:gd name="connsiteX72" fmla="*/ 4099303 w 12196437"/>
              <a:gd name="connsiteY72" fmla="*/ 3832466 h 6880475"/>
              <a:gd name="connsiteX73" fmla="*/ 4091595 w 12196437"/>
              <a:gd name="connsiteY73" fmla="*/ 4456471 h 6880475"/>
              <a:gd name="connsiteX74" fmla="*/ 3969297 w 12196437"/>
              <a:gd name="connsiteY74" fmla="*/ 4641815 h 6880475"/>
              <a:gd name="connsiteX75" fmla="*/ 3858620 w 12196437"/>
              <a:gd name="connsiteY75" fmla="*/ 4455966 h 6880475"/>
              <a:gd name="connsiteX76" fmla="*/ 3858620 w 12196437"/>
              <a:gd name="connsiteY76" fmla="*/ 4076939 h 6880475"/>
              <a:gd name="connsiteX77" fmla="*/ 3720781 w 12196437"/>
              <a:gd name="connsiteY77" fmla="*/ 3851165 h 6880475"/>
              <a:gd name="connsiteX78" fmla="*/ 3720781 w 12196437"/>
              <a:gd name="connsiteY78" fmla="*/ 3321665 h 6880475"/>
              <a:gd name="connsiteX79" fmla="*/ 3556536 w 12196437"/>
              <a:gd name="connsiteY79" fmla="*/ 3043712 h 6880475"/>
              <a:gd name="connsiteX80" fmla="*/ 3728487 w 12196437"/>
              <a:gd name="connsiteY80" fmla="*/ 3043712 h 6880475"/>
              <a:gd name="connsiteX81" fmla="*/ 3946176 w 12196437"/>
              <a:gd name="connsiteY81" fmla="*/ 3385973 h 6880475"/>
              <a:gd name="connsiteX82" fmla="*/ 3779276 w 12196437"/>
              <a:gd name="connsiteY82" fmla="*/ 3638658 h 6880475"/>
              <a:gd name="connsiteX83" fmla="*/ 3779276 w 12196437"/>
              <a:gd name="connsiteY83" fmla="*/ 3763104 h 6880475"/>
              <a:gd name="connsiteX84" fmla="*/ 3994058 w 12196437"/>
              <a:gd name="connsiteY84" fmla="*/ 3763104 h 6880475"/>
              <a:gd name="connsiteX85" fmla="*/ 3994058 w 12196437"/>
              <a:gd name="connsiteY85" fmla="*/ 3703345 h 6880475"/>
              <a:gd name="connsiteX86" fmla="*/ 4202144 w 12196437"/>
              <a:gd name="connsiteY86" fmla="*/ 3389005 h 6880475"/>
              <a:gd name="connsiteX87" fmla="*/ 3846365 w 12196437"/>
              <a:gd name="connsiteY87" fmla="*/ 2829562 h 6880475"/>
              <a:gd name="connsiteX88" fmla="*/ 3180036 w 12196437"/>
              <a:gd name="connsiteY88" fmla="*/ 2829562 h 6880475"/>
              <a:gd name="connsiteX89" fmla="*/ 3505368 w 12196437"/>
              <a:gd name="connsiteY89" fmla="*/ 3380540 h 6880475"/>
              <a:gd name="connsiteX90" fmla="*/ 3505368 w 12196437"/>
              <a:gd name="connsiteY90" fmla="*/ 3911178 h 6880475"/>
              <a:gd name="connsiteX91" fmla="*/ 3643206 w 12196437"/>
              <a:gd name="connsiteY91" fmla="*/ 4136952 h 6880475"/>
              <a:gd name="connsiteX92" fmla="*/ 3643206 w 12196437"/>
              <a:gd name="connsiteY92" fmla="*/ 4514083 h 6880475"/>
              <a:gd name="connsiteX93" fmla="*/ 3959062 w 12196437"/>
              <a:gd name="connsiteY93" fmla="*/ 5043836 h 6880475"/>
              <a:gd name="connsiteX94" fmla="*/ 4305619 w 12196437"/>
              <a:gd name="connsiteY94" fmla="*/ 4522043 h 6880475"/>
              <a:gd name="connsiteX95" fmla="*/ 4313199 w 12196437"/>
              <a:gd name="connsiteY95" fmla="*/ 3898291 h 6880475"/>
              <a:gd name="connsiteX96" fmla="*/ 4631708 w 12196437"/>
              <a:gd name="connsiteY96" fmla="*/ 3420464 h 6880475"/>
              <a:gd name="connsiteX97" fmla="*/ 4209093 w 12196437"/>
              <a:gd name="connsiteY97" fmla="*/ 2712442 h 6880475"/>
              <a:gd name="connsiteX98" fmla="*/ 4209093 w 12196437"/>
              <a:gd name="connsiteY98" fmla="*/ 2281616 h 6880475"/>
              <a:gd name="connsiteX99" fmla="*/ 4037899 w 12196437"/>
              <a:gd name="connsiteY99" fmla="*/ 2055968 h 6880475"/>
              <a:gd name="connsiteX100" fmla="*/ 3766642 w 12196437"/>
              <a:gd name="connsiteY100" fmla="*/ 2055968 h 6880475"/>
              <a:gd name="connsiteX101" fmla="*/ 3566390 w 12196437"/>
              <a:gd name="connsiteY101" fmla="*/ 2448766 h 6880475"/>
              <a:gd name="connsiteX102" fmla="*/ 1582816 w 12196437"/>
              <a:gd name="connsiteY102" fmla="*/ 2447629 h 6880475"/>
              <a:gd name="connsiteX103" fmla="*/ 1581300 w 12196437"/>
              <a:gd name="connsiteY103" fmla="*/ 2371823 h 6880475"/>
              <a:gd name="connsiteX104" fmla="*/ 1844598 w 12196437"/>
              <a:gd name="connsiteY104" fmla="*/ 1871382 h 6880475"/>
              <a:gd name="connsiteX105" fmla="*/ 1924951 w 12196437"/>
              <a:gd name="connsiteY105" fmla="*/ 1871382 h 6880475"/>
              <a:gd name="connsiteX106" fmla="*/ 2150220 w 12196437"/>
              <a:gd name="connsiteY106" fmla="*/ 2291216 h 6880475"/>
              <a:gd name="connsiteX107" fmla="*/ 3319265 w 12196437"/>
              <a:gd name="connsiteY107" fmla="*/ 2291216 h 6880475"/>
              <a:gd name="connsiteX108" fmla="*/ 3568665 w 12196437"/>
              <a:gd name="connsiteY108" fmla="*/ 1853820 h 6880475"/>
              <a:gd name="connsiteX109" fmla="*/ 4139353 w 12196437"/>
              <a:gd name="connsiteY109" fmla="*/ 1856852 h 6880475"/>
              <a:gd name="connsiteX110" fmla="*/ 4365758 w 12196437"/>
              <a:gd name="connsiteY110" fmla="*/ 2189259 h 6880475"/>
              <a:gd name="connsiteX111" fmla="*/ 4351733 w 12196437"/>
              <a:gd name="connsiteY111" fmla="*/ 2563864 h 6880475"/>
              <a:gd name="connsiteX112" fmla="*/ 4806566 w 12196437"/>
              <a:gd name="connsiteY112" fmla="*/ 3310294 h 6880475"/>
              <a:gd name="connsiteX113" fmla="*/ 5236761 w 12196437"/>
              <a:gd name="connsiteY113" fmla="*/ 3311936 h 6880475"/>
              <a:gd name="connsiteX114" fmla="*/ 5217179 w 12196437"/>
              <a:gd name="connsiteY114" fmla="*/ 3344912 h 6880475"/>
              <a:gd name="connsiteX115" fmla="*/ 4833982 w 12196437"/>
              <a:gd name="connsiteY115" fmla="*/ 3346301 h 6880475"/>
              <a:gd name="connsiteX116" fmla="*/ 4470243 w 12196437"/>
              <a:gd name="connsiteY116" fmla="*/ 3957166 h 6880475"/>
              <a:gd name="connsiteX117" fmla="*/ 4466200 w 12196437"/>
              <a:gd name="connsiteY117" fmla="*/ 4547185 h 6880475"/>
              <a:gd name="connsiteX118" fmla="*/ 3989889 w 12196437"/>
              <a:gd name="connsiteY118" fmla="*/ 5309408 h 6880475"/>
              <a:gd name="connsiteX119" fmla="*/ 3989889 w 12196437"/>
              <a:gd name="connsiteY119" fmla="*/ 5556786 h 6880475"/>
              <a:gd name="connsiteX120" fmla="*/ 3950345 w 12196437"/>
              <a:gd name="connsiteY120" fmla="*/ 5622106 h 6880475"/>
              <a:gd name="connsiteX121" fmla="*/ 3857736 w 12196437"/>
              <a:gd name="connsiteY121" fmla="*/ 5501448 h 6880475"/>
              <a:gd name="connsiteX122" fmla="*/ 3857736 w 12196437"/>
              <a:gd name="connsiteY122" fmla="*/ 5168410 h 6880475"/>
              <a:gd name="connsiteX123" fmla="*/ 3522802 w 12196437"/>
              <a:gd name="connsiteY123" fmla="*/ 4608082 h 6880475"/>
              <a:gd name="connsiteX124" fmla="*/ 3522802 w 12196437"/>
              <a:gd name="connsiteY124" fmla="*/ 4281108 h 6880475"/>
              <a:gd name="connsiteX125" fmla="*/ 3336195 w 12196437"/>
              <a:gd name="connsiteY125" fmla="*/ 3960830 h 6880475"/>
              <a:gd name="connsiteX126" fmla="*/ 3336195 w 12196437"/>
              <a:gd name="connsiteY126" fmla="*/ 3424002 h 6880475"/>
              <a:gd name="connsiteX127" fmla="*/ 3015158 w 12196437"/>
              <a:gd name="connsiteY127" fmla="*/ 2839290 h 6880475"/>
              <a:gd name="connsiteX128" fmla="*/ 1735312 w 12196437"/>
              <a:gd name="connsiteY128" fmla="*/ 2839290 h 6880475"/>
              <a:gd name="connsiteX129" fmla="*/ 1598231 w 12196437"/>
              <a:gd name="connsiteY129" fmla="*/ 3018316 h 6880475"/>
              <a:gd name="connsiteX130" fmla="*/ 1435880 w 12196437"/>
              <a:gd name="connsiteY130" fmla="*/ 3018316 h 6880475"/>
              <a:gd name="connsiteX131" fmla="*/ 1210865 w 12196437"/>
              <a:gd name="connsiteY131" fmla="*/ 2693869 h 6880475"/>
              <a:gd name="connsiteX132" fmla="*/ 1201263 w 12196437"/>
              <a:gd name="connsiteY132" fmla="*/ 2236638 h 6880475"/>
              <a:gd name="connsiteX133" fmla="*/ 1623246 w 12196437"/>
              <a:gd name="connsiteY133" fmla="*/ 1488944 h 6880475"/>
              <a:gd name="connsiteX134" fmla="*/ 2104483 w 12196437"/>
              <a:gd name="connsiteY134" fmla="*/ 1488944 h 6880475"/>
              <a:gd name="connsiteX135" fmla="*/ 2373593 w 12196437"/>
              <a:gd name="connsiteY135" fmla="*/ 1948955 h 6880475"/>
              <a:gd name="connsiteX136" fmla="*/ 3128235 w 12196437"/>
              <a:gd name="connsiteY136" fmla="*/ 1948955 h 6880475"/>
              <a:gd name="connsiteX137" fmla="*/ 3373339 w 12196437"/>
              <a:gd name="connsiteY137" fmla="*/ 1501578 h 6880475"/>
              <a:gd name="connsiteX138" fmla="*/ 4288437 w 12196437"/>
              <a:gd name="connsiteY138" fmla="*/ 1501578 h 6880475"/>
              <a:gd name="connsiteX139" fmla="*/ 4698165 w 12196437"/>
              <a:gd name="connsiteY139" fmla="*/ 2067717 h 6880475"/>
              <a:gd name="connsiteX140" fmla="*/ 4697532 w 12196437"/>
              <a:gd name="connsiteY140" fmla="*/ 2487932 h 6880475"/>
              <a:gd name="connsiteX141" fmla="*/ 4999743 w 12196437"/>
              <a:gd name="connsiteY141" fmla="*/ 3007199 h 6880475"/>
              <a:gd name="connsiteX142" fmla="*/ 5779529 w 12196437"/>
              <a:gd name="connsiteY142" fmla="*/ 3007199 h 6880475"/>
              <a:gd name="connsiteX143" fmla="*/ 5412124 w 12196437"/>
              <a:gd name="connsiteY143" fmla="*/ 3649776 h 6880475"/>
              <a:gd name="connsiteX144" fmla="*/ 5117999 w 12196437"/>
              <a:gd name="connsiteY144" fmla="*/ 3646618 h 6880475"/>
              <a:gd name="connsiteX145" fmla="*/ 4820842 w 12196437"/>
              <a:gd name="connsiteY145" fmla="*/ 4115347 h 6880475"/>
              <a:gd name="connsiteX146" fmla="*/ 4820842 w 12196437"/>
              <a:gd name="connsiteY146" fmla="*/ 4653691 h 6880475"/>
              <a:gd name="connsiteX147" fmla="*/ 4308777 w 12196437"/>
              <a:gd name="connsiteY147" fmla="*/ 5456344 h 6880475"/>
              <a:gd name="connsiteX148" fmla="*/ 4308777 w 12196437"/>
              <a:gd name="connsiteY148" fmla="*/ 5746173 h 6880475"/>
              <a:gd name="connsiteX149" fmla="*/ 4126971 w 12196437"/>
              <a:gd name="connsiteY149" fmla="*/ 6048637 h 6880475"/>
              <a:gd name="connsiteX150" fmla="*/ 3777634 w 12196437"/>
              <a:gd name="connsiteY150" fmla="*/ 6046490 h 6880475"/>
              <a:gd name="connsiteX151" fmla="*/ 3482119 w 12196437"/>
              <a:gd name="connsiteY151" fmla="*/ 5698668 h 6880475"/>
              <a:gd name="connsiteX152" fmla="*/ 3482119 w 12196437"/>
              <a:gd name="connsiteY152" fmla="*/ 5258366 h 6880475"/>
              <a:gd name="connsiteX153" fmla="*/ 3169549 w 12196437"/>
              <a:gd name="connsiteY153" fmla="*/ 4689826 h 6880475"/>
              <a:gd name="connsiteX154" fmla="*/ 3170560 w 12196437"/>
              <a:gd name="connsiteY154" fmla="*/ 4345543 h 6880475"/>
              <a:gd name="connsiteX155" fmla="*/ 2984458 w 12196437"/>
              <a:gd name="connsiteY155" fmla="*/ 4021474 h 6880475"/>
              <a:gd name="connsiteX156" fmla="*/ 2984458 w 12196437"/>
              <a:gd name="connsiteY156" fmla="*/ 3498544 h 6880475"/>
              <a:gd name="connsiteX157" fmla="*/ 2842701 w 12196437"/>
              <a:gd name="connsiteY157" fmla="*/ 3244975 h 6880475"/>
              <a:gd name="connsiteX158" fmla="*/ 1857863 w 12196437"/>
              <a:gd name="connsiteY158" fmla="*/ 3244975 h 6880475"/>
              <a:gd name="connsiteX159" fmla="*/ 1775615 w 12196437"/>
              <a:gd name="connsiteY159" fmla="*/ 3387615 h 6880475"/>
              <a:gd name="connsiteX160" fmla="*/ 1225520 w 12196437"/>
              <a:gd name="connsiteY160" fmla="*/ 3387615 h 6880475"/>
              <a:gd name="connsiteX161" fmla="*/ 857360 w 12196437"/>
              <a:gd name="connsiteY161" fmla="*/ 2815285 h 6880475"/>
              <a:gd name="connsiteX162" fmla="*/ 857360 w 12196437"/>
              <a:gd name="connsiteY162" fmla="*/ 2118254 h 6880475"/>
              <a:gd name="connsiteX163" fmla="*/ 1444599 w 12196437"/>
              <a:gd name="connsiteY163" fmla="*/ 1131901 h 6880475"/>
              <a:gd name="connsiteX164" fmla="*/ 2327351 w 12196437"/>
              <a:gd name="connsiteY164" fmla="*/ 1131901 h 6880475"/>
              <a:gd name="connsiteX165" fmla="*/ 2561211 w 12196437"/>
              <a:gd name="connsiteY165" fmla="*/ 1518003 h 6880475"/>
              <a:gd name="connsiteX166" fmla="*/ 2943775 w 12196437"/>
              <a:gd name="connsiteY166" fmla="*/ 1515476 h 6880475"/>
              <a:gd name="connsiteX167" fmla="*/ 3154640 w 12196437"/>
              <a:gd name="connsiteY167" fmla="*/ 1131901 h 6880475"/>
              <a:gd name="connsiteX168" fmla="*/ 9701445 w 12196437"/>
              <a:gd name="connsiteY168" fmla="*/ 1131901 h 6880475"/>
              <a:gd name="connsiteX169" fmla="*/ 9701445 w 12196437"/>
              <a:gd name="connsiteY169" fmla="*/ 917119 h 6880475"/>
              <a:gd name="connsiteX170" fmla="*/ 3027541 w 12196437"/>
              <a:gd name="connsiteY170" fmla="*/ 917119 h 6880475"/>
              <a:gd name="connsiteX171" fmla="*/ 2816548 w 12196437"/>
              <a:gd name="connsiteY171" fmla="*/ 1301452 h 6880475"/>
              <a:gd name="connsiteX172" fmla="*/ 2681994 w 12196437"/>
              <a:gd name="connsiteY172" fmla="*/ 1302336 h 6880475"/>
              <a:gd name="connsiteX173" fmla="*/ 2448388 w 12196437"/>
              <a:gd name="connsiteY173" fmla="*/ 917119 h 6880475"/>
              <a:gd name="connsiteX174" fmla="*/ 0 w 12196437"/>
              <a:gd name="connsiteY174" fmla="*/ 0 h 6880475"/>
              <a:gd name="connsiteX175" fmla="*/ 11413612 w 12196437"/>
              <a:gd name="connsiteY175" fmla="*/ 0 h 6880475"/>
              <a:gd name="connsiteX176" fmla="*/ 12183186 w 12196437"/>
              <a:gd name="connsiteY176" fmla="*/ 0 h 6880475"/>
              <a:gd name="connsiteX177" fmla="*/ 12196437 w 12196437"/>
              <a:gd name="connsiteY177" fmla="*/ 0 h 6880475"/>
              <a:gd name="connsiteX178" fmla="*/ 12196437 w 12196437"/>
              <a:gd name="connsiteY178" fmla="*/ 6880472 h 6880475"/>
              <a:gd name="connsiteX179" fmla="*/ 12183186 w 12196437"/>
              <a:gd name="connsiteY179" fmla="*/ 6880472 h 6880475"/>
              <a:gd name="connsiteX180" fmla="*/ 12183186 w 12196437"/>
              <a:gd name="connsiteY180" fmla="*/ 6880475 h 6880475"/>
              <a:gd name="connsiteX181" fmla="*/ 0 w 12196437"/>
              <a:gd name="connsiteY181" fmla="*/ 6880475 h 688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2196437" h="6880475">
                <a:moveTo>
                  <a:pt x="1322551" y="917119"/>
                </a:moveTo>
                <a:lnTo>
                  <a:pt x="642578" y="2059126"/>
                </a:lnTo>
                <a:lnTo>
                  <a:pt x="642578" y="2878457"/>
                </a:lnTo>
                <a:lnTo>
                  <a:pt x="1108528" y="3602271"/>
                </a:lnTo>
                <a:lnTo>
                  <a:pt x="1899683" y="3602271"/>
                </a:lnTo>
                <a:lnTo>
                  <a:pt x="1982058" y="3459631"/>
                </a:lnTo>
                <a:lnTo>
                  <a:pt x="2716485" y="3459631"/>
                </a:lnTo>
                <a:lnTo>
                  <a:pt x="2769423" y="3554387"/>
                </a:lnTo>
                <a:lnTo>
                  <a:pt x="2769423" y="4078708"/>
                </a:lnTo>
                <a:lnTo>
                  <a:pt x="2955399" y="4402397"/>
                </a:lnTo>
                <a:lnTo>
                  <a:pt x="2954388" y="4744531"/>
                </a:lnTo>
                <a:lnTo>
                  <a:pt x="3267086" y="5313072"/>
                </a:lnTo>
                <a:lnTo>
                  <a:pt x="3267086" y="5777000"/>
                </a:lnTo>
                <a:lnTo>
                  <a:pt x="3677951" y="6260639"/>
                </a:lnTo>
                <a:lnTo>
                  <a:pt x="4248259" y="6264176"/>
                </a:lnTo>
                <a:lnTo>
                  <a:pt x="4523812" y="5805807"/>
                </a:lnTo>
                <a:lnTo>
                  <a:pt x="4523812" y="5519010"/>
                </a:lnTo>
                <a:lnTo>
                  <a:pt x="5035877" y="4716736"/>
                </a:lnTo>
                <a:lnTo>
                  <a:pt x="5035877" y="4178518"/>
                </a:lnTo>
                <a:lnTo>
                  <a:pt x="5235624" y="3862662"/>
                </a:lnTo>
                <a:lnTo>
                  <a:pt x="5536950" y="3866200"/>
                </a:lnTo>
                <a:lnTo>
                  <a:pt x="6150722" y="2792291"/>
                </a:lnTo>
                <a:lnTo>
                  <a:pt x="5124064" y="2792291"/>
                </a:lnTo>
                <a:lnTo>
                  <a:pt x="4913199" y="2429941"/>
                </a:lnTo>
                <a:lnTo>
                  <a:pt x="4913199" y="1998230"/>
                </a:lnTo>
                <a:lnTo>
                  <a:pt x="4398481" y="1286670"/>
                </a:lnTo>
                <a:lnTo>
                  <a:pt x="3246239" y="1286670"/>
                </a:lnTo>
                <a:lnTo>
                  <a:pt x="3001135" y="1734048"/>
                </a:lnTo>
                <a:lnTo>
                  <a:pt x="2497029" y="1734048"/>
                </a:lnTo>
                <a:lnTo>
                  <a:pt x="2227921" y="1274036"/>
                </a:lnTo>
                <a:lnTo>
                  <a:pt x="1498168" y="1274036"/>
                </a:lnTo>
                <a:lnTo>
                  <a:pt x="985470" y="2182310"/>
                </a:lnTo>
                <a:lnTo>
                  <a:pt x="998104" y="2763485"/>
                </a:lnTo>
                <a:lnTo>
                  <a:pt x="1323436" y="3233478"/>
                </a:lnTo>
                <a:lnTo>
                  <a:pt x="1704231" y="3233478"/>
                </a:lnTo>
                <a:lnTo>
                  <a:pt x="1841439" y="3054072"/>
                </a:lnTo>
                <a:lnTo>
                  <a:pt x="2888059" y="3054072"/>
                </a:lnTo>
                <a:lnTo>
                  <a:pt x="3121791" y="3479213"/>
                </a:lnTo>
                <a:lnTo>
                  <a:pt x="3121791" y="4018947"/>
                </a:lnTo>
                <a:lnTo>
                  <a:pt x="3308400" y="4339225"/>
                </a:lnTo>
                <a:lnTo>
                  <a:pt x="3308400" y="4666958"/>
                </a:lnTo>
                <a:lnTo>
                  <a:pt x="3643332" y="5227159"/>
                </a:lnTo>
                <a:lnTo>
                  <a:pt x="3643332" y="5573716"/>
                </a:lnTo>
                <a:lnTo>
                  <a:pt x="3866074" y="5864303"/>
                </a:lnTo>
                <a:lnTo>
                  <a:pt x="4054577" y="5864303"/>
                </a:lnTo>
                <a:lnTo>
                  <a:pt x="4204672" y="5616293"/>
                </a:lnTo>
                <a:lnTo>
                  <a:pt x="4204672" y="5371063"/>
                </a:lnTo>
                <a:lnTo>
                  <a:pt x="4680603" y="4609724"/>
                </a:lnTo>
                <a:lnTo>
                  <a:pt x="4684646" y="4017179"/>
                </a:lnTo>
                <a:lnTo>
                  <a:pt x="4956281" y="3560957"/>
                </a:lnTo>
                <a:lnTo>
                  <a:pt x="5339856" y="3559441"/>
                </a:lnTo>
                <a:lnTo>
                  <a:pt x="5613009" y="3098544"/>
                </a:lnTo>
                <a:lnTo>
                  <a:pt x="4927349" y="3096017"/>
                </a:lnTo>
                <a:lnTo>
                  <a:pt x="4568411" y="2507768"/>
                </a:lnTo>
                <a:lnTo>
                  <a:pt x="4582687" y="2127225"/>
                </a:lnTo>
                <a:lnTo>
                  <a:pt x="4252934" y="1643207"/>
                </a:lnTo>
                <a:lnTo>
                  <a:pt x="3444344" y="1638786"/>
                </a:lnTo>
                <a:lnTo>
                  <a:pt x="3194438" y="2076941"/>
                </a:lnTo>
                <a:lnTo>
                  <a:pt x="2278710" y="2076941"/>
                </a:lnTo>
                <a:lnTo>
                  <a:pt x="2053568" y="1657105"/>
                </a:lnTo>
                <a:lnTo>
                  <a:pt x="1715602" y="1657105"/>
                </a:lnTo>
                <a:lnTo>
                  <a:pt x="1365381" y="2321286"/>
                </a:lnTo>
                <a:lnTo>
                  <a:pt x="1372331" y="2653694"/>
                </a:lnTo>
                <a:lnTo>
                  <a:pt x="1441818" y="2745670"/>
                </a:lnTo>
                <a:lnTo>
                  <a:pt x="1553125" y="2743775"/>
                </a:lnTo>
                <a:lnTo>
                  <a:pt x="1649399" y="2662411"/>
                </a:lnTo>
                <a:lnTo>
                  <a:pt x="3697281" y="2663801"/>
                </a:lnTo>
                <a:lnTo>
                  <a:pt x="3898038" y="2270370"/>
                </a:lnTo>
                <a:lnTo>
                  <a:pt x="3931141" y="2270370"/>
                </a:lnTo>
                <a:lnTo>
                  <a:pt x="3994312" y="2353504"/>
                </a:lnTo>
                <a:lnTo>
                  <a:pt x="3994312" y="2771317"/>
                </a:lnTo>
                <a:lnTo>
                  <a:pt x="4377887" y="3414653"/>
                </a:lnTo>
                <a:lnTo>
                  <a:pt x="4099303" y="3832466"/>
                </a:lnTo>
                <a:lnTo>
                  <a:pt x="4091595" y="4456471"/>
                </a:lnTo>
                <a:lnTo>
                  <a:pt x="3969297" y="4641815"/>
                </a:lnTo>
                <a:lnTo>
                  <a:pt x="3858620" y="4455966"/>
                </a:lnTo>
                <a:lnTo>
                  <a:pt x="3858620" y="4076939"/>
                </a:lnTo>
                <a:lnTo>
                  <a:pt x="3720781" y="3851165"/>
                </a:lnTo>
                <a:lnTo>
                  <a:pt x="3720781" y="3321665"/>
                </a:lnTo>
                <a:lnTo>
                  <a:pt x="3556536" y="3043712"/>
                </a:lnTo>
                <a:lnTo>
                  <a:pt x="3728487" y="3043712"/>
                </a:lnTo>
                <a:lnTo>
                  <a:pt x="3946176" y="3385973"/>
                </a:lnTo>
                <a:lnTo>
                  <a:pt x="3779276" y="3638658"/>
                </a:lnTo>
                <a:lnTo>
                  <a:pt x="3779276" y="3763104"/>
                </a:lnTo>
                <a:lnTo>
                  <a:pt x="3994058" y="3763104"/>
                </a:lnTo>
                <a:lnTo>
                  <a:pt x="3994058" y="3703345"/>
                </a:lnTo>
                <a:lnTo>
                  <a:pt x="4202144" y="3389005"/>
                </a:lnTo>
                <a:lnTo>
                  <a:pt x="3846365" y="2829562"/>
                </a:lnTo>
                <a:lnTo>
                  <a:pt x="3180036" y="2829562"/>
                </a:lnTo>
                <a:lnTo>
                  <a:pt x="3505368" y="3380540"/>
                </a:lnTo>
                <a:lnTo>
                  <a:pt x="3505368" y="3911178"/>
                </a:lnTo>
                <a:lnTo>
                  <a:pt x="3643206" y="4136952"/>
                </a:lnTo>
                <a:lnTo>
                  <a:pt x="3643206" y="4514083"/>
                </a:lnTo>
                <a:lnTo>
                  <a:pt x="3959062" y="5043836"/>
                </a:lnTo>
                <a:lnTo>
                  <a:pt x="4305619" y="4522043"/>
                </a:lnTo>
                <a:lnTo>
                  <a:pt x="4313199" y="3898291"/>
                </a:lnTo>
                <a:lnTo>
                  <a:pt x="4631708" y="3420464"/>
                </a:lnTo>
                <a:lnTo>
                  <a:pt x="4209093" y="2712442"/>
                </a:lnTo>
                <a:lnTo>
                  <a:pt x="4209093" y="2281616"/>
                </a:lnTo>
                <a:lnTo>
                  <a:pt x="4037899" y="2055968"/>
                </a:lnTo>
                <a:lnTo>
                  <a:pt x="3766642" y="2055968"/>
                </a:lnTo>
                <a:lnTo>
                  <a:pt x="3566390" y="2448766"/>
                </a:lnTo>
                <a:lnTo>
                  <a:pt x="1582816" y="2447629"/>
                </a:lnTo>
                <a:lnTo>
                  <a:pt x="1581300" y="2371823"/>
                </a:lnTo>
                <a:lnTo>
                  <a:pt x="1844598" y="1871382"/>
                </a:lnTo>
                <a:lnTo>
                  <a:pt x="1924951" y="1871382"/>
                </a:lnTo>
                <a:lnTo>
                  <a:pt x="2150220" y="2291216"/>
                </a:lnTo>
                <a:lnTo>
                  <a:pt x="3319265" y="2291216"/>
                </a:lnTo>
                <a:lnTo>
                  <a:pt x="3568665" y="1853820"/>
                </a:lnTo>
                <a:lnTo>
                  <a:pt x="4139353" y="1856852"/>
                </a:lnTo>
                <a:lnTo>
                  <a:pt x="4365758" y="2189259"/>
                </a:lnTo>
                <a:lnTo>
                  <a:pt x="4351733" y="2563864"/>
                </a:lnTo>
                <a:lnTo>
                  <a:pt x="4806566" y="3310294"/>
                </a:lnTo>
                <a:lnTo>
                  <a:pt x="5236761" y="3311936"/>
                </a:lnTo>
                <a:lnTo>
                  <a:pt x="5217179" y="3344912"/>
                </a:lnTo>
                <a:lnTo>
                  <a:pt x="4833982" y="3346301"/>
                </a:lnTo>
                <a:lnTo>
                  <a:pt x="4470243" y="3957166"/>
                </a:lnTo>
                <a:lnTo>
                  <a:pt x="4466200" y="4547185"/>
                </a:lnTo>
                <a:lnTo>
                  <a:pt x="3989889" y="5309408"/>
                </a:lnTo>
                <a:lnTo>
                  <a:pt x="3989889" y="5556786"/>
                </a:lnTo>
                <a:lnTo>
                  <a:pt x="3950345" y="5622106"/>
                </a:lnTo>
                <a:lnTo>
                  <a:pt x="3857736" y="5501448"/>
                </a:lnTo>
                <a:lnTo>
                  <a:pt x="3857736" y="5168410"/>
                </a:lnTo>
                <a:lnTo>
                  <a:pt x="3522802" y="4608082"/>
                </a:lnTo>
                <a:lnTo>
                  <a:pt x="3522802" y="4281108"/>
                </a:lnTo>
                <a:lnTo>
                  <a:pt x="3336195" y="3960830"/>
                </a:lnTo>
                <a:lnTo>
                  <a:pt x="3336195" y="3424002"/>
                </a:lnTo>
                <a:lnTo>
                  <a:pt x="3015158" y="2839290"/>
                </a:lnTo>
                <a:lnTo>
                  <a:pt x="1735312" y="2839290"/>
                </a:lnTo>
                <a:lnTo>
                  <a:pt x="1598231" y="3018316"/>
                </a:lnTo>
                <a:lnTo>
                  <a:pt x="1435880" y="3018316"/>
                </a:lnTo>
                <a:lnTo>
                  <a:pt x="1210865" y="2693869"/>
                </a:lnTo>
                <a:lnTo>
                  <a:pt x="1201263" y="2236638"/>
                </a:lnTo>
                <a:lnTo>
                  <a:pt x="1623246" y="1488944"/>
                </a:lnTo>
                <a:lnTo>
                  <a:pt x="2104483" y="1488944"/>
                </a:lnTo>
                <a:lnTo>
                  <a:pt x="2373593" y="1948955"/>
                </a:lnTo>
                <a:lnTo>
                  <a:pt x="3128235" y="1948955"/>
                </a:lnTo>
                <a:lnTo>
                  <a:pt x="3373339" y="1501578"/>
                </a:lnTo>
                <a:lnTo>
                  <a:pt x="4288437" y="1501578"/>
                </a:lnTo>
                <a:lnTo>
                  <a:pt x="4698165" y="2067717"/>
                </a:lnTo>
                <a:lnTo>
                  <a:pt x="4697532" y="2487932"/>
                </a:lnTo>
                <a:lnTo>
                  <a:pt x="4999743" y="3007199"/>
                </a:lnTo>
                <a:lnTo>
                  <a:pt x="5779529" y="3007199"/>
                </a:lnTo>
                <a:lnTo>
                  <a:pt x="5412124" y="3649776"/>
                </a:lnTo>
                <a:lnTo>
                  <a:pt x="5117999" y="3646618"/>
                </a:lnTo>
                <a:lnTo>
                  <a:pt x="4820842" y="4115347"/>
                </a:lnTo>
                <a:lnTo>
                  <a:pt x="4820842" y="4653691"/>
                </a:lnTo>
                <a:lnTo>
                  <a:pt x="4308777" y="5456344"/>
                </a:lnTo>
                <a:lnTo>
                  <a:pt x="4308777" y="5746173"/>
                </a:lnTo>
                <a:lnTo>
                  <a:pt x="4126971" y="6048637"/>
                </a:lnTo>
                <a:lnTo>
                  <a:pt x="3777634" y="6046490"/>
                </a:lnTo>
                <a:lnTo>
                  <a:pt x="3482119" y="5698668"/>
                </a:lnTo>
                <a:lnTo>
                  <a:pt x="3482119" y="5258366"/>
                </a:lnTo>
                <a:lnTo>
                  <a:pt x="3169549" y="4689826"/>
                </a:lnTo>
                <a:lnTo>
                  <a:pt x="3170560" y="4345543"/>
                </a:lnTo>
                <a:lnTo>
                  <a:pt x="2984458" y="4021474"/>
                </a:lnTo>
                <a:lnTo>
                  <a:pt x="2984458" y="3498544"/>
                </a:lnTo>
                <a:lnTo>
                  <a:pt x="2842701" y="3244975"/>
                </a:lnTo>
                <a:lnTo>
                  <a:pt x="1857863" y="3244975"/>
                </a:lnTo>
                <a:lnTo>
                  <a:pt x="1775615" y="3387615"/>
                </a:lnTo>
                <a:lnTo>
                  <a:pt x="1225520" y="3387615"/>
                </a:lnTo>
                <a:lnTo>
                  <a:pt x="857360" y="2815285"/>
                </a:lnTo>
                <a:lnTo>
                  <a:pt x="857360" y="2118254"/>
                </a:lnTo>
                <a:lnTo>
                  <a:pt x="1444599" y="1131901"/>
                </a:lnTo>
                <a:lnTo>
                  <a:pt x="2327351" y="1131901"/>
                </a:lnTo>
                <a:lnTo>
                  <a:pt x="2561211" y="1518003"/>
                </a:lnTo>
                <a:lnTo>
                  <a:pt x="2943775" y="1515476"/>
                </a:lnTo>
                <a:lnTo>
                  <a:pt x="3154640" y="1131901"/>
                </a:lnTo>
                <a:lnTo>
                  <a:pt x="9701445" y="1131901"/>
                </a:lnTo>
                <a:lnTo>
                  <a:pt x="9701445" y="917119"/>
                </a:lnTo>
                <a:lnTo>
                  <a:pt x="3027541" y="917119"/>
                </a:lnTo>
                <a:lnTo>
                  <a:pt x="2816548" y="1301452"/>
                </a:lnTo>
                <a:lnTo>
                  <a:pt x="2681994" y="1302336"/>
                </a:lnTo>
                <a:lnTo>
                  <a:pt x="2448388" y="917119"/>
                </a:lnTo>
                <a:close/>
                <a:moveTo>
                  <a:pt x="0" y="0"/>
                </a:moveTo>
                <a:lnTo>
                  <a:pt x="11413612" y="0"/>
                </a:lnTo>
                <a:lnTo>
                  <a:pt x="12183186" y="0"/>
                </a:lnTo>
                <a:lnTo>
                  <a:pt x="12196437" y="0"/>
                </a:lnTo>
                <a:lnTo>
                  <a:pt x="12196437" y="6880472"/>
                </a:lnTo>
                <a:lnTo>
                  <a:pt x="12183186" y="6880472"/>
                </a:lnTo>
                <a:lnTo>
                  <a:pt x="12183186" y="6880475"/>
                </a:lnTo>
                <a:lnTo>
                  <a:pt x="0" y="6880475"/>
                </a:lnTo>
                <a:close/>
              </a:path>
            </a:pathLst>
          </a:custGeom>
          <a:solidFill>
            <a:schemeClr val="tx1">
              <a:alpha val="47014"/>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dirty="0">
              <a:ln>
                <a:noFill/>
              </a:ln>
              <a:solidFill>
                <a:srgbClr val="000000"/>
              </a:solidFill>
              <a:effectLst/>
              <a:uLnTx/>
              <a:uFillTx/>
              <a:latin typeface="Tahoma"/>
              <a:ea typeface="+mn-ea"/>
              <a:cs typeface="+mn-cs"/>
            </a:endParaRPr>
          </a:p>
        </p:txBody>
      </p:sp>
      <p:pic>
        <p:nvPicPr>
          <p:cNvPr id="3" name="Picture 2">
            <a:extLst>
              <a:ext uri="{FF2B5EF4-FFF2-40B4-BE49-F238E27FC236}">
                <a16:creationId xmlns:a16="http://schemas.microsoft.com/office/drawing/2014/main" id="{03B23AF7-3458-051D-CD8B-A53B0977D5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45297" y="121917"/>
            <a:ext cx="1391803" cy="777494"/>
          </a:xfrm>
          <a:prstGeom prst="rect">
            <a:avLst/>
          </a:prstGeom>
        </p:spPr>
      </p:pic>
      <p:sp>
        <p:nvSpPr>
          <p:cNvPr id="7" name="Title 3">
            <a:extLst>
              <a:ext uri="{FF2B5EF4-FFF2-40B4-BE49-F238E27FC236}">
                <a16:creationId xmlns:a16="http://schemas.microsoft.com/office/drawing/2014/main" id="{F391C7B0-0412-9C5D-16A7-744632CB9FF0}"/>
              </a:ext>
            </a:extLst>
          </p:cNvPr>
          <p:cNvSpPr>
            <a:spLocks noGrp="1"/>
          </p:cNvSpPr>
          <p:nvPr>
            <p:ph type="title"/>
          </p:nvPr>
        </p:nvSpPr>
        <p:spPr>
          <a:xfrm>
            <a:off x="171471" y="837021"/>
            <a:ext cx="11169727" cy="5447645"/>
          </a:xfrm>
        </p:spPr>
        <p:txBody>
          <a:bodyPr/>
          <a:lstStyle/>
          <a:p>
            <a:pPr lvl="0" algn="l" defTabSz="457200">
              <a:spcBef>
                <a:spcPts val="0"/>
              </a:spcBef>
              <a:defRPr/>
            </a:pPr>
            <a:r>
              <a:rPr lang="en-US" sz="2400" dirty="0">
                <a:solidFill>
                  <a:schemeClr val="bg1"/>
                </a:solidFill>
                <a:latin typeface="Tahoma" panose="020B0604030504040204" pitchFamily="34" charset="0"/>
                <a:ea typeface="Batang" panose="02030600000101010101" pitchFamily="18" charset="-127"/>
              </a:rPr>
              <a:t>TNPA/2024/08/0003/73199/RFP</a:t>
            </a:r>
            <a:br>
              <a:rPr lang="en-US" sz="2400" dirty="0">
                <a:solidFill>
                  <a:schemeClr val="bg1"/>
                </a:solidFill>
                <a:latin typeface="Tahoma" panose="020B0604030504040204" pitchFamily="34" charset="0"/>
                <a:ea typeface="Batang" panose="02030600000101010101" pitchFamily="18" charset="-127"/>
              </a:rPr>
            </a:br>
            <a:br>
              <a:rPr lang="en-US" sz="2400" dirty="0">
                <a:solidFill>
                  <a:schemeClr val="bg1"/>
                </a:solidFill>
                <a:latin typeface="Tahoma" panose="020B0604030504040204" pitchFamily="34" charset="0"/>
                <a:ea typeface="Batang" panose="02030600000101010101" pitchFamily="18" charset="-127"/>
              </a:rPr>
            </a:br>
            <a:r>
              <a:rPr lang="en-US" sz="2400" dirty="0">
                <a:solidFill>
                  <a:schemeClr val="bg1"/>
                </a:solidFill>
                <a:latin typeface="Tahoma" panose="020B0604030504040204" pitchFamily="34" charset="0"/>
                <a:ea typeface="Batang" panose="02030600000101010101" pitchFamily="18" charset="-127"/>
              </a:rPr>
              <a:t>DESCRIPTION OF THE WORKS: REPLACEMENT AND CONSTRUCTION OF THE NEW BULK ELECTRICAL INFRASTRUCTURE AT STURROCK DRY DOCK FOR THE PORT OF CAPE TOWN FOR A PERIOD OF TWO (2) YEAR</a:t>
            </a:r>
            <a:br>
              <a:rPr lang="en-US" sz="2400" dirty="0">
                <a:solidFill>
                  <a:schemeClr val="bg1"/>
                </a:solidFill>
                <a:latin typeface="Tahoma" panose="020B0604030504040204" pitchFamily="34" charset="0"/>
                <a:ea typeface="Batang" panose="02030600000101010101" pitchFamily="18" charset="-127"/>
              </a:rPr>
            </a:br>
            <a:br>
              <a:rPr lang="en-US" sz="2400" dirty="0">
                <a:solidFill>
                  <a:schemeClr val="bg1"/>
                </a:solidFill>
                <a:latin typeface="Tahoma" panose="020B0604030504040204" pitchFamily="34" charset="0"/>
                <a:ea typeface="Batang" panose="02030600000101010101" pitchFamily="18" charset="-127"/>
              </a:rPr>
            </a:br>
            <a:br>
              <a:rPr kumimoji="0" lang="en-US" sz="2400" b="1" i="0" u="none" strike="noStrike" kern="0" cap="none" spc="10" normalizeH="0" baseline="0" noProof="0" dirty="0">
                <a:ln>
                  <a:noFill/>
                </a:ln>
                <a:solidFill>
                  <a:prstClr val="white"/>
                </a:solidFill>
                <a:effectLst/>
                <a:uLnTx/>
                <a:uFillTx/>
                <a:latin typeface="+mn-lt"/>
                <a:ea typeface="+mn-ea"/>
                <a:cs typeface="+mn-cs"/>
              </a:rPr>
            </a:br>
            <a:br>
              <a:rPr kumimoji="0" lang="en-US" sz="2400" b="1" i="0" u="none" strike="noStrike" kern="0" cap="none" spc="10" normalizeH="0" baseline="0" noProof="0" dirty="0">
                <a:ln>
                  <a:noFill/>
                </a:ln>
                <a:solidFill>
                  <a:prstClr val="white"/>
                </a:solidFill>
                <a:effectLst/>
                <a:uLnTx/>
                <a:uFillTx/>
                <a:latin typeface="+mn-lt"/>
                <a:ea typeface="+mn-ea"/>
                <a:cs typeface="+mn-cs"/>
              </a:rPr>
            </a:br>
            <a:r>
              <a:rPr kumimoji="0" lang="en-US" sz="2400" b="1" i="0" u="none" strike="noStrike" kern="0" cap="none" spc="10" normalizeH="0" baseline="0" noProof="0" dirty="0">
                <a:ln>
                  <a:noFill/>
                </a:ln>
                <a:solidFill>
                  <a:prstClr val="white"/>
                </a:solidFill>
                <a:effectLst/>
                <a:uLnTx/>
                <a:uFillTx/>
                <a:latin typeface="+mn-lt"/>
                <a:ea typeface="+mn-ea"/>
                <a:cs typeface="+mn-cs"/>
              </a:rPr>
              <a:t>VENUE: </a:t>
            </a:r>
            <a:r>
              <a:rPr lang="en-GB" sz="2400" kern="0" spc="10" dirty="0">
                <a:solidFill>
                  <a:prstClr val="white"/>
                </a:solidFill>
                <a:latin typeface="+mn-lt"/>
                <a:ea typeface="+mn-ea"/>
                <a:cs typeface="+mn-cs"/>
              </a:rPr>
              <a:t>TRAINING CENTRE, GROUND FLOOR, SOUTH ARM ROAD, PORT 		    OF CAPE TOWN</a:t>
            </a:r>
            <a:br>
              <a:rPr kumimoji="0" lang="en-US" sz="2400" b="1" i="0" u="none" strike="noStrike" kern="0" cap="none" spc="10" normalizeH="0" baseline="0" noProof="0" dirty="0">
                <a:ln>
                  <a:noFill/>
                </a:ln>
                <a:solidFill>
                  <a:prstClr val="white"/>
                </a:solidFill>
                <a:effectLst/>
                <a:uLnTx/>
                <a:uFillTx/>
                <a:latin typeface="+mn-lt"/>
                <a:ea typeface="+mn-ea"/>
                <a:cs typeface="+mn-cs"/>
              </a:rPr>
            </a:br>
            <a:r>
              <a:rPr kumimoji="0" lang="en-US" sz="2400" b="1" i="0" u="none" strike="noStrike" kern="0" cap="none" spc="10" normalizeH="0" baseline="0" noProof="0" dirty="0">
                <a:ln>
                  <a:noFill/>
                </a:ln>
                <a:solidFill>
                  <a:prstClr val="white"/>
                </a:solidFill>
                <a:effectLst/>
                <a:uLnTx/>
                <a:uFillTx/>
                <a:latin typeface="+mn-lt"/>
                <a:ea typeface="+mn-ea"/>
                <a:cs typeface="+mn-cs"/>
              </a:rPr>
              <a:t>DATE:   </a:t>
            </a:r>
            <a:r>
              <a:rPr lang="en-US" sz="2400" kern="0" spc="10" dirty="0">
                <a:solidFill>
                  <a:prstClr val="white"/>
                </a:solidFill>
                <a:latin typeface="+mn-lt"/>
                <a:ea typeface="+mn-ea"/>
                <a:cs typeface="+mn-cs"/>
              </a:rPr>
              <a:t>30 SEPTEMBER</a:t>
            </a:r>
            <a:r>
              <a:rPr kumimoji="0" lang="en-US" sz="2400" b="1" i="0" u="none" strike="noStrike" kern="0" cap="none" spc="10" normalizeH="0" baseline="0" noProof="0" dirty="0">
                <a:ln>
                  <a:noFill/>
                </a:ln>
                <a:solidFill>
                  <a:prstClr val="white"/>
                </a:solidFill>
                <a:effectLst/>
                <a:uLnTx/>
                <a:uFillTx/>
                <a:latin typeface="+mn-lt"/>
                <a:ea typeface="+mn-ea"/>
                <a:cs typeface="+mn-cs"/>
              </a:rPr>
              <a:t> 2025</a:t>
            </a:r>
            <a:br>
              <a:rPr kumimoji="0" lang="en-US" sz="2400" b="1" i="0" u="none" strike="noStrike" kern="0" cap="none" spc="10" normalizeH="0" baseline="0" noProof="0" dirty="0">
                <a:ln>
                  <a:noFill/>
                </a:ln>
                <a:solidFill>
                  <a:prstClr val="white"/>
                </a:solidFill>
                <a:effectLst/>
                <a:uLnTx/>
                <a:uFillTx/>
                <a:latin typeface="+mn-lt"/>
                <a:ea typeface="+mn-ea"/>
                <a:cs typeface="+mn-cs"/>
              </a:rPr>
            </a:br>
            <a:r>
              <a:rPr kumimoji="0" lang="en-US" sz="2400" b="1" i="0" u="none" strike="noStrike" kern="0" cap="none" spc="10" normalizeH="0" baseline="0" noProof="0" dirty="0">
                <a:ln>
                  <a:noFill/>
                </a:ln>
                <a:solidFill>
                  <a:prstClr val="white"/>
                </a:solidFill>
                <a:effectLst/>
                <a:uLnTx/>
                <a:uFillTx/>
                <a:latin typeface="+mn-lt"/>
                <a:ea typeface="+mn-ea"/>
                <a:cs typeface="+mn-cs"/>
              </a:rPr>
              <a:t>TIME:   10H00</a:t>
            </a:r>
            <a:br>
              <a:rPr kumimoji="0" lang="en-ZA" sz="2400" b="1" i="0" u="none" strike="noStrike" kern="0" cap="none" spc="10" normalizeH="0" baseline="0" noProof="0" dirty="0">
                <a:ln>
                  <a:noFill/>
                </a:ln>
                <a:solidFill>
                  <a:prstClr val="white"/>
                </a:solidFill>
                <a:effectLst/>
                <a:uLnTx/>
                <a:uFillTx/>
                <a:latin typeface="+mn-lt"/>
                <a:ea typeface="+mn-ea"/>
                <a:cs typeface="+mn-cs"/>
              </a:rPr>
            </a:br>
            <a:endParaRPr lang="en-ZA" sz="6000" dirty="0"/>
          </a:p>
        </p:txBody>
      </p:sp>
      <p:sp>
        <p:nvSpPr>
          <p:cNvPr id="6" name="Text Placeholder 5">
            <a:extLst>
              <a:ext uri="{FF2B5EF4-FFF2-40B4-BE49-F238E27FC236}">
                <a16:creationId xmlns:a16="http://schemas.microsoft.com/office/drawing/2014/main" id="{189504AC-D9F3-3D9E-89BA-DA2096911406}"/>
              </a:ext>
            </a:extLst>
          </p:cNvPr>
          <p:cNvSpPr>
            <a:spLocks noGrp="1"/>
          </p:cNvSpPr>
          <p:nvPr>
            <p:ph type="body" sz="quarter" idx="13"/>
          </p:nvPr>
        </p:nvSpPr>
        <p:spPr>
          <a:xfrm>
            <a:off x="213246" y="6206147"/>
            <a:ext cx="4905510" cy="467546"/>
          </a:xfrm>
        </p:spPr>
        <p:txBody>
          <a:bodyPr/>
          <a:lstStyle/>
          <a:p>
            <a:pPr algn="l"/>
            <a:r>
              <a:rPr lang="en-US" b="1" dirty="0">
                <a:solidFill>
                  <a:schemeClr val="bg1">
                    <a:lumMod val="95000"/>
                  </a:schemeClr>
                </a:solidFill>
                <a:latin typeface="+mn-lt"/>
              </a:rPr>
              <a:t>PRESENTED BY: </a:t>
            </a:r>
            <a:r>
              <a:rPr lang="en-ZA" b="1" dirty="0">
                <a:solidFill>
                  <a:schemeClr val="bg1">
                    <a:lumMod val="95000"/>
                  </a:schemeClr>
                </a:solidFill>
                <a:latin typeface="+mn-lt"/>
                <a:ea typeface="Calibri" panose="020F0502020204030204" pitchFamily="34" charset="0"/>
                <a:cs typeface="Times New Roman" panose="02020603050405020304" pitchFamily="18" charset="0"/>
              </a:rPr>
              <a:t>LUNGELWA MXOKOZELI</a:t>
            </a:r>
            <a:endParaRPr lang="en-US" b="1" dirty="0">
              <a:solidFill>
                <a:schemeClr val="bg1">
                  <a:lumMod val="95000"/>
                </a:schemeClr>
              </a:solidFill>
              <a:latin typeface="+mn-lt"/>
            </a:endParaRPr>
          </a:p>
        </p:txBody>
      </p:sp>
    </p:spTree>
    <p:extLst>
      <p:ext uri="{BB962C8B-B14F-4D97-AF65-F5344CB8AC3E}">
        <p14:creationId xmlns:p14="http://schemas.microsoft.com/office/powerpoint/2010/main" val="3079665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2D67AB93-ED85-B750-50F4-E7B5B17E4456}"/>
              </a:ext>
            </a:extLst>
          </p:cNvPr>
          <p:cNvPicPr>
            <a:picLocks noGrp="1" noChangeAspect="1"/>
          </p:cNvPicPr>
          <p:nvPr>
            <p:ph type="pic" sz="quarter" idx="12"/>
          </p:nvPr>
        </p:nvPicPr>
        <p:blipFill rotWithShape="1">
          <a:blip r:embed="rId3" cstate="email">
            <a:extLst>
              <a:ext uri="{28A0092B-C50C-407E-A947-70E740481C1C}">
                <a14:useLocalDpi xmlns:a14="http://schemas.microsoft.com/office/drawing/2010/main"/>
              </a:ext>
            </a:extLst>
          </a:blip>
          <a:srcRect l="48" r="48"/>
          <a:stretch/>
        </p:blipFill>
        <p:spPr/>
      </p:pic>
      <p:sp>
        <p:nvSpPr>
          <p:cNvPr id="16" name="Title 15">
            <a:extLst>
              <a:ext uri="{FF2B5EF4-FFF2-40B4-BE49-F238E27FC236}">
                <a16:creationId xmlns:a16="http://schemas.microsoft.com/office/drawing/2014/main" id="{C94B949C-E472-BAD8-DE07-71DC0F64E36F}"/>
              </a:ext>
            </a:extLst>
          </p:cNvPr>
          <p:cNvSpPr>
            <a:spLocks noGrp="1"/>
          </p:cNvSpPr>
          <p:nvPr>
            <p:ph type="title"/>
          </p:nvPr>
        </p:nvSpPr>
        <p:spPr>
          <a:xfrm>
            <a:off x="292871" y="460821"/>
            <a:ext cx="10079725" cy="400110"/>
          </a:xfrm>
        </p:spPr>
        <p:txBody>
          <a:bodyPr/>
          <a:lstStyle/>
          <a:p>
            <a:r>
              <a:rPr lang="en-US" sz="2000" dirty="0">
                <a:latin typeface="+mj-lt"/>
                <a:ea typeface="Tahoma" panose="020B0604030504040204" pitchFamily="34" charset="0"/>
                <a:cs typeface="Tahoma" panose="020B0604030504040204" pitchFamily="34" charset="0"/>
              </a:rPr>
              <a:t>AGENDA ITEM</a:t>
            </a:r>
          </a:p>
        </p:txBody>
      </p:sp>
      <p:sp>
        <p:nvSpPr>
          <p:cNvPr id="9" name="Freeform 8">
            <a:extLst>
              <a:ext uri="{FF2B5EF4-FFF2-40B4-BE49-F238E27FC236}">
                <a16:creationId xmlns:a16="http://schemas.microsoft.com/office/drawing/2014/main" id="{8F916133-BAB0-4E18-8CDD-4D070D9292DA}"/>
              </a:ext>
            </a:extLst>
          </p:cNvPr>
          <p:cNvSpPr/>
          <p:nvPr/>
        </p:nvSpPr>
        <p:spPr>
          <a:xfrm>
            <a:off x="7282543" y="0"/>
            <a:ext cx="4911471" cy="6870319"/>
          </a:xfrm>
          <a:custGeom>
            <a:avLst/>
            <a:gdLst>
              <a:gd name="connsiteX0" fmla="*/ 0 w 4911471"/>
              <a:gd name="connsiteY0" fmla="*/ 0 h 6870319"/>
              <a:gd name="connsiteX1" fmla="*/ 4243959 w 4911471"/>
              <a:gd name="connsiteY1" fmla="*/ 6870319 h 6870319"/>
              <a:gd name="connsiteX2" fmla="*/ 4911471 w 4911471"/>
              <a:gd name="connsiteY2" fmla="*/ 6870319 h 6870319"/>
              <a:gd name="connsiteX3" fmla="*/ 4911471 w 4911471"/>
              <a:gd name="connsiteY3" fmla="*/ 3175 h 6870319"/>
              <a:gd name="connsiteX4" fmla="*/ 0 w 4911471"/>
              <a:gd name="connsiteY4" fmla="*/ 0 h 687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471" h="6870319">
                <a:moveTo>
                  <a:pt x="0" y="0"/>
                </a:moveTo>
                <a:lnTo>
                  <a:pt x="4243959" y="6870319"/>
                </a:lnTo>
                <a:lnTo>
                  <a:pt x="4911471" y="6870319"/>
                </a:lnTo>
                <a:lnTo>
                  <a:pt x="4911471" y="3175"/>
                </a:lnTo>
                <a:lnTo>
                  <a:pt x="0" y="0"/>
                </a:lnTo>
                <a:close/>
              </a:path>
            </a:pathLst>
          </a:custGeom>
          <a:solidFill>
            <a:schemeClr val="tx1">
              <a:alpha val="20698"/>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Graphic 64">
            <a:extLst>
              <a:ext uri="{FF2B5EF4-FFF2-40B4-BE49-F238E27FC236}">
                <a16:creationId xmlns:a16="http://schemas.microsoft.com/office/drawing/2014/main" id="{C37055A3-0518-9A8A-0C04-027C6CE6C9F7}"/>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 name="Freeform 2">
            <a:extLst>
              <a:ext uri="{FF2B5EF4-FFF2-40B4-BE49-F238E27FC236}">
                <a16:creationId xmlns:a16="http://schemas.microsoft.com/office/drawing/2014/main" id="{4938AFD7-9AAD-E832-42B0-CA139FBC7801}"/>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3AD35E6F-C541-D374-FB49-03D8E64073E3}"/>
              </a:ext>
            </a:extLst>
          </p:cNvPr>
          <p:cNvSpPr/>
          <p:nvPr/>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2</a:t>
            </a:fld>
            <a:endParaRPr lang="en-ZA" sz="767" b="1">
              <a:solidFill>
                <a:schemeClr val="bg1"/>
              </a:solidFill>
              <a:latin typeface="Tahoma"/>
            </a:endParaRPr>
          </a:p>
        </p:txBody>
      </p:sp>
      <p:pic>
        <p:nvPicPr>
          <p:cNvPr id="5" name="Picture 4">
            <a:extLst>
              <a:ext uri="{FF2B5EF4-FFF2-40B4-BE49-F238E27FC236}">
                <a16:creationId xmlns:a16="http://schemas.microsoft.com/office/drawing/2014/main" id="{00D190C1-ADE5-D0B0-A729-9F1FFB88477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graphicFrame>
        <p:nvGraphicFramePr>
          <p:cNvPr id="7" name="Content Placeholder 9">
            <a:extLst>
              <a:ext uri="{FF2B5EF4-FFF2-40B4-BE49-F238E27FC236}">
                <a16:creationId xmlns:a16="http://schemas.microsoft.com/office/drawing/2014/main" id="{157B4DD3-B5C1-C2D9-7DA4-6D14132BA7B5}"/>
              </a:ext>
            </a:extLst>
          </p:cNvPr>
          <p:cNvGraphicFramePr>
            <a:graphicFrameLocks/>
          </p:cNvGraphicFramePr>
          <p:nvPr>
            <p:extLst>
              <p:ext uri="{D42A27DB-BD31-4B8C-83A1-F6EECF244321}">
                <p14:modId xmlns:p14="http://schemas.microsoft.com/office/powerpoint/2010/main" val="3660608650"/>
              </p:ext>
            </p:extLst>
          </p:nvPr>
        </p:nvGraphicFramePr>
        <p:xfrm>
          <a:off x="1277815" y="1113692"/>
          <a:ext cx="9092768" cy="5133606"/>
        </p:xfrm>
        <a:graphic>
          <a:graphicData uri="http://schemas.openxmlformats.org/drawingml/2006/table">
            <a:tbl>
              <a:tblPr/>
              <a:tblGrid>
                <a:gridCol w="499686">
                  <a:extLst>
                    <a:ext uri="{9D8B030D-6E8A-4147-A177-3AD203B41FA5}">
                      <a16:colId xmlns:a16="http://schemas.microsoft.com/office/drawing/2014/main" val="232578409"/>
                    </a:ext>
                  </a:extLst>
                </a:gridCol>
                <a:gridCol w="4852269">
                  <a:extLst>
                    <a:ext uri="{9D8B030D-6E8A-4147-A177-3AD203B41FA5}">
                      <a16:colId xmlns:a16="http://schemas.microsoft.com/office/drawing/2014/main" val="4196333590"/>
                    </a:ext>
                  </a:extLst>
                </a:gridCol>
                <a:gridCol w="3740813">
                  <a:extLst>
                    <a:ext uri="{9D8B030D-6E8A-4147-A177-3AD203B41FA5}">
                      <a16:colId xmlns:a16="http://schemas.microsoft.com/office/drawing/2014/main" val="2057434063"/>
                    </a:ext>
                  </a:extLst>
                </a:gridCol>
              </a:tblGrid>
              <a:tr h="294909">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r>
                        <a:rPr lang="en-ZA" sz="1600" b="1" u="none" strike="noStrike">
                          <a:effectLst/>
                        </a:rPr>
                        <a:t> No.</a:t>
                      </a:r>
                      <a:endParaRPr lang="en-ZA" sz="1600" b="1" i="0" u="none" strike="noStrike">
                        <a:solidFill>
                          <a:srgbClr val="000000"/>
                        </a:solidFill>
                        <a:effectLst/>
                        <a:latin typeface="Calibri" panose="020F0502020204030204" pitchFamily="34" charset="0"/>
                      </a:endParaRP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r>
                        <a:rPr lang="en-ZA" sz="1600" b="1" u="none" strike="noStrike">
                          <a:effectLst/>
                        </a:rPr>
                        <a:t>Agenda Item</a:t>
                      </a:r>
                      <a:endParaRPr lang="en-ZA" sz="1600" b="1" i="0" u="none" strike="noStrike">
                        <a:solidFill>
                          <a:srgbClr val="000000"/>
                        </a:solidFill>
                        <a:effectLst/>
                        <a:latin typeface="Calibri" panose="020F0502020204030204" pitchFamily="34" charset="0"/>
                      </a:endParaRP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r>
                        <a:rPr lang="en-ZA" sz="1600" b="1" u="none" strike="noStrike" dirty="0">
                          <a:effectLst/>
                        </a:rPr>
                        <a:t>Presenter</a:t>
                      </a:r>
                      <a:endParaRPr lang="en-ZA" sz="1600" b="1" i="0" u="none" strike="noStrike" dirty="0">
                        <a:solidFill>
                          <a:srgbClr val="000000"/>
                        </a:solidFill>
                        <a:effectLst/>
                        <a:latin typeface="Calibri" panose="020F0502020204030204" pitchFamily="34" charset="0"/>
                      </a:endParaRP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extLst>
                  <a:ext uri="{0D108BD9-81ED-4DB2-BD59-A6C34878D82A}">
                    <a16:rowId xmlns:a16="http://schemas.microsoft.com/office/drawing/2014/main" val="93324295"/>
                  </a:ext>
                </a:extLst>
              </a:tr>
              <a:tr h="355872">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lnSpc>
                          <a:spcPct val="150000"/>
                        </a:lnSpc>
                      </a:pPr>
                      <a:r>
                        <a:rPr lang="en-ZA" sz="1600" u="none" strike="noStrike">
                          <a:effectLst/>
                        </a:rPr>
                        <a:t> 1</a:t>
                      </a:r>
                      <a:endParaRPr lang="en-ZA" sz="1600" b="0" i="0" u="none" strike="noStrike">
                        <a:solidFill>
                          <a:srgbClr val="000000"/>
                        </a:solidFill>
                        <a:effectLst/>
                        <a:latin typeface="Calibri" panose="020F0502020204030204" pitchFamily="34" charset="0"/>
                      </a:endParaRP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lnSpc>
                          <a:spcPct val="150000"/>
                        </a:lnSpc>
                      </a:pPr>
                      <a:r>
                        <a:rPr lang="en-ZA" sz="1600" u="none" strike="noStrike">
                          <a:effectLst/>
                        </a:rPr>
                        <a:t>Welcome / Opening of meeting</a:t>
                      </a:r>
                      <a:endParaRPr lang="en-ZA" sz="1600" b="0" i="0" u="none" strike="noStrike">
                        <a:solidFill>
                          <a:srgbClr val="000000"/>
                        </a:solidFill>
                        <a:effectLst/>
                        <a:latin typeface="Calibri" panose="020F0502020204030204" pitchFamily="34" charset="0"/>
                      </a:endParaRP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marR="0" lvl="0" indent="0" algn="l" defTabSz="779173" rtl="0" eaLnBrk="1" fontAlgn="b" latinLnBrk="0" hangingPunct="1">
                        <a:lnSpc>
                          <a:spcPct val="150000"/>
                        </a:lnSpc>
                        <a:spcBef>
                          <a:spcPts val="0"/>
                        </a:spcBef>
                        <a:spcAft>
                          <a:spcPts val="0"/>
                        </a:spcAft>
                        <a:buClrTx/>
                        <a:buSzTx/>
                        <a:buFontTx/>
                        <a:buNone/>
                        <a:tabLst/>
                        <a:defRPr/>
                      </a:pPr>
                      <a:r>
                        <a:rPr kumimoji="0" lang="en-ZA" sz="1600" b="0" i="0" u="none" strike="noStrike" kern="1200" cap="none" spc="0" normalizeH="0" baseline="0" noProof="0" dirty="0">
                          <a:ln>
                            <a:noFill/>
                          </a:ln>
                          <a:solidFill>
                            <a:srgbClr val="000000"/>
                          </a:solidFill>
                          <a:effectLst/>
                          <a:uLnTx/>
                          <a:uFillTx/>
                          <a:latin typeface="Tahoma"/>
                          <a:ea typeface="+mn-ea"/>
                          <a:cs typeface="+mn-cs"/>
                        </a:rPr>
                        <a:t>Lungelwa Mxokozeli</a:t>
                      </a:r>
                      <a:endParaRPr kumimoji="0" lang="en-ZA"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extLst>
                  <a:ext uri="{0D108BD9-81ED-4DB2-BD59-A6C34878D82A}">
                    <a16:rowId xmlns:a16="http://schemas.microsoft.com/office/drawing/2014/main" val="667347569"/>
                  </a:ext>
                </a:extLst>
              </a:tr>
              <a:tr h="355872">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lnSpc>
                          <a:spcPct val="150000"/>
                        </a:lnSpc>
                      </a:pPr>
                      <a:r>
                        <a:rPr lang="en-ZA" sz="1600" u="none" strike="noStrike">
                          <a:effectLst/>
                        </a:rPr>
                        <a:t> 2</a:t>
                      </a:r>
                      <a:endParaRPr lang="en-ZA" sz="1600" b="0" i="0" u="none" strike="noStrike">
                        <a:solidFill>
                          <a:srgbClr val="000000"/>
                        </a:solidFill>
                        <a:effectLst/>
                        <a:latin typeface="Calibri" panose="020F0502020204030204" pitchFamily="34" charset="0"/>
                      </a:endParaRP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lnSpc>
                          <a:spcPct val="150000"/>
                        </a:lnSpc>
                      </a:pPr>
                      <a:r>
                        <a:rPr lang="en-ZA" sz="1600" u="none" strike="noStrike">
                          <a:effectLst/>
                        </a:rPr>
                        <a:t>Safety Briefing </a:t>
                      </a:r>
                      <a:endParaRPr lang="en-ZA" sz="1600" b="0" i="0" u="none" strike="noStrike">
                        <a:solidFill>
                          <a:srgbClr val="000000"/>
                        </a:solidFill>
                        <a:effectLst/>
                        <a:latin typeface="Calibri" panose="020F0502020204030204" pitchFamily="34" charset="0"/>
                      </a:endParaRP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marR="0" lvl="0" indent="0" algn="l" defTabSz="779173" rtl="0" eaLnBrk="1" fontAlgn="b" latinLnBrk="0" hangingPunct="1">
                        <a:lnSpc>
                          <a:spcPct val="150000"/>
                        </a:lnSpc>
                        <a:spcBef>
                          <a:spcPts val="0"/>
                        </a:spcBef>
                        <a:spcAft>
                          <a:spcPts val="0"/>
                        </a:spcAft>
                        <a:buClrTx/>
                        <a:buSzTx/>
                        <a:buFontTx/>
                        <a:buNone/>
                        <a:tabLst/>
                        <a:defRPr/>
                      </a:pPr>
                      <a:r>
                        <a:rPr lang="en-ZA" sz="1600" u="none" strike="noStrike" kern="1200" noProof="0" dirty="0">
                          <a:solidFill>
                            <a:schemeClr val="dk1"/>
                          </a:solidFill>
                          <a:effectLst/>
                          <a:latin typeface="Tahoma"/>
                          <a:ea typeface="+mn-ea"/>
                          <a:cs typeface="+mn-cs"/>
                        </a:rPr>
                        <a:t>Jabulani Maluleka</a:t>
                      </a: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extLst>
                  <a:ext uri="{0D108BD9-81ED-4DB2-BD59-A6C34878D82A}">
                    <a16:rowId xmlns:a16="http://schemas.microsoft.com/office/drawing/2014/main" val="2066954312"/>
                  </a:ext>
                </a:extLst>
              </a:tr>
              <a:tr h="355872">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lnSpc>
                          <a:spcPct val="150000"/>
                        </a:lnSpc>
                      </a:pPr>
                      <a:r>
                        <a:rPr lang="en-ZA" sz="1600" u="none" strike="noStrike">
                          <a:effectLst/>
                        </a:rPr>
                        <a:t> 3</a:t>
                      </a:r>
                      <a:endParaRPr lang="en-ZA" sz="1600" b="0" i="0" u="none" strike="noStrike">
                        <a:solidFill>
                          <a:srgbClr val="000000"/>
                        </a:solidFill>
                        <a:effectLst/>
                        <a:latin typeface="Calibri" panose="020F0502020204030204" pitchFamily="34" charset="0"/>
                      </a:endParaRP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lnSpc>
                          <a:spcPct val="150000"/>
                        </a:lnSpc>
                      </a:pPr>
                      <a:r>
                        <a:rPr lang="en-ZA" sz="1600" u="none" strike="noStrike">
                          <a:effectLst/>
                        </a:rPr>
                        <a:t>Introductions</a:t>
                      </a:r>
                      <a:endParaRPr lang="en-ZA" sz="1600" b="0" i="0" u="none" strike="noStrike">
                        <a:solidFill>
                          <a:srgbClr val="000000"/>
                        </a:solidFill>
                        <a:effectLst/>
                        <a:latin typeface="Calibri" panose="020F0502020204030204" pitchFamily="34" charset="0"/>
                      </a:endParaRP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marR="0" lvl="0" indent="0" algn="l" defTabSz="779173" rtl="0" eaLnBrk="1" fontAlgn="b" latinLnBrk="0" hangingPunct="1">
                        <a:lnSpc>
                          <a:spcPct val="150000"/>
                        </a:lnSpc>
                        <a:spcBef>
                          <a:spcPts val="0"/>
                        </a:spcBef>
                        <a:spcAft>
                          <a:spcPts val="0"/>
                        </a:spcAft>
                        <a:buClrTx/>
                        <a:buSzTx/>
                        <a:buFontTx/>
                        <a:buNone/>
                        <a:tabLst/>
                        <a:defRPr/>
                      </a:pPr>
                      <a:r>
                        <a:rPr kumimoji="0" lang="en-ZA" sz="1600" b="0" i="0" u="none" strike="noStrike" kern="1200" cap="none" spc="0" normalizeH="0" baseline="0" noProof="0" dirty="0">
                          <a:ln>
                            <a:noFill/>
                          </a:ln>
                          <a:solidFill>
                            <a:srgbClr val="000000"/>
                          </a:solidFill>
                          <a:effectLst/>
                          <a:uLnTx/>
                          <a:uFillTx/>
                          <a:latin typeface="Tahoma"/>
                          <a:ea typeface="+mn-ea"/>
                          <a:cs typeface="+mn-cs"/>
                        </a:rPr>
                        <a:t>Lungelwa Mxokozeli</a:t>
                      </a:r>
                      <a:endParaRPr kumimoji="0" lang="en-ZA"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extLst>
                  <a:ext uri="{0D108BD9-81ED-4DB2-BD59-A6C34878D82A}">
                    <a16:rowId xmlns:a16="http://schemas.microsoft.com/office/drawing/2014/main" val="2021317419"/>
                  </a:ext>
                </a:extLst>
              </a:tr>
              <a:tr h="355872">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lnSpc>
                          <a:spcPct val="150000"/>
                        </a:lnSpc>
                      </a:pPr>
                      <a:r>
                        <a:rPr lang="en-ZA" sz="1600" u="none" strike="noStrike">
                          <a:effectLst/>
                        </a:rPr>
                        <a:t> 4</a:t>
                      </a:r>
                      <a:endParaRPr lang="en-ZA" sz="1600" b="0" i="0" u="none" strike="noStrike">
                        <a:solidFill>
                          <a:srgbClr val="000000"/>
                        </a:solidFill>
                        <a:effectLst/>
                        <a:latin typeface="Calibri" panose="020F0502020204030204" pitchFamily="34" charset="0"/>
                      </a:endParaRP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lnSpc>
                          <a:spcPct val="150000"/>
                        </a:lnSpc>
                      </a:pPr>
                      <a:r>
                        <a:rPr lang="en-US" sz="1600" u="none" strike="noStrike" dirty="0">
                          <a:effectLst/>
                        </a:rPr>
                        <a:t>Background and Scope of work</a:t>
                      </a:r>
                      <a:endParaRPr lang="en-US" sz="1600" b="0" i="0" u="none" strike="noStrike" dirty="0">
                        <a:solidFill>
                          <a:srgbClr val="000000"/>
                        </a:solidFill>
                        <a:effectLst/>
                        <a:latin typeface="Calibri" panose="020F0502020204030204" pitchFamily="34" charset="0"/>
                      </a:endParaRP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algn="l" defTabSz="844083" rtl="0" eaLnBrk="1" fontAlgn="b" latinLnBrk="0" hangingPunct="1">
                        <a:lnSpc>
                          <a:spcPct val="150000"/>
                        </a:lnSpc>
                      </a:pPr>
                      <a:r>
                        <a:rPr lang="en-ZA" sz="1600" u="none" strike="noStrike" kern="1200" dirty="0">
                          <a:solidFill>
                            <a:schemeClr val="dk1"/>
                          </a:solidFill>
                          <a:effectLst/>
                          <a:latin typeface="Tahoma"/>
                          <a:ea typeface="+mn-ea"/>
                          <a:cs typeface="+mn-cs"/>
                        </a:rPr>
                        <a:t>Justice  Ramulifho/Zukiswa Mpana</a:t>
                      </a: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extLst>
                  <a:ext uri="{0D108BD9-81ED-4DB2-BD59-A6C34878D82A}">
                    <a16:rowId xmlns:a16="http://schemas.microsoft.com/office/drawing/2014/main" val="3723495819"/>
                  </a:ext>
                </a:extLst>
              </a:tr>
              <a:tr h="469455">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algn="l" defTabSz="844083" rtl="0" eaLnBrk="1" fontAlgn="b" latinLnBrk="0" hangingPunct="1">
                        <a:lnSpc>
                          <a:spcPct val="150000"/>
                        </a:lnSpc>
                      </a:pPr>
                      <a:r>
                        <a:rPr lang="en-ZA" sz="1600" u="none" strike="noStrike" kern="1200">
                          <a:solidFill>
                            <a:schemeClr val="dk1"/>
                          </a:solidFill>
                          <a:effectLst/>
                          <a:latin typeface="+mn-lt"/>
                          <a:ea typeface="+mn-ea"/>
                          <a:cs typeface="+mn-cs"/>
                        </a:rPr>
                        <a:t> 5</a:t>
                      </a: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marR="0" lvl="0" indent="0" algn="l" defTabSz="779173" rtl="0" eaLnBrk="1" fontAlgn="b" latinLnBrk="0" hangingPunct="1">
                        <a:lnSpc>
                          <a:spcPct val="150000"/>
                        </a:lnSpc>
                        <a:spcBef>
                          <a:spcPts val="0"/>
                        </a:spcBef>
                        <a:spcAft>
                          <a:spcPts val="0"/>
                        </a:spcAft>
                        <a:buClrTx/>
                        <a:buSzTx/>
                        <a:buFontTx/>
                        <a:buNone/>
                        <a:tabLst/>
                        <a:defRPr/>
                      </a:pPr>
                      <a:r>
                        <a:rPr kumimoji="0" lang="en-ZA" sz="1600" b="0" i="0" u="none" strike="noStrike" kern="1200" cap="none" spc="0" normalizeH="0" baseline="0" noProof="0" dirty="0">
                          <a:ln>
                            <a:noFill/>
                          </a:ln>
                          <a:solidFill>
                            <a:srgbClr val="000000"/>
                          </a:solidFill>
                          <a:effectLst/>
                          <a:uLnTx/>
                          <a:uFillTx/>
                          <a:latin typeface="Tahoma"/>
                          <a:ea typeface="+mn-ea"/>
                          <a:cs typeface="+mn-cs"/>
                        </a:rPr>
                        <a:t>Tendering Process &amp; Tender Evaluation Procedure</a:t>
                      </a:r>
                      <a:endParaRPr kumimoji="0" lang="en-ZA"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marR="0" lvl="0" indent="0" algn="l" defTabSz="779173" rtl="0" eaLnBrk="1" fontAlgn="b" latinLnBrk="0" hangingPunct="1">
                        <a:lnSpc>
                          <a:spcPct val="150000"/>
                        </a:lnSpc>
                        <a:spcBef>
                          <a:spcPts val="0"/>
                        </a:spcBef>
                        <a:spcAft>
                          <a:spcPts val="0"/>
                        </a:spcAft>
                        <a:buClrTx/>
                        <a:buSzTx/>
                        <a:buFontTx/>
                        <a:buNone/>
                        <a:tabLst/>
                        <a:defRPr/>
                      </a:pPr>
                      <a:r>
                        <a:rPr kumimoji="0" lang="en-ZA" sz="1600" b="0" i="0" u="none" strike="noStrike" kern="1200" cap="none" spc="0" normalizeH="0" baseline="0" noProof="0" dirty="0">
                          <a:ln>
                            <a:noFill/>
                          </a:ln>
                          <a:solidFill>
                            <a:srgbClr val="000000"/>
                          </a:solidFill>
                          <a:effectLst/>
                          <a:uLnTx/>
                          <a:uFillTx/>
                          <a:latin typeface="Tahoma"/>
                          <a:ea typeface="+mn-ea"/>
                          <a:cs typeface="+mn-cs"/>
                        </a:rPr>
                        <a:t>Lungelwa Mxokozeli</a:t>
                      </a:r>
                      <a:endParaRPr kumimoji="0" lang="en-ZA"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extLst>
                  <a:ext uri="{0D108BD9-81ED-4DB2-BD59-A6C34878D82A}">
                    <a16:rowId xmlns:a16="http://schemas.microsoft.com/office/drawing/2014/main" val="546748945"/>
                  </a:ext>
                </a:extLst>
              </a:tr>
              <a:tr h="355872">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algn="l" defTabSz="844083" rtl="0" eaLnBrk="1" fontAlgn="b" latinLnBrk="0" hangingPunct="1">
                        <a:lnSpc>
                          <a:spcPct val="150000"/>
                        </a:lnSpc>
                      </a:pPr>
                      <a:r>
                        <a:rPr lang="en-ZA" sz="1600" u="none" strike="noStrike" kern="1200">
                          <a:solidFill>
                            <a:schemeClr val="dk1"/>
                          </a:solidFill>
                          <a:effectLst/>
                          <a:latin typeface="+mn-lt"/>
                          <a:ea typeface="+mn-ea"/>
                          <a:cs typeface="+mn-cs"/>
                        </a:rPr>
                        <a:t> 6.</a:t>
                      </a: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algn="l" defTabSz="844083" rtl="0" eaLnBrk="1" fontAlgn="b" latinLnBrk="0" hangingPunct="1">
                        <a:lnSpc>
                          <a:spcPct val="150000"/>
                        </a:lnSpc>
                      </a:pPr>
                      <a:r>
                        <a:rPr lang="en-ZA" sz="1600" u="none" strike="noStrike" kern="1200" dirty="0">
                          <a:solidFill>
                            <a:schemeClr val="dk1"/>
                          </a:solidFill>
                          <a:effectLst/>
                          <a:latin typeface="+mn-lt"/>
                          <a:ea typeface="+mn-ea"/>
                          <a:cs typeface="+mn-cs"/>
                        </a:rPr>
                        <a:t>Technical Evaluation/Functionality</a:t>
                      </a: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marR="0" lvl="0" indent="0" algn="l" defTabSz="779173" rtl="0" eaLnBrk="1" fontAlgn="b" latinLnBrk="0" hangingPunct="1">
                        <a:lnSpc>
                          <a:spcPct val="150000"/>
                        </a:lnSpc>
                        <a:spcBef>
                          <a:spcPts val="0"/>
                        </a:spcBef>
                        <a:spcAft>
                          <a:spcPts val="0"/>
                        </a:spcAft>
                        <a:buClrTx/>
                        <a:buSzTx/>
                        <a:buFontTx/>
                        <a:buNone/>
                        <a:tabLst/>
                        <a:defRPr/>
                      </a:pPr>
                      <a:r>
                        <a:rPr kumimoji="0" lang="en-ZA" sz="1600" b="0" i="0" u="none" strike="noStrike" kern="1200" cap="none" spc="0" normalizeH="0" baseline="0" noProof="0" dirty="0">
                          <a:ln>
                            <a:noFill/>
                          </a:ln>
                          <a:solidFill>
                            <a:srgbClr val="000000"/>
                          </a:solidFill>
                          <a:effectLst/>
                          <a:uLnTx/>
                          <a:uFillTx/>
                          <a:latin typeface="Tahoma"/>
                          <a:ea typeface="+mn-ea"/>
                          <a:cs typeface="+mn-cs"/>
                        </a:rPr>
                        <a:t>Technical Team</a:t>
                      </a:r>
                      <a:endParaRPr kumimoji="0" lang="en-ZA"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extLst>
                  <a:ext uri="{0D108BD9-81ED-4DB2-BD59-A6C34878D82A}">
                    <a16:rowId xmlns:a16="http://schemas.microsoft.com/office/drawing/2014/main" val="2164334017"/>
                  </a:ext>
                </a:extLst>
              </a:tr>
              <a:tr h="343259">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lnSpc>
                          <a:spcPct val="150000"/>
                        </a:lnSpc>
                      </a:pPr>
                      <a:r>
                        <a:rPr lang="en-ZA" sz="1600" u="none" strike="noStrike" dirty="0">
                          <a:effectLst/>
                        </a:rPr>
                        <a:t> 7.</a:t>
                      </a:r>
                      <a:endParaRPr lang="en-ZA" sz="1600" b="0" i="0" u="none" strike="noStrike" dirty="0">
                        <a:solidFill>
                          <a:srgbClr val="000000"/>
                        </a:solidFill>
                        <a:effectLst/>
                        <a:latin typeface="Calibri" panose="020F0502020204030204" pitchFamily="34" charset="0"/>
                      </a:endParaRP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algn="l" defTabSz="844083" rtl="0" eaLnBrk="1" fontAlgn="b" latinLnBrk="0" hangingPunct="1">
                        <a:lnSpc>
                          <a:spcPct val="150000"/>
                        </a:lnSpc>
                      </a:pPr>
                      <a:r>
                        <a:rPr lang="en-ZA" sz="1600" u="none" strike="noStrike" kern="1200" dirty="0">
                          <a:solidFill>
                            <a:schemeClr val="dk1"/>
                          </a:solidFill>
                          <a:effectLst/>
                          <a:latin typeface="+mn-lt"/>
                          <a:ea typeface="+mn-ea"/>
                          <a:cs typeface="+mn-cs"/>
                        </a:rPr>
                        <a:t>Specific Goals</a:t>
                      </a: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marR="0" lvl="0" indent="0" algn="l" defTabSz="779173" rtl="0" eaLnBrk="1" fontAlgn="b" latinLnBrk="0" hangingPunct="1">
                        <a:lnSpc>
                          <a:spcPct val="150000"/>
                        </a:lnSpc>
                        <a:spcBef>
                          <a:spcPts val="0"/>
                        </a:spcBef>
                        <a:spcAft>
                          <a:spcPts val="0"/>
                        </a:spcAft>
                        <a:buClrTx/>
                        <a:buSzTx/>
                        <a:buFontTx/>
                        <a:buNone/>
                        <a:tabLst/>
                        <a:defRPr/>
                      </a:pPr>
                      <a:r>
                        <a:rPr kumimoji="0" lang="en-ZA" sz="1600" b="0" i="0" u="none" strike="noStrike" kern="1200" cap="none" spc="0" normalizeH="0" baseline="0" noProof="0" dirty="0">
                          <a:ln>
                            <a:noFill/>
                          </a:ln>
                          <a:solidFill>
                            <a:srgbClr val="000000"/>
                          </a:solidFill>
                          <a:effectLst/>
                          <a:uLnTx/>
                          <a:uFillTx/>
                          <a:latin typeface="Tahoma"/>
                          <a:ea typeface="+mn-ea"/>
                          <a:cs typeface="+mn-cs"/>
                        </a:rPr>
                        <a:t>Salathiso Xoxo</a:t>
                      </a:r>
                      <a:endParaRPr kumimoji="0" lang="en-ZA"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extLst>
                  <a:ext uri="{0D108BD9-81ED-4DB2-BD59-A6C34878D82A}">
                    <a16:rowId xmlns:a16="http://schemas.microsoft.com/office/drawing/2014/main" val="4023318063"/>
                  </a:ext>
                </a:extLst>
              </a:tr>
              <a:tr h="343259">
                <a:tc>
                  <a:txBody>
                    <a:bodyPr/>
                    <a:lstStyle/>
                    <a:p>
                      <a:pPr algn="l" fontAlgn="b">
                        <a:lnSpc>
                          <a:spcPct val="150000"/>
                        </a:lnSpc>
                      </a:pPr>
                      <a:r>
                        <a:rPr lang="en-ZA" sz="1600" b="0" i="0" u="none" strike="noStrike" dirty="0">
                          <a:solidFill>
                            <a:srgbClr val="000000"/>
                          </a:solidFill>
                          <a:effectLst/>
                          <a:latin typeface="+mn-lt"/>
                        </a:rPr>
                        <a:t> 8.</a:t>
                      </a:r>
                    </a:p>
                  </a:txBody>
                  <a:tcPr marL="7620" marR="7620" marT="7620" marB="0" anchor="b">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p>
                      <a:pPr marL="0" marR="0" lvl="0" indent="0" algn="l" defTabSz="779173" rtl="0" eaLnBrk="1" fontAlgn="b" latinLnBrk="0" hangingPunct="1">
                        <a:lnSpc>
                          <a:spcPct val="150000"/>
                        </a:lnSpc>
                        <a:spcBef>
                          <a:spcPts val="0"/>
                        </a:spcBef>
                        <a:spcAft>
                          <a:spcPts val="0"/>
                        </a:spcAft>
                        <a:buClrTx/>
                        <a:buSzTx/>
                        <a:buFontTx/>
                        <a:buNone/>
                        <a:tabLst/>
                        <a:defRPr/>
                      </a:pPr>
                      <a:r>
                        <a:rPr kumimoji="0" lang="en-ZA" sz="1600" b="0" i="0" u="none" strike="noStrike" kern="1200" cap="none" spc="0" normalizeH="0" baseline="0" dirty="0">
                          <a:ln>
                            <a:noFill/>
                          </a:ln>
                          <a:solidFill>
                            <a:srgbClr val="000000"/>
                          </a:solidFill>
                          <a:effectLst/>
                          <a:uLnTx/>
                          <a:uFillTx/>
                          <a:latin typeface="Tahoma"/>
                          <a:ea typeface="+mn-ea"/>
                          <a:cs typeface="+mn-cs"/>
                        </a:rPr>
                        <a:t>Bill of Quantities</a:t>
                      </a:r>
                      <a:endParaRPr lang="en-ZA" sz="1600" u="none" strike="noStrike" kern="1200" dirty="0">
                        <a:solidFill>
                          <a:schemeClr val="dk1"/>
                        </a:solidFill>
                        <a:effectLst/>
                        <a:latin typeface="+mn-lt"/>
                        <a:ea typeface="+mn-ea"/>
                        <a:cs typeface="+mn-cs"/>
                      </a:endParaRPr>
                    </a:p>
                  </a:txBody>
                  <a:tcPr marL="7620" marR="7620" marT="762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p>
                      <a:pPr marL="0" marR="0" lvl="0" indent="0" algn="l" defTabSz="779173" rtl="0" eaLnBrk="1" fontAlgn="b" latinLnBrk="0" hangingPunct="1">
                        <a:lnSpc>
                          <a:spcPct val="150000"/>
                        </a:lnSpc>
                        <a:spcBef>
                          <a:spcPts val="0"/>
                        </a:spcBef>
                        <a:spcAft>
                          <a:spcPts val="0"/>
                        </a:spcAft>
                        <a:buClrTx/>
                        <a:buSzTx/>
                        <a:buFontTx/>
                        <a:buNone/>
                        <a:tabLst/>
                        <a:defRPr/>
                      </a:pPr>
                      <a:r>
                        <a:rPr kumimoji="0" lang="en-ZA" sz="1600" b="0" i="0" u="none" strike="noStrike" kern="1200" cap="none" spc="0" normalizeH="0" baseline="0" noProof="0" dirty="0">
                          <a:ln>
                            <a:noFill/>
                          </a:ln>
                          <a:solidFill>
                            <a:srgbClr val="000000"/>
                          </a:solidFill>
                          <a:effectLst/>
                          <a:uLnTx/>
                          <a:uFillTx/>
                          <a:latin typeface="Tahoma"/>
                          <a:ea typeface="+mn-ea"/>
                          <a:cs typeface="+mn-cs"/>
                        </a:rPr>
                        <a:t>Bukho </a:t>
                      </a:r>
                      <a:r>
                        <a:rPr kumimoji="0" lang="en-ZA" sz="1600" b="0" i="0" u="none" strike="noStrike" kern="1200" cap="none" spc="0" normalizeH="0" baseline="0" noProof="0" dirty="0" err="1">
                          <a:ln>
                            <a:noFill/>
                          </a:ln>
                          <a:solidFill>
                            <a:srgbClr val="000000"/>
                          </a:solidFill>
                          <a:effectLst/>
                          <a:uLnTx/>
                          <a:uFillTx/>
                          <a:latin typeface="Tahoma"/>
                          <a:ea typeface="+mn-ea"/>
                          <a:cs typeface="+mn-cs"/>
                        </a:rPr>
                        <a:t>Nqeketso</a:t>
                      </a:r>
                      <a:endParaRPr kumimoji="0" lang="en-ZA" sz="1600" b="0" i="0" u="none" strike="noStrike" kern="1200" cap="none" spc="0" normalizeH="0" baseline="0" noProof="0" dirty="0">
                        <a:ln>
                          <a:noFill/>
                        </a:ln>
                        <a:solidFill>
                          <a:srgbClr val="000000"/>
                        </a:solidFill>
                        <a:effectLst/>
                        <a:uLnTx/>
                        <a:uFillTx/>
                        <a:latin typeface="Tahoma"/>
                        <a:ea typeface="+mn-ea"/>
                        <a:cs typeface="+mn-cs"/>
                      </a:endParaRPr>
                    </a:p>
                  </a:txBody>
                  <a:tcPr marL="7620" marR="7620" marT="7620" marB="0" anchor="b">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extLst>
                  <a:ext uri="{0D108BD9-81ED-4DB2-BD59-A6C34878D82A}">
                    <a16:rowId xmlns:a16="http://schemas.microsoft.com/office/drawing/2014/main" val="4224457705"/>
                  </a:ext>
                </a:extLst>
              </a:tr>
              <a:tr h="355872">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algn="l" defTabSz="844083" rtl="0" eaLnBrk="1" fontAlgn="b" latinLnBrk="0" hangingPunct="1">
                        <a:lnSpc>
                          <a:spcPct val="150000"/>
                        </a:lnSpc>
                      </a:pPr>
                      <a:r>
                        <a:rPr lang="en-ZA" sz="1600" u="none" strike="noStrike" kern="1200" dirty="0">
                          <a:solidFill>
                            <a:schemeClr val="dk1"/>
                          </a:solidFill>
                          <a:effectLst/>
                          <a:latin typeface="+mn-lt"/>
                          <a:ea typeface="+mn-ea"/>
                          <a:cs typeface="+mn-cs"/>
                        </a:rPr>
                        <a:t> 9.</a:t>
                      </a: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algn="l" defTabSz="844083" rtl="0" eaLnBrk="1" fontAlgn="b" latinLnBrk="0" hangingPunct="1">
                        <a:lnSpc>
                          <a:spcPct val="150000"/>
                        </a:lnSpc>
                      </a:pPr>
                      <a:r>
                        <a:rPr lang="en-US" sz="1600" u="none" strike="noStrike" kern="1200" dirty="0">
                          <a:solidFill>
                            <a:schemeClr val="dk1"/>
                          </a:solidFill>
                          <a:effectLst/>
                          <a:latin typeface="+mn-lt"/>
                          <a:ea typeface="+mn-ea"/>
                          <a:cs typeface="+mn-cs"/>
                        </a:rPr>
                        <a:t>Tender Data &amp; Returnable Schedules</a:t>
                      </a: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marR="0" lvl="0" indent="0" algn="l" defTabSz="779173" rtl="0" eaLnBrk="1" fontAlgn="b" latinLnBrk="0" hangingPunct="1">
                        <a:lnSpc>
                          <a:spcPct val="150000"/>
                        </a:lnSpc>
                        <a:spcBef>
                          <a:spcPts val="0"/>
                        </a:spcBef>
                        <a:spcAft>
                          <a:spcPts val="0"/>
                        </a:spcAft>
                        <a:buClrTx/>
                        <a:buSzTx/>
                        <a:buFontTx/>
                        <a:buNone/>
                        <a:tabLst/>
                        <a:defRPr/>
                      </a:pPr>
                      <a:r>
                        <a:rPr kumimoji="0" lang="en-ZA" sz="1600" b="0" i="0" u="none" strike="noStrike" kern="1200" cap="none" spc="0" normalizeH="0" baseline="0" noProof="0" dirty="0">
                          <a:ln>
                            <a:noFill/>
                          </a:ln>
                          <a:solidFill>
                            <a:srgbClr val="000000"/>
                          </a:solidFill>
                          <a:effectLst/>
                          <a:uLnTx/>
                          <a:uFillTx/>
                          <a:latin typeface="Tahoma"/>
                          <a:ea typeface="+mn-ea"/>
                          <a:cs typeface="+mn-cs"/>
                        </a:rPr>
                        <a:t>Lungelwa Mxokozeli</a:t>
                      </a:r>
                      <a:endParaRPr kumimoji="0" lang="en-ZA"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extLst>
                  <a:ext uri="{0D108BD9-81ED-4DB2-BD59-A6C34878D82A}">
                    <a16:rowId xmlns:a16="http://schemas.microsoft.com/office/drawing/2014/main" val="2345107055"/>
                  </a:ext>
                </a:extLst>
              </a:tr>
              <a:tr h="478406">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lnSpc>
                          <a:spcPct val="150000"/>
                        </a:lnSpc>
                      </a:pPr>
                      <a:r>
                        <a:rPr lang="en-ZA" sz="1600" u="none" strike="noStrike" kern="1200" dirty="0">
                          <a:solidFill>
                            <a:schemeClr val="dk1"/>
                          </a:solidFill>
                          <a:effectLst/>
                          <a:latin typeface="+mn-lt"/>
                          <a:ea typeface="+mn-ea"/>
                          <a:cs typeface="+mn-cs"/>
                        </a:rPr>
                        <a:t>10.</a:t>
                      </a:r>
                    </a:p>
                  </a:txBody>
                  <a:tcPr marL="7620" marR="7620" marT="7620" marB="0" anchor="b">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lnSpc>
                          <a:spcPct val="150000"/>
                        </a:lnSpc>
                      </a:pPr>
                      <a:r>
                        <a:rPr lang="en-US" sz="1600" u="none" strike="noStrike">
                          <a:effectLst/>
                        </a:rPr>
                        <a:t>C1.1: Contract Data Part 2: Data By the Contractor</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marR="0" lvl="0" indent="0" algn="l" defTabSz="779173" rtl="0" eaLnBrk="1" fontAlgn="b" latinLnBrk="0" hangingPunct="1">
                        <a:lnSpc>
                          <a:spcPct val="150000"/>
                        </a:lnSpc>
                        <a:spcBef>
                          <a:spcPts val="0"/>
                        </a:spcBef>
                        <a:spcAft>
                          <a:spcPts val="0"/>
                        </a:spcAft>
                        <a:buClrTx/>
                        <a:buSzTx/>
                        <a:buFontTx/>
                        <a:buNone/>
                        <a:tabLst/>
                        <a:defRPr/>
                      </a:pPr>
                      <a:r>
                        <a:rPr kumimoji="0" lang="en-ZA" sz="1600" b="0" i="0" u="none" strike="noStrike" kern="1200" cap="none" spc="0" normalizeH="0" baseline="0" noProof="0" dirty="0">
                          <a:ln>
                            <a:noFill/>
                          </a:ln>
                          <a:solidFill>
                            <a:srgbClr val="000000"/>
                          </a:solidFill>
                          <a:effectLst/>
                          <a:uLnTx/>
                          <a:uFillTx/>
                          <a:latin typeface="Tahoma"/>
                          <a:ea typeface="+mn-ea"/>
                          <a:cs typeface="+mn-cs"/>
                        </a:rPr>
                        <a:t>Lungelwa Mxokozeli</a:t>
                      </a:r>
                      <a:endParaRPr kumimoji="0" lang="en-ZA"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620" marR="7620" marT="7620" marB="0" anchor="b">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extLst>
                  <a:ext uri="{0D108BD9-81ED-4DB2-BD59-A6C34878D82A}">
                    <a16:rowId xmlns:a16="http://schemas.microsoft.com/office/drawing/2014/main" val="745915274"/>
                  </a:ext>
                </a:extLst>
              </a:tr>
              <a:tr h="355872">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lnSpc>
                          <a:spcPct val="150000"/>
                        </a:lnSpc>
                      </a:pPr>
                      <a:r>
                        <a:rPr lang="en-ZA" sz="1600" b="0" i="0" u="none" strike="noStrike" dirty="0">
                          <a:solidFill>
                            <a:srgbClr val="000000"/>
                          </a:solidFill>
                          <a:effectLst/>
                          <a:latin typeface="Calibri" panose="020F0502020204030204" pitchFamily="34" charset="0"/>
                        </a:rPr>
                        <a:t>11.</a:t>
                      </a:r>
                    </a:p>
                  </a:txBody>
                  <a:tcPr marL="7620" marR="7620" marT="7620" marB="0" anchor="b">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marR="0" lvl="0" indent="0" algn="l" defTabSz="779173" rtl="0" eaLnBrk="1" fontAlgn="b" latinLnBrk="0" hangingPunct="1">
                        <a:lnSpc>
                          <a:spcPct val="150000"/>
                        </a:lnSpc>
                        <a:spcBef>
                          <a:spcPts val="0"/>
                        </a:spcBef>
                        <a:spcAft>
                          <a:spcPts val="0"/>
                        </a:spcAft>
                        <a:buClrTx/>
                        <a:buSzTx/>
                        <a:buFontTx/>
                        <a:buNone/>
                        <a:tabLst/>
                        <a:defRPr/>
                      </a:pPr>
                      <a:r>
                        <a:rPr lang="en-ZA" sz="1600" u="none" strike="noStrike" kern="1200" dirty="0">
                          <a:solidFill>
                            <a:schemeClr val="dk1"/>
                          </a:solidFill>
                          <a:effectLst/>
                          <a:latin typeface="Tahoma"/>
                          <a:ea typeface="+mn-ea"/>
                          <a:cs typeface="+mn-cs"/>
                        </a:rPr>
                        <a:t>General</a:t>
                      </a:r>
                    </a:p>
                  </a:txBody>
                  <a:tcPr marL="7620" marR="7620" marT="762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marR="0" lvl="0" indent="0" algn="l" defTabSz="779173" rtl="0" eaLnBrk="1" fontAlgn="b" latinLnBrk="0" hangingPunct="1">
                        <a:lnSpc>
                          <a:spcPct val="150000"/>
                        </a:lnSpc>
                        <a:spcBef>
                          <a:spcPts val="0"/>
                        </a:spcBef>
                        <a:spcAft>
                          <a:spcPts val="0"/>
                        </a:spcAft>
                        <a:buClrTx/>
                        <a:buSzTx/>
                        <a:buFontTx/>
                        <a:buNone/>
                        <a:tabLst/>
                        <a:defRPr/>
                      </a:pPr>
                      <a:r>
                        <a:rPr kumimoji="0" lang="en-ZA" sz="1600" b="0" i="0" u="none" strike="noStrike" kern="1200" cap="none" spc="0" normalizeH="0" baseline="0" noProof="0" dirty="0">
                          <a:ln>
                            <a:noFill/>
                          </a:ln>
                          <a:solidFill>
                            <a:srgbClr val="000000"/>
                          </a:solidFill>
                          <a:effectLst/>
                          <a:uLnTx/>
                          <a:uFillTx/>
                          <a:latin typeface="Tahoma"/>
                          <a:ea typeface="+mn-ea"/>
                          <a:cs typeface="+mn-cs"/>
                        </a:rPr>
                        <a:t>Lungelwa Mxokozeli</a:t>
                      </a:r>
                      <a:endParaRPr kumimoji="0" lang="en-ZA"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620" marR="7620" marT="7620" marB="0" anchor="b">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extLst>
                  <a:ext uri="{0D108BD9-81ED-4DB2-BD59-A6C34878D82A}">
                    <a16:rowId xmlns:a16="http://schemas.microsoft.com/office/drawing/2014/main" val="3223991111"/>
                  </a:ext>
                </a:extLst>
              </a:tr>
              <a:tr h="356607">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lnSpc>
                          <a:spcPct val="150000"/>
                        </a:lnSpc>
                      </a:pPr>
                      <a:r>
                        <a:rPr lang="en-ZA" sz="1600" b="0" i="0" u="none" strike="noStrike" dirty="0">
                          <a:solidFill>
                            <a:srgbClr val="000000"/>
                          </a:solidFill>
                          <a:effectLst/>
                          <a:latin typeface="Calibri" panose="020F0502020204030204" pitchFamily="34" charset="0"/>
                        </a:rPr>
                        <a:t>12.</a:t>
                      </a: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algn="l" defTabSz="844083" rtl="0" eaLnBrk="1" fontAlgn="b" latinLnBrk="0" hangingPunct="1">
                        <a:lnSpc>
                          <a:spcPct val="150000"/>
                        </a:lnSpc>
                      </a:pPr>
                      <a:r>
                        <a:rPr lang="en-ZA" sz="1600" u="none" strike="noStrike" kern="1200" dirty="0">
                          <a:solidFill>
                            <a:schemeClr val="dk1"/>
                          </a:solidFill>
                          <a:effectLst/>
                          <a:latin typeface="+mn-lt"/>
                          <a:ea typeface="+mn-ea"/>
                          <a:cs typeface="+mn-cs"/>
                        </a:rPr>
                        <a:t>Tender Closing</a:t>
                      </a: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marR="0" lvl="0" indent="0" algn="l" defTabSz="779173" rtl="0" eaLnBrk="1" fontAlgn="b" latinLnBrk="0" hangingPunct="1">
                        <a:lnSpc>
                          <a:spcPct val="150000"/>
                        </a:lnSpc>
                        <a:spcBef>
                          <a:spcPts val="0"/>
                        </a:spcBef>
                        <a:spcAft>
                          <a:spcPts val="0"/>
                        </a:spcAft>
                        <a:buClrTx/>
                        <a:buSzTx/>
                        <a:buFontTx/>
                        <a:buNone/>
                        <a:tabLst/>
                        <a:defRPr/>
                      </a:pPr>
                      <a:r>
                        <a:rPr kumimoji="0" lang="en-ZA" sz="1600" b="0" i="0" u="none" strike="noStrike" kern="1200" cap="none" spc="0" normalizeH="0" baseline="0" noProof="0" dirty="0">
                          <a:ln>
                            <a:noFill/>
                          </a:ln>
                          <a:solidFill>
                            <a:srgbClr val="000000"/>
                          </a:solidFill>
                          <a:effectLst/>
                          <a:uLnTx/>
                          <a:uFillTx/>
                          <a:latin typeface="Tahoma"/>
                          <a:ea typeface="+mn-ea"/>
                          <a:cs typeface="+mn-cs"/>
                        </a:rPr>
                        <a:t>Lungelwa Mxokozeli</a:t>
                      </a:r>
                      <a:endParaRPr kumimoji="0" lang="en-ZA"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extLst>
                  <a:ext uri="{0D108BD9-81ED-4DB2-BD59-A6C34878D82A}">
                    <a16:rowId xmlns:a16="http://schemas.microsoft.com/office/drawing/2014/main" val="4126233942"/>
                  </a:ext>
                </a:extLst>
              </a:tr>
              <a:tr h="356607">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lnSpc>
                          <a:spcPct val="150000"/>
                        </a:lnSpc>
                      </a:pPr>
                      <a:r>
                        <a:rPr lang="en-ZA" sz="1600" b="0" i="0" u="none" strike="noStrike">
                          <a:solidFill>
                            <a:srgbClr val="000000"/>
                          </a:solidFill>
                          <a:effectLst/>
                          <a:latin typeface="Calibri" panose="020F0502020204030204" pitchFamily="34" charset="0"/>
                        </a:rPr>
                        <a:t>10</a:t>
                      </a: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algn="l" defTabSz="844083" rtl="0" eaLnBrk="1" fontAlgn="b" latinLnBrk="0" hangingPunct="1">
                        <a:lnSpc>
                          <a:spcPct val="150000"/>
                        </a:lnSpc>
                      </a:pPr>
                      <a:r>
                        <a:rPr lang="en-ZA" sz="1600" b="0" i="0" u="none" strike="noStrike" kern="1200">
                          <a:solidFill>
                            <a:srgbClr val="000000"/>
                          </a:solidFill>
                          <a:effectLst/>
                          <a:latin typeface="Calibri" panose="020F0502020204030204" pitchFamily="34" charset="0"/>
                          <a:ea typeface="+mn-ea"/>
                          <a:cs typeface="+mn-cs"/>
                        </a:rPr>
                        <a:t>Q&amp;A</a:t>
                      </a: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algn="l" defTabSz="844083" rtl="0" eaLnBrk="1" fontAlgn="b" latinLnBrk="0" hangingPunct="1">
                        <a:lnSpc>
                          <a:spcPct val="150000"/>
                        </a:lnSpc>
                      </a:pPr>
                      <a:r>
                        <a:rPr lang="en-ZA" sz="1600" b="0" i="0" u="none" strike="noStrike" kern="1200" dirty="0">
                          <a:solidFill>
                            <a:srgbClr val="000000"/>
                          </a:solidFill>
                          <a:effectLst/>
                          <a:latin typeface="Calibri" panose="020F0502020204030204" pitchFamily="34" charset="0"/>
                          <a:ea typeface="+mn-ea"/>
                          <a:cs typeface="+mn-cs"/>
                        </a:rPr>
                        <a:t>ALL</a:t>
                      </a:r>
                    </a:p>
                  </a:txBody>
                  <a:tcPr marL="7620" marR="7620" marT="762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D8F29">
                        <a:tint val="20000"/>
                      </a:srgbClr>
                    </a:solidFill>
                  </a:tcPr>
                </a:tc>
                <a:extLst>
                  <a:ext uri="{0D108BD9-81ED-4DB2-BD59-A6C34878D82A}">
                    <a16:rowId xmlns:a16="http://schemas.microsoft.com/office/drawing/2014/main" val="1984857091"/>
                  </a:ext>
                </a:extLst>
              </a:tr>
            </a:tbl>
          </a:graphicData>
        </a:graphic>
      </p:graphicFrame>
    </p:spTree>
    <p:extLst>
      <p:ext uri="{BB962C8B-B14F-4D97-AF65-F5344CB8AC3E}">
        <p14:creationId xmlns:p14="http://schemas.microsoft.com/office/powerpoint/2010/main" val="2872228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236702" y="236981"/>
            <a:ext cx="10822684" cy="369332"/>
          </a:xfrm>
        </p:spPr>
        <p:txBody>
          <a:bodyPr/>
          <a:lstStyle/>
          <a:p>
            <a:r>
              <a:rPr lang="en-US" sz="1800" dirty="0">
                <a:latin typeface="+mj-lt"/>
                <a:cs typeface="Arial" panose="020B0604020202020204" pitchFamily="34" charset="0"/>
              </a:rPr>
              <a:t>MEETING RULES</a:t>
            </a:r>
          </a:p>
        </p:txBody>
      </p:sp>
      <p:sp>
        <p:nvSpPr>
          <p:cNvPr id="30" name="Subtitle 29">
            <a:extLst>
              <a:ext uri="{FF2B5EF4-FFF2-40B4-BE49-F238E27FC236}">
                <a16:creationId xmlns:a16="http://schemas.microsoft.com/office/drawing/2014/main" id="{2F56EA8E-0941-B701-6CDC-1D6811AC694E}"/>
              </a:ext>
            </a:extLst>
          </p:cNvPr>
          <p:cNvSpPr>
            <a:spLocks noGrp="1"/>
          </p:cNvSpPr>
          <p:nvPr>
            <p:ph type="subTitle" idx="1"/>
          </p:nvPr>
        </p:nvSpPr>
        <p:spPr>
          <a:xfrm>
            <a:off x="476542" y="768097"/>
            <a:ext cx="10822684" cy="4974335"/>
          </a:xfrm>
        </p:spPr>
        <p:txBody>
          <a:bodyPr/>
          <a:lstStyle/>
          <a:p>
            <a:pPr marL="285750" marR="361381" lvl="0" indent="-285750" algn="l" defTabSz="779173" rtl="0" eaLnBrk="1" fontAlgn="auto" latinLnBrk="0" hangingPunct="1">
              <a:lnSpc>
                <a:spcPct val="150000"/>
              </a:lnSpc>
              <a:spcBef>
                <a:spcPts val="56"/>
              </a:spcBef>
              <a:spcAft>
                <a:spcPts val="341"/>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schemeClr val="tx1"/>
                </a:solidFill>
                <a:effectLst/>
                <a:uLnTx/>
                <a:uFillTx/>
                <a:latin typeface="+mn-lt"/>
                <a:ea typeface="Tahoma" panose="020B0604030504040204" pitchFamily="34" charset="0"/>
                <a:cs typeface="Arial" panose="020B0604020202020204" pitchFamily="34" charset="0"/>
              </a:rPr>
              <a:t>Please put cellphone on mute during the presentations;</a:t>
            </a:r>
          </a:p>
          <a:p>
            <a:pPr marL="285750" marR="361381" lvl="0" indent="-285750" algn="l" defTabSz="779173" rtl="0" eaLnBrk="1" fontAlgn="auto" latinLnBrk="0" hangingPunct="1">
              <a:lnSpc>
                <a:spcPct val="150000"/>
              </a:lnSpc>
              <a:spcBef>
                <a:spcPts val="56"/>
              </a:spcBef>
              <a:spcAft>
                <a:spcPts val="341"/>
              </a:spcAft>
              <a:buClrTx/>
              <a:buSzTx/>
              <a:buFont typeface="Wingdings" panose="05000000000000000000" pitchFamily="2" charset="2"/>
              <a:buChar char="ü"/>
              <a:tabLst/>
              <a:defRPr/>
            </a:pPr>
            <a:r>
              <a:rPr lang="en-US" sz="1800" dirty="0">
                <a:solidFill>
                  <a:schemeClr val="tx1"/>
                </a:solidFill>
                <a:latin typeface="+mn-lt"/>
                <a:ea typeface="Tahoma" panose="020B0604030504040204" pitchFamily="34" charset="0"/>
                <a:cs typeface="Arial" panose="020B0604020202020204" pitchFamily="34" charset="0"/>
              </a:rPr>
              <a:t>Please ensure that you sign the attendance register clearly</a:t>
            </a:r>
          </a:p>
          <a:p>
            <a:pPr marL="285750" marR="361381" lvl="0" indent="-285750" algn="l" defTabSz="779173" rtl="0" eaLnBrk="1" fontAlgn="auto" latinLnBrk="0" hangingPunct="1">
              <a:lnSpc>
                <a:spcPct val="150000"/>
              </a:lnSpc>
              <a:spcBef>
                <a:spcPts val="56"/>
              </a:spcBef>
              <a:spcAft>
                <a:spcPts val="341"/>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schemeClr val="tx1"/>
                </a:solidFill>
                <a:effectLst/>
                <a:uLnTx/>
                <a:uFillTx/>
                <a:latin typeface="+mn-lt"/>
                <a:ea typeface="Tahoma" panose="020B0604030504040204" pitchFamily="34" charset="0"/>
                <a:cs typeface="Arial" panose="020B0604020202020204" pitchFamily="34" charset="0"/>
              </a:rPr>
              <a:t>All questions are to be raised after each presentation.</a:t>
            </a:r>
          </a:p>
          <a:p>
            <a:pPr marL="285750" marR="361381" lvl="0" indent="-285750" algn="l" defTabSz="779173" rtl="0" eaLnBrk="1" fontAlgn="auto" latinLnBrk="0" hangingPunct="1">
              <a:lnSpc>
                <a:spcPct val="150000"/>
              </a:lnSpc>
              <a:spcBef>
                <a:spcPts val="56"/>
              </a:spcBef>
              <a:spcAft>
                <a:spcPts val="341"/>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schemeClr val="tx1"/>
                </a:solidFill>
                <a:effectLst/>
                <a:uLnTx/>
                <a:uFillTx/>
                <a:latin typeface="+mn-lt"/>
                <a:ea typeface="Tahoma" panose="020B0604030504040204" pitchFamily="34" charset="0"/>
                <a:cs typeface="Arial" panose="020B0604020202020204" pitchFamily="34" charset="0"/>
              </a:rPr>
              <a:t>Kindly raise your hand to ask a question</a:t>
            </a:r>
          </a:p>
          <a:p>
            <a:pPr marL="285750" marR="361381" lvl="0" indent="-285750" algn="l" defTabSz="779173" rtl="0" eaLnBrk="1" fontAlgn="auto" latinLnBrk="0" hangingPunct="1">
              <a:lnSpc>
                <a:spcPct val="150000"/>
              </a:lnSpc>
              <a:spcBef>
                <a:spcPts val="56"/>
              </a:spcBef>
              <a:spcAft>
                <a:spcPts val="341"/>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schemeClr val="tx1"/>
                </a:solidFill>
                <a:effectLst/>
                <a:uLnTx/>
                <a:uFillTx/>
                <a:latin typeface="+mn-lt"/>
                <a:ea typeface="Tahoma" panose="020B0604030504040204" pitchFamily="34" charset="0"/>
                <a:cs typeface="Arial" panose="020B0604020202020204" pitchFamily="34" charset="0"/>
              </a:rPr>
              <a:t>TNPA will endeavor to answer all questions in the session and issue the briefing session minutes.</a:t>
            </a:r>
          </a:p>
          <a:p>
            <a:pPr marL="285750" marR="361381" lvl="0" indent="-285750" algn="l" defTabSz="779173" rtl="0" eaLnBrk="1" fontAlgn="auto" latinLnBrk="0" hangingPunct="1">
              <a:lnSpc>
                <a:spcPct val="150000"/>
              </a:lnSpc>
              <a:spcBef>
                <a:spcPts val="56"/>
              </a:spcBef>
              <a:spcAft>
                <a:spcPts val="341"/>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schemeClr val="tx1"/>
                </a:solidFill>
                <a:effectLst/>
                <a:uLnTx/>
                <a:uFillTx/>
                <a:latin typeface="+mn-lt"/>
                <a:ea typeface="Tahoma" panose="020B0604030504040204" pitchFamily="34" charset="0"/>
                <a:cs typeface="Arial" panose="020B0604020202020204" pitchFamily="34" charset="0"/>
              </a:rPr>
              <a:t>Questions are to be followed-up by email to </a:t>
            </a:r>
            <a:r>
              <a:rPr kumimoji="0" lang="en-US" sz="1800" b="1" i="0" u="none" strike="noStrike" kern="1200" cap="none" spc="0" normalizeH="0" baseline="0" noProof="0" dirty="0">
                <a:ln>
                  <a:noFill/>
                </a:ln>
                <a:solidFill>
                  <a:schemeClr val="tx1"/>
                </a:solidFill>
                <a:effectLst/>
                <a:uLnTx/>
                <a:uFillTx/>
                <a:latin typeface="+mn-lt"/>
                <a:ea typeface="Tahoma" panose="020B0604030504040204" pitchFamily="34" charset="0"/>
                <a:cs typeface="Arial" panose="020B0604020202020204" pitchFamily="34" charset="0"/>
                <a:hlinkClick r:id="rId2"/>
              </a:rPr>
              <a:t>TNPATenderenquiries3@transnet.net</a:t>
            </a:r>
            <a:r>
              <a:rPr kumimoji="0" lang="en-US" sz="1800" b="1" i="0" u="none" strike="noStrike" kern="1200" cap="none" spc="0" normalizeH="0" baseline="0" noProof="0" dirty="0">
                <a:ln>
                  <a:noFill/>
                </a:ln>
                <a:solidFill>
                  <a:schemeClr val="tx1"/>
                </a:solidFill>
                <a:effectLst/>
                <a:uLnTx/>
                <a:uFillTx/>
                <a:latin typeface="+mn-lt"/>
                <a:ea typeface="Tahoma" panose="020B0604030504040204" pitchFamily="34" charset="0"/>
                <a:cs typeface="Arial" panose="020B0604020202020204" pitchFamily="34" charset="0"/>
              </a:rPr>
              <a:t> </a:t>
            </a:r>
          </a:p>
          <a:p>
            <a:pPr marL="285750" marR="361381" lvl="0" indent="-285750" algn="l" defTabSz="779173" rtl="0" eaLnBrk="1" fontAlgn="auto" latinLnBrk="0" hangingPunct="1">
              <a:lnSpc>
                <a:spcPct val="150000"/>
              </a:lnSpc>
              <a:spcBef>
                <a:spcPts val="56"/>
              </a:spcBef>
              <a:spcAft>
                <a:spcPts val="341"/>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schemeClr val="tx1"/>
                </a:solidFill>
                <a:effectLst/>
                <a:uLnTx/>
                <a:uFillTx/>
                <a:latin typeface="+mn-lt"/>
                <a:ea typeface="Tahoma" panose="020B0604030504040204" pitchFamily="34" charset="0"/>
                <a:cs typeface="Arial" panose="020B0604020202020204" pitchFamily="34" charset="0"/>
              </a:rPr>
              <a:t>Late comers will be allowed; however, nothing will be repeated for their benefit.</a:t>
            </a:r>
          </a:p>
          <a:p>
            <a:pPr marL="258112" marR="361381" lvl="0" indent="-285750" algn="l" defTabSz="779173" rtl="0" eaLnBrk="1" fontAlgn="auto" latinLnBrk="0" hangingPunct="1">
              <a:lnSpc>
                <a:spcPct val="150000"/>
              </a:lnSpc>
              <a:spcBef>
                <a:spcPts val="56"/>
              </a:spcBef>
              <a:spcAft>
                <a:spcPts val="341"/>
              </a:spcAft>
              <a:buClrTx/>
              <a:buSzTx/>
              <a:buFont typeface="Wingdings" panose="05000000000000000000" pitchFamily="2" charset="2"/>
              <a:buChar char="ü"/>
              <a:tabLst/>
              <a:defRPr/>
            </a:pPr>
            <a:r>
              <a:rPr kumimoji="0" lang="en-GB" sz="1800" b="0" i="0" u="none" strike="noStrike" kern="1200" cap="none" spc="0" normalizeH="0" baseline="0" noProof="0" dirty="0">
                <a:ln>
                  <a:noFill/>
                </a:ln>
                <a:solidFill>
                  <a:schemeClr val="tx1"/>
                </a:solidFill>
                <a:effectLst/>
                <a:uLnTx/>
                <a:uFillTx/>
                <a:latin typeface="+mn-lt"/>
                <a:ea typeface="Tahoma" panose="020B0604030504040204" pitchFamily="34" charset="0"/>
                <a:cs typeface="Arial" panose="020B0604020202020204" pitchFamily="34" charset="0"/>
              </a:rPr>
              <a:t>Attendees are encouraged to remain for the entire briefing session as important information pertaining to the RFP will be presented.</a:t>
            </a:r>
          </a:p>
          <a:p>
            <a:endParaRPr lang="en-US" dirty="0"/>
          </a:p>
        </p:txBody>
      </p:sp>
    </p:spTree>
    <p:extLst>
      <p:ext uri="{BB962C8B-B14F-4D97-AF65-F5344CB8AC3E}">
        <p14:creationId xmlns:p14="http://schemas.microsoft.com/office/powerpoint/2010/main" val="1295362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07E23-9637-6A89-ED12-86A22C57D471}"/>
              </a:ext>
            </a:extLst>
          </p:cNvPr>
          <p:cNvSpPr>
            <a:spLocks noGrp="1"/>
          </p:cNvSpPr>
          <p:nvPr>
            <p:ph type="title"/>
          </p:nvPr>
        </p:nvSpPr>
        <p:spPr>
          <a:xfrm>
            <a:off x="684658" y="215910"/>
            <a:ext cx="10822684" cy="523220"/>
          </a:xfrm>
        </p:spPr>
        <p:txBody>
          <a:bodyPr/>
          <a:lstStyle/>
          <a:p>
            <a:pPr algn="l"/>
            <a:r>
              <a:rPr lang="en-ZA" spc="-5" dirty="0"/>
              <a:t>DISCLAIMER</a:t>
            </a:r>
            <a:endParaRPr lang="en-ZA" dirty="0"/>
          </a:p>
        </p:txBody>
      </p:sp>
      <p:sp>
        <p:nvSpPr>
          <p:cNvPr id="3" name="Subtitle 2">
            <a:extLst>
              <a:ext uri="{FF2B5EF4-FFF2-40B4-BE49-F238E27FC236}">
                <a16:creationId xmlns:a16="http://schemas.microsoft.com/office/drawing/2014/main" id="{DFE04555-A8C8-2FF1-A751-D3D0E25A8F9C}"/>
              </a:ext>
            </a:extLst>
          </p:cNvPr>
          <p:cNvSpPr>
            <a:spLocks noGrp="1"/>
          </p:cNvSpPr>
          <p:nvPr>
            <p:ph type="subTitle" idx="1"/>
          </p:nvPr>
        </p:nvSpPr>
        <p:spPr>
          <a:xfrm>
            <a:off x="477520" y="894081"/>
            <a:ext cx="11267440" cy="5486400"/>
          </a:xfrm>
        </p:spPr>
        <p:txBody>
          <a:bodyPr/>
          <a:lstStyle/>
          <a:p>
            <a:pPr marL="258112" indent="-285750" algn="l">
              <a:lnSpc>
                <a:spcPct val="150000"/>
              </a:lnSpc>
              <a:buFont typeface="Wingdings" panose="05000000000000000000" pitchFamily="2" charset="2"/>
              <a:buChar char="ü"/>
              <a:defRPr/>
            </a:pPr>
            <a:r>
              <a:rPr lang="en-US" sz="1800" dirty="0">
                <a:solidFill>
                  <a:schemeClr val="tx1"/>
                </a:solidFill>
                <a:latin typeface="+mn-lt"/>
                <a:ea typeface="Tahoma" panose="020B0604030504040204" pitchFamily="34" charset="0"/>
                <a:cs typeface="Arial" panose="020B0604020202020204" pitchFamily="34" charset="0"/>
              </a:rPr>
              <a:t>The content of this presentation is for general information purposes only and should not be construed as creating an expectation of any nature whatsoever regarding the way forward relative to the issues under consideration.</a:t>
            </a:r>
          </a:p>
          <a:p>
            <a:pPr marL="0" indent="0" algn="l">
              <a:lnSpc>
                <a:spcPct val="150000"/>
              </a:lnSpc>
              <a:defRPr/>
            </a:pPr>
            <a:endParaRPr lang="en-US" sz="1800" dirty="0">
              <a:solidFill>
                <a:schemeClr val="tx1"/>
              </a:solidFill>
              <a:latin typeface="+mn-lt"/>
              <a:ea typeface="Tahoma" panose="020B0604030504040204" pitchFamily="34" charset="0"/>
              <a:cs typeface="Arial" panose="020B0604020202020204" pitchFamily="34" charset="0"/>
            </a:endParaRPr>
          </a:p>
          <a:p>
            <a:pPr marL="258112" indent="-285750" algn="l">
              <a:lnSpc>
                <a:spcPct val="150000"/>
              </a:lnSpc>
              <a:buFont typeface="Wingdings" panose="05000000000000000000" pitchFamily="2" charset="2"/>
              <a:buChar char="ü"/>
              <a:defRPr/>
            </a:pPr>
            <a:r>
              <a:rPr lang="en-US" sz="1800" dirty="0">
                <a:solidFill>
                  <a:schemeClr val="tx1"/>
                </a:solidFill>
                <a:latin typeface="+mn-lt"/>
                <a:ea typeface="Tahoma" panose="020B0604030504040204" pitchFamily="34" charset="0"/>
                <a:cs typeface="Arial" panose="020B0604020202020204" pitchFamily="34" charset="0"/>
              </a:rPr>
              <a:t> Rights are fully reserved not to proceed in respect of the issues under consideration and to alter views expressed.</a:t>
            </a:r>
          </a:p>
          <a:p>
            <a:pPr marL="0" indent="0" algn="l">
              <a:lnSpc>
                <a:spcPct val="150000"/>
              </a:lnSpc>
              <a:defRPr/>
            </a:pPr>
            <a:endParaRPr lang="en-US" sz="1800" dirty="0">
              <a:solidFill>
                <a:schemeClr val="tx1"/>
              </a:solidFill>
              <a:latin typeface="+mn-lt"/>
              <a:ea typeface="Tahoma" panose="020B0604030504040204" pitchFamily="34" charset="0"/>
              <a:cs typeface="Arial" panose="020B0604020202020204" pitchFamily="34" charset="0"/>
            </a:endParaRPr>
          </a:p>
          <a:p>
            <a:pPr marL="258112" indent="-285750" algn="l">
              <a:lnSpc>
                <a:spcPct val="150000"/>
              </a:lnSpc>
              <a:buFont typeface="Wingdings" panose="05000000000000000000" pitchFamily="2" charset="2"/>
              <a:buChar char="ü"/>
              <a:defRPr/>
            </a:pPr>
            <a:r>
              <a:rPr lang="en-US" sz="1800" dirty="0">
                <a:solidFill>
                  <a:schemeClr val="tx1"/>
                </a:solidFill>
                <a:latin typeface="+mn-lt"/>
                <a:ea typeface="Tahoma" panose="020B0604030504040204" pitchFamily="34" charset="0"/>
                <a:cs typeface="Arial" panose="020B0604020202020204" pitchFamily="34" charset="0"/>
              </a:rPr>
              <a:t> The basis upon which to proceed relative to the subject matter of this presentation, or not to proceed as the case may be, will be developed outside the ambit of this presentation and for this specific purpose the content of this presentation should not be relied upon. Any changes which affect tenderers will be communicated via addenda.</a:t>
            </a:r>
          </a:p>
          <a:p>
            <a:pPr marL="0" indent="0" algn="l">
              <a:lnSpc>
                <a:spcPct val="150000"/>
              </a:lnSpc>
              <a:defRPr/>
            </a:pPr>
            <a:endParaRPr lang="en-US" sz="1800" dirty="0">
              <a:solidFill>
                <a:schemeClr val="tx1"/>
              </a:solidFill>
              <a:latin typeface="+mn-lt"/>
              <a:ea typeface="Tahoma" panose="020B0604030504040204" pitchFamily="34" charset="0"/>
              <a:cs typeface="Arial" panose="020B0604020202020204" pitchFamily="34" charset="0"/>
            </a:endParaRPr>
          </a:p>
          <a:p>
            <a:pPr marL="258112" indent="-285750" algn="l">
              <a:lnSpc>
                <a:spcPct val="150000"/>
              </a:lnSpc>
              <a:buFont typeface="Wingdings" panose="05000000000000000000" pitchFamily="2" charset="2"/>
              <a:buChar char="ü"/>
              <a:defRPr/>
            </a:pPr>
            <a:r>
              <a:rPr lang="en-US" sz="1800" dirty="0">
                <a:solidFill>
                  <a:schemeClr val="tx1"/>
                </a:solidFill>
                <a:latin typeface="+mn-lt"/>
                <a:ea typeface="Tahoma" panose="020B0604030504040204" pitchFamily="34" charset="0"/>
                <a:cs typeface="Arial" panose="020B0604020202020204" pitchFamily="34" charset="0"/>
              </a:rPr>
              <a:t> Please be guided accordingly.</a:t>
            </a:r>
          </a:p>
          <a:p>
            <a:pPr algn="l"/>
            <a:endParaRPr lang="en-ZA" dirty="0"/>
          </a:p>
        </p:txBody>
      </p:sp>
    </p:spTree>
    <p:extLst>
      <p:ext uri="{BB962C8B-B14F-4D97-AF65-F5344CB8AC3E}">
        <p14:creationId xmlns:p14="http://schemas.microsoft.com/office/powerpoint/2010/main" val="2319854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236702" y="236981"/>
            <a:ext cx="10822684" cy="369332"/>
          </a:xfrm>
        </p:spPr>
        <p:txBody>
          <a:bodyPr/>
          <a:lstStyle/>
          <a:p>
            <a:r>
              <a:rPr lang="en-US" sz="1800" dirty="0">
                <a:latin typeface="+mj-lt"/>
                <a:cs typeface="Arial" panose="020B0604020202020204" pitchFamily="34" charset="0"/>
              </a:rPr>
              <a:t>WELCOME, MEETING PURPOSE AND OBJECTIVE</a:t>
            </a:r>
          </a:p>
        </p:txBody>
      </p:sp>
      <p:sp>
        <p:nvSpPr>
          <p:cNvPr id="30" name="Subtitle 29">
            <a:extLst>
              <a:ext uri="{FF2B5EF4-FFF2-40B4-BE49-F238E27FC236}">
                <a16:creationId xmlns:a16="http://schemas.microsoft.com/office/drawing/2014/main" id="{2F56EA8E-0941-B701-6CDC-1D6811AC694E}"/>
              </a:ext>
            </a:extLst>
          </p:cNvPr>
          <p:cNvSpPr>
            <a:spLocks noGrp="1"/>
          </p:cNvSpPr>
          <p:nvPr>
            <p:ph type="subTitle" idx="1"/>
          </p:nvPr>
        </p:nvSpPr>
        <p:spPr>
          <a:xfrm>
            <a:off x="641434" y="1259174"/>
            <a:ext cx="10940966" cy="4775865"/>
          </a:xfrm>
        </p:spPr>
        <p:txBody>
          <a:bodyPr/>
          <a:lstStyle/>
          <a:p>
            <a:pPr marL="285750" marR="5080" lvl="1" indent="-285750" algn="l" defTabSz="457200">
              <a:lnSpc>
                <a:spcPct val="150000"/>
              </a:lnSpc>
              <a:spcBef>
                <a:spcPts val="95"/>
              </a:spcBef>
              <a:spcAft>
                <a:spcPts val="0"/>
              </a:spcAft>
              <a:buFont typeface="Wingdings" panose="05000000000000000000" pitchFamily="2" charset="2"/>
              <a:buChar char="ü"/>
              <a:defRPr/>
            </a:pPr>
            <a:r>
              <a:rPr lang="en-US" sz="1800" b="1" spc="5" dirty="0">
                <a:solidFill>
                  <a:srgbClr val="000000">
                    <a:lumMod val="65000"/>
                    <a:lumOff val="35000"/>
                  </a:srgbClr>
                </a:solidFill>
                <a:ea typeface="Tahoma" panose="020B0604030504040204" pitchFamily="34" charset="0"/>
                <a:cs typeface="Tahoma" panose="020B0604030504040204" pitchFamily="34" charset="0"/>
              </a:rPr>
              <a:t>Welcome and thank you for attending this clarification meeting</a:t>
            </a:r>
          </a:p>
          <a:p>
            <a:pPr marL="0" marR="5080" lvl="1" algn="l" defTabSz="457200">
              <a:lnSpc>
                <a:spcPct val="150000"/>
              </a:lnSpc>
              <a:spcBef>
                <a:spcPts val="95"/>
              </a:spcBef>
              <a:spcAft>
                <a:spcPts val="0"/>
              </a:spcAft>
              <a:defRPr/>
            </a:pPr>
            <a:endParaRPr lang="en-US" sz="1800" b="1" spc="5" dirty="0">
              <a:solidFill>
                <a:srgbClr val="000000">
                  <a:lumMod val="65000"/>
                  <a:lumOff val="35000"/>
                </a:srgbClr>
              </a:solidFill>
              <a:ea typeface="Tahoma" panose="020B0604030504040204" pitchFamily="34" charset="0"/>
              <a:cs typeface="Tahoma" panose="020B0604030504040204" pitchFamily="34" charset="0"/>
            </a:endParaRPr>
          </a:p>
          <a:p>
            <a:pPr marL="298450" marR="5080" lvl="0" indent="-285750" algn="l" defTabSz="457200" rtl="0" eaLnBrk="1" fontAlgn="auto" latinLnBrk="0" hangingPunct="1">
              <a:lnSpc>
                <a:spcPct val="150000"/>
              </a:lnSpc>
              <a:spcBef>
                <a:spcPts val="95"/>
              </a:spcBef>
              <a:spcAft>
                <a:spcPts val="0"/>
              </a:spcAft>
              <a:buClrTx/>
              <a:buSzTx/>
              <a:buFont typeface="Wingdings" panose="05000000000000000000" pitchFamily="2" charset="2"/>
              <a:buChar char="ü"/>
              <a:tabLst/>
              <a:defRPr/>
            </a:pPr>
            <a:r>
              <a:rPr kumimoji="0" lang="en-US" sz="1800" b="0" i="0" u="none" strike="noStrike" kern="1200" cap="none" spc="5" normalizeH="0" baseline="0" noProof="0" dirty="0">
                <a:ln>
                  <a:noFill/>
                </a:ln>
                <a:solidFill>
                  <a:schemeClr val="tx1"/>
                </a:solidFill>
                <a:effectLst/>
                <a:uLnTx/>
                <a:uFillTx/>
                <a:latin typeface="+mn-lt"/>
                <a:ea typeface="Tahoma" panose="020B0604030504040204" pitchFamily="34" charset="0"/>
                <a:cs typeface="Arial" panose="020B0604020202020204" pitchFamily="34" charset="0"/>
              </a:rPr>
              <a:t>The purpose of this meeting is to clarify the RFP Tendering procedure, scope of work, deliverables and evaluation criteria </a:t>
            </a:r>
          </a:p>
          <a:p>
            <a:pPr marL="12700" marR="5080" lvl="0" indent="0" algn="l" defTabSz="457200" rtl="0" eaLnBrk="1" fontAlgn="auto" latinLnBrk="0" hangingPunct="1">
              <a:lnSpc>
                <a:spcPct val="150000"/>
              </a:lnSpc>
              <a:spcBef>
                <a:spcPts val="95"/>
              </a:spcBef>
              <a:spcAft>
                <a:spcPts val="0"/>
              </a:spcAft>
              <a:buClrTx/>
              <a:buSzTx/>
              <a:tabLst/>
              <a:defRPr/>
            </a:pPr>
            <a:endParaRPr kumimoji="0" lang="en-US" sz="1800" b="0" i="0" u="none" strike="noStrike" kern="1200" cap="none" spc="5" normalizeH="0" baseline="0" noProof="0" dirty="0">
              <a:ln>
                <a:noFill/>
              </a:ln>
              <a:solidFill>
                <a:schemeClr val="tx1"/>
              </a:solidFill>
              <a:effectLst/>
              <a:uLnTx/>
              <a:uFillTx/>
              <a:latin typeface="+mn-lt"/>
              <a:ea typeface="Tahoma" panose="020B0604030504040204" pitchFamily="34" charset="0"/>
              <a:cs typeface="Arial" panose="020B0604020202020204" pitchFamily="34" charset="0"/>
            </a:endParaRPr>
          </a:p>
          <a:p>
            <a:pPr marL="298450" marR="5080" lvl="0" indent="-285750" algn="l" defTabSz="457200" rtl="0" eaLnBrk="1" fontAlgn="auto" latinLnBrk="0" hangingPunct="1">
              <a:lnSpc>
                <a:spcPct val="150000"/>
              </a:lnSpc>
              <a:spcBef>
                <a:spcPts val="95"/>
              </a:spcBef>
              <a:spcAft>
                <a:spcPts val="0"/>
              </a:spcAft>
              <a:buClrTx/>
              <a:buSzTx/>
              <a:buFont typeface="Wingdings" panose="05000000000000000000" pitchFamily="2" charset="2"/>
              <a:buChar char="ü"/>
              <a:tabLst/>
              <a:defRPr/>
            </a:pPr>
            <a:r>
              <a:rPr kumimoji="0" lang="en-US" sz="1800" b="0" i="0" u="none" strike="noStrike" kern="1200" cap="none" spc="5" normalizeH="0" baseline="0" noProof="0" dirty="0">
                <a:ln>
                  <a:noFill/>
                </a:ln>
                <a:solidFill>
                  <a:schemeClr val="tx1"/>
                </a:solidFill>
                <a:effectLst/>
                <a:uLnTx/>
                <a:uFillTx/>
                <a:latin typeface="+mn-lt"/>
                <a:ea typeface="Tahoma" panose="020B0604030504040204" pitchFamily="34" charset="0"/>
                <a:cs typeface="Arial" panose="020B0604020202020204" pitchFamily="34" charset="0"/>
              </a:rPr>
              <a:t>The objective of this meeting </a:t>
            </a:r>
            <a:r>
              <a:rPr lang="en-US" sz="1800" spc="5" dirty="0">
                <a:solidFill>
                  <a:schemeClr val="tx1"/>
                </a:solidFill>
                <a:latin typeface="+mn-lt"/>
                <a:ea typeface="Tahoma" panose="020B0604030504040204" pitchFamily="34" charset="0"/>
                <a:cs typeface="Arial" panose="020B0604020202020204" pitchFamily="34" charset="0"/>
              </a:rPr>
              <a:t>seeks</a:t>
            </a:r>
            <a:r>
              <a:rPr kumimoji="0" lang="en-US" sz="1800" b="0" i="0" u="none" strike="noStrike" kern="1200" cap="none" spc="5" normalizeH="0" baseline="0" noProof="0" dirty="0">
                <a:ln>
                  <a:noFill/>
                </a:ln>
                <a:solidFill>
                  <a:schemeClr val="tx1"/>
                </a:solidFill>
                <a:effectLst/>
                <a:uLnTx/>
                <a:uFillTx/>
                <a:latin typeface="+mn-lt"/>
                <a:ea typeface="Tahoma" panose="020B0604030504040204" pitchFamily="34" charset="0"/>
                <a:cs typeface="Arial" panose="020B0604020202020204" pitchFamily="34" charset="0"/>
              </a:rPr>
              <a:t> to:</a:t>
            </a:r>
          </a:p>
          <a:p>
            <a:pPr marL="755650" marR="5080" lvl="1" indent="-285750" algn="l" defTabSz="457200" rtl="0" eaLnBrk="1" fontAlgn="auto" latinLnBrk="0" hangingPunct="1">
              <a:lnSpc>
                <a:spcPct val="150000"/>
              </a:lnSpc>
              <a:spcBef>
                <a:spcPts val="95"/>
              </a:spcBef>
              <a:spcAft>
                <a:spcPts val="0"/>
              </a:spcAft>
              <a:buClrTx/>
              <a:buSzTx/>
              <a:buFont typeface="Courier New" panose="02070309020205020404" pitchFamily="49" charset="0"/>
              <a:buChar char="o"/>
              <a:tabLst/>
              <a:defRPr/>
            </a:pPr>
            <a:r>
              <a:rPr kumimoji="0" lang="en-US" sz="1800" b="0" i="0" u="none" strike="noStrike" kern="1200" cap="none" spc="5" normalizeH="0" baseline="0" noProof="0" dirty="0">
                <a:ln>
                  <a:noFill/>
                </a:ln>
                <a:solidFill>
                  <a:schemeClr val="tx1"/>
                </a:solidFill>
                <a:effectLst/>
                <a:uLnTx/>
                <a:uFillTx/>
                <a:ea typeface="Tahoma" panose="020B0604030504040204" pitchFamily="34" charset="0"/>
                <a:cs typeface="Arial" panose="020B0604020202020204" pitchFamily="34" charset="0"/>
              </a:rPr>
              <a:t>Ensure that there is alignment between Transnet project expectations, RFP Tendering procedure, scope of work, deliverables as well as evaluation criteria</a:t>
            </a:r>
            <a:r>
              <a:rPr lang="en-US" sz="1800" spc="5" dirty="0">
                <a:solidFill>
                  <a:schemeClr val="tx1"/>
                </a:solidFill>
                <a:ea typeface="Tahoma" panose="020B0604030504040204" pitchFamily="34" charset="0"/>
                <a:cs typeface="Arial" panose="020B0604020202020204" pitchFamily="34" charset="0"/>
              </a:rPr>
              <a:t>.</a:t>
            </a:r>
            <a:endParaRPr kumimoji="0" lang="en-US" sz="1800" b="0" i="0" u="none" strike="noStrike" kern="1200" cap="none" spc="5" normalizeH="0" baseline="0" noProof="0" dirty="0">
              <a:ln>
                <a:noFill/>
              </a:ln>
              <a:solidFill>
                <a:schemeClr val="tx1"/>
              </a:solidFill>
              <a:effectLst/>
              <a:uLnTx/>
              <a:uFillTx/>
              <a:ea typeface="Tahoma" panose="020B0604030504040204" pitchFamily="34" charset="0"/>
              <a:cs typeface="Arial" panose="020B0604020202020204" pitchFamily="34" charset="0"/>
            </a:endParaRPr>
          </a:p>
          <a:p>
            <a:pPr marL="755650" marR="5080" lvl="1" indent="-285750" algn="l" defTabSz="457200" rtl="0" eaLnBrk="1" fontAlgn="auto" latinLnBrk="0" hangingPunct="1">
              <a:lnSpc>
                <a:spcPct val="150000"/>
              </a:lnSpc>
              <a:spcBef>
                <a:spcPts val="95"/>
              </a:spcBef>
              <a:spcAft>
                <a:spcPts val="0"/>
              </a:spcAft>
              <a:buClrTx/>
              <a:buSzTx/>
              <a:buFont typeface="Courier New" panose="02070309020205020404" pitchFamily="49" charset="0"/>
              <a:buChar char="o"/>
              <a:tabLst/>
              <a:defRPr/>
            </a:pPr>
            <a:r>
              <a:rPr kumimoji="0" lang="en-US" sz="1800" b="0" i="0" u="none" strike="noStrike" kern="1200" cap="none" spc="5" normalizeH="0" baseline="0" noProof="0" dirty="0">
                <a:ln>
                  <a:noFill/>
                </a:ln>
                <a:solidFill>
                  <a:schemeClr val="tx1"/>
                </a:solidFill>
                <a:effectLst/>
                <a:uLnTx/>
                <a:uFillTx/>
                <a:ea typeface="Tahoma" panose="020B0604030504040204" pitchFamily="34" charset="0"/>
                <a:cs typeface="Arial" panose="020B0604020202020204" pitchFamily="34" charset="0"/>
              </a:rPr>
              <a:t>Ensure bidders submit comprehensive proposals that will allow Transnet to select best value supplier and delivery of the project successfully</a:t>
            </a:r>
            <a:r>
              <a:rPr kumimoji="0" lang="en-US" sz="1800" b="0" i="0" u="none" strike="noStrike" kern="1200" cap="none" spc="5" normalizeH="0" baseline="0" noProof="0" dirty="0">
                <a:ln>
                  <a:noFill/>
                </a:ln>
                <a:solidFill>
                  <a:schemeClr val="tx1"/>
                </a:solidFill>
                <a:effectLst/>
                <a:uLnTx/>
                <a:uFillTx/>
                <a:ea typeface="Tahoma" panose="020B0604030504040204" pitchFamily="34" charset="0"/>
                <a:cs typeface="Tahoma" panose="020B0604030504040204" pitchFamily="34" charset="0"/>
              </a:rPr>
              <a:t>.</a:t>
            </a:r>
          </a:p>
          <a:p>
            <a:pPr marL="285750" marR="5080" lvl="1" indent="-285750" algn="l" defTabSz="457200" rtl="0" eaLnBrk="1" fontAlgn="auto" latinLnBrk="0" hangingPunct="1">
              <a:lnSpc>
                <a:spcPct val="150000"/>
              </a:lnSpc>
              <a:spcBef>
                <a:spcPts val="95"/>
              </a:spcBef>
              <a:spcAft>
                <a:spcPts val="0"/>
              </a:spcAft>
              <a:buClrTx/>
              <a:buSzTx/>
              <a:buFont typeface="Wingdings" panose="05000000000000000000" pitchFamily="2" charset="2"/>
              <a:buChar char="ü"/>
              <a:tabLst/>
              <a:defRPr/>
            </a:pPr>
            <a:r>
              <a:rPr kumimoji="0" lang="en-US" sz="1800" b="0" i="0" u="none" strike="noStrike" kern="1200" cap="none" spc="5" normalizeH="0" baseline="0" noProof="0" dirty="0">
                <a:ln>
                  <a:noFill/>
                </a:ln>
                <a:solidFill>
                  <a:schemeClr val="tx1"/>
                </a:solidFill>
                <a:effectLst/>
                <a:uLnTx/>
                <a:uFillTx/>
                <a:ea typeface="Tahoma" panose="020B0604030504040204" pitchFamily="34" charset="0"/>
                <a:cs typeface="Tahoma" panose="020B0604030504040204" pitchFamily="34" charset="0"/>
              </a:rPr>
              <a:t>To report any fraud, tip-offs anonymous: </a:t>
            </a:r>
            <a:r>
              <a:rPr kumimoji="0" lang="en-US" sz="1800" b="1" i="0" u="none" strike="noStrike" kern="1200" cap="none" spc="5" normalizeH="0" baseline="0" noProof="0" dirty="0">
                <a:ln>
                  <a:noFill/>
                </a:ln>
                <a:solidFill>
                  <a:srgbClr val="E73B2B"/>
                </a:solidFill>
                <a:effectLst/>
                <a:uLnTx/>
                <a:uFillTx/>
                <a:ea typeface="Tahoma" panose="020B0604030504040204" pitchFamily="34" charset="0"/>
                <a:cs typeface="Tahoma" panose="020B0604030504040204" pitchFamily="34" charset="0"/>
              </a:rPr>
              <a:t>0800 003 056 </a:t>
            </a:r>
            <a:r>
              <a:rPr kumimoji="0" lang="en-US" sz="1800" b="0" i="0" u="none" strike="noStrike" kern="1200" cap="none" spc="5" normalizeH="0" baseline="0" noProof="0" dirty="0">
                <a:ln>
                  <a:noFill/>
                </a:ln>
                <a:solidFill>
                  <a:srgbClr val="000000">
                    <a:lumMod val="65000"/>
                    <a:lumOff val="35000"/>
                  </a:srgbClr>
                </a:solidFill>
                <a:effectLst/>
                <a:uLnTx/>
                <a:uFillTx/>
                <a:ea typeface="Tahoma" panose="020B0604030504040204" pitchFamily="34" charset="0"/>
                <a:cs typeface="Tahoma" panose="020B0604030504040204" pitchFamily="34" charset="0"/>
              </a:rPr>
              <a:t>or </a:t>
            </a:r>
            <a:r>
              <a:rPr kumimoji="0" lang="en-US" sz="1800" b="1" i="0" u="none" strike="noStrike" kern="1200" cap="none" spc="5" normalizeH="0" baseline="0" noProof="0" dirty="0">
                <a:ln>
                  <a:noFill/>
                </a:ln>
                <a:solidFill>
                  <a:srgbClr val="E73B2B"/>
                </a:solidFill>
                <a:effectLst/>
                <a:uLnTx/>
                <a:uFillTx/>
                <a:ea typeface="Tahoma" panose="020B0604030504040204" pitchFamily="34" charset="0"/>
                <a:cs typeface="Tahoma" panose="020B0604030504040204" pitchFamily="34" charset="0"/>
                <a:hlinkClick r:id="rId2"/>
              </a:rPr>
              <a:t>transnet@tip-offs.com</a:t>
            </a:r>
            <a:endParaRPr kumimoji="0" lang="en-US" sz="1800" b="1" i="0" u="none" strike="noStrike" kern="1200" cap="none" spc="5" normalizeH="0" baseline="0" noProof="0" dirty="0">
              <a:ln>
                <a:noFill/>
              </a:ln>
              <a:solidFill>
                <a:srgbClr val="E73B2B"/>
              </a:solidFill>
              <a:effectLst/>
              <a:uLnTx/>
              <a:uFillTx/>
              <a:ea typeface="Tahoma" panose="020B0604030504040204" pitchFamily="34" charset="0"/>
              <a:cs typeface="Tahoma" panose="020B0604030504040204" pitchFamily="34" charset="0"/>
            </a:endParaRPr>
          </a:p>
          <a:p>
            <a:pPr marL="0" marR="5080" lvl="1" algn="l" defTabSz="457200" rtl="0" eaLnBrk="1" fontAlgn="auto" latinLnBrk="0" hangingPunct="1">
              <a:lnSpc>
                <a:spcPct val="150000"/>
              </a:lnSpc>
              <a:spcBef>
                <a:spcPts val="95"/>
              </a:spcBef>
              <a:spcAft>
                <a:spcPts val="0"/>
              </a:spcAft>
              <a:buClrTx/>
              <a:buSzTx/>
              <a:tabLst/>
              <a:defRPr/>
            </a:pPr>
            <a:endParaRPr kumimoji="0" lang="en-ZA" sz="1800" b="1" i="0" u="none" strike="noStrike" kern="1200" cap="none" spc="0" normalizeH="0" baseline="0" noProof="0" dirty="0">
              <a:ln>
                <a:noFill/>
              </a:ln>
              <a:solidFill>
                <a:srgbClr val="000000"/>
              </a:solidFill>
              <a:effectLst/>
              <a:uLnTx/>
              <a:uFillTx/>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56967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55EA5D44-3583-C8C7-8875-F61F70A94C1C}"/>
              </a:ext>
            </a:extLst>
          </p:cNvPr>
          <p:cNvSpPr>
            <a:spLocks noGrp="1"/>
          </p:cNvSpPr>
          <p:nvPr>
            <p:ph type="title"/>
          </p:nvPr>
        </p:nvSpPr>
        <p:spPr>
          <a:xfrm>
            <a:off x="283474" y="117134"/>
            <a:ext cx="10079725" cy="465064"/>
          </a:xfrm>
        </p:spPr>
        <p:txBody>
          <a:bodyPr/>
          <a:lstStyle/>
          <a:p>
            <a:pPr marL="0" marR="0" lvl="0" indent="0" algn="l" defTabSz="779173" rtl="0" eaLnBrk="1" fontAlgn="b" latinLnBrk="0" hangingPunct="1">
              <a:lnSpc>
                <a:spcPct val="150000"/>
              </a:lnSpc>
              <a:spcBef>
                <a:spcPts val="0"/>
              </a:spcBef>
              <a:spcAft>
                <a:spcPts val="0"/>
              </a:spcAft>
              <a:buClrTx/>
              <a:buSzTx/>
              <a:buFontTx/>
              <a:buNone/>
              <a:tabLst/>
              <a:defRPr/>
            </a:pPr>
            <a:r>
              <a:rPr kumimoji="0" lang="en-ZA" sz="2000" i="0" u="none" strike="noStrike" kern="1200" cap="none" spc="0" normalizeH="0" baseline="0" noProof="0" dirty="0">
                <a:ln>
                  <a:noFill/>
                </a:ln>
                <a:solidFill>
                  <a:srgbClr val="000000"/>
                </a:solidFill>
                <a:effectLst/>
                <a:uLnTx/>
                <a:uFillTx/>
                <a:latin typeface="+mn-lt"/>
                <a:ea typeface="Tahoma" panose="020B0604030504040204" pitchFamily="34" charset="0"/>
                <a:cs typeface="Tahoma" panose="020B0604030504040204" pitchFamily="34" charset="0"/>
              </a:rPr>
              <a:t>RFP INVITATION TO BID</a:t>
            </a:r>
          </a:p>
        </p:txBody>
      </p:sp>
      <p:sp>
        <p:nvSpPr>
          <p:cNvPr id="7" name="Text Placeholder 3">
            <a:extLst>
              <a:ext uri="{FF2B5EF4-FFF2-40B4-BE49-F238E27FC236}">
                <a16:creationId xmlns:a16="http://schemas.microsoft.com/office/drawing/2014/main" id="{3DC99868-94D2-58DB-A00D-08C36A63E9CF}"/>
              </a:ext>
            </a:extLst>
          </p:cNvPr>
          <p:cNvSpPr txBox="1">
            <a:spLocks/>
          </p:cNvSpPr>
          <p:nvPr/>
        </p:nvSpPr>
        <p:spPr>
          <a:xfrm>
            <a:off x="4216720" y="1642355"/>
            <a:ext cx="3376055" cy="3902075"/>
          </a:xfrm>
          <a:prstGeom prst="rect">
            <a:avLst/>
          </a:prstGeom>
        </p:spPr>
        <p:txBody>
          <a:bodyPr/>
          <a:lstStyle>
            <a:lvl1pPr marL="0" indent="0" algn="l" defTabSz="779173" rtl="0" eaLnBrk="1" latinLnBrk="0" hangingPunct="1">
              <a:lnSpc>
                <a:spcPct val="150000"/>
              </a:lnSpc>
              <a:spcBef>
                <a:spcPts val="1023"/>
              </a:spcBef>
              <a:spcAft>
                <a:spcPts val="341"/>
              </a:spcAft>
              <a:buFont typeface="Arial" panose="020B0604020202020204"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1pPr>
            <a:lvl2pPr marL="86575" indent="0" algn="l" defTabSz="779173" rtl="0" eaLnBrk="1" latinLnBrk="0" hangingPunct="1">
              <a:lnSpc>
                <a:spcPct val="110000"/>
              </a:lnSpc>
              <a:spcBef>
                <a:spcPts val="171"/>
              </a:spcBef>
              <a:spcAft>
                <a:spcPts val="171"/>
              </a:spcAft>
              <a:buFont typeface="Arial" pitchFamily="34" charset="0"/>
              <a:buNone/>
              <a:defRPr sz="18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2pPr>
            <a:lvl3pPr marL="370647" indent="0" algn="l" defTabSz="779173" rtl="0" eaLnBrk="1" latinLnBrk="0" hangingPunct="1">
              <a:lnSpc>
                <a:spcPct val="110000"/>
              </a:lnSpc>
              <a:spcBef>
                <a:spcPts val="85"/>
              </a:spcBef>
              <a:spcAft>
                <a:spcPts val="171"/>
              </a:spcAft>
              <a:buFont typeface="Arial"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3pPr>
            <a:lvl4pPr marL="608728"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4pPr>
            <a:lvl5pPr marL="921209"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endParaRPr lang="en-US"/>
          </a:p>
        </p:txBody>
      </p:sp>
      <p:sp>
        <p:nvSpPr>
          <p:cNvPr id="2" name="Rectangle 1">
            <a:extLst>
              <a:ext uri="{FF2B5EF4-FFF2-40B4-BE49-F238E27FC236}">
                <a16:creationId xmlns:a16="http://schemas.microsoft.com/office/drawing/2014/main" id="{066E37F9-D7C3-6FB2-D139-308944BD6DC4}"/>
              </a:ext>
            </a:extLst>
          </p:cNvPr>
          <p:cNvSpPr/>
          <p:nvPr/>
        </p:nvSpPr>
        <p:spPr>
          <a:xfrm>
            <a:off x="327590" y="717252"/>
            <a:ext cx="10939850" cy="7509748"/>
          </a:xfrm>
          <a:prstGeom prst="rect">
            <a:avLst/>
          </a:prstGeom>
        </p:spPr>
        <p:txBody>
          <a:bodyPr wrap="square" lIns="91440" tIns="45720" rIns="91440" bIns="45720" anchor="t">
            <a:spAutoFit/>
          </a:bodyPr>
          <a:lstStyle/>
          <a:p>
            <a:pPr marL="285750" marR="361315" lvl="0" indent="-285750" algn="l" defTabSz="779173" rtl="0" eaLnBrk="1" fontAlgn="auto" latinLnBrk="0" hangingPunct="1">
              <a:lnSpc>
                <a:spcPct val="150000"/>
              </a:lnSpc>
              <a:spcBef>
                <a:spcPts val="56"/>
              </a:spcBef>
              <a:spcAft>
                <a:spcPts val="341"/>
              </a:spcAft>
              <a:buClrTx/>
              <a:buSzTx/>
              <a:buFont typeface="Wingdings" panose="05000000000000000000" pitchFamily="2" charset="2"/>
              <a:buChar char="ü"/>
              <a:tabLst/>
              <a:defRPr/>
            </a:pPr>
            <a:r>
              <a:rPr kumimoji="0" lang="en-US" b="0" i="0" u="none" strike="noStrike" kern="1200" cap="none" spc="0" normalizeH="0" baseline="0" noProof="0" dirty="0">
                <a:ln>
                  <a:noFill/>
                </a:ln>
                <a:solidFill>
                  <a:srgbClr val="000000"/>
                </a:solidFill>
                <a:effectLst/>
                <a:uLnTx/>
                <a:uFillTx/>
                <a:cs typeface="Tahoma" panose="020B0604030504040204" pitchFamily="34" charset="0"/>
              </a:rPr>
              <a:t>The RFP is available on National Treasury </a:t>
            </a:r>
            <a:r>
              <a:rPr kumimoji="0" lang="en-US" b="0" i="0" u="none" strike="noStrike" kern="1200" cap="none" spc="0" normalizeH="0" baseline="0" noProof="0" dirty="0" err="1">
                <a:ln>
                  <a:noFill/>
                </a:ln>
                <a:solidFill>
                  <a:srgbClr val="000000"/>
                </a:solidFill>
                <a:effectLst/>
                <a:uLnTx/>
                <a:uFillTx/>
                <a:cs typeface="Tahoma" panose="020B0604030504040204" pitchFamily="34" charset="0"/>
              </a:rPr>
              <a:t>etender</a:t>
            </a:r>
            <a:r>
              <a:rPr kumimoji="0" lang="en-US" b="0" i="0" u="none" strike="noStrike" kern="1200" cap="none" spc="0" normalizeH="0" baseline="0" noProof="0" dirty="0">
                <a:ln>
                  <a:noFill/>
                </a:ln>
                <a:solidFill>
                  <a:srgbClr val="000000"/>
                </a:solidFill>
                <a:effectLst/>
                <a:uLnTx/>
                <a:uFillTx/>
                <a:cs typeface="Tahoma" panose="020B0604030504040204" pitchFamily="34" charset="0"/>
              </a:rPr>
              <a:t> portal and Transnet website, free of charge.</a:t>
            </a:r>
          </a:p>
          <a:p>
            <a:pPr marL="285750" marR="361315" lvl="0" indent="-285750" algn="l" defTabSz="779173" rtl="0" eaLnBrk="1" fontAlgn="auto" latinLnBrk="0" hangingPunct="1">
              <a:lnSpc>
                <a:spcPct val="150000"/>
              </a:lnSpc>
              <a:spcBef>
                <a:spcPts val="56"/>
              </a:spcBef>
              <a:spcAft>
                <a:spcPts val="341"/>
              </a:spcAft>
              <a:buClrTx/>
              <a:buSzTx/>
              <a:buFont typeface="Wingdings" panose="05000000000000000000" pitchFamily="2" charset="2"/>
              <a:buChar char="ü"/>
              <a:tabLst/>
              <a:defRPr/>
            </a:pPr>
            <a:r>
              <a:rPr kumimoji="0" lang="en-US" b="0" i="0" u="none" strike="noStrike" kern="1200" cap="none" spc="0" normalizeH="0" baseline="0" noProof="0" dirty="0">
                <a:ln>
                  <a:noFill/>
                </a:ln>
                <a:solidFill>
                  <a:srgbClr val="000000"/>
                </a:solidFill>
                <a:effectLst/>
                <a:uLnTx/>
                <a:uFillTx/>
                <a:cs typeface="Tahoma" panose="020B0604030504040204" pitchFamily="34" charset="0"/>
              </a:rPr>
              <a:t>This briefing session compulsory, Tenderers will be disqualified for failing to attend the compulsory briefing session.</a:t>
            </a:r>
            <a:endParaRPr lang="en-US" dirty="0"/>
          </a:p>
          <a:p>
            <a:pPr marL="285750" marR="361315" lvl="0" indent="-285750" algn="just" defTabSz="779173" rtl="0" eaLnBrk="1" fontAlgn="auto" latinLnBrk="0" hangingPunct="1">
              <a:lnSpc>
                <a:spcPct val="150000"/>
              </a:lnSpc>
              <a:spcBef>
                <a:spcPts val="56"/>
              </a:spcBef>
              <a:spcAft>
                <a:spcPts val="341"/>
              </a:spcAft>
              <a:buClrTx/>
              <a:buSzTx/>
              <a:buFont typeface="Wingdings" panose="05000000000000000000" pitchFamily="2" charset="2"/>
              <a:buChar char="ü"/>
              <a:tabLst/>
              <a:defRPr/>
            </a:pPr>
            <a:r>
              <a:rPr kumimoji="0" lang="en-US" b="0" i="0" u="none" strike="noStrike" kern="1200" cap="none" spc="0" normalizeH="0" baseline="0" noProof="0" dirty="0">
                <a:ln>
                  <a:noFill/>
                </a:ln>
                <a:solidFill>
                  <a:srgbClr val="000000"/>
                </a:solidFill>
                <a:effectLst/>
                <a:uLnTx/>
                <a:uFillTx/>
                <a:cs typeface="Tahoma" panose="020B0604030504040204" pitchFamily="34" charset="0"/>
              </a:rPr>
              <a:t>All the questions and answers will be consolidated and uploaded onto the Transnet e-tender portal and National Treasury e-tender portal.</a:t>
            </a:r>
          </a:p>
          <a:p>
            <a:pPr marL="285750" marR="361315" lvl="0" indent="-285750" algn="just" defTabSz="779173" rtl="0" eaLnBrk="1" fontAlgn="auto" latinLnBrk="0" hangingPunct="1">
              <a:lnSpc>
                <a:spcPct val="150000"/>
              </a:lnSpc>
              <a:spcBef>
                <a:spcPts val="56"/>
              </a:spcBef>
              <a:spcAft>
                <a:spcPts val="341"/>
              </a:spcAft>
              <a:buClrTx/>
              <a:buSzTx/>
              <a:buFont typeface="Wingdings" panose="05000000000000000000" pitchFamily="2" charset="2"/>
              <a:buChar char="ü"/>
              <a:tabLst/>
              <a:defRPr/>
            </a:pPr>
            <a:r>
              <a:rPr lang="en-US" b="0" i="0" u="none" strike="noStrike" kern="1200" cap="none" spc="0" normalizeH="0" baseline="0" noProof="0" dirty="0">
                <a:ln>
                  <a:noFill/>
                </a:ln>
                <a:solidFill>
                  <a:srgbClr val="000000"/>
                </a:solidFill>
                <a:effectLst/>
                <a:uLnTx/>
                <a:uFillTx/>
                <a:ea typeface="Tahoma"/>
                <a:cs typeface="Tahoma" panose="020B0604030504040204" pitchFamily="34" charset="0"/>
              </a:rPr>
              <a:t>The closing date for this RFP is the </a:t>
            </a:r>
            <a:r>
              <a:rPr lang="en-US" b="1" i="0" u="none" strike="noStrike" kern="1200" cap="none" spc="0" normalizeH="0" baseline="0" noProof="0" dirty="0">
                <a:ln>
                  <a:noFill/>
                </a:ln>
                <a:solidFill>
                  <a:srgbClr val="000000"/>
                </a:solidFill>
                <a:effectLst/>
                <a:uLnTx/>
                <a:uFillTx/>
                <a:ea typeface="Tahoma"/>
                <a:cs typeface="Tahoma" panose="020B0604030504040204" pitchFamily="34" charset="0"/>
              </a:rPr>
              <a:t>17 </a:t>
            </a:r>
            <a:r>
              <a:rPr lang="en-US" b="1" dirty="0">
                <a:solidFill>
                  <a:srgbClr val="000000"/>
                </a:solidFill>
                <a:ea typeface="Tahoma"/>
                <a:cs typeface="Tahoma" panose="020B0604030504040204" pitchFamily="34" charset="0"/>
              </a:rPr>
              <a:t>October</a:t>
            </a:r>
            <a:r>
              <a:rPr lang="en-US" b="1" i="0" u="none" strike="noStrike" kern="1200" cap="none" spc="0" normalizeH="0" baseline="0" noProof="0" dirty="0">
                <a:ln>
                  <a:noFill/>
                </a:ln>
                <a:solidFill>
                  <a:srgbClr val="000000"/>
                </a:solidFill>
                <a:effectLst/>
                <a:uLnTx/>
                <a:uFillTx/>
                <a:ea typeface="Tahoma"/>
                <a:cs typeface="Tahoma" panose="020B0604030504040204" pitchFamily="34" charset="0"/>
              </a:rPr>
              <a:t> 2025 @ 16h00 </a:t>
            </a:r>
            <a:r>
              <a:rPr lang="en-US" b="0" i="0" u="none" strike="noStrike" kern="1200" cap="none" spc="0" normalizeH="0" baseline="0" noProof="0" dirty="0">
                <a:ln>
                  <a:noFill/>
                </a:ln>
                <a:solidFill>
                  <a:srgbClr val="000000"/>
                </a:solidFill>
                <a:effectLst/>
                <a:uLnTx/>
                <a:uFillTx/>
                <a:ea typeface="Tahoma"/>
                <a:cs typeface="Tahoma" panose="020B0604030504040204" pitchFamily="34" charset="0"/>
              </a:rPr>
              <a:t>(The tender closes on the Transnet e-Tender Submission Portal: </a:t>
            </a:r>
            <a:r>
              <a:rPr lang="en-US" b="0" i="0" u="none" strike="noStrike" kern="1200" cap="none" spc="0" normalizeH="0" baseline="0" noProof="0" dirty="0">
                <a:ln>
                  <a:noFill/>
                </a:ln>
                <a:solidFill>
                  <a:srgbClr val="000000"/>
                </a:solidFill>
                <a:effectLst/>
                <a:uLnTx/>
                <a:uFillTx/>
                <a:ea typeface="Tahoma"/>
                <a:cs typeface="Tahoma" panose="020B0604030504040204" pitchFamily="34" charset="0"/>
                <a:hlinkClick r:id="rId2"/>
              </a:rPr>
              <a:t>www.transnet.net</a:t>
            </a:r>
            <a:r>
              <a:rPr lang="en-US" b="0" i="0" u="none" strike="noStrike" kern="1200" cap="none" spc="0" normalizeH="0" baseline="0" noProof="0" dirty="0">
                <a:ln>
                  <a:noFill/>
                </a:ln>
                <a:solidFill>
                  <a:srgbClr val="000000"/>
                </a:solidFill>
                <a:effectLst/>
                <a:uLnTx/>
                <a:uFillTx/>
                <a:ea typeface="Tahoma"/>
                <a:cs typeface="Tahoma" panose="020B0604030504040204" pitchFamily="34" charset="0"/>
              </a:rPr>
              <a:t> )</a:t>
            </a:r>
          </a:p>
          <a:p>
            <a:pPr marL="285750" marR="361315" lvl="0" indent="-285750" algn="just" defTabSz="779173" rtl="0" eaLnBrk="1" fontAlgn="auto" latinLnBrk="0" hangingPunct="1">
              <a:lnSpc>
                <a:spcPct val="150000"/>
              </a:lnSpc>
              <a:spcBef>
                <a:spcPts val="56"/>
              </a:spcBef>
              <a:spcAft>
                <a:spcPts val="341"/>
              </a:spcAft>
              <a:buClrTx/>
              <a:buSzTx/>
              <a:buFont typeface="Wingdings" panose="05000000000000000000" pitchFamily="2" charset="2"/>
              <a:buChar char="ü"/>
              <a:tabLst/>
              <a:defRPr/>
            </a:pPr>
            <a:r>
              <a:rPr lang="en-US" b="0" i="0" u="none" strike="noStrike" kern="1200" cap="none" spc="0" normalizeH="0" baseline="0" noProof="0" dirty="0">
                <a:ln>
                  <a:noFill/>
                </a:ln>
                <a:solidFill>
                  <a:srgbClr val="000000"/>
                </a:solidFill>
                <a:effectLst/>
                <a:uLnTx/>
                <a:uFillTx/>
                <a:ea typeface="Tahoma"/>
                <a:cs typeface="Tahoma" panose="020B0604030504040204" pitchFamily="34" charset="0"/>
              </a:rPr>
              <a:t>Tenderers are required to ensure that electronic bid submissions are done at least a day before the closing date to prevent issues which they may encounter due to their internet speed, bandwidth or the size of the number of uploads they are submitting. </a:t>
            </a:r>
          </a:p>
          <a:p>
            <a:pPr marL="285750" marR="361315" lvl="0" indent="-285750" algn="just" defTabSz="779173" rtl="0" eaLnBrk="1" fontAlgn="auto" latinLnBrk="0" hangingPunct="1">
              <a:lnSpc>
                <a:spcPct val="150000"/>
              </a:lnSpc>
              <a:spcBef>
                <a:spcPts val="56"/>
              </a:spcBef>
              <a:spcAft>
                <a:spcPts val="341"/>
              </a:spcAft>
              <a:buClrTx/>
              <a:buSzTx/>
              <a:buFont typeface="Wingdings" panose="05000000000000000000" pitchFamily="2" charset="2"/>
              <a:buChar char="ü"/>
              <a:tabLst/>
              <a:defRPr/>
            </a:pPr>
            <a:r>
              <a:rPr lang="en-US" b="0" i="0" u="none" strike="noStrike" kern="1200" cap="none" spc="0" normalizeH="0" baseline="0" noProof="0" dirty="0">
                <a:ln>
                  <a:noFill/>
                </a:ln>
                <a:solidFill>
                  <a:srgbClr val="000000"/>
                </a:solidFill>
                <a:effectLst/>
                <a:uLnTx/>
                <a:uFillTx/>
                <a:ea typeface="Tahoma"/>
                <a:cs typeface="Tahoma" panose="020B0604030504040204" pitchFamily="34" charset="0"/>
              </a:rPr>
              <a:t> Tenderers must ensure the filenames of the documents intended for upload do not contain special characters, e.g. #, %, etc. The use of special characters will result in document upload failure for which Transnet does not accept responsibility. Only alphabetical or numerical characters shall be used in filenames</a:t>
            </a:r>
          </a:p>
          <a:p>
            <a:pPr marR="361315" lvl="0" algn="just" defTabSz="779173" rtl="0" eaLnBrk="1" fontAlgn="auto" latinLnBrk="0" hangingPunct="1">
              <a:lnSpc>
                <a:spcPct val="150000"/>
              </a:lnSpc>
              <a:spcBef>
                <a:spcPts val="56"/>
              </a:spcBef>
              <a:spcAft>
                <a:spcPts val="341"/>
              </a:spcAft>
              <a:buClrTx/>
              <a:buSzTx/>
              <a:tabLst/>
              <a:defRPr/>
            </a:pPr>
            <a:endParaRPr lang="en-US" b="0" i="0" u="none" strike="noStrike" kern="1200" cap="none" spc="0" normalizeH="0" baseline="0" noProof="0" dirty="0">
              <a:ln>
                <a:noFill/>
              </a:ln>
              <a:solidFill>
                <a:srgbClr val="000000"/>
              </a:solidFill>
              <a:effectLst/>
              <a:uLnTx/>
              <a:uFillTx/>
              <a:ea typeface="Tahoma"/>
              <a:cs typeface="Tahoma" panose="020B0604030504040204" pitchFamily="34" charset="0"/>
            </a:endParaRPr>
          </a:p>
          <a:p>
            <a:pPr marL="285750" marR="361315" lvl="0" indent="-285750" algn="just" defTabSz="779173" rtl="0" eaLnBrk="1" fontAlgn="auto" latinLnBrk="0" hangingPunct="1">
              <a:lnSpc>
                <a:spcPct val="150000"/>
              </a:lnSpc>
              <a:spcBef>
                <a:spcPts val="56"/>
              </a:spcBef>
              <a:spcAft>
                <a:spcPts val="341"/>
              </a:spcAft>
              <a:buClrTx/>
              <a:buSzTx/>
              <a:buFont typeface="Wingdings" panose="05000000000000000000" pitchFamily="2" charset="2"/>
              <a:buChar char="ü"/>
              <a:tabLst/>
              <a:defRPr/>
            </a:pPr>
            <a:endParaRPr lang="en-US" b="0" i="0" u="none" strike="noStrike" kern="1200" cap="none" spc="0" normalizeH="0" baseline="0" noProof="0" dirty="0">
              <a:ln>
                <a:noFill/>
              </a:ln>
              <a:solidFill>
                <a:srgbClr val="000000"/>
              </a:solidFill>
              <a:effectLst/>
              <a:uLnTx/>
              <a:uFillTx/>
              <a:ea typeface="Tahoma"/>
              <a:cs typeface="Tahoma" panose="020B0604030504040204" pitchFamily="34" charset="0"/>
            </a:endParaRPr>
          </a:p>
          <a:p>
            <a:pPr marL="285750" marR="361315" lvl="0" indent="-285750" algn="just" defTabSz="779173" rtl="0" eaLnBrk="1" fontAlgn="auto" latinLnBrk="0" hangingPunct="1">
              <a:lnSpc>
                <a:spcPct val="150000"/>
              </a:lnSpc>
              <a:spcBef>
                <a:spcPts val="56"/>
              </a:spcBef>
              <a:spcAft>
                <a:spcPts val="341"/>
              </a:spcAft>
              <a:buClrTx/>
              <a:buSzTx/>
              <a:buFont typeface="Wingdings" panose="05000000000000000000" pitchFamily="2" charset="2"/>
              <a:buChar char="q"/>
              <a:tabLst/>
              <a:defRPr/>
            </a:pPr>
            <a:endParaRPr lang="en-US" b="1" i="0" u="none" strike="noStrike" kern="1200" cap="none" spc="0" normalizeH="0" baseline="0" noProof="0" dirty="0">
              <a:ln>
                <a:noFill/>
              </a:ln>
              <a:solidFill>
                <a:srgbClr val="000000"/>
              </a:solidFill>
              <a:effectLst/>
              <a:uLnTx/>
              <a:uFillTx/>
              <a:ea typeface="Tahoma"/>
              <a:cs typeface="Tahoma" panose="020B0604030504040204" pitchFamily="34" charset="0"/>
            </a:endParaRPr>
          </a:p>
        </p:txBody>
      </p:sp>
    </p:spTree>
    <p:extLst>
      <p:ext uri="{BB962C8B-B14F-4D97-AF65-F5344CB8AC3E}">
        <p14:creationId xmlns:p14="http://schemas.microsoft.com/office/powerpoint/2010/main" val="2486108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DD79A-CC44-95A0-F88D-186B1DC09B66}"/>
              </a:ext>
            </a:extLst>
          </p:cNvPr>
          <p:cNvSpPr>
            <a:spLocks noGrp="1"/>
          </p:cNvSpPr>
          <p:nvPr>
            <p:ph type="title"/>
          </p:nvPr>
        </p:nvSpPr>
        <p:spPr>
          <a:xfrm>
            <a:off x="3057099" y="1293536"/>
            <a:ext cx="6601181" cy="954107"/>
          </a:xfrm>
        </p:spPr>
        <p:txBody>
          <a:bodyPr/>
          <a:lstStyle/>
          <a:p>
            <a:pPr algn="ctr"/>
            <a:r>
              <a:rPr lang="en-US" sz="2800" dirty="0">
                <a:solidFill>
                  <a:schemeClr val="bg1"/>
                </a:solidFill>
                <a:latin typeface="+mj-lt"/>
              </a:rPr>
              <a:t>BACKGROUND &amp; SCOPE OF WORKS</a:t>
            </a:r>
            <a:endParaRPr lang="en-ZA" sz="2800" dirty="0">
              <a:solidFill>
                <a:schemeClr val="bg1"/>
              </a:solidFill>
              <a:latin typeface="+mj-lt"/>
            </a:endParaRPr>
          </a:p>
        </p:txBody>
      </p:sp>
    </p:spTree>
    <p:extLst>
      <p:ext uri="{BB962C8B-B14F-4D97-AF65-F5344CB8AC3E}">
        <p14:creationId xmlns:p14="http://schemas.microsoft.com/office/powerpoint/2010/main" val="3620503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8">
            <a:extLst>
              <a:ext uri="{FF2B5EF4-FFF2-40B4-BE49-F238E27FC236}">
                <a16:creationId xmlns:a16="http://schemas.microsoft.com/office/drawing/2014/main" id="{BF63777F-0C12-4AF0-D1A4-0870630187A7}"/>
              </a:ext>
            </a:extLst>
          </p:cNvPr>
          <p:cNvSpPr>
            <a:spLocks noGrp="1"/>
          </p:cNvSpPr>
          <p:nvPr>
            <p:ph type="title"/>
          </p:nvPr>
        </p:nvSpPr>
        <p:spPr>
          <a:xfrm>
            <a:off x="283474" y="249922"/>
            <a:ext cx="10079725" cy="523220"/>
          </a:xfrm>
        </p:spPr>
        <p:txBody>
          <a:bodyPr/>
          <a:lstStyle/>
          <a:p>
            <a:r>
              <a:rPr lang="en-US" sz="2400" dirty="0">
                <a:latin typeface="+mj-lt"/>
              </a:rPr>
              <a:t>BACKGROUND</a:t>
            </a:r>
            <a:r>
              <a:rPr lang="en-US" dirty="0"/>
              <a:t> </a:t>
            </a:r>
          </a:p>
        </p:txBody>
      </p:sp>
      <p:sp>
        <p:nvSpPr>
          <p:cNvPr id="2" name="Rectangle 1">
            <a:extLst>
              <a:ext uri="{FF2B5EF4-FFF2-40B4-BE49-F238E27FC236}">
                <a16:creationId xmlns:a16="http://schemas.microsoft.com/office/drawing/2014/main" id="{2AD3D1ED-DA79-2E11-2D2E-05BEA872A8A0}"/>
              </a:ext>
            </a:extLst>
          </p:cNvPr>
          <p:cNvSpPr/>
          <p:nvPr/>
        </p:nvSpPr>
        <p:spPr>
          <a:xfrm>
            <a:off x="1203213" y="1512478"/>
            <a:ext cx="9192769" cy="796885"/>
          </a:xfrm>
          <a:prstGeom prst="rect">
            <a:avLst/>
          </a:prstGeom>
        </p:spPr>
        <p:txBody>
          <a:bodyPr wrap="square" lIns="91440" tIns="45720" rIns="91440" bIns="45720" anchor="t">
            <a:spAutoFit/>
          </a:bodyPr>
          <a:lstStyle/>
          <a:p>
            <a:pPr marL="285750" indent="-285750">
              <a:lnSpc>
                <a:spcPct val="150000"/>
              </a:lnSpc>
              <a:buFont typeface="Arial" panose="020B0604020202020204" pitchFamily="34" charset="0"/>
              <a:buChar char="•"/>
            </a:pPr>
            <a:endParaRPr lang="en-US" sz="1600" dirty="0">
              <a:solidFill>
                <a:srgbClr val="000000">
                  <a:lumMod val="65000"/>
                  <a:lumOff val="35000"/>
                </a:srgbClr>
              </a:solidFill>
              <a:latin typeface="Tahoma"/>
            </a:endParaRPr>
          </a:p>
          <a:p>
            <a:pPr marR="0" lvl="0" algn="just" defTabSz="779173" rtl="0" eaLnBrk="1" fontAlgn="auto" latinLnBrk="0" hangingPunct="1">
              <a:lnSpc>
                <a:spcPct val="150000"/>
              </a:lnSpc>
              <a:spcBef>
                <a:spcPts val="1023"/>
              </a:spcBef>
              <a:spcAft>
                <a:spcPts val="341"/>
              </a:spcAft>
              <a:buClrTx/>
              <a:buSzTx/>
              <a:tabLst/>
              <a:defRPr/>
            </a:pPr>
            <a:endParaRPr lang="en-US" sz="1000" b="0" i="0" u="none" strike="noStrike" kern="0" cap="none" spc="0" normalizeH="0" baseline="0" noProof="0" dirty="0">
              <a:ln>
                <a:noFill/>
              </a:ln>
              <a:solidFill>
                <a:prstClr val="black"/>
              </a:solidFill>
              <a:effectLst/>
              <a:uLnTx/>
              <a:uFillTx/>
              <a:latin typeface="Calibri"/>
              <a:ea typeface="Tahoma"/>
              <a:cs typeface="Tahoma"/>
            </a:endParaRPr>
          </a:p>
        </p:txBody>
      </p:sp>
      <p:sp>
        <p:nvSpPr>
          <p:cNvPr id="4" name="Rectangle 3">
            <a:extLst>
              <a:ext uri="{FF2B5EF4-FFF2-40B4-BE49-F238E27FC236}">
                <a16:creationId xmlns:a16="http://schemas.microsoft.com/office/drawing/2014/main" id="{AD591A89-A482-A0A3-CF0A-42483A0691A6}"/>
              </a:ext>
            </a:extLst>
          </p:cNvPr>
          <p:cNvSpPr/>
          <p:nvPr/>
        </p:nvSpPr>
        <p:spPr>
          <a:xfrm>
            <a:off x="1076705" y="1370705"/>
            <a:ext cx="9445786" cy="4371654"/>
          </a:xfrm>
          <a:prstGeom prst="rect">
            <a:avLst/>
          </a:prstGeom>
          <a:noFill/>
          <a:ln w="12700">
            <a:solidFill>
              <a:srgbClr val="E63C2B"/>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 name="TextBox 5">
            <a:extLst>
              <a:ext uri="{FF2B5EF4-FFF2-40B4-BE49-F238E27FC236}">
                <a16:creationId xmlns:a16="http://schemas.microsoft.com/office/drawing/2014/main" id="{186AA77C-0D7C-20EC-8BE4-C423BB79F5B7}"/>
              </a:ext>
            </a:extLst>
          </p:cNvPr>
          <p:cNvSpPr txBox="1"/>
          <p:nvPr/>
        </p:nvSpPr>
        <p:spPr>
          <a:xfrm>
            <a:off x="1076704" y="1333555"/>
            <a:ext cx="9445786" cy="3359894"/>
          </a:xfrm>
          <a:prstGeom prst="rect">
            <a:avLst/>
          </a:prstGeom>
          <a:noFill/>
        </p:spPr>
        <p:txBody>
          <a:bodyPr wrap="square">
            <a:spAutoFit/>
          </a:bodyPr>
          <a:lstStyle/>
          <a:p>
            <a:pPr algn="just" defTabSz="864504">
              <a:lnSpc>
                <a:spcPct val="150000"/>
              </a:lnSpc>
            </a:pPr>
            <a:r>
              <a:rPr lang="en-US" sz="1800" b="1" dirty="0">
                <a:solidFill>
                  <a:srgbClr val="000000"/>
                </a:solidFill>
                <a:latin typeface="+mj-lt"/>
                <a:cs typeface="+mn-cs"/>
              </a:rPr>
              <a:t>Sturrock Drydock</a:t>
            </a:r>
            <a:endParaRPr lang="en-US" dirty="0">
              <a:solidFill>
                <a:srgbClr val="000000"/>
              </a:solidFill>
              <a:latin typeface="+mj-lt"/>
            </a:endParaRPr>
          </a:p>
          <a:p>
            <a:pPr marL="285750" indent="-285750" algn="just" defTabSz="864504">
              <a:lnSpc>
                <a:spcPct val="150000"/>
              </a:lnSpc>
              <a:buFont typeface="Wingdings" panose="05000000000000000000" pitchFamily="2" charset="2"/>
              <a:buChar char="q"/>
            </a:pPr>
            <a:r>
              <a:rPr lang="en-US" sz="1800" b="0" dirty="0">
                <a:solidFill>
                  <a:srgbClr val="000000"/>
                </a:solidFill>
                <a:latin typeface="+mj-lt"/>
                <a:cs typeface="+mn-cs"/>
              </a:rPr>
              <a:t>The facility consists of two key areas consisting of the bulk electrical infrastructure supply that supports the dry dock operations, namely: Graving Dock Substation &amp; Pump House Substation, of which both these substations are located underground.  These Substations are critical for the operation of all the mechanical equipment with in the dry docks including the capstans, cranes, shore supply, kiosks and pumps, which are essential for the docking of vessels within the dry dock. </a:t>
            </a:r>
          </a:p>
          <a:p>
            <a:pPr marL="285750" indent="-285750" algn="just" defTabSz="864504">
              <a:lnSpc>
                <a:spcPct val="150000"/>
              </a:lnSpc>
              <a:buFont typeface="Wingdings" panose="05000000000000000000" pitchFamily="2" charset="2"/>
              <a:buChar char="q"/>
            </a:pPr>
            <a:endParaRPr lang="en-US" sz="1800" b="0" dirty="0">
              <a:solidFill>
                <a:srgbClr val="000000"/>
              </a:solidFill>
              <a:latin typeface="+mj-lt"/>
              <a:cs typeface="+mn-cs"/>
            </a:endParaRPr>
          </a:p>
        </p:txBody>
      </p:sp>
    </p:spTree>
    <p:extLst>
      <p:ext uri="{BB962C8B-B14F-4D97-AF65-F5344CB8AC3E}">
        <p14:creationId xmlns:p14="http://schemas.microsoft.com/office/powerpoint/2010/main" val="2533455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8">
            <a:extLst>
              <a:ext uri="{FF2B5EF4-FFF2-40B4-BE49-F238E27FC236}">
                <a16:creationId xmlns:a16="http://schemas.microsoft.com/office/drawing/2014/main" id="{BF63777F-0C12-4AF0-D1A4-0870630187A7}"/>
              </a:ext>
            </a:extLst>
          </p:cNvPr>
          <p:cNvSpPr>
            <a:spLocks noGrp="1"/>
          </p:cNvSpPr>
          <p:nvPr>
            <p:ph type="title"/>
          </p:nvPr>
        </p:nvSpPr>
        <p:spPr>
          <a:xfrm>
            <a:off x="283474" y="249922"/>
            <a:ext cx="10079725" cy="523220"/>
          </a:xfrm>
        </p:spPr>
        <p:txBody>
          <a:bodyPr/>
          <a:lstStyle/>
          <a:p>
            <a:r>
              <a:rPr lang="en-US" sz="2400" dirty="0">
                <a:latin typeface="+mj-lt"/>
              </a:rPr>
              <a:t>BACKGROUND</a:t>
            </a:r>
            <a:r>
              <a:rPr lang="en-US" dirty="0"/>
              <a:t> </a:t>
            </a:r>
          </a:p>
        </p:txBody>
      </p:sp>
      <p:sp>
        <p:nvSpPr>
          <p:cNvPr id="2" name="Rectangle 1">
            <a:extLst>
              <a:ext uri="{FF2B5EF4-FFF2-40B4-BE49-F238E27FC236}">
                <a16:creationId xmlns:a16="http://schemas.microsoft.com/office/drawing/2014/main" id="{5B079E39-1C3A-6383-C30C-B87B87E8BF5C}"/>
              </a:ext>
            </a:extLst>
          </p:cNvPr>
          <p:cNvSpPr/>
          <p:nvPr/>
        </p:nvSpPr>
        <p:spPr>
          <a:xfrm>
            <a:off x="1669665" y="1648463"/>
            <a:ext cx="9192769" cy="615553"/>
          </a:xfrm>
          <a:prstGeom prst="rect">
            <a:avLst/>
          </a:prstGeom>
        </p:spPr>
        <p:txBody>
          <a:bodyPr wrap="square" lIns="91440" tIns="45720" rIns="91440" bIns="45720" anchor="t">
            <a:spAutoFit/>
          </a:bodyPr>
          <a:lstStyle/>
          <a:p>
            <a:pPr marL="0" marR="0" lvl="0" indent="0" algn="just" defTabSz="914400">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a:ea typeface="Tahoma" panose="020B0604030504040204" pitchFamily="34" charset="0"/>
              <a:cs typeface="Tahoma" panose="020B0604030504040204" pitchFamily="34" charset="0"/>
            </a:endParaRPr>
          </a:p>
          <a:p>
            <a:pPr>
              <a:defRPr/>
            </a:pPr>
            <a:r>
              <a:rPr lang="en-US" sz="1600" kern="0" dirty="0">
                <a:solidFill>
                  <a:prstClr val="black"/>
                </a:solidFill>
                <a:latin typeface="Calibri"/>
                <a:ea typeface="Tahoma"/>
                <a:cs typeface="Tahoma"/>
              </a:rPr>
              <a:t>     </a:t>
            </a:r>
            <a:r>
              <a:rPr kumimoji="0" lang="en-US" sz="1000" b="0" i="0" u="none" strike="noStrike" kern="0" cap="none" spc="0" normalizeH="0" baseline="0" noProof="0" dirty="0">
                <a:ln>
                  <a:noFill/>
                </a:ln>
                <a:solidFill>
                  <a:prstClr val="black"/>
                </a:solidFill>
                <a:effectLst/>
                <a:uLnTx/>
                <a:uFillTx/>
                <a:latin typeface="Calibri"/>
                <a:ea typeface="Tahoma"/>
                <a:cs typeface="Tahoma"/>
              </a:rPr>
              <a:t> </a:t>
            </a:r>
            <a:endParaRPr lang="en-US" sz="1000" b="0" i="0" u="none" strike="noStrike" kern="0" cap="none" spc="0" normalizeH="0" baseline="0" noProof="0" dirty="0">
              <a:ln>
                <a:noFill/>
              </a:ln>
              <a:solidFill>
                <a:prstClr val="black"/>
              </a:solidFill>
              <a:effectLst/>
              <a:uLnTx/>
              <a:uFillTx/>
              <a:latin typeface="Calibri"/>
              <a:ea typeface="Tahoma"/>
              <a:cs typeface="Tahoma"/>
            </a:endParaRPr>
          </a:p>
        </p:txBody>
      </p:sp>
      <p:sp>
        <p:nvSpPr>
          <p:cNvPr id="4" name="Rectangle 3">
            <a:extLst>
              <a:ext uri="{FF2B5EF4-FFF2-40B4-BE49-F238E27FC236}">
                <a16:creationId xmlns:a16="http://schemas.microsoft.com/office/drawing/2014/main" id="{02B2F4B7-CA17-BA90-640A-3557E88E18A1}"/>
              </a:ext>
            </a:extLst>
          </p:cNvPr>
          <p:cNvSpPr/>
          <p:nvPr/>
        </p:nvSpPr>
        <p:spPr>
          <a:xfrm>
            <a:off x="1499615" y="1470232"/>
            <a:ext cx="9445786" cy="3739305"/>
          </a:xfrm>
          <a:prstGeom prst="rect">
            <a:avLst/>
          </a:prstGeom>
          <a:noFill/>
          <a:ln w="12700">
            <a:solidFill>
              <a:srgbClr val="E63C2B"/>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 name="TextBox 5">
            <a:extLst>
              <a:ext uri="{FF2B5EF4-FFF2-40B4-BE49-F238E27FC236}">
                <a16:creationId xmlns:a16="http://schemas.microsoft.com/office/drawing/2014/main" id="{87BEC08D-94A4-900A-10E7-F33CED430E18}"/>
              </a:ext>
            </a:extLst>
          </p:cNvPr>
          <p:cNvSpPr txBox="1"/>
          <p:nvPr/>
        </p:nvSpPr>
        <p:spPr>
          <a:xfrm>
            <a:off x="1499615" y="1470232"/>
            <a:ext cx="9445786" cy="2113399"/>
          </a:xfrm>
          <a:prstGeom prst="rect">
            <a:avLst/>
          </a:prstGeom>
          <a:noFill/>
        </p:spPr>
        <p:txBody>
          <a:bodyPr wrap="square">
            <a:spAutoFit/>
          </a:bodyPr>
          <a:lstStyle/>
          <a:p>
            <a:pPr marL="285750" marR="0" lvl="0" indent="-285750" algn="just" defTabSz="864504" rtl="0" eaLnBrk="1" fontAlgn="base" latinLnBrk="0" hangingPunct="1">
              <a:lnSpc>
                <a:spcPct val="150000"/>
              </a:lnSpc>
              <a:spcBef>
                <a:spcPct val="0"/>
              </a:spcBef>
              <a:spcAft>
                <a:spcPct val="0"/>
              </a:spcAft>
              <a:buClrTx/>
              <a:buSzTx/>
              <a:buFont typeface="Wingdings" panose="05000000000000000000" pitchFamily="2" charset="2"/>
              <a:buChar char="q"/>
              <a:tabLst/>
              <a:defRPr/>
            </a:pPr>
            <a:r>
              <a:rPr kumimoji="0" lang="en-US" b="0" i="0" u="none" strike="noStrike" kern="1200" cap="none" spc="0" normalizeH="0" baseline="0" noProof="0" dirty="0">
                <a:ln>
                  <a:noFill/>
                </a:ln>
                <a:solidFill>
                  <a:srgbClr val="000000"/>
                </a:solidFill>
                <a:effectLst/>
                <a:uLnTx/>
                <a:uFillTx/>
                <a:latin typeface="Tahoma"/>
                <a:ea typeface="+mn-ea"/>
                <a:cs typeface="Tahoma"/>
              </a:rPr>
              <a:t>The Transnet National Ports Authority (TNPA), Port of Cape Town took a decision following the feasibility exercise previously conducted, to replace all the bulk electrical infrastructure and subsequently construct one new above ground new substation, which will incorporate the two underground substations, housing all the new electrical equipment.</a:t>
            </a:r>
          </a:p>
        </p:txBody>
      </p:sp>
    </p:spTree>
    <p:extLst>
      <p:ext uri="{BB962C8B-B14F-4D97-AF65-F5344CB8AC3E}">
        <p14:creationId xmlns:p14="http://schemas.microsoft.com/office/powerpoint/2010/main" val="421031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23E1D-A119-A363-F5CF-68D5070F6C7D}"/>
            </a:ext>
          </a:extLst>
        </p:cNvPr>
        <p:cNvGrpSpPr/>
        <p:nvPr/>
      </p:nvGrpSpPr>
      <p:grpSpPr>
        <a:xfrm>
          <a:off x="0" y="0"/>
          <a:ext cx="0" cy="0"/>
          <a:chOff x="0" y="0"/>
          <a:chExt cx="0" cy="0"/>
        </a:xfrm>
      </p:grpSpPr>
      <p:sp>
        <p:nvSpPr>
          <p:cNvPr id="3" name="Title 18">
            <a:extLst>
              <a:ext uri="{FF2B5EF4-FFF2-40B4-BE49-F238E27FC236}">
                <a16:creationId xmlns:a16="http://schemas.microsoft.com/office/drawing/2014/main" id="{17FBA63F-2F19-3CE1-53F8-FEEEF35AABD0}"/>
              </a:ext>
            </a:extLst>
          </p:cNvPr>
          <p:cNvSpPr>
            <a:spLocks noGrp="1"/>
          </p:cNvSpPr>
          <p:nvPr>
            <p:ph type="title"/>
          </p:nvPr>
        </p:nvSpPr>
        <p:spPr>
          <a:xfrm>
            <a:off x="126647" y="0"/>
            <a:ext cx="11396133" cy="892552"/>
          </a:xfrm>
        </p:spPr>
        <p:txBody>
          <a:bodyPr/>
          <a:lstStyle/>
          <a:p>
            <a:br>
              <a:rPr lang="en-US" dirty="0"/>
            </a:br>
            <a:r>
              <a:rPr lang="en-US" sz="2400" dirty="0">
                <a:latin typeface="+mj-lt"/>
              </a:rPr>
              <a:t>SCOPE OF WORKS</a:t>
            </a:r>
            <a:endParaRPr lang="en-US" b="0" dirty="0">
              <a:latin typeface="+mj-lt"/>
            </a:endParaRPr>
          </a:p>
        </p:txBody>
      </p:sp>
      <p:sp>
        <p:nvSpPr>
          <p:cNvPr id="2" name="Rectangle 1">
            <a:extLst>
              <a:ext uri="{FF2B5EF4-FFF2-40B4-BE49-F238E27FC236}">
                <a16:creationId xmlns:a16="http://schemas.microsoft.com/office/drawing/2014/main" id="{BABE0E38-0895-E5BA-A6BE-A7387CD09C56}"/>
              </a:ext>
            </a:extLst>
          </p:cNvPr>
          <p:cNvSpPr/>
          <p:nvPr/>
        </p:nvSpPr>
        <p:spPr>
          <a:xfrm>
            <a:off x="508124" y="1226210"/>
            <a:ext cx="11481011" cy="4545326"/>
          </a:xfrm>
          <a:prstGeom prst="rect">
            <a:avLst/>
          </a:prstGeom>
          <a:noFill/>
          <a:ln w="12700">
            <a:solidFill>
              <a:srgbClr val="E63C2B"/>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7" name="TextBox 6">
            <a:extLst>
              <a:ext uri="{FF2B5EF4-FFF2-40B4-BE49-F238E27FC236}">
                <a16:creationId xmlns:a16="http://schemas.microsoft.com/office/drawing/2014/main" id="{E1F8420E-CFF0-6AB2-E709-2469B256B20C}"/>
              </a:ext>
            </a:extLst>
          </p:cNvPr>
          <p:cNvSpPr txBox="1"/>
          <p:nvPr/>
        </p:nvSpPr>
        <p:spPr>
          <a:xfrm>
            <a:off x="599181" y="1302774"/>
            <a:ext cx="11389954" cy="4804520"/>
          </a:xfrm>
          <a:prstGeom prst="rect">
            <a:avLst/>
          </a:prstGeom>
          <a:noFill/>
        </p:spPr>
        <p:txBody>
          <a:bodyPr wrap="square">
            <a:spAutoFit/>
          </a:bodyPr>
          <a:lstStyle/>
          <a:p>
            <a:pPr algn="just"/>
            <a:r>
              <a:rPr lang="en-US" b="1" dirty="0"/>
              <a:t>PART C3: </a:t>
            </a:r>
            <a:r>
              <a:rPr lang="en-US" dirty="0">
                <a:latin typeface="Apex New Bold" panose="02010600040501010103"/>
              </a:rPr>
              <a:t>The scope of this project is multidisciplinary consists of the following disciplines:</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ARCHITECTURAL Works</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ELECTRICAL Works </a:t>
            </a:r>
            <a:r>
              <a:rPr lang="en-US" sz="1400" i="1" dirty="0">
                <a:solidFill>
                  <a:srgbClr val="000000"/>
                </a:solidFill>
                <a:latin typeface="Calibri" panose="020F0502020204030204" pitchFamily="34" charset="0"/>
              </a:rPr>
              <a:t>(Heavy Current, Protection and Control &amp; Instrumentation);</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MECHANICAL Works  </a:t>
            </a:r>
            <a:r>
              <a:rPr lang="en-US" sz="1400" i="1" dirty="0">
                <a:solidFill>
                  <a:srgbClr val="000000"/>
                </a:solidFill>
                <a:latin typeface="Calibri" panose="020F0502020204030204" pitchFamily="34" charset="0"/>
              </a:rPr>
              <a:t>( HVAC System, Fire Detection System &amp; Fire Suppression System);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STRUCTURAL Works</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CIVIL Works</a:t>
            </a:r>
          </a:p>
          <a:p>
            <a:pPr lvl="1">
              <a:lnSpc>
                <a:spcPct val="150000"/>
              </a:lnSpc>
            </a:pPr>
            <a:endParaRPr lang="en-US" dirty="0">
              <a:solidFill>
                <a:srgbClr val="000000"/>
              </a:solidFill>
              <a:latin typeface="Calibri" panose="020F0502020204030204" pitchFamily="34" charset="0"/>
            </a:endParaRPr>
          </a:p>
          <a:p>
            <a:pPr marL="0" lvl="1">
              <a:lnSpc>
                <a:spcPct val="150000"/>
              </a:lnSpc>
            </a:pPr>
            <a:r>
              <a:rPr lang="en-US" b="1" dirty="0">
                <a:solidFill>
                  <a:srgbClr val="000000"/>
                </a:solidFill>
                <a:latin typeface="Calibri" panose="020F0502020204030204" pitchFamily="34" charset="0"/>
              </a:rPr>
              <a:t>THE SCOPE OF THE ARCHITECTURE WORKS INCLUDES ( BUT IS NOT LIMITED TO)</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Construction of a new single-</a:t>
            </a:r>
            <a:r>
              <a:rPr lang="en-US" dirty="0" err="1">
                <a:solidFill>
                  <a:srgbClr val="000000"/>
                </a:solidFill>
                <a:latin typeface="Calibri" panose="020F0502020204030204" pitchFamily="34" charset="0"/>
              </a:rPr>
              <a:t>storey</a:t>
            </a:r>
            <a:r>
              <a:rPr lang="en-US" dirty="0">
                <a:solidFill>
                  <a:srgbClr val="000000"/>
                </a:solidFill>
                <a:latin typeface="Calibri" panose="020F0502020204030204" pitchFamily="34" charset="0"/>
              </a:rPr>
              <a:t> substation building to house electrical and mechanical infrastructure, including all associated facilities, and external works.</a:t>
            </a:r>
            <a:r>
              <a:rPr lang="en-US" sz="1400" i="1" dirty="0">
                <a:solidFill>
                  <a:srgbClr val="000000"/>
                </a:solidFill>
                <a:latin typeface="Calibri" panose="020F0502020204030204" pitchFamily="34" charset="0"/>
              </a:rPr>
              <a:t> (Architectural layout plans, sections, elevations, construction details and specifications are prepared for the above-mentioned works and provided as part of the tender document)</a:t>
            </a:r>
          </a:p>
          <a:p>
            <a:pPr marL="800100" lvl="1" indent="-342900">
              <a:lnSpc>
                <a:spcPct val="150000"/>
              </a:lnSpc>
              <a:buFont typeface="Wingdings" panose="05000000000000000000" pitchFamily="2" charset="2"/>
              <a:buChar char="q"/>
            </a:pPr>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144553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238FB-579F-2F39-BCBF-63C158EE3036}"/>
            </a:ext>
          </a:extLst>
        </p:cNvPr>
        <p:cNvGrpSpPr/>
        <p:nvPr/>
      </p:nvGrpSpPr>
      <p:grpSpPr>
        <a:xfrm>
          <a:off x="0" y="0"/>
          <a:ext cx="0" cy="0"/>
          <a:chOff x="0" y="0"/>
          <a:chExt cx="0" cy="0"/>
        </a:xfrm>
      </p:grpSpPr>
      <p:sp>
        <p:nvSpPr>
          <p:cNvPr id="3" name="Title 18">
            <a:extLst>
              <a:ext uri="{FF2B5EF4-FFF2-40B4-BE49-F238E27FC236}">
                <a16:creationId xmlns:a16="http://schemas.microsoft.com/office/drawing/2014/main" id="{2F37A5C1-A2E3-0730-EAEC-079FE8C0A5BE}"/>
              </a:ext>
            </a:extLst>
          </p:cNvPr>
          <p:cNvSpPr>
            <a:spLocks noGrp="1"/>
          </p:cNvSpPr>
          <p:nvPr>
            <p:ph type="title"/>
          </p:nvPr>
        </p:nvSpPr>
        <p:spPr>
          <a:xfrm>
            <a:off x="126647" y="0"/>
            <a:ext cx="11396133" cy="892552"/>
          </a:xfrm>
        </p:spPr>
        <p:txBody>
          <a:bodyPr/>
          <a:lstStyle/>
          <a:p>
            <a:br>
              <a:rPr lang="en-US" dirty="0"/>
            </a:br>
            <a:r>
              <a:rPr lang="en-US" sz="2400" dirty="0">
                <a:latin typeface="+mj-lt"/>
              </a:rPr>
              <a:t>SCOPE OF WORKS </a:t>
            </a:r>
            <a:endParaRPr lang="en-US" b="0" dirty="0">
              <a:latin typeface="+mj-lt"/>
            </a:endParaRPr>
          </a:p>
        </p:txBody>
      </p:sp>
      <p:sp>
        <p:nvSpPr>
          <p:cNvPr id="2" name="Rectangle 1">
            <a:extLst>
              <a:ext uri="{FF2B5EF4-FFF2-40B4-BE49-F238E27FC236}">
                <a16:creationId xmlns:a16="http://schemas.microsoft.com/office/drawing/2014/main" id="{4F5CBC9B-D624-5184-D63C-F958D70FE057}"/>
              </a:ext>
            </a:extLst>
          </p:cNvPr>
          <p:cNvSpPr/>
          <p:nvPr/>
        </p:nvSpPr>
        <p:spPr>
          <a:xfrm>
            <a:off x="584342" y="892552"/>
            <a:ext cx="11481011" cy="5965448"/>
          </a:xfrm>
          <a:prstGeom prst="rect">
            <a:avLst/>
          </a:prstGeom>
          <a:noFill/>
          <a:ln w="12700">
            <a:solidFill>
              <a:srgbClr val="E63C2B"/>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5" name="TextBox 4">
            <a:extLst>
              <a:ext uri="{FF2B5EF4-FFF2-40B4-BE49-F238E27FC236}">
                <a16:creationId xmlns:a16="http://schemas.microsoft.com/office/drawing/2014/main" id="{4B8DF554-4F50-DCE6-5415-F12CDBC8F83F}"/>
              </a:ext>
            </a:extLst>
          </p:cNvPr>
          <p:cNvSpPr txBox="1"/>
          <p:nvPr/>
        </p:nvSpPr>
        <p:spPr>
          <a:xfrm>
            <a:off x="669219" y="1032220"/>
            <a:ext cx="11311255" cy="4204356"/>
          </a:xfrm>
          <a:prstGeom prst="rect">
            <a:avLst/>
          </a:prstGeom>
          <a:noFill/>
        </p:spPr>
        <p:txBody>
          <a:bodyPr wrap="square">
            <a:spAutoFit/>
          </a:bodyPr>
          <a:lstStyle/>
          <a:p>
            <a:pPr algn="just">
              <a:lnSpc>
                <a:spcPct val="150000"/>
              </a:lnSpc>
            </a:pPr>
            <a:r>
              <a:rPr lang="en-US" dirty="0">
                <a:solidFill>
                  <a:srgbClr val="000000"/>
                </a:solidFill>
                <a:latin typeface="Calibri" panose="020F0502020204030204" pitchFamily="34" charset="0"/>
              </a:rPr>
              <a:t>Execution of the architectural scope shall be done (but not be limited to) with the following in mind: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All materials specified herein, wastage and supportive installation material shall be provided by the Contractor and understood as included in the relevant rates.</a:t>
            </a:r>
            <a:endParaRPr lang="en-US" sz="1400" i="1" dirty="0">
              <a:solidFill>
                <a:srgbClr val="000000"/>
              </a:solidFill>
              <a:latin typeface="Calibri" panose="020F0502020204030204" pitchFamily="34" charset="0"/>
            </a:endParaRP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Works to be executed by competent, certified, and registered Artisans, proof of which must be kept on site for duration of the Contract. Contractor shall provide all equipment necessary to execute the specified works and to monitor &amp; control the quality</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All Dimensions, Heights and Levels indicated on attached drawings and documentations are based on surface examination of the site; The Contractor shall verify written dimensions on site prior to the manufacture or preparation of installation items. Discrepancies and implications must be escalated to the Architect as soon as it is realized.</a:t>
            </a:r>
            <a:endParaRPr lang="en-US" sz="1400" i="1"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897525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07206-EF7E-1893-46DC-6A0E71008D65}"/>
            </a:ext>
          </a:extLst>
        </p:cNvPr>
        <p:cNvGrpSpPr/>
        <p:nvPr/>
      </p:nvGrpSpPr>
      <p:grpSpPr>
        <a:xfrm>
          <a:off x="0" y="0"/>
          <a:ext cx="0" cy="0"/>
          <a:chOff x="0" y="0"/>
          <a:chExt cx="0" cy="0"/>
        </a:xfrm>
      </p:grpSpPr>
      <p:sp>
        <p:nvSpPr>
          <p:cNvPr id="3" name="Title 18">
            <a:extLst>
              <a:ext uri="{FF2B5EF4-FFF2-40B4-BE49-F238E27FC236}">
                <a16:creationId xmlns:a16="http://schemas.microsoft.com/office/drawing/2014/main" id="{A3DF14F2-A2C8-8C7B-E445-9A2B1CE505C5}"/>
              </a:ext>
            </a:extLst>
          </p:cNvPr>
          <p:cNvSpPr>
            <a:spLocks noGrp="1"/>
          </p:cNvSpPr>
          <p:nvPr>
            <p:ph type="title"/>
          </p:nvPr>
        </p:nvSpPr>
        <p:spPr>
          <a:xfrm>
            <a:off x="126647" y="0"/>
            <a:ext cx="11396133" cy="892552"/>
          </a:xfrm>
        </p:spPr>
        <p:txBody>
          <a:bodyPr/>
          <a:lstStyle/>
          <a:p>
            <a:br>
              <a:rPr lang="en-US" dirty="0"/>
            </a:br>
            <a:r>
              <a:rPr lang="en-US" sz="2400" dirty="0">
                <a:latin typeface="+mj-lt"/>
              </a:rPr>
              <a:t>SCOPE OF WORKS </a:t>
            </a:r>
            <a:endParaRPr lang="en-US" b="0" dirty="0">
              <a:latin typeface="+mj-lt"/>
            </a:endParaRPr>
          </a:p>
        </p:txBody>
      </p:sp>
      <p:sp>
        <p:nvSpPr>
          <p:cNvPr id="2" name="Rectangle 1">
            <a:extLst>
              <a:ext uri="{FF2B5EF4-FFF2-40B4-BE49-F238E27FC236}">
                <a16:creationId xmlns:a16="http://schemas.microsoft.com/office/drawing/2014/main" id="{BEB1A9E9-0827-B948-B609-9D21C8C51B1F}"/>
              </a:ext>
            </a:extLst>
          </p:cNvPr>
          <p:cNvSpPr/>
          <p:nvPr/>
        </p:nvSpPr>
        <p:spPr>
          <a:xfrm>
            <a:off x="584342" y="892552"/>
            <a:ext cx="11481011" cy="5965448"/>
          </a:xfrm>
          <a:prstGeom prst="rect">
            <a:avLst/>
          </a:prstGeom>
          <a:noFill/>
          <a:ln w="12700">
            <a:solidFill>
              <a:srgbClr val="E63C2B"/>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5" name="TextBox 4">
            <a:extLst>
              <a:ext uri="{FF2B5EF4-FFF2-40B4-BE49-F238E27FC236}">
                <a16:creationId xmlns:a16="http://schemas.microsoft.com/office/drawing/2014/main" id="{42C4A855-B06E-C31C-4441-83237D7A2958}"/>
              </a:ext>
            </a:extLst>
          </p:cNvPr>
          <p:cNvSpPr txBox="1"/>
          <p:nvPr/>
        </p:nvSpPr>
        <p:spPr>
          <a:xfrm>
            <a:off x="669221" y="821908"/>
            <a:ext cx="11139322" cy="2528897"/>
          </a:xfrm>
          <a:prstGeom prst="rect">
            <a:avLst/>
          </a:prstGeom>
          <a:noFill/>
        </p:spPr>
        <p:txBody>
          <a:bodyPr wrap="square">
            <a:spAutoFit/>
          </a:bodyPr>
          <a:lstStyle/>
          <a:p>
            <a:pPr algn="just">
              <a:lnSpc>
                <a:spcPct val="150000"/>
              </a:lnSpc>
            </a:pPr>
            <a:endParaRPr lang="en-ZA" dirty="0">
              <a:solidFill>
                <a:srgbClr val="000000"/>
              </a:solidFill>
              <a:latin typeface="Calibri" panose="020F0502020204030204" pitchFamily="34" charset="0"/>
            </a:endParaRPr>
          </a:p>
          <a:p>
            <a:pPr marL="800100" lvl="1" indent="-342900">
              <a:lnSpc>
                <a:spcPct val="150000"/>
              </a:lnSpc>
              <a:buFont typeface="Wingdings" panose="05000000000000000000" pitchFamily="2" charset="2"/>
              <a:buChar char="q"/>
            </a:pPr>
            <a:endParaRPr lang="en-US" dirty="0">
              <a:solidFill>
                <a:srgbClr val="000000"/>
              </a:solidFill>
              <a:latin typeface="Calibri" panose="020F0502020204030204" pitchFamily="34" charset="0"/>
            </a:endParaRPr>
          </a:p>
          <a:p>
            <a:pPr marL="800100" lvl="1" indent="-342900">
              <a:lnSpc>
                <a:spcPct val="150000"/>
              </a:lnSpc>
              <a:buFont typeface="Wingdings" panose="05000000000000000000" pitchFamily="2" charset="2"/>
              <a:buChar char="q"/>
            </a:pPr>
            <a:r>
              <a:rPr lang="en-ZA" dirty="0"/>
              <a:t>The Contractor shall timeously set-out all aspects of the works, identify any conflicts or services and obtain the Supervisor’s approval prior to commencing the works.</a:t>
            </a:r>
          </a:p>
          <a:p>
            <a:pPr marL="800100" lvl="1" indent="-342900">
              <a:lnSpc>
                <a:spcPct val="150000"/>
              </a:lnSpc>
              <a:buFont typeface="Wingdings" panose="05000000000000000000" pitchFamily="2" charset="2"/>
              <a:buChar char="q"/>
            </a:pPr>
            <a:r>
              <a:rPr lang="en-US" dirty="0"/>
              <a:t>At the end of each working day the site must be properly cleaned. All material on site must be properly stacked or stored during all times of every day during the works. </a:t>
            </a:r>
            <a:endParaRPr lang="en-ZA" dirty="0"/>
          </a:p>
        </p:txBody>
      </p:sp>
    </p:spTree>
    <p:extLst>
      <p:ext uri="{BB962C8B-B14F-4D97-AF65-F5344CB8AC3E}">
        <p14:creationId xmlns:p14="http://schemas.microsoft.com/office/powerpoint/2010/main" val="2546187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238FB-579F-2F39-BCBF-63C158EE3036}"/>
            </a:ext>
          </a:extLst>
        </p:cNvPr>
        <p:cNvGrpSpPr/>
        <p:nvPr/>
      </p:nvGrpSpPr>
      <p:grpSpPr>
        <a:xfrm>
          <a:off x="0" y="0"/>
          <a:ext cx="0" cy="0"/>
          <a:chOff x="0" y="0"/>
          <a:chExt cx="0" cy="0"/>
        </a:xfrm>
      </p:grpSpPr>
      <p:sp>
        <p:nvSpPr>
          <p:cNvPr id="3" name="Title 18">
            <a:extLst>
              <a:ext uri="{FF2B5EF4-FFF2-40B4-BE49-F238E27FC236}">
                <a16:creationId xmlns:a16="http://schemas.microsoft.com/office/drawing/2014/main" id="{2F37A5C1-A2E3-0730-EAEC-079FE8C0A5BE}"/>
              </a:ext>
            </a:extLst>
          </p:cNvPr>
          <p:cNvSpPr>
            <a:spLocks noGrp="1"/>
          </p:cNvSpPr>
          <p:nvPr>
            <p:ph type="title"/>
          </p:nvPr>
        </p:nvSpPr>
        <p:spPr>
          <a:xfrm>
            <a:off x="126647" y="0"/>
            <a:ext cx="11396133" cy="892552"/>
          </a:xfrm>
        </p:spPr>
        <p:txBody>
          <a:bodyPr/>
          <a:lstStyle/>
          <a:p>
            <a:br>
              <a:rPr lang="en-US" dirty="0"/>
            </a:br>
            <a:r>
              <a:rPr lang="en-US" sz="2400" dirty="0">
                <a:latin typeface="+mj-lt"/>
              </a:rPr>
              <a:t>SCOPE OF WORKS</a:t>
            </a:r>
            <a:endParaRPr lang="en-US" b="0" dirty="0">
              <a:latin typeface="+mj-lt"/>
            </a:endParaRPr>
          </a:p>
        </p:txBody>
      </p:sp>
      <p:sp>
        <p:nvSpPr>
          <p:cNvPr id="2" name="Rectangle 1">
            <a:extLst>
              <a:ext uri="{FF2B5EF4-FFF2-40B4-BE49-F238E27FC236}">
                <a16:creationId xmlns:a16="http://schemas.microsoft.com/office/drawing/2014/main" id="{4F5CBC9B-D624-5184-D63C-F958D70FE057}"/>
              </a:ext>
            </a:extLst>
          </p:cNvPr>
          <p:cNvSpPr/>
          <p:nvPr/>
        </p:nvSpPr>
        <p:spPr>
          <a:xfrm>
            <a:off x="584342" y="892552"/>
            <a:ext cx="11481011" cy="5965448"/>
          </a:xfrm>
          <a:prstGeom prst="rect">
            <a:avLst/>
          </a:prstGeom>
          <a:noFill/>
          <a:ln w="12700">
            <a:solidFill>
              <a:srgbClr val="E63C2B"/>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5" name="TextBox 4">
            <a:extLst>
              <a:ext uri="{FF2B5EF4-FFF2-40B4-BE49-F238E27FC236}">
                <a16:creationId xmlns:a16="http://schemas.microsoft.com/office/drawing/2014/main" id="{4B8DF554-4F50-DCE6-5415-F12CDBC8F83F}"/>
              </a:ext>
            </a:extLst>
          </p:cNvPr>
          <p:cNvSpPr txBox="1"/>
          <p:nvPr/>
        </p:nvSpPr>
        <p:spPr>
          <a:xfrm>
            <a:off x="669220" y="821908"/>
            <a:ext cx="11481011" cy="6106736"/>
          </a:xfrm>
          <a:prstGeom prst="rect">
            <a:avLst/>
          </a:prstGeom>
          <a:noFill/>
        </p:spPr>
        <p:txBody>
          <a:bodyPr wrap="square">
            <a:spAutoFit/>
          </a:bodyPr>
          <a:lstStyle/>
          <a:p>
            <a:pPr algn="just">
              <a:lnSpc>
                <a:spcPct val="150000"/>
              </a:lnSpc>
            </a:pPr>
            <a:r>
              <a:rPr lang="en-US" dirty="0">
                <a:solidFill>
                  <a:srgbClr val="000000"/>
                </a:solidFill>
                <a:latin typeface="Calibri" panose="020F0502020204030204" pitchFamily="34" charset="0"/>
              </a:rPr>
              <a:t>The electrical engineering scope entails the review, design, supply, delivery, installation and commissioning of the following and ensure that the designs are fully compliance; </a:t>
            </a:r>
            <a:r>
              <a:rPr lang="en-ZA" sz="1800" dirty="0">
                <a:effectLst/>
                <a:latin typeface="Aptos" panose="020B0004020202020204" pitchFamily="34" charset="0"/>
                <a:ea typeface="Aptos" panose="020B0004020202020204" pitchFamily="34" charset="0"/>
                <a:cs typeface="Aptos" panose="020B0004020202020204" pitchFamily="34" charset="0"/>
              </a:rPr>
              <a:t>design liability remains with the </a:t>
            </a:r>
            <a:r>
              <a:rPr lang="en-ZA" sz="1800" i="1" dirty="0">
                <a:effectLst/>
                <a:latin typeface="Aptos" panose="020B0004020202020204" pitchFamily="34" charset="0"/>
                <a:ea typeface="Aptos" panose="020B0004020202020204" pitchFamily="34" charset="0"/>
                <a:cs typeface="Aptos" panose="020B0004020202020204" pitchFamily="34" charset="0"/>
              </a:rPr>
              <a:t>Contractor. </a:t>
            </a:r>
            <a:endParaRPr lang="en-US" i="1" dirty="0">
              <a:solidFill>
                <a:srgbClr val="000000"/>
              </a:solidFill>
              <a:latin typeface="Calibri" panose="020F0502020204030204" pitchFamily="34" charset="0"/>
            </a:endParaRPr>
          </a:p>
          <a:p>
            <a:pPr algn="just">
              <a:lnSpc>
                <a:spcPct val="150000"/>
              </a:lnSpc>
            </a:pPr>
            <a:r>
              <a:rPr lang="en-US" dirty="0">
                <a:solidFill>
                  <a:srgbClr val="000000"/>
                </a:solidFill>
                <a:latin typeface="Calibri" panose="020F0502020204030204" pitchFamily="34" charset="0"/>
              </a:rPr>
              <a:t>The scope of the electrical power engineering works include: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MV switchgears. </a:t>
            </a:r>
            <a:r>
              <a:rPr lang="en-US" sz="1400" i="1" dirty="0">
                <a:solidFill>
                  <a:srgbClr val="000000"/>
                </a:solidFill>
                <a:latin typeface="Calibri" panose="020F0502020204030204" pitchFamily="34" charset="0"/>
              </a:rPr>
              <a:t>(11.75kV and 3.3kV switchgears).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4* Transformers  </a:t>
            </a:r>
            <a:r>
              <a:rPr lang="en-US" sz="1400" i="1" dirty="0">
                <a:solidFill>
                  <a:srgbClr val="000000"/>
                </a:solidFill>
                <a:latin typeface="Calibri" panose="020F0502020204030204" pitchFamily="34" charset="0"/>
              </a:rPr>
              <a:t>(Dry Type Preferrable , </a:t>
            </a:r>
            <a:r>
              <a:rPr lang="en-US" sz="1400" dirty="0">
                <a:solidFill>
                  <a:srgbClr val="000000"/>
                </a:solidFill>
                <a:latin typeface="Calibri" panose="020F0502020204030204" pitchFamily="34" charset="0"/>
              </a:rPr>
              <a:t>2 x 5 MVA 11.75/3.3kV and 2 x 3 MVA 11.75kV/400V </a:t>
            </a:r>
            <a:r>
              <a:rPr lang="en-US" sz="1400" i="1" dirty="0">
                <a:solidFill>
                  <a:srgbClr val="000000"/>
                </a:solidFill>
                <a:latin typeface="Calibri" panose="020F0502020204030204" pitchFamily="34" charset="0"/>
              </a:rPr>
              <a:t>)</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Low Voltage Distribution Board and 400V MCC Panels  and Backup Power Supply </a:t>
            </a:r>
          </a:p>
          <a:p>
            <a:pPr marL="800100" lvl="1" indent="-342900" algn="just">
              <a:lnSpc>
                <a:spcPct val="150000"/>
              </a:lnSpc>
              <a:buFont typeface="Wingdings" panose="05000000000000000000" pitchFamily="2" charset="2"/>
              <a:buChar char="q"/>
            </a:pPr>
            <a:r>
              <a:rPr lang="en-US" dirty="0">
                <a:solidFill>
                  <a:srgbClr val="000000"/>
                </a:solidFill>
                <a:latin typeface="Calibri" panose="020F0502020204030204" pitchFamily="34" charset="0"/>
              </a:rPr>
              <a:t>Identify and detail the cable routing for</a:t>
            </a:r>
            <a:r>
              <a:rPr lang="en-US" sz="1400" i="1" dirty="0">
                <a:solidFill>
                  <a:srgbClr val="000000"/>
                </a:solidFill>
                <a:latin typeface="Calibri" panose="020F0502020204030204" pitchFamily="34" charset="0"/>
              </a:rPr>
              <a:t>(MV (11.75kV) Main Supply cable. MV (3.3kV) Cables from the Sub to 3.3kV MCC within the pump station. LV cables to feeds the LV loads within/along the Sturrock Dry dock areas and Cable management system within the tunnel)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Cable Management System </a:t>
            </a:r>
            <a:r>
              <a:rPr lang="en-US" sz="1400" i="1" dirty="0">
                <a:solidFill>
                  <a:srgbClr val="000000"/>
                </a:solidFill>
                <a:latin typeface="Calibri" panose="020F0502020204030204" pitchFamily="34" charset="0"/>
              </a:rPr>
              <a:t>( within the substation and the tunnel)</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Lighting and Small Power for Substation building and Cable Tunnel including all the associated infrastructure,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Earthing and Lightning Protection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Perform Protection study and Integrate the new substation into existing infrastructure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Testing and Commissioning of the entire network.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Decommissioning of the existing equipment</a:t>
            </a:r>
            <a:r>
              <a:rPr lang="en-US" sz="1400" i="1" dirty="0">
                <a:solidFill>
                  <a:srgbClr val="000000"/>
                </a:solidFill>
                <a:latin typeface="Calibri" panose="020F0502020204030204" pitchFamily="34" charset="0"/>
              </a:rPr>
              <a:t> (at Sturrock Dry Dock and Graving Dock underground substations, cabling within the tunnel. )</a:t>
            </a:r>
          </a:p>
        </p:txBody>
      </p:sp>
    </p:spTree>
    <p:extLst>
      <p:ext uri="{BB962C8B-B14F-4D97-AF65-F5344CB8AC3E}">
        <p14:creationId xmlns:p14="http://schemas.microsoft.com/office/powerpoint/2010/main" val="2828247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F713E-4205-28AF-4FDA-0E3BD050B10A}"/>
            </a:ext>
          </a:extLst>
        </p:cNvPr>
        <p:cNvGrpSpPr/>
        <p:nvPr/>
      </p:nvGrpSpPr>
      <p:grpSpPr>
        <a:xfrm>
          <a:off x="0" y="0"/>
          <a:ext cx="0" cy="0"/>
          <a:chOff x="0" y="0"/>
          <a:chExt cx="0" cy="0"/>
        </a:xfrm>
      </p:grpSpPr>
      <p:sp>
        <p:nvSpPr>
          <p:cNvPr id="3" name="Title 18">
            <a:extLst>
              <a:ext uri="{FF2B5EF4-FFF2-40B4-BE49-F238E27FC236}">
                <a16:creationId xmlns:a16="http://schemas.microsoft.com/office/drawing/2014/main" id="{D98F6B7F-E09C-30F5-9C34-F1ACA4347F09}"/>
              </a:ext>
            </a:extLst>
          </p:cNvPr>
          <p:cNvSpPr>
            <a:spLocks noGrp="1"/>
          </p:cNvSpPr>
          <p:nvPr>
            <p:ph type="title"/>
          </p:nvPr>
        </p:nvSpPr>
        <p:spPr>
          <a:xfrm>
            <a:off x="126647" y="0"/>
            <a:ext cx="11396133" cy="892552"/>
          </a:xfrm>
        </p:spPr>
        <p:txBody>
          <a:bodyPr/>
          <a:lstStyle/>
          <a:p>
            <a:br>
              <a:rPr lang="en-US" dirty="0"/>
            </a:br>
            <a:r>
              <a:rPr lang="en-US" sz="2400" dirty="0">
                <a:latin typeface="+mj-lt"/>
              </a:rPr>
              <a:t>SCOPE OF WORKS</a:t>
            </a:r>
            <a:endParaRPr lang="en-US" b="0" dirty="0">
              <a:latin typeface="+mj-lt"/>
            </a:endParaRPr>
          </a:p>
        </p:txBody>
      </p:sp>
      <p:sp>
        <p:nvSpPr>
          <p:cNvPr id="2" name="Rectangle 1">
            <a:extLst>
              <a:ext uri="{FF2B5EF4-FFF2-40B4-BE49-F238E27FC236}">
                <a16:creationId xmlns:a16="http://schemas.microsoft.com/office/drawing/2014/main" id="{4EEC6920-023D-F821-CB5D-9FA75FC71F71}"/>
              </a:ext>
            </a:extLst>
          </p:cNvPr>
          <p:cNvSpPr/>
          <p:nvPr/>
        </p:nvSpPr>
        <p:spPr>
          <a:xfrm>
            <a:off x="671661" y="1101213"/>
            <a:ext cx="11092247" cy="5456903"/>
          </a:xfrm>
          <a:prstGeom prst="rect">
            <a:avLst/>
          </a:prstGeom>
          <a:noFill/>
          <a:ln w="12700">
            <a:solidFill>
              <a:srgbClr val="E63C2B"/>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4" name="TextBox 3">
            <a:extLst>
              <a:ext uri="{FF2B5EF4-FFF2-40B4-BE49-F238E27FC236}">
                <a16:creationId xmlns:a16="http://schemas.microsoft.com/office/drawing/2014/main" id="{46CBE2E4-F75E-6E2C-6870-7C854F93DEC0}"/>
              </a:ext>
            </a:extLst>
          </p:cNvPr>
          <p:cNvSpPr txBox="1"/>
          <p:nvPr/>
        </p:nvSpPr>
        <p:spPr>
          <a:xfrm>
            <a:off x="671662" y="1101213"/>
            <a:ext cx="11018894" cy="5863144"/>
          </a:xfrm>
          <a:prstGeom prst="rect">
            <a:avLst/>
          </a:prstGeom>
          <a:noFill/>
        </p:spPr>
        <p:txBody>
          <a:bodyPr wrap="square">
            <a:spAutoFit/>
          </a:bodyPr>
          <a:lstStyle/>
          <a:p>
            <a:pPr algn="just">
              <a:lnSpc>
                <a:spcPct val="150000"/>
              </a:lnSpc>
            </a:pPr>
            <a:r>
              <a:rPr lang="en-US" dirty="0">
                <a:solidFill>
                  <a:srgbClr val="000000"/>
                </a:solidFill>
                <a:latin typeface="Calibri" panose="020F0502020204030204" pitchFamily="34" charset="0"/>
              </a:rPr>
              <a:t>The control and instrumentation engineering scope entails the review, design, supply, delivery, installation and commissioning of the following and ensure that the designs are fully compliance; </a:t>
            </a:r>
            <a:r>
              <a:rPr lang="en-ZA" dirty="0">
                <a:latin typeface="Aptos" panose="020B0004020202020204" pitchFamily="34" charset="0"/>
                <a:ea typeface="Aptos" panose="020B0004020202020204" pitchFamily="34" charset="0"/>
                <a:cs typeface="Aptos" panose="020B0004020202020204" pitchFamily="34" charset="0"/>
              </a:rPr>
              <a:t>design liability remains with the </a:t>
            </a:r>
            <a:r>
              <a:rPr lang="en-ZA" i="1" dirty="0">
                <a:latin typeface="Aptos" panose="020B0004020202020204" pitchFamily="34" charset="0"/>
                <a:ea typeface="Aptos" panose="020B0004020202020204" pitchFamily="34" charset="0"/>
                <a:cs typeface="Aptos" panose="020B0004020202020204" pitchFamily="34" charset="0"/>
              </a:rPr>
              <a:t>Contractor. </a:t>
            </a:r>
            <a:endParaRPr lang="en-US" i="1" dirty="0">
              <a:solidFill>
                <a:srgbClr val="000000"/>
              </a:solidFill>
              <a:latin typeface="Calibri" panose="020F0502020204030204" pitchFamily="34" charset="0"/>
            </a:endParaRPr>
          </a:p>
          <a:p>
            <a:pPr algn="just">
              <a:lnSpc>
                <a:spcPct val="150000"/>
              </a:lnSpc>
            </a:pPr>
            <a:r>
              <a:rPr lang="en-US" dirty="0">
                <a:solidFill>
                  <a:srgbClr val="000000"/>
                </a:solidFill>
                <a:latin typeface="Calibri" panose="020F0502020204030204" pitchFamily="34" charset="0"/>
              </a:rPr>
              <a:t>The scope of the electrical power engineering works include.</a:t>
            </a:r>
          </a:p>
          <a:p>
            <a:pPr algn="just">
              <a:lnSpc>
                <a:spcPct val="150000"/>
              </a:lnSpc>
            </a:pPr>
            <a:endParaRPr lang="en-US" dirty="0">
              <a:solidFill>
                <a:srgbClr val="000000"/>
              </a:solidFill>
              <a:latin typeface="Calibri" panose="020F0502020204030204" pitchFamily="34" charset="0"/>
            </a:endParaRPr>
          </a:p>
          <a:p>
            <a:r>
              <a:rPr lang="en-US" dirty="0">
                <a:solidFill>
                  <a:srgbClr val="000000"/>
                </a:solidFill>
                <a:latin typeface="Calibri" panose="020F0502020204030204" pitchFamily="34" charset="0"/>
              </a:rPr>
              <a:t>The scope of the C&amp;I engineering works include: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Power  Factor Correction</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The design, supply, installation, commissioning of communication equipment, cables, intelligent devices</a:t>
            </a:r>
            <a:endParaRPr lang="en-US" dirty="0"/>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The Contractor shall design, supply, deliver, offload, and install the substation SCADA system.</a:t>
            </a:r>
            <a:r>
              <a:rPr lang="en-US" sz="1400" i="1" dirty="0">
                <a:solidFill>
                  <a:srgbClr val="000000"/>
                </a:solidFill>
                <a:latin typeface="Calibri" panose="020F0502020204030204" pitchFamily="34" charset="0"/>
              </a:rPr>
              <a:t> (remote terminals unit, workstation, HMI for the Sturrock Dry Dock Electrical Infrastructure Upgrade).</a:t>
            </a:r>
          </a:p>
          <a:p>
            <a:pPr marL="800100" lvl="1" indent="-342900">
              <a:lnSpc>
                <a:spcPct val="150000"/>
              </a:lnSpc>
              <a:buFont typeface="Wingdings" panose="05000000000000000000" pitchFamily="2" charset="2"/>
              <a:buChar char="q"/>
            </a:pPr>
            <a:endParaRPr lang="en-US" dirty="0">
              <a:solidFill>
                <a:srgbClr val="000000"/>
              </a:solidFill>
              <a:latin typeface="Calibri" panose="020F0502020204030204" pitchFamily="34" charset="0"/>
            </a:endParaRPr>
          </a:p>
          <a:p>
            <a:endParaRPr lang="en-US" dirty="0"/>
          </a:p>
          <a:p>
            <a:pPr marL="800100" lvl="1" indent="-342900">
              <a:lnSpc>
                <a:spcPct val="150000"/>
              </a:lnSpc>
              <a:buFont typeface="Wingdings" panose="05000000000000000000" pitchFamily="2" charset="2"/>
              <a:buChar char="q"/>
            </a:pPr>
            <a:endParaRPr lang="en-US" sz="1400" i="1" dirty="0">
              <a:solidFill>
                <a:srgbClr val="000000"/>
              </a:solidFill>
              <a:latin typeface="Calibri" panose="020F0502020204030204" pitchFamily="34" charset="0"/>
            </a:endParaRPr>
          </a:p>
          <a:p>
            <a:endParaRPr lang="en-US" dirty="0"/>
          </a:p>
          <a:p>
            <a:endParaRPr lang="en-US" dirty="0"/>
          </a:p>
          <a:p>
            <a:r>
              <a:rPr lang="en-US" dirty="0">
                <a:solidFill>
                  <a:srgbClr val="000000"/>
                </a:solidFill>
                <a:latin typeface="Calibri" panose="020F0502020204030204" pitchFamily="34" charset="0"/>
              </a:rPr>
              <a:t>	</a:t>
            </a:r>
          </a:p>
        </p:txBody>
      </p:sp>
    </p:spTree>
    <p:extLst>
      <p:ext uri="{BB962C8B-B14F-4D97-AF65-F5344CB8AC3E}">
        <p14:creationId xmlns:p14="http://schemas.microsoft.com/office/powerpoint/2010/main" val="2610450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D69A6-532D-DE9F-FA9A-EB31E8704A61}"/>
            </a:ext>
          </a:extLst>
        </p:cNvPr>
        <p:cNvGrpSpPr/>
        <p:nvPr/>
      </p:nvGrpSpPr>
      <p:grpSpPr>
        <a:xfrm>
          <a:off x="0" y="0"/>
          <a:ext cx="0" cy="0"/>
          <a:chOff x="0" y="0"/>
          <a:chExt cx="0" cy="0"/>
        </a:xfrm>
      </p:grpSpPr>
      <p:sp>
        <p:nvSpPr>
          <p:cNvPr id="3" name="Title 18">
            <a:extLst>
              <a:ext uri="{FF2B5EF4-FFF2-40B4-BE49-F238E27FC236}">
                <a16:creationId xmlns:a16="http://schemas.microsoft.com/office/drawing/2014/main" id="{339D903C-7711-6E52-930E-B19C2BA87041}"/>
              </a:ext>
            </a:extLst>
          </p:cNvPr>
          <p:cNvSpPr>
            <a:spLocks noGrp="1"/>
          </p:cNvSpPr>
          <p:nvPr>
            <p:ph type="title"/>
          </p:nvPr>
        </p:nvSpPr>
        <p:spPr>
          <a:xfrm>
            <a:off x="126647" y="0"/>
            <a:ext cx="11396133" cy="892552"/>
          </a:xfrm>
        </p:spPr>
        <p:txBody>
          <a:bodyPr/>
          <a:lstStyle/>
          <a:p>
            <a:br>
              <a:rPr lang="en-US" dirty="0"/>
            </a:br>
            <a:r>
              <a:rPr lang="en-US" sz="2400" dirty="0">
                <a:latin typeface="+mj-lt"/>
              </a:rPr>
              <a:t>SCOPE OF WORKS</a:t>
            </a:r>
            <a:endParaRPr lang="en-US" b="0" dirty="0">
              <a:latin typeface="+mj-lt"/>
            </a:endParaRPr>
          </a:p>
        </p:txBody>
      </p:sp>
      <p:sp>
        <p:nvSpPr>
          <p:cNvPr id="2" name="Rectangle 1">
            <a:extLst>
              <a:ext uri="{FF2B5EF4-FFF2-40B4-BE49-F238E27FC236}">
                <a16:creationId xmlns:a16="http://schemas.microsoft.com/office/drawing/2014/main" id="{AEA896F9-4CF8-D1CC-1DEB-1A3F803C42BF}"/>
              </a:ext>
            </a:extLst>
          </p:cNvPr>
          <p:cNvSpPr/>
          <p:nvPr/>
        </p:nvSpPr>
        <p:spPr>
          <a:xfrm>
            <a:off x="671661" y="951751"/>
            <a:ext cx="11092247" cy="5456903"/>
          </a:xfrm>
          <a:prstGeom prst="rect">
            <a:avLst/>
          </a:prstGeom>
          <a:noFill/>
          <a:ln w="12700">
            <a:solidFill>
              <a:srgbClr val="E63C2B"/>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4" name="TextBox 3">
            <a:extLst>
              <a:ext uri="{FF2B5EF4-FFF2-40B4-BE49-F238E27FC236}">
                <a16:creationId xmlns:a16="http://schemas.microsoft.com/office/drawing/2014/main" id="{488E30AB-DDB4-6293-9864-6899FF6F2820}"/>
              </a:ext>
            </a:extLst>
          </p:cNvPr>
          <p:cNvSpPr txBox="1"/>
          <p:nvPr/>
        </p:nvSpPr>
        <p:spPr>
          <a:xfrm>
            <a:off x="708337" y="892552"/>
            <a:ext cx="11018894" cy="7017306"/>
          </a:xfrm>
          <a:prstGeom prst="rect">
            <a:avLst/>
          </a:prstGeom>
          <a:noFill/>
        </p:spPr>
        <p:txBody>
          <a:bodyPr wrap="square">
            <a:spAutoFit/>
          </a:bodyPr>
          <a:lstStyle/>
          <a:p>
            <a:pPr marL="0" lvl="1" algn="just">
              <a:lnSpc>
                <a:spcPct val="150000"/>
              </a:lnSpc>
            </a:pPr>
            <a:r>
              <a:rPr lang="en-US" dirty="0">
                <a:solidFill>
                  <a:srgbClr val="000000"/>
                </a:solidFill>
                <a:latin typeface="Calibri" panose="020F0502020204030204" pitchFamily="34" charset="0"/>
              </a:rPr>
              <a:t>The scope of the mechanical engineering works shall include supply, deliver, install, test and commission of the following:</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Firefighting system and Signage</a:t>
            </a:r>
          </a:p>
          <a:p>
            <a:pPr marL="800100" lvl="1" indent="-342900" algn="just">
              <a:lnSpc>
                <a:spcPct val="150000"/>
              </a:lnSpc>
              <a:buFont typeface="Wingdings" panose="05000000000000000000" pitchFamily="2" charset="2"/>
              <a:buChar char="q"/>
            </a:pPr>
            <a:r>
              <a:rPr lang="en-US" dirty="0">
                <a:solidFill>
                  <a:srgbClr val="000000"/>
                </a:solidFill>
                <a:latin typeface="Calibri" panose="020F0502020204030204" pitchFamily="34" charset="0"/>
              </a:rPr>
              <a:t>Supporting infrastructure required for all mechanical works.</a:t>
            </a:r>
            <a:r>
              <a:rPr lang="en-US" sz="1400" i="1" dirty="0">
                <a:solidFill>
                  <a:srgbClr val="000000"/>
                </a:solidFill>
                <a:latin typeface="Calibri" panose="020F0502020204030204" pitchFamily="34" charset="0"/>
              </a:rPr>
              <a:t> </a:t>
            </a:r>
          </a:p>
          <a:p>
            <a:pPr marL="800100" lvl="1" indent="-342900" algn="just">
              <a:lnSpc>
                <a:spcPct val="150000"/>
              </a:lnSpc>
              <a:buFont typeface="Wingdings" panose="05000000000000000000" pitchFamily="2" charset="2"/>
              <a:buChar char="q"/>
            </a:pPr>
            <a:r>
              <a:rPr lang="en-US" dirty="0">
                <a:solidFill>
                  <a:srgbClr val="000000"/>
                </a:solidFill>
                <a:latin typeface="Calibri" panose="020F0502020204030204" pitchFamily="34" charset="0"/>
              </a:rPr>
              <a:t>Ventilation system.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Interlocks between HVAC system and Fire detection system. </a:t>
            </a:r>
          </a:p>
          <a:p>
            <a:pPr marL="800100" lvl="1" indent="-342900" algn="just">
              <a:lnSpc>
                <a:spcPct val="150000"/>
              </a:lnSpc>
              <a:buFont typeface="Wingdings" panose="05000000000000000000" pitchFamily="2" charset="2"/>
              <a:buChar char="q"/>
            </a:pPr>
            <a:r>
              <a:rPr lang="en-US" dirty="0">
                <a:solidFill>
                  <a:srgbClr val="000000"/>
                </a:solidFill>
                <a:latin typeface="Calibri" panose="020F0502020204030204" pitchFamily="34" charset="0"/>
              </a:rPr>
              <a:t>Air conditioning system </a:t>
            </a:r>
            <a:r>
              <a:rPr lang="en-US" sz="1400" i="1" dirty="0">
                <a:solidFill>
                  <a:srgbClr val="000000"/>
                </a:solidFill>
                <a:latin typeface="Calibri" panose="020F0502020204030204" pitchFamily="34" charset="0"/>
              </a:rPr>
              <a:t>(including the interface with the Fire detection system and hot water system)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Control and actuation systems</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Painting and corrosion protection of Plant;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Desing, supply, install, test and Commission of Fire Stops, </a:t>
            </a:r>
          </a:p>
          <a:p>
            <a:pPr marL="800100" lvl="1" indent="-342900" algn="just">
              <a:lnSpc>
                <a:spcPct val="150000"/>
              </a:lnSpc>
              <a:buFont typeface="Wingdings" panose="05000000000000000000" pitchFamily="2" charset="2"/>
              <a:buChar char="q"/>
            </a:pPr>
            <a:r>
              <a:rPr lang="en-US" dirty="0">
                <a:solidFill>
                  <a:srgbClr val="000000"/>
                </a:solidFill>
                <a:latin typeface="Calibri" panose="020F0502020204030204" pitchFamily="34" charset="0"/>
              </a:rPr>
              <a:t>The Contractor shall ensure that the gas suppression system installed has undergone a full computer simulated verification by an approved FK-5-1-12 provider and installer. </a:t>
            </a:r>
          </a:p>
          <a:p>
            <a:pPr marL="800100" lvl="1" indent="-342900" algn="just">
              <a:lnSpc>
                <a:spcPct val="150000"/>
              </a:lnSpc>
              <a:buFont typeface="Wingdings" panose="05000000000000000000" pitchFamily="2" charset="2"/>
              <a:buChar char="q"/>
            </a:pPr>
            <a:r>
              <a:rPr lang="en-US" dirty="0">
                <a:solidFill>
                  <a:srgbClr val="000000"/>
                </a:solidFill>
                <a:latin typeface="Calibri" panose="020F0502020204030204" pitchFamily="34" charset="0"/>
              </a:rPr>
              <a:t>Perform a door fan testing for the gas suppression system, to ensure the integrity of the room. </a:t>
            </a:r>
          </a:p>
          <a:p>
            <a:pPr marL="800100" lvl="1" indent="-342900">
              <a:lnSpc>
                <a:spcPct val="150000"/>
              </a:lnSpc>
              <a:buFont typeface="Wingdings" panose="05000000000000000000" pitchFamily="2" charset="2"/>
              <a:buChar char="q"/>
            </a:pPr>
            <a:endParaRPr lang="en-US" dirty="0">
              <a:solidFill>
                <a:srgbClr val="000000"/>
              </a:solidFill>
              <a:latin typeface="Calibri" panose="020F0502020204030204" pitchFamily="34" charset="0"/>
            </a:endParaRPr>
          </a:p>
          <a:p>
            <a:pPr lvl="1">
              <a:lnSpc>
                <a:spcPct val="150000"/>
              </a:lnSpc>
            </a:pPr>
            <a:endParaRPr lang="en-US" dirty="0"/>
          </a:p>
          <a:p>
            <a:pPr marL="800100" lvl="1" indent="-342900">
              <a:lnSpc>
                <a:spcPct val="150000"/>
              </a:lnSpc>
              <a:buFont typeface="Wingdings" panose="05000000000000000000" pitchFamily="2" charset="2"/>
              <a:buChar char="q"/>
            </a:pPr>
            <a:endParaRPr lang="en-US" dirty="0">
              <a:solidFill>
                <a:srgbClr val="000000"/>
              </a:solidFill>
              <a:latin typeface="Calibri" panose="020F0502020204030204" pitchFamily="34" charset="0"/>
            </a:endParaRPr>
          </a:p>
          <a:p>
            <a:r>
              <a:rPr lang="en-US" dirty="0">
                <a:solidFill>
                  <a:srgbClr val="000000"/>
                </a:solidFill>
                <a:latin typeface="Calibri" panose="020F0502020204030204" pitchFamily="34" charset="0"/>
              </a:rPr>
              <a:t>	</a:t>
            </a:r>
          </a:p>
        </p:txBody>
      </p:sp>
    </p:spTree>
    <p:extLst>
      <p:ext uri="{BB962C8B-B14F-4D97-AF65-F5344CB8AC3E}">
        <p14:creationId xmlns:p14="http://schemas.microsoft.com/office/powerpoint/2010/main" val="1732503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AEAFE-DEBE-CABC-82DE-C9BB0E9E2DD7}"/>
            </a:ext>
          </a:extLst>
        </p:cNvPr>
        <p:cNvGrpSpPr/>
        <p:nvPr/>
      </p:nvGrpSpPr>
      <p:grpSpPr>
        <a:xfrm>
          <a:off x="0" y="0"/>
          <a:ext cx="0" cy="0"/>
          <a:chOff x="0" y="0"/>
          <a:chExt cx="0" cy="0"/>
        </a:xfrm>
      </p:grpSpPr>
      <p:sp>
        <p:nvSpPr>
          <p:cNvPr id="3" name="Title 18">
            <a:extLst>
              <a:ext uri="{FF2B5EF4-FFF2-40B4-BE49-F238E27FC236}">
                <a16:creationId xmlns:a16="http://schemas.microsoft.com/office/drawing/2014/main" id="{2703640F-D406-C922-727F-3404DF971B72}"/>
              </a:ext>
            </a:extLst>
          </p:cNvPr>
          <p:cNvSpPr>
            <a:spLocks noGrp="1"/>
          </p:cNvSpPr>
          <p:nvPr>
            <p:ph type="title"/>
          </p:nvPr>
        </p:nvSpPr>
        <p:spPr>
          <a:xfrm>
            <a:off x="126647" y="0"/>
            <a:ext cx="11396133" cy="892552"/>
          </a:xfrm>
        </p:spPr>
        <p:txBody>
          <a:bodyPr/>
          <a:lstStyle/>
          <a:p>
            <a:br>
              <a:rPr lang="en-US" dirty="0"/>
            </a:br>
            <a:r>
              <a:rPr lang="en-US" sz="2400" dirty="0">
                <a:latin typeface="+mj-lt"/>
              </a:rPr>
              <a:t>SCOPE OF WORKS</a:t>
            </a:r>
            <a:endParaRPr lang="en-US" b="0" dirty="0">
              <a:latin typeface="+mj-lt"/>
            </a:endParaRPr>
          </a:p>
        </p:txBody>
      </p:sp>
      <p:sp>
        <p:nvSpPr>
          <p:cNvPr id="2" name="Rectangle 1">
            <a:extLst>
              <a:ext uri="{FF2B5EF4-FFF2-40B4-BE49-F238E27FC236}">
                <a16:creationId xmlns:a16="http://schemas.microsoft.com/office/drawing/2014/main" id="{E6FF76AF-8BB3-3707-AAA7-6C00E999B1C2}"/>
              </a:ext>
            </a:extLst>
          </p:cNvPr>
          <p:cNvSpPr/>
          <p:nvPr/>
        </p:nvSpPr>
        <p:spPr>
          <a:xfrm>
            <a:off x="671661" y="1101213"/>
            <a:ext cx="11092247" cy="5456903"/>
          </a:xfrm>
          <a:prstGeom prst="rect">
            <a:avLst/>
          </a:prstGeom>
          <a:noFill/>
          <a:ln w="12700">
            <a:solidFill>
              <a:srgbClr val="E63C2B"/>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4" name="TextBox 3">
            <a:extLst>
              <a:ext uri="{FF2B5EF4-FFF2-40B4-BE49-F238E27FC236}">
                <a16:creationId xmlns:a16="http://schemas.microsoft.com/office/drawing/2014/main" id="{5C7F2D0B-4B03-164A-4FF4-08D10AE59017}"/>
              </a:ext>
            </a:extLst>
          </p:cNvPr>
          <p:cNvSpPr txBox="1"/>
          <p:nvPr/>
        </p:nvSpPr>
        <p:spPr>
          <a:xfrm>
            <a:off x="671662" y="1101213"/>
            <a:ext cx="11018894" cy="5493812"/>
          </a:xfrm>
          <a:prstGeom prst="rect">
            <a:avLst/>
          </a:prstGeom>
          <a:noFill/>
        </p:spPr>
        <p:txBody>
          <a:bodyPr wrap="square">
            <a:spAutoFit/>
          </a:bodyPr>
          <a:lstStyle/>
          <a:p>
            <a:pPr algn="just">
              <a:lnSpc>
                <a:spcPct val="150000"/>
              </a:lnSpc>
            </a:pPr>
            <a:r>
              <a:rPr lang="en-US" dirty="0">
                <a:solidFill>
                  <a:srgbClr val="000000"/>
                </a:solidFill>
                <a:latin typeface="Calibri" panose="020F0502020204030204" pitchFamily="34" charset="0"/>
              </a:rPr>
              <a:t>The Bidder is responsible for review the drawings as provided by the </a:t>
            </a:r>
            <a:r>
              <a:rPr lang="en-US" i="1" dirty="0">
                <a:solidFill>
                  <a:srgbClr val="000000"/>
                </a:solidFill>
                <a:latin typeface="Calibri" panose="020F0502020204030204" pitchFamily="34" charset="0"/>
              </a:rPr>
              <a:t>Employer </a:t>
            </a:r>
            <a:r>
              <a:rPr lang="en-US" dirty="0">
                <a:solidFill>
                  <a:srgbClr val="000000"/>
                </a:solidFill>
                <a:latin typeface="Calibri" panose="020F0502020204030204" pitchFamily="34" charset="0"/>
              </a:rPr>
              <a:t>in conjunction with annexure listed in C3 Scope of works and close all the gaps as identified and ensure that the designs are fully compliance and ready for construction, </a:t>
            </a:r>
            <a:r>
              <a:rPr lang="en-ZA" dirty="0">
                <a:latin typeface="Aptos" panose="020B0004020202020204" pitchFamily="34" charset="0"/>
                <a:ea typeface="Aptos" panose="020B0004020202020204" pitchFamily="34" charset="0"/>
                <a:cs typeface="Aptos" panose="020B0004020202020204" pitchFamily="34" charset="0"/>
              </a:rPr>
              <a:t>design liability remains with the </a:t>
            </a:r>
            <a:r>
              <a:rPr lang="en-ZA" i="1" dirty="0">
                <a:latin typeface="Aptos" panose="020B0004020202020204" pitchFamily="34" charset="0"/>
                <a:ea typeface="Aptos" panose="020B0004020202020204" pitchFamily="34" charset="0"/>
                <a:cs typeface="Aptos" panose="020B0004020202020204" pitchFamily="34" charset="0"/>
              </a:rPr>
              <a:t>Contractor. </a:t>
            </a:r>
          </a:p>
          <a:p>
            <a:pPr algn="just">
              <a:lnSpc>
                <a:spcPct val="150000"/>
              </a:lnSpc>
            </a:pPr>
            <a:endParaRPr lang="en-US" dirty="0">
              <a:solidFill>
                <a:srgbClr val="000000"/>
              </a:solidFill>
              <a:latin typeface="Calibri" panose="020F0502020204030204" pitchFamily="34" charset="0"/>
            </a:endParaRPr>
          </a:p>
          <a:p>
            <a:r>
              <a:rPr lang="en-US" dirty="0">
                <a:solidFill>
                  <a:srgbClr val="000000"/>
                </a:solidFill>
                <a:latin typeface="Calibri" panose="020F0502020204030204" pitchFamily="34" charset="0"/>
              </a:rPr>
              <a:t>The scope of the structural and civil engineering works include: </a:t>
            </a:r>
          </a:p>
          <a:p>
            <a:endParaRPr lang="en-US" dirty="0"/>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Reinforced concrete beams and columns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Brick wall and strip type foundations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Reinforced concrete bases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Surface bed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Trenching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Reinforced roof slab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Foundations </a:t>
            </a:r>
          </a:p>
          <a:p>
            <a:r>
              <a:rPr lang="en-US" dirty="0">
                <a:solidFill>
                  <a:srgbClr val="000000"/>
                </a:solidFill>
                <a:latin typeface="Calibri" panose="020F0502020204030204" pitchFamily="34" charset="0"/>
              </a:rPr>
              <a:t>	</a:t>
            </a:r>
          </a:p>
        </p:txBody>
      </p:sp>
    </p:spTree>
    <p:extLst>
      <p:ext uri="{BB962C8B-B14F-4D97-AF65-F5344CB8AC3E}">
        <p14:creationId xmlns:p14="http://schemas.microsoft.com/office/powerpoint/2010/main" val="3507209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41682-FF9A-DBEC-8420-B3FAC64B6C2C}"/>
            </a:ext>
          </a:extLst>
        </p:cNvPr>
        <p:cNvGrpSpPr/>
        <p:nvPr/>
      </p:nvGrpSpPr>
      <p:grpSpPr>
        <a:xfrm>
          <a:off x="0" y="0"/>
          <a:ext cx="0" cy="0"/>
          <a:chOff x="0" y="0"/>
          <a:chExt cx="0" cy="0"/>
        </a:xfrm>
      </p:grpSpPr>
      <p:sp>
        <p:nvSpPr>
          <p:cNvPr id="3" name="Title 18">
            <a:extLst>
              <a:ext uri="{FF2B5EF4-FFF2-40B4-BE49-F238E27FC236}">
                <a16:creationId xmlns:a16="http://schemas.microsoft.com/office/drawing/2014/main" id="{F2024F32-C7A9-7493-8EC7-EFEFCA5A76D9}"/>
              </a:ext>
            </a:extLst>
          </p:cNvPr>
          <p:cNvSpPr>
            <a:spLocks noGrp="1"/>
          </p:cNvSpPr>
          <p:nvPr>
            <p:ph type="title"/>
          </p:nvPr>
        </p:nvSpPr>
        <p:spPr>
          <a:xfrm>
            <a:off x="126647" y="0"/>
            <a:ext cx="11396133" cy="892552"/>
          </a:xfrm>
        </p:spPr>
        <p:txBody>
          <a:bodyPr/>
          <a:lstStyle/>
          <a:p>
            <a:br>
              <a:rPr lang="en-US" dirty="0"/>
            </a:br>
            <a:r>
              <a:rPr lang="en-US" sz="2400" dirty="0">
                <a:latin typeface="+mj-lt"/>
              </a:rPr>
              <a:t>SCOPE OF WORKS</a:t>
            </a:r>
            <a:endParaRPr lang="en-US" b="0" dirty="0">
              <a:latin typeface="+mj-lt"/>
            </a:endParaRPr>
          </a:p>
        </p:txBody>
      </p:sp>
      <p:sp>
        <p:nvSpPr>
          <p:cNvPr id="2" name="Rectangle 1">
            <a:extLst>
              <a:ext uri="{FF2B5EF4-FFF2-40B4-BE49-F238E27FC236}">
                <a16:creationId xmlns:a16="http://schemas.microsoft.com/office/drawing/2014/main" id="{22FE1855-8116-72AB-3370-EFA5FFB12639}"/>
              </a:ext>
            </a:extLst>
          </p:cNvPr>
          <p:cNvSpPr/>
          <p:nvPr/>
        </p:nvSpPr>
        <p:spPr>
          <a:xfrm>
            <a:off x="671661" y="1101213"/>
            <a:ext cx="11092247" cy="5456903"/>
          </a:xfrm>
          <a:prstGeom prst="rect">
            <a:avLst/>
          </a:prstGeom>
          <a:noFill/>
          <a:ln w="12700">
            <a:solidFill>
              <a:srgbClr val="E63C2B"/>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4" name="TextBox 3">
            <a:extLst>
              <a:ext uri="{FF2B5EF4-FFF2-40B4-BE49-F238E27FC236}">
                <a16:creationId xmlns:a16="http://schemas.microsoft.com/office/drawing/2014/main" id="{D1AED65D-3D10-5FAD-1BA5-CC814AAC8A51}"/>
              </a:ext>
            </a:extLst>
          </p:cNvPr>
          <p:cNvSpPr txBox="1"/>
          <p:nvPr/>
        </p:nvSpPr>
        <p:spPr>
          <a:xfrm>
            <a:off x="671662" y="1101213"/>
            <a:ext cx="11018894" cy="3970318"/>
          </a:xfrm>
          <a:prstGeom prst="rect">
            <a:avLst/>
          </a:prstGeom>
          <a:noFill/>
        </p:spPr>
        <p:txBody>
          <a:bodyPr wrap="square">
            <a:spAutoFit/>
          </a:bodyPr>
          <a:lstStyle/>
          <a:p>
            <a:r>
              <a:rPr lang="en-US" dirty="0">
                <a:solidFill>
                  <a:srgbClr val="000000"/>
                </a:solidFill>
                <a:latin typeface="Calibri" panose="020F0502020204030204" pitchFamily="34" charset="0"/>
              </a:rPr>
              <a:t>No detailed design has been completed for Civil Engineering by the </a:t>
            </a:r>
            <a:r>
              <a:rPr lang="en-US" i="1" dirty="0">
                <a:solidFill>
                  <a:srgbClr val="000000"/>
                </a:solidFill>
                <a:latin typeface="Calibri" panose="020F0502020204030204" pitchFamily="34" charset="0"/>
              </a:rPr>
              <a:t>Employer. </a:t>
            </a:r>
            <a:r>
              <a:rPr lang="en-US" dirty="0">
                <a:solidFill>
                  <a:srgbClr val="000000"/>
                </a:solidFill>
                <a:latin typeface="Calibri" panose="020F0502020204030204" pitchFamily="34" charset="0"/>
              </a:rPr>
              <a:t>The detailed design shall form part of the </a:t>
            </a:r>
            <a:r>
              <a:rPr lang="en-US" i="1" dirty="0">
                <a:solidFill>
                  <a:srgbClr val="000000"/>
                </a:solidFill>
                <a:latin typeface="Calibri" panose="020F0502020204030204" pitchFamily="34" charset="0"/>
              </a:rPr>
              <a:t>Contractor’s</a:t>
            </a:r>
            <a:r>
              <a:rPr lang="en-US" dirty="0">
                <a:solidFill>
                  <a:srgbClr val="000000"/>
                </a:solidFill>
                <a:latin typeface="Calibri" panose="020F0502020204030204" pitchFamily="34" charset="0"/>
              </a:rPr>
              <a:t> design and ensure that the designs are fully compliance; </a:t>
            </a:r>
            <a:r>
              <a:rPr lang="en-ZA" dirty="0">
                <a:solidFill>
                  <a:srgbClr val="000000"/>
                </a:solidFill>
                <a:latin typeface="Calibri" panose="020F0502020204030204" pitchFamily="34" charset="0"/>
              </a:rPr>
              <a:t>design liability remains with the </a:t>
            </a:r>
            <a:r>
              <a:rPr lang="en-ZA" i="1" dirty="0">
                <a:solidFill>
                  <a:srgbClr val="000000"/>
                </a:solidFill>
                <a:latin typeface="Calibri" panose="020F0502020204030204" pitchFamily="34" charset="0"/>
              </a:rPr>
              <a:t>Contractor.</a:t>
            </a:r>
            <a:endParaRPr lang="en-US" i="1" dirty="0">
              <a:solidFill>
                <a:srgbClr val="000000"/>
              </a:solidFill>
              <a:latin typeface="Calibri" panose="020F0502020204030204" pitchFamily="34" charset="0"/>
            </a:endParaRPr>
          </a:p>
          <a:p>
            <a:endParaRPr lang="en-US" dirty="0">
              <a:solidFill>
                <a:srgbClr val="000000"/>
              </a:solidFill>
              <a:latin typeface="Calibri" panose="020F0502020204030204" pitchFamily="34" charset="0"/>
            </a:endParaRPr>
          </a:p>
          <a:p>
            <a:r>
              <a:rPr lang="en-US" dirty="0">
                <a:solidFill>
                  <a:srgbClr val="000000"/>
                </a:solidFill>
                <a:latin typeface="Calibri" panose="020F0502020204030204" pitchFamily="34" charset="0"/>
              </a:rPr>
              <a:t>The scope of the civil engineering works include: </a:t>
            </a:r>
          </a:p>
          <a:p>
            <a:endParaRPr lang="en-US" dirty="0"/>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Bulk Services design (water, sewer, </a:t>
            </a:r>
            <a:r>
              <a:rPr lang="en-US" dirty="0" err="1">
                <a:solidFill>
                  <a:srgbClr val="000000"/>
                </a:solidFill>
                <a:latin typeface="Calibri" panose="020F0502020204030204" pitchFamily="34" charset="0"/>
              </a:rPr>
              <a:t>etc</a:t>
            </a:r>
            <a:r>
              <a:rPr lang="en-US" dirty="0">
                <a:solidFill>
                  <a:srgbClr val="000000"/>
                </a:solidFill>
                <a:latin typeface="Calibri" panose="020F0502020204030204" pitchFamily="34" charset="0"/>
              </a:rPr>
              <a:t>)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Stormwater design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Platform design includes earthworks, access point and foundation details. </a:t>
            </a:r>
          </a:p>
          <a:p>
            <a:pPr marL="800100" lvl="1" indent="-342900">
              <a:lnSpc>
                <a:spcPct val="150000"/>
              </a:lnSpc>
              <a:buFont typeface="Wingdings" panose="05000000000000000000" pitchFamily="2" charset="2"/>
              <a:buChar char="q"/>
            </a:pPr>
            <a:r>
              <a:rPr lang="en-US" dirty="0">
                <a:solidFill>
                  <a:srgbClr val="000000"/>
                </a:solidFill>
                <a:latin typeface="Calibri" panose="020F0502020204030204" pitchFamily="34" charset="0"/>
              </a:rPr>
              <a:t>Pipe and Chamber design (cable route that aligns with the proposed electrical routing). </a:t>
            </a:r>
          </a:p>
          <a:p>
            <a:r>
              <a:rPr lang="en-US" dirty="0"/>
              <a:t>	</a:t>
            </a:r>
          </a:p>
          <a:p>
            <a:r>
              <a:rPr lang="en-US" dirty="0">
                <a:solidFill>
                  <a:srgbClr val="000000"/>
                </a:solidFill>
                <a:latin typeface="Calibri" panose="020F0502020204030204" pitchFamily="34" charset="0"/>
              </a:rPr>
              <a:t>	</a:t>
            </a:r>
          </a:p>
        </p:txBody>
      </p:sp>
    </p:spTree>
    <p:extLst>
      <p:ext uri="{BB962C8B-B14F-4D97-AF65-F5344CB8AC3E}">
        <p14:creationId xmlns:p14="http://schemas.microsoft.com/office/powerpoint/2010/main" val="1295082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8">
            <a:extLst>
              <a:ext uri="{FF2B5EF4-FFF2-40B4-BE49-F238E27FC236}">
                <a16:creationId xmlns:a16="http://schemas.microsoft.com/office/drawing/2014/main" id="{BF63777F-0C12-4AF0-D1A4-0870630187A7}"/>
              </a:ext>
            </a:extLst>
          </p:cNvPr>
          <p:cNvSpPr>
            <a:spLocks noGrp="1"/>
          </p:cNvSpPr>
          <p:nvPr>
            <p:ph type="title"/>
          </p:nvPr>
        </p:nvSpPr>
        <p:spPr>
          <a:xfrm>
            <a:off x="126647" y="0"/>
            <a:ext cx="11396133" cy="892552"/>
          </a:xfrm>
        </p:spPr>
        <p:txBody>
          <a:bodyPr/>
          <a:lstStyle/>
          <a:p>
            <a:br>
              <a:rPr lang="en-US" dirty="0"/>
            </a:br>
            <a:r>
              <a:rPr lang="en-US" sz="2400" dirty="0">
                <a:latin typeface="+mj-lt"/>
              </a:rPr>
              <a:t>SITE INFORMATION</a:t>
            </a:r>
            <a:endParaRPr lang="en-US" b="0" dirty="0">
              <a:latin typeface="+mj-lt"/>
            </a:endParaRPr>
          </a:p>
        </p:txBody>
      </p:sp>
      <p:sp>
        <p:nvSpPr>
          <p:cNvPr id="8" name="TextBox 7">
            <a:extLst>
              <a:ext uri="{FF2B5EF4-FFF2-40B4-BE49-F238E27FC236}">
                <a16:creationId xmlns:a16="http://schemas.microsoft.com/office/drawing/2014/main" id="{3EA8AF2A-1765-686E-5D18-69AA590465E1}"/>
              </a:ext>
            </a:extLst>
          </p:cNvPr>
          <p:cNvSpPr txBox="1"/>
          <p:nvPr/>
        </p:nvSpPr>
        <p:spPr>
          <a:xfrm>
            <a:off x="126647" y="892552"/>
            <a:ext cx="11484427" cy="3572453"/>
          </a:xfrm>
          <a:prstGeom prst="rect">
            <a:avLst/>
          </a:prstGeom>
          <a:noFill/>
        </p:spPr>
        <p:txBody>
          <a:bodyPr wrap="square">
            <a:spAutoFit/>
          </a:bodyPr>
          <a:lstStyle/>
          <a:p>
            <a:pPr marL="0" marR="0" algn="just">
              <a:lnSpc>
                <a:spcPct val="150000"/>
              </a:lnSpc>
              <a:buNone/>
            </a:pPr>
            <a:r>
              <a:rPr lang="en-ZA" dirty="0">
                <a:effectLst/>
                <a:latin typeface="Arial" panose="020B0604020202020204" pitchFamily="34" charset="0"/>
                <a:ea typeface="Times New Roman" panose="02020603050405020304" pitchFamily="18" charset="0"/>
                <a:cs typeface="Times New Roman" panose="02020603050405020304" pitchFamily="18" charset="0"/>
              </a:rPr>
              <a:t>The Sturrock dry dock, situated towards the South Eastern end of the Port, is one of the two graving type dry docks in the Port of Cape Town shown below;</a:t>
            </a:r>
          </a:p>
          <a:p>
            <a:pPr marL="0" marR="0" algn="just">
              <a:lnSpc>
                <a:spcPct val="150000"/>
              </a:lnSpc>
              <a:buNone/>
            </a:pPr>
            <a:endParaRPr lang="en-ZA"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buNone/>
            </a:pPr>
            <a:endParaRPr lang="en-ZA" dirty="0">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buNone/>
            </a:pP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buNone/>
            </a:pPr>
            <a:endParaRPr lang="en-ZA" sz="1000" dirty="0">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buNone/>
            </a:pP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buNone/>
            </a:pPr>
            <a:endParaRPr lang="en-ZA" sz="1000" dirty="0">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buNone/>
            </a:pP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buNone/>
            </a:pPr>
            <a:endParaRPr lang="en-ZA" sz="1000" dirty="0">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buNone/>
            </a:pP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50000"/>
              </a:lnSpc>
              <a:buNone/>
            </a:pP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F59B23BF-68AA-BDD0-FE8A-7DD1C90C0ED7}"/>
              </a:ext>
            </a:extLst>
          </p:cNvPr>
          <p:cNvPicPr>
            <a:picLocks noChangeAspect="1"/>
          </p:cNvPicPr>
          <p:nvPr/>
        </p:nvPicPr>
        <p:blipFill>
          <a:blip r:embed="rId2"/>
          <a:stretch>
            <a:fillRect/>
          </a:stretch>
        </p:blipFill>
        <p:spPr>
          <a:xfrm>
            <a:off x="241048" y="1925805"/>
            <a:ext cx="8946495" cy="4039643"/>
          </a:xfrm>
          <a:prstGeom prst="rect">
            <a:avLst/>
          </a:prstGeom>
        </p:spPr>
      </p:pic>
      <p:sp>
        <p:nvSpPr>
          <p:cNvPr id="12" name="TextBox 11">
            <a:extLst>
              <a:ext uri="{FF2B5EF4-FFF2-40B4-BE49-F238E27FC236}">
                <a16:creationId xmlns:a16="http://schemas.microsoft.com/office/drawing/2014/main" id="{4C6823C1-7242-695E-FF04-CA284C9EE958}"/>
              </a:ext>
            </a:extLst>
          </p:cNvPr>
          <p:cNvSpPr txBox="1"/>
          <p:nvPr/>
        </p:nvSpPr>
        <p:spPr>
          <a:xfrm>
            <a:off x="126647" y="5965448"/>
            <a:ext cx="6096000" cy="369332"/>
          </a:xfrm>
          <a:prstGeom prst="rect">
            <a:avLst/>
          </a:prstGeom>
          <a:noFill/>
        </p:spPr>
        <p:txBody>
          <a:bodyPr wrap="square">
            <a:spAutoFit/>
          </a:bodyPr>
          <a:lstStyle/>
          <a:p>
            <a:r>
              <a:rPr lang="en-US" b="1" dirty="0"/>
              <a:t>SDD Location on the Port of Cape Town</a:t>
            </a:r>
          </a:p>
        </p:txBody>
      </p:sp>
    </p:spTree>
    <p:extLst>
      <p:ext uri="{BB962C8B-B14F-4D97-AF65-F5344CB8AC3E}">
        <p14:creationId xmlns:p14="http://schemas.microsoft.com/office/powerpoint/2010/main" val="2022370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8">
            <a:extLst>
              <a:ext uri="{FF2B5EF4-FFF2-40B4-BE49-F238E27FC236}">
                <a16:creationId xmlns:a16="http://schemas.microsoft.com/office/drawing/2014/main" id="{BF63777F-0C12-4AF0-D1A4-0870630187A7}"/>
              </a:ext>
            </a:extLst>
          </p:cNvPr>
          <p:cNvSpPr>
            <a:spLocks noGrp="1"/>
          </p:cNvSpPr>
          <p:nvPr>
            <p:ph type="title"/>
          </p:nvPr>
        </p:nvSpPr>
        <p:spPr>
          <a:xfrm>
            <a:off x="126647" y="0"/>
            <a:ext cx="11396133" cy="892552"/>
          </a:xfrm>
        </p:spPr>
        <p:txBody>
          <a:bodyPr/>
          <a:lstStyle/>
          <a:p>
            <a:br>
              <a:rPr lang="en-US" dirty="0"/>
            </a:br>
            <a:r>
              <a:rPr lang="en-US" sz="2400" dirty="0">
                <a:latin typeface="+mj-lt"/>
              </a:rPr>
              <a:t>SITE INFORMATION</a:t>
            </a:r>
            <a:endParaRPr lang="en-US" b="0" dirty="0">
              <a:latin typeface="+mj-lt"/>
            </a:endParaRPr>
          </a:p>
        </p:txBody>
      </p:sp>
      <p:sp>
        <p:nvSpPr>
          <p:cNvPr id="4" name="TextBox 3">
            <a:extLst>
              <a:ext uri="{FF2B5EF4-FFF2-40B4-BE49-F238E27FC236}">
                <a16:creationId xmlns:a16="http://schemas.microsoft.com/office/drawing/2014/main" id="{B5F5816C-8D5A-CC7C-8698-5359161554E7}"/>
              </a:ext>
            </a:extLst>
          </p:cNvPr>
          <p:cNvSpPr txBox="1"/>
          <p:nvPr/>
        </p:nvSpPr>
        <p:spPr>
          <a:xfrm>
            <a:off x="126646" y="1026109"/>
            <a:ext cx="11608153" cy="1703030"/>
          </a:xfrm>
          <a:prstGeom prst="rect">
            <a:avLst/>
          </a:prstGeom>
          <a:noFill/>
        </p:spPr>
        <p:txBody>
          <a:bodyPr wrap="square">
            <a:spAutoFit/>
          </a:bodyPr>
          <a:lstStyle/>
          <a:p>
            <a:pPr marL="0" marR="31115" algn="l">
              <a:lnSpc>
                <a:spcPct val="150000"/>
              </a:lnSpc>
              <a:buNone/>
              <a:tabLst>
                <a:tab pos="226695" algn="l"/>
              </a:tabLst>
            </a:pPr>
            <a:r>
              <a:rPr lang="en-GB" dirty="0">
                <a:effectLst/>
                <a:latin typeface="Arial" panose="020B0604020202020204" pitchFamily="34" charset="0"/>
                <a:ea typeface="Times New Roman" panose="02020603050405020304" pitchFamily="18" charset="0"/>
                <a:cs typeface="Arial" panose="020B0604020202020204" pitchFamily="34" charset="0"/>
              </a:rPr>
              <a:t>Depicted below is the location of the existing underground Graving Dock 11.75 / 0.400 kV and Pump House 11.75 /2.2/ 0.400 kV substations. The reticulation network is connected via a tunnel and ducting system.</a:t>
            </a:r>
          </a:p>
          <a:p>
            <a:pPr marL="0" marR="31115" algn="l">
              <a:lnSpc>
                <a:spcPct val="150000"/>
              </a:lnSpc>
              <a:buNone/>
              <a:tabLst>
                <a:tab pos="226695" algn="l"/>
              </a:tabLst>
            </a:pPr>
            <a:endParaRPr lang="en-GB" dirty="0">
              <a:latin typeface="Arial" panose="020B0604020202020204" pitchFamily="34" charset="0"/>
              <a:ea typeface="Times New Roman" panose="02020603050405020304" pitchFamily="18" charset="0"/>
              <a:cs typeface="Arial" panose="020B0604020202020204" pitchFamily="34" charset="0"/>
            </a:endParaRPr>
          </a:p>
          <a:p>
            <a:pPr marL="0" marR="31115" algn="l">
              <a:lnSpc>
                <a:spcPct val="150000"/>
              </a:lnSpc>
              <a:buNone/>
              <a:tabLst>
                <a:tab pos="226695" algn="l"/>
              </a:tabLst>
            </a:pPr>
            <a:endParaRPr lang="en-US" dirty="0">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CE8C55A3-C97D-7EA1-31F0-234A1D2C6AE3}"/>
              </a:ext>
            </a:extLst>
          </p:cNvPr>
          <p:cNvPicPr>
            <a:picLocks noChangeAspect="1"/>
          </p:cNvPicPr>
          <p:nvPr/>
        </p:nvPicPr>
        <p:blipFill>
          <a:blip r:embed="rId2"/>
          <a:stretch>
            <a:fillRect/>
          </a:stretch>
        </p:blipFill>
        <p:spPr>
          <a:xfrm>
            <a:off x="457201" y="1987183"/>
            <a:ext cx="9503228" cy="4065274"/>
          </a:xfrm>
          <a:prstGeom prst="rect">
            <a:avLst/>
          </a:prstGeom>
        </p:spPr>
      </p:pic>
      <p:sp>
        <p:nvSpPr>
          <p:cNvPr id="7" name="TextBox 6">
            <a:extLst>
              <a:ext uri="{FF2B5EF4-FFF2-40B4-BE49-F238E27FC236}">
                <a16:creationId xmlns:a16="http://schemas.microsoft.com/office/drawing/2014/main" id="{C41B4DBB-E055-6E13-8468-E088C4015E4D}"/>
              </a:ext>
            </a:extLst>
          </p:cNvPr>
          <p:cNvSpPr txBox="1"/>
          <p:nvPr/>
        </p:nvSpPr>
        <p:spPr>
          <a:xfrm>
            <a:off x="457201" y="6052457"/>
            <a:ext cx="7805056" cy="369332"/>
          </a:xfrm>
          <a:prstGeom prst="rect">
            <a:avLst/>
          </a:prstGeom>
          <a:noFill/>
        </p:spPr>
        <p:txBody>
          <a:bodyPr wrap="square">
            <a:spAutoFit/>
          </a:bodyPr>
          <a:lstStyle/>
          <a:p>
            <a:r>
              <a:rPr lang="en-US" b="1" dirty="0"/>
              <a:t>SDD Overview depicting the 2 Substations</a:t>
            </a:r>
          </a:p>
        </p:txBody>
      </p:sp>
    </p:spTree>
    <p:extLst>
      <p:ext uri="{BB962C8B-B14F-4D97-AF65-F5344CB8AC3E}">
        <p14:creationId xmlns:p14="http://schemas.microsoft.com/office/powerpoint/2010/main" val="14364489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11995-44A9-4A08-82ED-B061B0E16837}"/>
              </a:ext>
            </a:extLst>
          </p:cNvPr>
          <p:cNvSpPr>
            <a:spLocks noGrp="1"/>
          </p:cNvSpPr>
          <p:nvPr>
            <p:ph type="ctrTitle"/>
          </p:nvPr>
        </p:nvSpPr>
        <p:spPr>
          <a:xfrm>
            <a:off x="469624" y="272769"/>
            <a:ext cx="10412597" cy="661832"/>
          </a:xfrm>
        </p:spPr>
        <p:txBody>
          <a:bodyPr/>
          <a:lstStyle/>
          <a:p>
            <a:r>
              <a:rPr lang="en-US" dirty="0">
                <a:solidFill>
                  <a:schemeClr val="tx1"/>
                </a:solidFill>
              </a:rPr>
              <a:t>QUESTIONS AND ANSWERS</a:t>
            </a:r>
          </a:p>
        </p:txBody>
      </p:sp>
      <p:pic>
        <p:nvPicPr>
          <p:cNvPr id="7" name="Picture 45" descr="https://www.bvkz.nl/wp-content/uploads/2015/05/question-and-answer-qa-sign-and-3d-character-as-symbol-for-support_GyzjKEPO.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87426" y="1523272"/>
            <a:ext cx="9224673" cy="4908447"/>
          </a:xfrm>
          <a:prstGeom prst="rect">
            <a:avLst/>
          </a:prstGeom>
          <a:noFill/>
          <a:extLst>
            <a:ext uri="{909E8E84-426E-40DD-AFC4-6F175D3DCCD1}">
              <a14:hiddenFill xmlns:a14="http://schemas.microsoft.com/office/drawing/2010/main">
                <a:solidFill>
                  <a:srgbClr val="FFFFFF"/>
                </a:solidFill>
              </a14:hiddenFill>
            </a:ext>
          </a:extLst>
        </p:spPr>
      </p:pic>
      <p:sp>
        <p:nvSpPr>
          <p:cNvPr id="5" name="object 11">
            <a:extLst>
              <a:ext uri="{FF2B5EF4-FFF2-40B4-BE49-F238E27FC236}">
                <a16:creationId xmlns:a16="http://schemas.microsoft.com/office/drawing/2014/main" id="{C41FF81B-6565-46EC-B35A-7400E2F2D663}"/>
              </a:ext>
            </a:extLst>
          </p:cNvPr>
          <p:cNvSpPr/>
          <p:nvPr/>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a:latin typeface="Tahoma Regular"/>
            </a:endParaRPr>
          </a:p>
        </p:txBody>
      </p:sp>
    </p:spTree>
    <p:extLst>
      <p:ext uri="{BB962C8B-B14F-4D97-AF65-F5344CB8AC3E}">
        <p14:creationId xmlns:p14="http://schemas.microsoft.com/office/powerpoint/2010/main" val="573982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DD79A-CC44-95A0-F88D-186B1DC09B66}"/>
              </a:ext>
            </a:extLst>
          </p:cNvPr>
          <p:cNvSpPr>
            <a:spLocks noGrp="1"/>
          </p:cNvSpPr>
          <p:nvPr>
            <p:ph type="title"/>
          </p:nvPr>
        </p:nvSpPr>
        <p:spPr>
          <a:xfrm>
            <a:off x="1636295" y="1293536"/>
            <a:ext cx="10082463" cy="954107"/>
          </a:xfrm>
        </p:spPr>
        <p:txBody>
          <a:bodyPr/>
          <a:lstStyle/>
          <a:p>
            <a:pPr algn="ctr"/>
            <a:r>
              <a:rPr lang="en-US" sz="2800" dirty="0">
                <a:solidFill>
                  <a:schemeClr val="bg1"/>
                </a:solidFill>
                <a:latin typeface="+mj-lt"/>
              </a:rPr>
              <a:t>TENDERING PROCESS &amp; TENDER EVALUATION PROCEDURE</a:t>
            </a:r>
            <a:endParaRPr lang="en-ZA" sz="2800" dirty="0">
              <a:solidFill>
                <a:schemeClr val="bg1"/>
              </a:solidFill>
              <a:latin typeface="+mj-lt"/>
            </a:endParaRPr>
          </a:p>
        </p:txBody>
      </p:sp>
    </p:spTree>
    <p:extLst>
      <p:ext uri="{BB962C8B-B14F-4D97-AF65-F5344CB8AC3E}">
        <p14:creationId xmlns:p14="http://schemas.microsoft.com/office/powerpoint/2010/main" val="1469655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ctrTitle"/>
          </p:nvPr>
        </p:nvSpPr>
        <p:spPr>
          <a:xfrm>
            <a:off x="690879" y="356990"/>
            <a:ext cx="9044279" cy="394850"/>
          </a:xfrm>
        </p:spPr>
        <p:txBody>
          <a:bodyPr anchor="b">
            <a:normAutofit fontScale="90000"/>
          </a:bodyPr>
          <a:lstStyle/>
          <a:p>
            <a:r>
              <a:rPr lang="en-US" dirty="0"/>
              <a:t>EVALUATION METHODOLOGY</a:t>
            </a:r>
          </a:p>
        </p:txBody>
      </p:sp>
      <p:pic>
        <p:nvPicPr>
          <p:cNvPr id="7" name="Picture 6" descr="A screenshot of a computer&#10;&#10;AI-generated content may be incorrect.">
            <a:extLst>
              <a:ext uri="{FF2B5EF4-FFF2-40B4-BE49-F238E27FC236}">
                <a16:creationId xmlns:a16="http://schemas.microsoft.com/office/drawing/2014/main" id="{ABFFC4C7-AE90-715A-D634-376978E918F8}"/>
              </a:ext>
            </a:extLst>
          </p:cNvPr>
          <p:cNvPicPr>
            <a:picLocks noChangeAspect="1"/>
          </p:cNvPicPr>
          <p:nvPr/>
        </p:nvPicPr>
        <p:blipFill>
          <a:blip r:embed="rId3"/>
          <a:stretch>
            <a:fillRect/>
          </a:stretch>
        </p:blipFill>
        <p:spPr>
          <a:xfrm>
            <a:off x="364516" y="1107025"/>
            <a:ext cx="11637907" cy="5476655"/>
          </a:xfrm>
          <a:prstGeom prst="rect">
            <a:avLst/>
          </a:prstGeom>
          <a:noFill/>
        </p:spPr>
      </p:pic>
      <p:sp>
        <p:nvSpPr>
          <p:cNvPr id="2" name="Content Placeholder 10">
            <a:extLst>
              <a:ext uri="{FF2B5EF4-FFF2-40B4-BE49-F238E27FC236}">
                <a16:creationId xmlns:a16="http://schemas.microsoft.com/office/drawing/2014/main" id="{DABA9E91-4183-4CE6-21C0-7AD779C4C64C}"/>
              </a:ext>
            </a:extLst>
          </p:cNvPr>
          <p:cNvSpPr txBox="1">
            <a:spLocks/>
          </p:cNvSpPr>
          <p:nvPr/>
        </p:nvSpPr>
        <p:spPr>
          <a:xfrm>
            <a:off x="189576" y="1200483"/>
            <a:ext cx="10963106" cy="1670133"/>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endParaRPr lang="en-ZA">
              <a:solidFill>
                <a:schemeClr val="tx1"/>
              </a:solidFill>
            </a:endParaRPr>
          </a:p>
        </p:txBody>
      </p:sp>
    </p:spTree>
    <p:extLst>
      <p:ext uri="{BB962C8B-B14F-4D97-AF65-F5344CB8AC3E}">
        <p14:creationId xmlns:p14="http://schemas.microsoft.com/office/powerpoint/2010/main" val="1978956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BF6A16A-3BB3-7E8C-D961-ACA34BB6AEAF}"/>
              </a:ext>
            </a:extLst>
          </p:cNvPr>
          <p:cNvSpPr>
            <a:spLocks noGrp="1"/>
          </p:cNvSpPr>
          <p:nvPr>
            <p:ph type="title"/>
          </p:nvPr>
        </p:nvSpPr>
        <p:spPr>
          <a:xfrm>
            <a:off x="283474" y="-119409"/>
            <a:ext cx="10079725" cy="1200329"/>
          </a:xfrm>
        </p:spPr>
        <p:txBody>
          <a:bodyPr/>
          <a:lstStyle/>
          <a:p>
            <a:br>
              <a:rPr lang="en-ZA" b="0" dirty="0"/>
            </a:br>
            <a:r>
              <a:rPr lang="en-US" dirty="0"/>
              <a:t>STAGE ONE- STEP ONE(1):</a:t>
            </a:r>
            <a:br>
              <a:rPr lang="en-US" b="0" dirty="0"/>
            </a:br>
            <a:r>
              <a:rPr lang="en-ZA" b="0" dirty="0"/>
              <a:t>	</a:t>
            </a:r>
          </a:p>
        </p:txBody>
      </p:sp>
      <p:sp>
        <p:nvSpPr>
          <p:cNvPr id="2" name="TextBox 1">
            <a:extLst>
              <a:ext uri="{FF2B5EF4-FFF2-40B4-BE49-F238E27FC236}">
                <a16:creationId xmlns:a16="http://schemas.microsoft.com/office/drawing/2014/main" id="{C932AF95-4E8C-EAB0-0409-A9A054B93BC7}"/>
              </a:ext>
            </a:extLst>
          </p:cNvPr>
          <p:cNvSpPr txBox="1"/>
          <p:nvPr/>
        </p:nvSpPr>
        <p:spPr>
          <a:xfrm>
            <a:off x="477011" y="1173806"/>
            <a:ext cx="10964144" cy="1034129"/>
          </a:xfrm>
          <a:prstGeom prst="rect">
            <a:avLst/>
          </a:prstGeom>
          <a:noFill/>
        </p:spPr>
        <p:txBody>
          <a:bodyPr wrap="square">
            <a:spAutoFit/>
          </a:bodyPr>
          <a:lstStyle/>
          <a:p>
            <a:pPr algn="just">
              <a:spcBef>
                <a:spcPct val="20000"/>
              </a:spcBef>
              <a:defRPr/>
            </a:pPr>
            <a:endParaRPr lang="en-ZA" sz="1800" kern="10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defTabSz="457200"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en-ZA" b="0" i="0" u="none" strike="noStrike" kern="1200" cap="none" spc="0" normalizeH="0" baseline="0" noProof="0">
              <a:ln>
                <a:noFill/>
              </a:ln>
              <a:solidFill>
                <a:srgbClr val="000000"/>
              </a:solidFill>
              <a:effectLst/>
              <a:uLnTx/>
              <a:uFillTx/>
              <a:latin typeface="Tahoma"/>
              <a:ea typeface="+mn-ea"/>
              <a:cs typeface="+mn-cs"/>
            </a:endParaRPr>
          </a:p>
          <a:p>
            <a:pPr marR="0" lvl="0" algn="just" defTabSz="457200" rtl="0" eaLnBrk="1" fontAlgn="auto" latinLnBrk="0" hangingPunct="1">
              <a:lnSpc>
                <a:spcPct val="100000"/>
              </a:lnSpc>
              <a:spcBef>
                <a:spcPct val="20000"/>
              </a:spcBef>
              <a:spcAft>
                <a:spcPts val="0"/>
              </a:spcAft>
              <a:buClrTx/>
              <a:buSzTx/>
              <a:tabLst/>
              <a:defRPr/>
            </a:pPr>
            <a:endParaRPr kumimoji="0" lang="en-ZA" b="0" i="0" u="none" strike="noStrike" kern="1200" cap="none" spc="0" normalizeH="0" baseline="0" noProof="0">
              <a:ln>
                <a:noFill/>
              </a:ln>
              <a:solidFill>
                <a:srgbClr val="000000"/>
              </a:solidFill>
              <a:effectLst/>
              <a:uLnTx/>
              <a:uFillTx/>
              <a:latin typeface="Tahoma"/>
              <a:ea typeface="+mn-ea"/>
              <a:cs typeface="+mn-cs"/>
            </a:endParaRPr>
          </a:p>
        </p:txBody>
      </p:sp>
      <p:sp>
        <p:nvSpPr>
          <p:cNvPr id="4" name="Rectangle 1">
            <a:extLst>
              <a:ext uri="{FF2B5EF4-FFF2-40B4-BE49-F238E27FC236}">
                <a16:creationId xmlns:a16="http://schemas.microsoft.com/office/drawing/2014/main" id="{2F126B47-E4B1-D0D1-5727-444FDB70BA85}"/>
              </a:ext>
            </a:extLst>
          </p:cNvPr>
          <p:cNvSpPr>
            <a:spLocks noChangeArrowheads="1"/>
          </p:cNvSpPr>
          <p:nvPr/>
        </p:nvSpPr>
        <p:spPr bwMode="auto">
          <a:xfrm>
            <a:off x="477011" y="1487948"/>
            <a:ext cx="10825573" cy="2300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38088"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dirty="0"/>
              <a:t>Only those tenderers who satisfy the following eligibility criteria are eligible to submit tenders: </a:t>
            </a:r>
          </a:p>
          <a:p>
            <a:r>
              <a:rPr lang="en-US" b="1" dirty="0"/>
              <a:t>1. Stage One Step one(1): Eligibility with regards to attendance at the compulsory clarification meeting: </a:t>
            </a:r>
            <a:endParaRPr lang="en-US" dirty="0"/>
          </a:p>
          <a:p>
            <a:endParaRPr lang="en-ZA" dirty="0"/>
          </a:p>
          <a:p>
            <a:r>
              <a:rPr lang="en-US" dirty="0"/>
              <a:t>An </a:t>
            </a:r>
            <a:r>
              <a:rPr lang="en-US" dirty="0" err="1"/>
              <a:t>authorised</a:t>
            </a:r>
            <a:r>
              <a:rPr lang="en-US" dirty="0"/>
              <a:t> representative of the tendering entity or a representative of a tendering entity that intends to form a Joint Venture (JV) must attend the compulsory clarification meeting in terms C2.7. </a:t>
            </a:r>
          </a:p>
          <a:p>
            <a:r>
              <a:rPr lang="en-US" b="1" dirty="0"/>
              <a:t>Any tenderer that fails to meet the stipulated pre-qualifying criteria will be regarded as an unacceptable tender. </a:t>
            </a:r>
            <a:r>
              <a:rPr lang="en-US" dirty="0"/>
              <a:t>	</a:t>
            </a:r>
          </a:p>
        </p:txBody>
      </p:sp>
    </p:spTree>
    <p:extLst>
      <p:ext uri="{BB962C8B-B14F-4D97-AF65-F5344CB8AC3E}">
        <p14:creationId xmlns:p14="http://schemas.microsoft.com/office/powerpoint/2010/main" val="18658904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17F9F-25D8-5A62-C3E5-5F80BFCE6BA9}"/>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E2D1FC35-1D1E-0C10-85B6-116542A5AB02}"/>
              </a:ext>
            </a:extLst>
          </p:cNvPr>
          <p:cNvSpPr>
            <a:spLocks noGrp="1"/>
          </p:cNvSpPr>
          <p:nvPr>
            <p:ph type="title"/>
          </p:nvPr>
        </p:nvSpPr>
        <p:spPr>
          <a:xfrm>
            <a:off x="283474" y="268401"/>
            <a:ext cx="10079725" cy="400110"/>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2000" b="1"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STAGE ONE- STEP </a:t>
            </a:r>
            <a:r>
              <a:rPr lang="en-GB" altLang="en-US" sz="2000" dirty="0">
                <a:solidFill>
                  <a:srgbClr val="000000"/>
                </a:solidFill>
                <a:latin typeface="Tahoma" panose="020B0604030504040204" pitchFamily="34" charset="0"/>
                <a:ea typeface="Times New Roman" panose="02020603050405020304" pitchFamily="18" charset="0"/>
                <a:cs typeface="Tahoma" panose="020B0604030504040204" pitchFamily="34" charset="0"/>
              </a:rPr>
              <a:t>ONE</a:t>
            </a:r>
            <a:r>
              <a:rPr kumimoji="0" lang="en-GB" altLang="en-US" sz="2000" b="1"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 (1): TEST FOR ADMINISTRATIVE RESPONSIVENESS </a:t>
            </a:r>
            <a:endParaRPr kumimoji="0" lang="en-GB" altLang="en-US" sz="20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sp>
        <p:nvSpPr>
          <p:cNvPr id="2" name="TextBox 1">
            <a:extLst>
              <a:ext uri="{FF2B5EF4-FFF2-40B4-BE49-F238E27FC236}">
                <a16:creationId xmlns:a16="http://schemas.microsoft.com/office/drawing/2014/main" id="{8CE3244A-7166-29CC-5E23-D1B581371D8A}"/>
              </a:ext>
            </a:extLst>
          </p:cNvPr>
          <p:cNvSpPr txBox="1"/>
          <p:nvPr/>
        </p:nvSpPr>
        <p:spPr>
          <a:xfrm>
            <a:off x="477011" y="1173806"/>
            <a:ext cx="10964144" cy="1034129"/>
          </a:xfrm>
          <a:prstGeom prst="rect">
            <a:avLst/>
          </a:prstGeom>
          <a:noFill/>
        </p:spPr>
        <p:txBody>
          <a:bodyPr wrap="square">
            <a:spAutoFit/>
          </a:bodyPr>
          <a:lstStyle/>
          <a:p>
            <a:pPr algn="just">
              <a:spcBef>
                <a:spcPct val="20000"/>
              </a:spcBef>
              <a:defRPr/>
            </a:pPr>
            <a:endParaRPr lang="en-ZA" sz="1800" kern="10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defTabSz="457200"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en-ZA" b="0" i="0" u="none" strike="noStrike" kern="1200" cap="none" spc="0" normalizeH="0" baseline="0" noProof="0">
              <a:ln>
                <a:noFill/>
              </a:ln>
              <a:solidFill>
                <a:srgbClr val="000000"/>
              </a:solidFill>
              <a:effectLst/>
              <a:uLnTx/>
              <a:uFillTx/>
              <a:latin typeface="Tahoma"/>
              <a:ea typeface="+mn-ea"/>
              <a:cs typeface="+mn-cs"/>
            </a:endParaRPr>
          </a:p>
          <a:p>
            <a:pPr marR="0" lvl="0" algn="just" defTabSz="457200" rtl="0" eaLnBrk="1" fontAlgn="auto" latinLnBrk="0" hangingPunct="1">
              <a:lnSpc>
                <a:spcPct val="100000"/>
              </a:lnSpc>
              <a:spcBef>
                <a:spcPct val="20000"/>
              </a:spcBef>
              <a:spcAft>
                <a:spcPts val="0"/>
              </a:spcAft>
              <a:buClrTx/>
              <a:buSzTx/>
              <a:tabLst/>
              <a:defRPr/>
            </a:pPr>
            <a:endParaRPr kumimoji="0" lang="en-ZA" b="0" i="0" u="none" strike="noStrike" kern="1200" cap="none" spc="0" normalizeH="0" baseline="0" noProof="0">
              <a:ln>
                <a:noFill/>
              </a:ln>
              <a:solidFill>
                <a:srgbClr val="000000"/>
              </a:solidFill>
              <a:effectLst/>
              <a:uLnTx/>
              <a:uFillTx/>
              <a:latin typeface="Tahoma"/>
              <a:ea typeface="+mn-ea"/>
              <a:cs typeface="+mn-cs"/>
            </a:endParaRPr>
          </a:p>
        </p:txBody>
      </p:sp>
      <p:sp>
        <p:nvSpPr>
          <p:cNvPr id="4" name="Rectangle 1">
            <a:extLst>
              <a:ext uri="{FF2B5EF4-FFF2-40B4-BE49-F238E27FC236}">
                <a16:creationId xmlns:a16="http://schemas.microsoft.com/office/drawing/2014/main" id="{4C28D53D-6311-392E-EF29-DE6D96A04147}"/>
              </a:ext>
            </a:extLst>
          </p:cNvPr>
          <p:cNvSpPr>
            <a:spLocks noChangeArrowheads="1"/>
          </p:cNvSpPr>
          <p:nvPr/>
        </p:nvSpPr>
        <p:spPr bwMode="auto">
          <a:xfrm>
            <a:off x="479684" y="1251261"/>
            <a:ext cx="10822900" cy="36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38088"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The test for administrative responsiveness will include the following</a:t>
            </a:r>
            <a:r>
              <a:rPr kumimoji="0" lang="en-GB" altLang="en-US" sz="1100" b="0" i="0" u="none" strike="noStrike" cap="none" normalizeH="0" baseline="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a:t>
            </a: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6" name="Picture 5">
            <a:extLst>
              <a:ext uri="{FF2B5EF4-FFF2-40B4-BE49-F238E27FC236}">
                <a16:creationId xmlns:a16="http://schemas.microsoft.com/office/drawing/2014/main" id="{F74BC214-DEC1-9861-430A-637E06A3B7C7}"/>
              </a:ext>
            </a:extLst>
          </p:cNvPr>
          <p:cNvPicPr>
            <a:picLocks noChangeAspect="1"/>
          </p:cNvPicPr>
          <p:nvPr/>
        </p:nvPicPr>
        <p:blipFill>
          <a:blip r:embed="rId2"/>
          <a:stretch>
            <a:fillRect/>
          </a:stretch>
        </p:blipFill>
        <p:spPr>
          <a:xfrm>
            <a:off x="228600" y="1173806"/>
            <a:ext cx="10713720" cy="5176194"/>
          </a:xfrm>
          <a:prstGeom prst="rect">
            <a:avLst/>
          </a:prstGeom>
        </p:spPr>
      </p:pic>
    </p:spTree>
    <p:extLst>
      <p:ext uri="{BB962C8B-B14F-4D97-AF65-F5344CB8AC3E}">
        <p14:creationId xmlns:p14="http://schemas.microsoft.com/office/powerpoint/2010/main" val="32800665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BF6A16A-3BB3-7E8C-D961-ACA34BB6AEAF}"/>
              </a:ext>
            </a:extLst>
          </p:cNvPr>
          <p:cNvSpPr>
            <a:spLocks noGrp="1"/>
          </p:cNvSpPr>
          <p:nvPr>
            <p:ph type="title"/>
          </p:nvPr>
        </p:nvSpPr>
        <p:spPr>
          <a:xfrm>
            <a:off x="629392" y="311478"/>
            <a:ext cx="9733807" cy="338554"/>
          </a:xfrm>
        </p:spPr>
        <p:txBody>
          <a:bodyPr/>
          <a:lstStyle/>
          <a:p>
            <a:pPr marL="0" marR="0" lvl="0" indent="0" algn="just" defTabSz="457200" rtl="0" eaLnBrk="1" fontAlgn="auto" latinLnBrk="0" hangingPunct="1">
              <a:lnSpc>
                <a:spcPct val="100000"/>
              </a:lnSpc>
              <a:spcBef>
                <a:spcPts val="300"/>
              </a:spcBef>
              <a:spcAft>
                <a:spcPts val="800"/>
              </a:spcAft>
              <a:buClrTx/>
              <a:buSzTx/>
              <a:buFontTx/>
              <a:buNone/>
              <a:tabLst/>
              <a:defRPr/>
            </a:pPr>
            <a:r>
              <a:rPr kumimoji="0" lang="en-GB" sz="1600" b="1" i="0" u="none" strike="noStrike" kern="16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STAGE </a:t>
            </a:r>
            <a:r>
              <a:rPr lang="en-GB" sz="1600" kern="1600" dirty="0">
                <a:solidFill>
                  <a:srgbClr val="000000"/>
                </a:solidFill>
                <a:latin typeface="Tahoma" panose="020B0604030504040204" pitchFamily="34" charset="0"/>
                <a:ea typeface="Times New Roman" panose="02020603050405020304" pitchFamily="18" charset="0"/>
                <a:cs typeface="Times New Roman" panose="02020603050405020304" pitchFamily="18" charset="0"/>
              </a:rPr>
              <a:t>ONE</a:t>
            </a:r>
            <a:r>
              <a:rPr kumimoji="0" lang="en-GB" sz="1600" b="1" i="0" u="none" strike="noStrike" kern="16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 – STEP </a:t>
            </a:r>
            <a:r>
              <a:rPr lang="en-GB" sz="1600" kern="1600" dirty="0">
                <a:solidFill>
                  <a:srgbClr val="000000"/>
                </a:solidFill>
                <a:latin typeface="Tahoma" panose="020B0604030504040204" pitchFamily="34" charset="0"/>
                <a:ea typeface="Times New Roman" panose="02020603050405020304" pitchFamily="18" charset="0"/>
                <a:cs typeface="Times New Roman" panose="02020603050405020304" pitchFamily="18" charset="0"/>
              </a:rPr>
              <a:t>TWO</a:t>
            </a:r>
            <a:r>
              <a:rPr kumimoji="0" lang="en-GB" sz="1600" b="1" i="0" u="none" strike="noStrike" kern="16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a:t>
            </a:r>
            <a:r>
              <a:rPr lang="en-GB" sz="1600" kern="1600" dirty="0">
                <a:solidFill>
                  <a:srgbClr val="000000"/>
                </a:solidFill>
                <a:latin typeface="Tahoma" panose="020B0604030504040204" pitchFamily="34" charset="0"/>
                <a:ea typeface="Times New Roman" panose="02020603050405020304" pitchFamily="18" charset="0"/>
                <a:cs typeface="Times New Roman" panose="02020603050405020304" pitchFamily="18" charset="0"/>
              </a:rPr>
              <a:t>2</a:t>
            </a:r>
            <a:r>
              <a:rPr kumimoji="0" lang="en-GB" sz="1600" b="1" i="0" u="none" strike="noStrike" kern="16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 TEST FOR SUBSTANTIVE RESPONSIVENESS TO RFP</a:t>
            </a:r>
            <a:endParaRPr kumimoji="0" lang="en-ZA" sz="16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C932AF95-4E8C-EAB0-0409-A9A054B93BC7}"/>
              </a:ext>
            </a:extLst>
          </p:cNvPr>
          <p:cNvSpPr txBox="1"/>
          <p:nvPr/>
        </p:nvSpPr>
        <p:spPr>
          <a:xfrm>
            <a:off x="-482663" y="1290227"/>
            <a:ext cx="10964144" cy="1034129"/>
          </a:xfrm>
          <a:prstGeom prst="rect">
            <a:avLst/>
          </a:prstGeom>
          <a:noFill/>
        </p:spPr>
        <p:txBody>
          <a:bodyPr wrap="square">
            <a:spAutoFit/>
          </a:bodyPr>
          <a:lstStyle/>
          <a:p>
            <a:pPr algn="just">
              <a:spcBef>
                <a:spcPct val="20000"/>
              </a:spcBef>
              <a:defRPr/>
            </a:pPr>
            <a:endParaRPr lang="en-ZA" sz="1800" kern="10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defTabSz="457200" rtl="0" eaLnBrk="1" fontAlgn="auto" latinLnBrk="0" hangingPunct="1">
              <a:lnSpc>
                <a:spcPct val="100000"/>
              </a:lnSpc>
              <a:spcBef>
                <a:spcPct val="20000"/>
              </a:spcBef>
              <a:spcAft>
                <a:spcPts val="0"/>
              </a:spcAft>
              <a:buClrTx/>
              <a:buSzTx/>
              <a:buFont typeface="Wingdings" panose="05000000000000000000" pitchFamily="2" charset="2"/>
              <a:buChar char="q"/>
              <a:tabLst/>
              <a:defRPr/>
            </a:pPr>
            <a:endParaRPr kumimoji="0" lang="en-ZA" b="0" i="0" u="none" strike="noStrike" kern="1200" cap="none" spc="0" normalizeH="0" baseline="0" noProof="0">
              <a:ln>
                <a:noFill/>
              </a:ln>
              <a:solidFill>
                <a:srgbClr val="000000"/>
              </a:solidFill>
              <a:effectLst/>
              <a:uLnTx/>
              <a:uFillTx/>
              <a:latin typeface="Tahoma"/>
              <a:ea typeface="+mn-ea"/>
              <a:cs typeface="+mn-cs"/>
            </a:endParaRPr>
          </a:p>
          <a:p>
            <a:pPr marR="0" lvl="0" algn="just" defTabSz="457200" rtl="0" eaLnBrk="1" fontAlgn="auto" latinLnBrk="0" hangingPunct="1">
              <a:lnSpc>
                <a:spcPct val="100000"/>
              </a:lnSpc>
              <a:spcBef>
                <a:spcPct val="20000"/>
              </a:spcBef>
              <a:spcAft>
                <a:spcPts val="0"/>
              </a:spcAft>
              <a:buClrTx/>
              <a:buSzTx/>
              <a:tabLst/>
              <a:defRPr/>
            </a:pPr>
            <a:endParaRPr kumimoji="0" lang="en-ZA" b="0" i="0" u="none" strike="noStrike" kern="1200" cap="none" spc="0" normalizeH="0" baseline="0" noProof="0">
              <a:ln>
                <a:noFill/>
              </a:ln>
              <a:solidFill>
                <a:srgbClr val="000000"/>
              </a:solidFill>
              <a:effectLst/>
              <a:uLnTx/>
              <a:uFillTx/>
              <a:latin typeface="Tahoma"/>
              <a:ea typeface="+mn-ea"/>
              <a:cs typeface="+mn-cs"/>
            </a:endParaRPr>
          </a:p>
        </p:txBody>
      </p:sp>
      <p:sp>
        <p:nvSpPr>
          <p:cNvPr id="9" name="TextBox 8">
            <a:extLst>
              <a:ext uri="{FF2B5EF4-FFF2-40B4-BE49-F238E27FC236}">
                <a16:creationId xmlns:a16="http://schemas.microsoft.com/office/drawing/2014/main" id="{EE2C81F3-25DA-4CFE-0F42-8830C366A9E9}"/>
              </a:ext>
            </a:extLst>
          </p:cNvPr>
          <p:cNvSpPr txBox="1"/>
          <p:nvPr/>
        </p:nvSpPr>
        <p:spPr>
          <a:xfrm>
            <a:off x="-34653" y="5899699"/>
            <a:ext cx="10397852" cy="703078"/>
          </a:xfrm>
          <a:prstGeom prst="rect">
            <a:avLst/>
          </a:prstGeom>
          <a:noFill/>
        </p:spPr>
        <p:txBody>
          <a:bodyPr wrap="square">
            <a:spAutoFit/>
          </a:bodyPr>
          <a:lstStyle/>
          <a:p>
            <a:pPr marL="311150" indent="-311150" algn="ctr">
              <a:lnSpc>
                <a:spcPct val="150000"/>
              </a:lnSpc>
              <a:spcBef>
                <a:spcPts val="900"/>
              </a:spcBef>
              <a:spcAft>
                <a:spcPts val="800"/>
              </a:spcAft>
            </a:pPr>
            <a:r>
              <a:rPr lang="en-GB" sz="1400" b="1" i="1" kern="0" dirty="0">
                <a:effectLst/>
                <a:latin typeface="Tahoma" panose="020B0604030504040204" pitchFamily="34" charset="0"/>
                <a:ea typeface="Times New Roman" panose="02020603050405020304" pitchFamily="18" charset="0"/>
                <a:cs typeface="Times New Roman" panose="02020603050405020304" pitchFamily="18" charset="0"/>
              </a:rPr>
              <a:t>The test for substantive responsiveness [Step THREE] must be passed for a Respondent’s proposal to progress to STAGE TWO for further evaluation</a:t>
            </a:r>
            <a:endParaRPr lang="en-ZA"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830DE30F-5863-F23B-D178-5D96B2A14BF9}"/>
              </a:ext>
            </a:extLst>
          </p:cNvPr>
          <p:cNvPicPr>
            <a:picLocks noChangeAspect="1"/>
          </p:cNvPicPr>
          <p:nvPr/>
        </p:nvPicPr>
        <p:blipFill>
          <a:blip r:embed="rId3">
            <a:duotone>
              <a:prstClr val="black"/>
              <a:schemeClr val="accent5">
                <a:tint val="45000"/>
                <a:satMod val="400000"/>
              </a:schemeClr>
            </a:duotone>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1963172" y="902800"/>
            <a:ext cx="7754265" cy="5119188"/>
          </a:xfrm>
          <a:prstGeom prst="rect">
            <a:avLst/>
          </a:prstGeom>
        </p:spPr>
      </p:pic>
    </p:spTree>
    <p:extLst>
      <p:ext uri="{BB962C8B-B14F-4D97-AF65-F5344CB8AC3E}">
        <p14:creationId xmlns:p14="http://schemas.microsoft.com/office/powerpoint/2010/main" val="12754550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BF6A16A-3BB3-7E8C-D961-ACA34BB6AEAF}"/>
              </a:ext>
            </a:extLst>
          </p:cNvPr>
          <p:cNvSpPr>
            <a:spLocks noGrp="1"/>
          </p:cNvSpPr>
          <p:nvPr>
            <p:ph type="title"/>
          </p:nvPr>
        </p:nvSpPr>
        <p:spPr>
          <a:xfrm>
            <a:off x="629392" y="311478"/>
            <a:ext cx="9733807" cy="338554"/>
          </a:xfrm>
        </p:spPr>
        <p:txBody>
          <a:bodyPr/>
          <a:lstStyle/>
          <a:p>
            <a:pPr lvl="0" algn="just" defTabSz="457200">
              <a:spcBef>
                <a:spcPts val="300"/>
              </a:spcBef>
              <a:spcAft>
                <a:spcPts val="800"/>
              </a:spcAft>
              <a:defRPr/>
            </a:pPr>
            <a:r>
              <a:rPr lang="en-GB" sz="1600" kern="1600" dirty="0">
                <a:solidFill>
                  <a:srgbClr val="000000"/>
                </a:solidFill>
                <a:latin typeface="Tahoma" panose="020B0604030504040204" pitchFamily="34" charset="0"/>
                <a:ea typeface="Times New Roman" panose="02020603050405020304" pitchFamily="18" charset="0"/>
                <a:cs typeface="Times New Roman" panose="02020603050405020304" pitchFamily="18" charset="0"/>
              </a:rPr>
              <a:t>STAGE ONE – STEP TWO(2): </a:t>
            </a:r>
            <a:r>
              <a:rPr kumimoji="0" lang="en-GB" sz="1600" b="1" i="0" u="none" strike="noStrike" kern="16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TEST FOR SUBSTANTIVE RESPONSIVENESS </a:t>
            </a:r>
            <a:endParaRPr kumimoji="0" lang="en-ZA" sz="16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EE2C81F3-25DA-4CFE-0F42-8830C366A9E9}"/>
              </a:ext>
            </a:extLst>
          </p:cNvPr>
          <p:cNvSpPr txBox="1"/>
          <p:nvPr/>
        </p:nvSpPr>
        <p:spPr>
          <a:xfrm>
            <a:off x="-34653" y="5899699"/>
            <a:ext cx="10397852" cy="703078"/>
          </a:xfrm>
          <a:prstGeom prst="rect">
            <a:avLst/>
          </a:prstGeom>
          <a:noFill/>
        </p:spPr>
        <p:txBody>
          <a:bodyPr wrap="square">
            <a:spAutoFit/>
          </a:bodyPr>
          <a:lstStyle/>
          <a:p>
            <a:pPr marL="311150" indent="-311150" algn="ctr">
              <a:lnSpc>
                <a:spcPct val="150000"/>
              </a:lnSpc>
              <a:spcBef>
                <a:spcPts val="900"/>
              </a:spcBef>
              <a:spcAft>
                <a:spcPts val="800"/>
              </a:spcAft>
            </a:pPr>
            <a:r>
              <a:rPr lang="en-GB" sz="1400" b="1" i="1" kern="0" dirty="0">
                <a:effectLst/>
                <a:latin typeface="Tahoma" panose="020B0604030504040204" pitchFamily="34" charset="0"/>
                <a:ea typeface="Times New Roman" panose="02020603050405020304" pitchFamily="18" charset="0"/>
                <a:cs typeface="Times New Roman" panose="02020603050405020304" pitchFamily="18" charset="0"/>
              </a:rPr>
              <a:t>The test for substantive responsiveness [Step Two] must be passed for a Respondent’s proposal to progress to Step Three for further evaluation</a:t>
            </a:r>
            <a:endParaRPr lang="en-ZA"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E75977D1-E4C3-C7E7-F240-F3E93D2511AC}"/>
              </a:ext>
            </a:extLst>
          </p:cNvPr>
          <p:cNvSpPr txBox="1"/>
          <p:nvPr/>
        </p:nvSpPr>
        <p:spPr>
          <a:xfrm>
            <a:off x="629392" y="890955"/>
            <a:ext cx="10800608" cy="5632311"/>
          </a:xfrm>
          <a:prstGeom prst="rect">
            <a:avLst/>
          </a:prstGeom>
          <a:noFill/>
        </p:spPr>
        <p:txBody>
          <a:bodyPr wrap="square">
            <a:spAutoFit/>
          </a:bodyPr>
          <a:lstStyle/>
          <a:p>
            <a:r>
              <a:rPr lang="en-US" b="1" dirty="0">
                <a:solidFill>
                  <a:srgbClr val="000000"/>
                </a:solidFill>
                <a:latin typeface="Tahoma "/>
              </a:rPr>
              <a:t>a) </a:t>
            </a:r>
            <a:r>
              <a:rPr lang="en-US" sz="1800" b="1" i="0" u="none" strike="noStrike" baseline="0" dirty="0">
                <a:solidFill>
                  <a:srgbClr val="000000"/>
                </a:solidFill>
                <a:latin typeface="Tahoma "/>
              </a:rPr>
              <a:t>Eligibility in terms of the Construction Industry Development Board</a:t>
            </a:r>
          </a:p>
          <a:p>
            <a:r>
              <a:rPr lang="en-US" dirty="0">
                <a:latin typeface="Tahoma "/>
              </a:rPr>
              <a:t>Only those tenderers who are registered with the CIDB or are capable of being so prior to the evaluation of submissions, in a contractor grading designation of </a:t>
            </a:r>
            <a:r>
              <a:rPr lang="en-US" b="1" dirty="0">
                <a:latin typeface="Tahoma "/>
              </a:rPr>
              <a:t>8EP or higher </a:t>
            </a:r>
            <a:r>
              <a:rPr lang="en-US" dirty="0">
                <a:latin typeface="Tahoma "/>
              </a:rPr>
              <a:t>class of construction work, are eligible to have their tenders evaluated. </a:t>
            </a:r>
          </a:p>
          <a:p>
            <a:r>
              <a:rPr lang="en-ZA" dirty="0">
                <a:latin typeface="+mj-lt"/>
              </a:rPr>
              <a:t>	</a:t>
            </a:r>
          </a:p>
          <a:p>
            <a:endParaRPr lang="en-ZA" dirty="0"/>
          </a:p>
          <a:p>
            <a:r>
              <a:rPr lang="en-ZA" b="1" dirty="0">
                <a:latin typeface="Tahoma" panose="020B0604030504040204" pitchFamily="34" charset="0"/>
                <a:ea typeface="Tahoma" panose="020B0604030504040204" pitchFamily="34" charset="0"/>
                <a:cs typeface="Tahoma" panose="020B0604030504040204" pitchFamily="34" charset="0"/>
              </a:rPr>
              <a:t>b) Joint Venture (JV) </a:t>
            </a:r>
          </a:p>
          <a:p>
            <a:r>
              <a:rPr lang="en-US" dirty="0">
                <a:latin typeface="Tahoma" panose="020B0604030504040204" pitchFamily="34" charset="0"/>
                <a:ea typeface="Tahoma" panose="020B0604030504040204" pitchFamily="34" charset="0"/>
                <a:cs typeface="Tahoma" panose="020B0604030504040204" pitchFamily="34" charset="0"/>
              </a:rPr>
              <a:t>Joint ventures are eligible to submit tenders subject to the following: </a:t>
            </a:r>
          </a:p>
          <a:p>
            <a:r>
              <a:rPr lang="en-US" dirty="0">
                <a:latin typeface="Tahoma" panose="020B0604030504040204" pitchFamily="34" charset="0"/>
                <a:ea typeface="Tahoma" panose="020B0604030504040204" pitchFamily="34" charset="0"/>
                <a:cs typeface="Tahoma" panose="020B0604030504040204" pitchFamily="34" charset="0"/>
              </a:rPr>
              <a:t>1. every member of the joint venture is registered with the CIDB, </a:t>
            </a:r>
          </a:p>
          <a:p>
            <a:r>
              <a:rPr lang="en-US" dirty="0">
                <a:latin typeface="Tahoma" panose="020B0604030504040204" pitchFamily="34" charset="0"/>
                <a:ea typeface="Tahoma" panose="020B0604030504040204" pitchFamily="34" charset="0"/>
                <a:cs typeface="Tahoma" panose="020B0604030504040204" pitchFamily="34" charset="0"/>
              </a:rPr>
              <a:t>2. the lead partner has a contractor grading designation of not lower than one level below the required class of construction works under consideration and possesses the required recognition status; and </a:t>
            </a:r>
          </a:p>
          <a:p>
            <a:r>
              <a:rPr lang="en-US" dirty="0">
                <a:latin typeface="Tahoma" panose="020B0604030504040204" pitchFamily="34" charset="0"/>
                <a:ea typeface="Tahoma" panose="020B0604030504040204" pitchFamily="34" charset="0"/>
                <a:cs typeface="Tahoma" panose="020B0604030504040204" pitchFamily="34" charset="0"/>
              </a:rPr>
              <a:t>3. the combined Contractor grading designation calculated in accordance with the Construction Industry Development Regulations is equal to or higher than a Contractor grading designation determined in accordance with the sum tendered for a </a:t>
            </a:r>
            <a:r>
              <a:rPr lang="en-US" b="1" dirty="0">
                <a:latin typeface="Tahoma" panose="020B0604030504040204" pitchFamily="34" charset="0"/>
                <a:ea typeface="Tahoma" panose="020B0604030504040204" pitchFamily="34" charset="0"/>
                <a:cs typeface="Tahoma" panose="020B0604030504040204" pitchFamily="34" charset="0"/>
              </a:rPr>
              <a:t>8EP or higher </a:t>
            </a:r>
            <a:r>
              <a:rPr lang="en-US" dirty="0">
                <a:latin typeface="Tahoma" panose="020B0604030504040204" pitchFamily="34" charset="0"/>
                <a:ea typeface="Tahoma" panose="020B0604030504040204" pitchFamily="34" charset="0"/>
                <a:cs typeface="Tahoma" panose="020B0604030504040204" pitchFamily="34" charset="0"/>
              </a:rPr>
              <a:t>class of construction work or a value determined in accordance with Regulation 25(1B) or 25(7A) of the Construction Industry Development Regulations </a:t>
            </a:r>
          </a:p>
          <a:p>
            <a:endParaRPr lang="en-ZA" dirty="0">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The tenderer shall provide a certified copy of its signed joint venture agreement</a:t>
            </a:r>
            <a:r>
              <a:rPr lang="en-US" dirty="0"/>
              <a:t>	</a:t>
            </a:r>
          </a:p>
          <a:p>
            <a:pPr marL="285750" indent="-285750">
              <a:buFont typeface="Arial" panose="020B0604020202020204" pitchFamily="34" charset="0"/>
              <a:buChar char="•"/>
            </a:pPr>
            <a:endParaRPr lang="en-US" sz="1800" b="0" i="0" u="none" strike="noStrike" baseline="0" dirty="0">
              <a:solidFill>
                <a:srgbClr val="000000"/>
              </a:solidFill>
              <a:latin typeface="Tahoma" panose="020B0604030504040204" pitchFamily="34" charset="0"/>
            </a:endParaRPr>
          </a:p>
          <a:p>
            <a:r>
              <a:rPr lang="en-ZA" sz="1800" b="0" i="0" u="none" strike="noStrike" baseline="0" dirty="0">
                <a:solidFill>
                  <a:srgbClr val="000000"/>
                </a:solidFill>
                <a:latin typeface="Tahoma" panose="020B0604030504040204" pitchFamily="34" charset="0"/>
              </a:rPr>
              <a:t>	</a:t>
            </a:r>
          </a:p>
        </p:txBody>
      </p:sp>
    </p:spTree>
    <p:extLst>
      <p:ext uri="{BB962C8B-B14F-4D97-AF65-F5344CB8AC3E}">
        <p14:creationId xmlns:p14="http://schemas.microsoft.com/office/powerpoint/2010/main" val="26303577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AF54C-0780-9DDE-B3D1-457BCC4E53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F8D59E-94C7-A568-88DA-BB1DD0E87F3C}"/>
              </a:ext>
            </a:extLst>
          </p:cNvPr>
          <p:cNvSpPr>
            <a:spLocks noGrp="1"/>
          </p:cNvSpPr>
          <p:nvPr>
            <p:ph type="ctrTitle"/>
          </p:nvPr>
        </p:nvSpPr>
        <p:spPr>
          <a:xfrm>
            <a:off x="469624" y="272769"/>
            <a:ext cx="10412597" cy="661832"/>
          </a:xfrm>
        </p:spPr>
        <p:txBody>
          <a:bodyPr/>
          <a:lstStyle/>
          <a:p>
            <a:r>
              <a:rPr lang="en-US" dirty="0">
                <a:solidFill>
                  <a:schemeClr val="tx1"/>
                </a:solidFill>
              </a:rPr>
              <a:t>QUESTIONS AND ANSWERS</a:t>
            </a:r>
          </a:p>
        </p:txBody>
      </p:sp>
      <p:pic>
        <p:nvPicPr>
          <p:cNvPr id="7" name="Picture 45" descr="https://www.bvkz.nl/wp-content/uploads/2015/05/question-and-answer-qa-sign-and-3d-character-as-symbol-for-support_GyzjKEPO.jpg">
            <a:extLst>
              <a:ext uri="{FF2B5EF4-FFF2-40B4-BE49-F238E27FC236}">
                <a16:creationId xmlns:a16="http://schemas.microsoft.com/office/drawing/2014/main" id="{1BBBC15E-20D0-E472-68D8-28BCE58D24FA}"/>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87426" y="1523272"/>
            <a:ext cx="9224673" cy="4908447"/>
          </a:xfrm>
          <a:prstGeom prst="rect">
            <a:avLst/>
          </a:prstGeom>
          <a:noFill/>
          <a:extLst>
            <a:ext uri="{909E8E84-426E-40DD-AFC4-6F175D3DCCD1}">
              <a14:hiddenFill xmlns:a14="http://schemas.microsoft.com/office/drawing/2010/main">
                <a:solidFill>
                  <a:srgbClr val="FFFFFF"/>
                </a:solidFill>
              </a14:hiddenFill>
            </a:ext>
          </a:extLst>
        </p:spPr>
      </p:pic>
      <p:sp>
        <p:nvSpPr>
          <p:cNvPr id="5" name="object 11">
            <a:extLst>
              <a:ext uri="{FF2B5EF4-FFF2-40B4-BE49-F238E27FC236}">
                <a16:creationId xmlns:a16="http://schemas.microsoft.com/office/drawing/2014/main" id="{2E7ABA67-6579-1D0E-555D-27DC9B5C5E66}"/>
              </a:ext>
            </a:extLst>
          </p:cNvPr>
          <p:cNvSpPr/>
          <p:nvPr/>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a:latin typeface="Tahoma Regular"/>
            </a:endParaRPr>
          </a:p>
        </p:txBody>
      </p:sp>
    </p:spTree>
    <p:extLst>
      <p:ext uri="{BB962C8B-B14F-4D97-AF65-F5344CB8AC3E}">
        <p14:creationId xmlns:p14="http://schemas.microsoft.com/office/powerpoint/2010/main" val="30588125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1" y="44355"/>
            <a:ext cx="12191999"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2000" b="1" dirty="0">
              <a:solidFill>
                <a:srgbClr val="ECECEC"/>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2000" b="1" dirty="0">
              <a:solidFill>
                <a:srgbClr val="ECECEC"/>
              </a:solidFill>
              <a:latin typeface="Tahoma"/>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800" b="1" i="0" u="none" strike="noStrike" kern="1200" cap="none" spc="0" normalizeH="0" baseline="0" noProof="0" dirty="0">
                <a:ln>
                  <a:noFill/>
                </a:ln>
                <a:solidFill>
                  <a:srgbClr val="ECECEC"/>
                </a:solidFill>
                <a:effectLst/>
                <a:uLnTx/>
                <a:uFillTx/>
                <a:latin typeface="Tahoma"/>
                <a:ea typeface="+mn-ea"/>
                <a:cs typeface="+mn-cs"/>
              </a:rPr>
              <a:t>ST</a:t>
            </a:r>
            <a:r>
              <a:rPr lang="en-GB" sz="2800" b="1" dirty="0">
                <a:solidFill>
                  <a:srgbClr val="ECECEC"/>
                </a:solidFill>
                <a:latin typeface="Tahoma"/>
              </a:rPr>
              <a:t>AGE</a:t>
            </a:r>
            <a:r>
              <a:rPr kumimoji="0" lang="en-GB" sz="2800" b="1" i="0" u="none" strike="noStrike" kern="1200" cap="none" spc="0" normalizeH="0" baseline="0" noProof="0" dirty="0">
                <a:ln>
                  <a:noFill/>
                </a:ln>
                <a:solidFill>
                  <a:srgbClr val="ECECEC"/>
                </a:solidFill>
                <a:effectLst/>
                <a:uLnTx/>
                <a:uFillTx/>
                <a:latin typeface="Tahoma"/>
                <a:ea typeface="+mn-ea"/>
                <a:cs typeface="+mn-cs"/>
              </a:rPr>
              <a:t> </a:t>
            </a:r>
            <a:r>
              <a:rPr lang="en-GB" sz="2800" b="1" dirty="0">
                <a:solidFill>
                  <a:srgbClr val="ECECEC"/>
                </a:solidFill>
                <a:latin typeface="Tahoma"/>
              </a:rPr>
              <a:t>THREE (3)</a:t>
            </a:r>
            <a:endParaRPr kumimoji="0" lang="en-GB" sz="28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2000" b="1" dirty="0">
              <a:solidFill>
                <a:srgbClr val="ECECEC"/>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800" b="1" i="0" u="none" strike="noStrike" kern="1200" cap="none" spc="0" normalizeH="0" baseline="0" noProof="0" dirty="0">
                <a:ln>
                  <a:noFill/>
                </a:ln>
                <a:solidFill>
                  <a:schemeClr val="bg1"/>
                </a:solidFill>
                <a:effectLst/>
                <a:uLnTx/>
                <a:uFillTx/>
                <a:latin typeface="Tahoma"/>
                <a:ea typeface="+mn-ea"/>
                <a:cs typeface="+mn-cs"/>
              </a:rPr>
              <a:t>FUNCTIONALITY/TECHNICAL EVALUATION</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4000" b="1" dirty="0">
              <a:solidFill>
                <a:srgbClr val="000000"/>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600" b="1" dirty="0">
              <a:solidFill>
                <a:srgbClr val="000000"/>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600" b="1" dirty="0">
              <a:solidFill>
                <a:srgbClr val="000000"/>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600" b="1" dirty="0">
              <a:solidFill>
                <a:srgbClr val="000000"/>
              </a:solidFill>
              <a:latin typeface="Tahoma"/>
            </a:endParaRPr>
          </a:p>
          <a:p>
            <a:pPr lvl="0" defTabSz="914400">
              <a:spcBef>
                <a:spcPct val="0"/>
              </a:spcBef>
              <a:defRPr/>
            </a:pPr>
            <a:r>
              <a:rPr lang="en-GB" sz="1600" b="1" dirty="0">
                <a:solidFill>
                  <a:srgbClr val="000000"/>
                </a:solidFill>
              </a:rPr>
              <a:t>2023</a:t>
            </a:r>
            <a:br>
              <a:rPr kumimoji="0" lang="en-GB" sz="1600" b="1" i="0" u="none" strike="noStrike" kern="1200" cap="none" spc="0" normalizeH="0" baseline="0" noProof="0" dirty="0">
                <a:ln>
                  <a:noFill/>
                </a:ln>
                <a:solidFill>
                  <a:srgbClr val="000000"/>
                </a:solidFill>
                <a:effectLst/>
                <a:uLnTx/>
                <a:uFillTx/>
                <a:latin typeface="Tahoma"/>
                <a:ea typeface="+mn-ea"/>
                <a:cs typeface="+mn-cs"/>
              </a:rPr>
            </a:br>
            <a:r>
              <a:rPr kumimoji="0" lang="en-GB" sz="1600" b="1" i="0" u="none" strike="noStrike" kern="1200" cap="none" spc="0" normalizeH="0" baseline="0" noProof="0" dirty="0">
                <a:ln>
                  <a:noFill/>
                </a:ln>
                <a:solidFill>
                  <a:srgbClr val="000000"/>
                </a:solidFill>
                <a:effectLst/>
                <a:uLnTx/>
                <a:uFillTx/>
                <a:latin typeface="Tahoma"/>
                <a:ea typeface="+mn-ea"/>
                <a:cs typeface="+mn-cs"/>
              </a:rPr>
              <a:t>Date: June</a:t>
            </a:r>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
        <p:nvSpPr>
          <p:cNvPr id="2" name="TextBox 1">
            <a:extLst>
              <a:ext uri="{FF2B5EF4-FFF2-40B4-BE49-F238E27FC236}">
                <a16:creationId xmlns:a16="http://schemas.microsoft.com/office/drawing/2014/main" id="{F944B2D7-8686-0466-F71D-043B6E033020}"/>
              </a:ext>
            </a:extLst>
          </p:cNvPr>
          <p:cNvSpPr txBox="1"/>
          <p:nvPr/>
        </p:nvSpPr>
        <p:spPr>
          <a:xfrm>
            <a:off x="481654" y="3841854"/>
            <a:ext cx="10964144" cy="1015663"/>
          </a:xfrm>
          <a:prstGeom prst="rect">
            <a:avLst/>
          </a:prstGeom>
          <a:noFill/>
        </p:spPr>
        <p:txBody>
          <a:bodyPr wrap="square">
            <a:spAutoFit/>
          </a:bodyPr>
          <a:lstStyle/>
          <a:p>
            <a:pPr marL="285750" marR="0" lvl="0" indent="-285750" algn="just" defTabSz="457200"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en-ZA" sz="2000" b="1" i="0" u="none" strike="noStrike" kern="1200" cap="none" spc="0" normalizeH="0" baseline="0" noProof="0" dirty="0">
                <a:ln>
                  <a:noFill/>
                </a:ln>
                <a:solidFill>
                  <a:schemeClr val="bg1"/>
                </a:solidFill>
                <a:effectLst/>
                <a:uLnTx/>
                <a:uFillTx/>
                <a:latin typeface="Tahoma"/>
                <a:ea typeface="+mn-ea"/>
                <a:cs typeface="+mn-cs"/>
              </a:rPr>
              <a:t>Only those tenderers who attain the minimum number of evaluation points (60) will be eligible for further evaluation, failure to meet the minimum threshold will result in the tender being disqualified and removed from further consideration. </a:t>
            </a:r>
          </a:p>
        </p:txBody>
      </p:sp>
    </p:spTree>
    <p:extLst>
      <p:ext uri="{BB962C8B-B14F-4D97-AF65-F5344CB8AC3E}">
        <p14:creationId xmlns:p14="http://schemas.microsoft.com/office/powerpoint/2010/main" val="22094277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BF6A16A-3BB3-7E8C-D961-ACA34BB6AEAF}"/>
              </a:ext>
            </a:extLst>
          </p:cNvPr>
          <p:cNvSpPr>
            <a:spLocks noGrp="1"/>
          </p:cNvSpPr>
          <p:nvPr>
            <p:ph type="title"/>
          </p:nvPr>
        </p:nvSpPr>
        <p:spPr>
          <a:xfrm>
            <a:off x="283474" y="273166"/>
            <a:ext cx="10079725" cy="415178"/>
          </a:xfrm>
          <a:prstGeom prst="rect">
            <a:avLst/>
          </a:prstGeom>
        </p:spPr>
        <p:txBody>
          <a:bodyPr/>
          <a:lstStyle/>
          <a:p>
            <a:pPr marL="0" marR="0" algn="just">
              <a:lnSpc>
                <a:spcPct val="150000"/>
              </a:lnSpc>
              <a:spcBef>
                <a:spcPts val="0"/>
              </a:spcBef>
              <a:spcAft>
                <a:spcPts val="0"/>
              </a:spcAft>
            </a:pPr>
            <a:r>
              <a:rPr lang="en-GB" sz="1600" b="1" kern="1600">
                <a:effectLst/>
                <a:latin typeface="Tahoma" panose="020B0604030504040204" pitchFamily="34" charset="0"/>
                <a:ea typeface="Times New Roman" panose="02020603050405020304" pitchFamily="18" charset="0"/>
              </a:rPr>
              <a:t>T2.2-03: </a:t>
            </a:r>
            <a:r>
              <a:rPr lang="en-GB" sz="1600" kern="1600">
                <a:latin typeface="Tahoma" panose="020B0604030504040204" pitchFamily="34" charset="0"/>
                <a:ea typeface="Times New Roman" panose="02020603050405020304" pitchFamily="18" charset="0"/>
              </a:rPr>
              <a:t>COMPANY PREVIOUS EXPERIENCE</a:t>
            </a:r>
            <a:r>
              <a:rPr lang="en-GB" sz="1600" b="1" kern="1600">
                <a:effectLst/>
                <a:latin typeface="Tahoma" panose="020B0604030504040204" pitchFamily="34" charset="0"/>
                <a:ea typeface="Times New Roman" panose="02020603050405020304" pitchFamily="18" charset="0"/>
              </a:rPr>
              <a:t> </a:t>
            </a:r>
            <a:endParaRPr lang="en-US" sz="1600" b="1" kern="1600" dirty="0">
              <a:effectLst/>
              <a:latin typeface="Arial" panose="020B0604020202020204" pitchFamily="34" charset="0"/>
              <a:ea typeface="Times New Roman" panose="02020603050405020304" pitchFamily="18" charset="0"/>
            </a:endParaRPr>
          </a:p>
        </p:txBody>
      </p:sp>
      <p:sp>
        <p:nvSpPr>
          <p:cNvPr id="7" name="TextBox 6">
            <a:extLst>
              <a:ext uri="{FF2B5EF4-FFF2-40B4-BE49-F238E27FC236}">
                <a16:creationId xmlns:a16="http://schemas.microsoft.com/office/drawing/2014/main" id="{F1C1D96C-9FF8-5C87-04B8-020F2E841CCF}"/>
              </a:ext>
            </a:extLst>
          </p:cNvPr>
          <p:cNvSpPr txBox="1"/>
          <p:nvPr/>
        </p:nvSpPr>
        <p:spPr>
          <a:xfrm>
            <a:off x="283474" y="825279"/>
            <a:ext cx="11327501" cy="3416320"/>
          </a:xfrm>
          <a:prstGeom prst="rect">
            <a:avLst/>
          </a:prstGeom>
          <a:noFill/>
        </p:spPr>
        <p:txBody>
          <a:bodyPr wrap="square" rtlCol="0">
            <a:spAutoFit/>
          </a:bodyPr>
          <a:lstStyle/>
          <a:p>
            <a:r>
              <a:rPr lang="en-US" sz="1200" dirty="0">
                <a:latin typeface="+mn-lt"/>
              </a:rPr>
              <a:t>Note to tenderers:</a:t>
            </a:r>
          </a:p>
          <a:p>
            <a:r>
              <a:rPr lang="en-US" sz="1200" dirty="0">
                <a:latin typeface="+mn-lt"/>
              </a:rPr>
              <a:t>The Tenderer is required to demonstrate a minimum of three (3) years’ experience on Construction of Electrical Substations.  Tenderer to submit reference letters or completion certificates for the past projects involving the construction of electrical substations.</a:t>
            </a:r>
          </a:p>
          <a:p>
            <a:r>
              <a:rPr lang="en-US" sz="1200" dirty="0">
                <a:latin typeface="+mn-lt"/>
              </a:rPr>
              <a:t>2. Project Timeline:</a:t>
            </a:r>
          </a:p>
          <a:p>
            <a:r>
              <a:rPr lang="en-US" sz="1200" dirty="0">
                <a:latin typeface="+mn-lt"/>
              </a:rPr>
              <a:t>All projects submitted as reference must have been completed within the last 8 years from the date of tender submission.   </a:t>
            </a:r>
          </a:p>
          <a:p>
            <a:endParaRPr lang="en-US" sz="1200" dirty="0">
              <a:latin typeface="+mn-lt"/>
            </a:endParaRPr>
          </a:p>
          <a:p>
            <a:endParaRPr lang="en-US" sz="1200" dirty="0">
              <a:latin typeface="+mn-lt"/>
            </a:endParaRPr>
          </a:p>
          <a:p>
            <a:endParaRPr lang="en-US" sz="1200" dirty="0">
              <a:latin typeface="+mn-lt"/>
            </a:endParaRPr>
          </a:p>
          <a:p>
            <a:endParaRPr lang="en-US" sz="1200" dirty="0">
              <a:latin typeface="+mn-lt"/>
            </a:endParaRPr>
          </a:p>
          <a:p>
            <a:endParaRPr lang="en-US" sz="1200" dirty="0">
              <a:latin typeface="+mn-lt"/>
            </a:endParaRPr>
          </a:p>
          <a:p>
            <a:endParaRPr lang="en-US" sz="1200" dirty="0">
              <a:latin typeface="+mn-lt"/>
            </a:endParaRPr>
          </a:p>
          <a:p>
            <a:endParaRPr lang="en-US" sz="1200" dirty="0">
              <a:latin typeface="+mn-lt"/>
            </a:endParaRPr>
          </a:p>
          <a:p>
            <a:endParaRPr lang="en-US" sz="1200" dirty="0">
              <a:latin typeface="+mn-lt"/>
            </a:endParaRPr>
          </a:p>
          <a:p>
            <a:endParaRPr lang="en-US" sz="1200" dirty="0">
              <a:latin typeface="+mn-lt"/>
            </a:endParaRPr>
          </a:p>
          <a:p>
            <a:endParaRPr lang="en-US" sz="1200" dirty="0">
              <a:latin typeface="+mn-lt"/>
            </a:endParaRPr>
          </a:p>
          <a:p>
            <a:endParaRPr lang="en-US" sz="1200" dirty="0">
              <a:latin typeface="+mn-lt"/>
            </a:endParaRPr>
          </a:p>
          <a:p>
            <a:endParaRPr lang="en-US" sz="1200" dirty="0">
              <a:latin typeface="+mn-lt"/>
            </a:endParaRPr>
          </a:p>
          <a:p>
            <a:endParaRPr lang="en-US" sz="1200" dirty="0">
              <a:latin typeface="+mn-lt"/>
            </a:endParaRPr>
          </a:p>
        </p:txBody>
      </p:sp>
      <p:graphicFrame>
        <p:nvGraphicFramePr>
          <p:cNvPr id="8" name="Table 7">
            <a:extLst>
              <a:ext uri="{FF2B5EF4-FFF2-40B4-BE49-F238E27FC236}">
                <a16:creationId xmlns:a16="http://schemas.microsoft.com/office/drawing/2014/main" id="{7BD06284-8805-AAE5-5734-3DA790BF774A}"/>
              </a:ext>
            </a:extLst>
          </p:cNvPr>
          <p:cNvGraphicFramePr>
            <a:graphicFrameLocks noGrp="1"/>
          </p:cNvGraphicFramePr>
          <p:nvPr>
            <p:extLst>
              <p:ext uri="{D42A27DB-BD31-4B8C-83A1-F6EECF244321}">
                <p14:modId xmlns:p14="http://schemas.microsoft.com/office/powerpoint/2010/main" val="3575911547"/>
              </p:ext>
            </p:extLst>
          </p:nvPr>
        </p:nvGraphicFramePr>
        <p:xfrm>
          <a:off x="397164" y="1868947"/>
          <a:ext cx="10502484" cy="4994786"/>
        </p:xfrm>
        <a:graphic>
          <a:graphicData uri="http://schemas.openxmlformats.org/drawingml/2006/table">
            <a:tbl>
              <a:tblPr firstRow="1" firstCol="1" bandRow="1"/>
              <a:tblGrid>
                <a:gridCol w="4203786">
                  <a:extLst>
                    <a:ext uri="{9D8B030D-6E8A-4147-A177-3AD203B41FA5}">
                      <a16:colId xmlns:a16="http://schemas.microsoft.com/office/drawing/2014/main" val="547341285"/>
                    </a:ext>
                  </a:extLst>
                </a:gridCol>
                <a:gridCol w="4964633">
                  <a:extLst>
                    <a:ext uri="{9D8B030D-6E8A-4147-A177-3AD203B41FA5}">
                      <a16:colId xmlns:a16="http://schemas.microsoft.com/office/drawing/2014/main" val="1527113081"/>
                    </a:ext>
                  </a:extLst>
                </a:gridCol>
                <a:gridCol w="815825">
                  <a:extLst>
                    <a:ext uri="{9D8B030D-6E8A-4147-A177-3AD203B41FA5}">
                      <a16:colId xmlns:a16="http://schemas.microsoft.com/office/drawing/2014/main" val="2990507278"/>
                    </a:ext>
                  </a:extLst>
                </a:gridCol>
                <a:gridCol w="518240">
                  <a:extLst>
                    <a:ext uri="{9D8B030D-6E8A-4147-A177-3AD203B41FA5}">
                      <a16:colId xmlns:a16="http://schemas.microsoft.com/office/drawing/2014/main" val="1917052193"/>
                    </a:ext>
                  </a:extLst>
                </a:gridCol>
              </a:tblGrid>
              <a:tr h="949856">
                <a:tc rowSpan="6">
                  <a:txBody>
                    <a:bodyPr/>
                    <a:lstStyle/>
                    <a:p>
                      <a:pPr marL="0" marR="0">
                        <a:lnSpc>
                          <a:spcPct val="150000"/>
                        </a:lnSpc>
                        <a:spcAft>
                          <a:spcPts val="800"/>
                        </a:spcAft>
                        <a:buNone/>
                      </a:pPr>
                      <a:r>
                        <a:rPr lang="en-US" sz="900" b="1" kern="100" dirty="0">
                          <a:effectLst/>
                          <a:latin typeface="Tahoma" panose="020B0604030504040204" pitchFamily="34" charset="0"/>
                          <a:ea typeface="Aptos" panose="020B0004020202020204" pitchFamily="34" charset="0"/>
                          <a:cs typeface="Arial" panose="020B0604020202020204" pitchFamily="34" charset="0"/>
                        </a:rPr>
                        <a:t>The Tenderer shall submit the following: </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US" sz="900" kern="100" dirty="0">
                          <a:effectLst/>
                          <a:latin typeface="Tahoma" panose="020B0604030504040204" pitchFamily="34" charset="0"/>
                          <a:ea typeface="Aptos" panose="020B0004020202020204" pitchFamily="34" charset="0"/>
                          <a:cs typeface="Arial" panose="020B0604020202020204" pitchFamily="34" charset="0"/>
                        </a:rPr>
                        <a:t>1. Reference Letter or Completion Certificate shall have the following:</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US" sz="900" kern="100" dirty="0">
                          <a:effectLst/>
                          <a:latin typeface="Tahoma" panose="020B0604030504040204" pitchFamily="34" charset="0"/>
                          <a:ea typeface="Aptos" panose="020B0004020202020204" pitchFamily="34" charset="0"/>
                          <a:cs typeface="Arial" panose="020B0604020202020204" pitchFamily="34" charset="0"/>
                        </a:rPr>
                        <a:t>a. Client's Company letterhead</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US" sz="900" kern="100" dirty="0">
                          <a:effectLst/>
                          <a:latin typeface="Tahoma" panose="020B0604030504040204" pitchFamily="34" charset="0"/>
                          <a:ea typeface="Aptos" panose="020B0004020202020204" pitchFamily="34" charset="0"/>
                          <a:cs typeface="Arial" panose="020B0604020202020204" pitchFamily="34" charset="0"/>
                        </a:rPr>
                        <a:t>b. Client name and contact details</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US" sz="900" kern="100" dirty="0">
                          <a:effectLst/>
                          <a:latin typeface="Tahoma" panose="020B0604030504040204" pitchFamily="34" charset="0"/>
                          <a:ea typeface="Aptos" panose="020B0004020202020204" pitchFamily="34" charset="0"/>
                          <a:cs typeface="Arial" panose="020B0604020202020204" pitchFamily="34" charset="0"/>
                        </a:rPr>
                        <a:t>c. Project description</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US" sz="900" kern="100" dirty="0">
                          <a:effectLst/>
                          <a:latin typeface="Tahoma" panose="020B0604030504040204" pitchFamily="34" charset="0"/>
                          <a:ea typeface="Aptos" panose="020B0004020202020204" pitchFamily="34" charset="0"/>
                          <a:cs typeface="Arial" panose="020B0604020202020204" pitchFamily="34" charset="0"/>
                        </a:rPr>
                        <a:t>d. Year of project completion (Start &amp; End Dates)</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US" sz="900" kern="100" dirty="0">
                          <a:effectLst/>
                          <a:latin typeface="Tahoma" panose="020B0604030504040204" pitchFamily="34" charset="0"/>
                          <a:ea typeface="Aptos" panose="020B0004020202020204" pitchFamily="34" charset="0"/>
                          <a:cs typeface="Arial" panose="020B0604020202020204" pitchFamily="34" charset="0"/>
                        </a:rPr>
                        <a:t>e. Project duration</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US" sz="900" kern="100" dirty="0">
                          <a:effectLst/>
                          <a:latin typeface="Tahoma" panose="020B0604030504040204" pitchFamily="34" charset="0"/>
                          <a:ea typeface="Aptos" panose="020B0004020202020204" pitchFamily="34" charset="0"/>
                          <a:cs typeface="Arial" panose="020B0604020202020204" pitchFamily="34" charset="0"/>
                        </a:rPr>
                        <a:t>f. Contract value</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US" sz="900" kern="100" dirty="0">
                          <a:effectLst/>
                          <a:latin typeface="Tahoma" panose="020B0604030504040204" pitchFamily="34" charset="0"/>
                          <a:ea typeface="Aptos" panose="020B0004020202020204" pitchFamily="34" charset="0"/>
                          <a:cs typeface="Arial" panose="020B0604020202020204" pitchFamily="34" charset="0"/>
                        </a:rPr>
                        <a:t>g. Signed by the client</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US" sz="900" kern="100" dirty="0">
                          <a:effectLst/>
                          <a:latin typeface="Tahoma" panose="020B0604030504040204" pitchFamily="34" charset="0"/>
                          <a:ea typeface="Aptos" panose="020B0004020202020204" pitchFamily="34" charset="0"/>
                          <a:cs typeface="Arial" panose="020B0604020202020204" pitchFamily="34" charset="0"/>
                        </a:rPr>
                        <a:t> </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ZA" sz="900" kern="100" dirty="0">
                          <a:effectLst/>
                          <a:latin typeface="Tahoma" panose="020B0604030504040204" pitchFamily="34" charset="0"/>
                          <a:ea typeface="Aptos" panose="020B0004020202020204" pitchFamily="34" charset="0"/>
                          <a:cs typeface="Arial" panose="020B0604020202020204" pitchFamily="34" charset="0"/>
                        </a:rPr>
                        <a:t>2. Project Timeline:</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ZA" sz="900" kern="100" dirty="0">
                          <a:effectLst/>
                          <a:latin typeface="Tahoma" panose="020B0604030504040204" pitchFamily="34" charset="0"/>
                          <a:ea typeface="Aptos" panose="020B0004020202020204" pitchFamily="34" charset="0"/>
                          <a:cs typeface="Arial" panose="020B0604020202020204" pitchFamily="34" charset="0"/>
                        </a:rPr>
                        <a:t>All projects submitted as reference must have been completed within the last 8 years from the </a:t>
                      </a:r>
                      <a:r>
                        <a:rPr lang="en-US" sz="900" kern="100" dirty="0">
                          <a:effectLst/>
                          <a:latin typeface="Tahoma" panose="020B0604030504040204" pitchFamily="34" charset="0"/>
                          <a:ea typeface="Aptos" panose="020B0004020202020204" pitchFamily="34" charset="0"/>
                          <a:cs typeface="Arial" panose="020B0604020202020204" pitchFamily="34" charset="0"/>
                        </a:rPr>
                        <a:t>date</a:t>
                      </a:r>
                      <a:r>
                        <a:rPr lang="en-ZA" sz="900" kern="100" dirty="0">
                          <a:effectLst/>
                          <a:latin typeface="Tahoma" panose="020B0604030504040204" pitchFamily="34" charset="0"/>
                          <a:ea typeface="Aptos" panose="020B0004020202020204" pitchFamily="34" charset="0"/>
                          <a:cs typeface="Arial" panose="020B0604020202020204" pitchFamily="34" charset="0"/>
                        </a:rPr>
                        <a:t> of tender submission.   </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txBody>
                  <a:tcPr marL="52674" marR="52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50000"/>
                        </a:lnSpc>
                        <a:spcAft>
                          <a:spcPts val="800"/>
                        </a:spcAft>
                        <a:buNone/>
                      </a:pPr>
                      <a:r>
                        <a:rPr lang="en-US" sz="900" kern="100">
                          <a:effectLst/>
                          <a:latin typeface="Tahoma" panose="020B0604030504040204" pitchFamily="34" charset="0"/>
                          <a:ea typeface="Aptos" panose="020B0004020202020204" pitchFamily="34" charset="0"/>
                          <a:cs typeface="Arial" panose="020B0604020202020204" pitchFamily="34" charset="0"/>
                        </a:rPr>
                        <a:t>A letter or completion certificate that does not meet the above requirements is invalid even if it is submitted e.g (Reference letter or completion certificate not submitted or does not meet the minimum requirements indicated (client's company letterhead, client name and contact details, project description, year of project completion, duration, contract value, subcontractors, and signed by the client).</a:t>
                      </a:r>
                      <a:endParaRPr lang="en-US" sz="900" kern="100">
                        <a:effectLst/>
                        <a:latin typeface="Calibri" panose="020F0502020204030204" pitchFamily="34" charset="0"/>
                        <a:ea typeface="Calibri" panose="020F0502020204030204" pitchFamily="34" charset="0"/>
                        <a:cs typeface="Arial" panose="020B0604020202020204" pitchFamily="34" charset="0"/>
                      </a:endParaRPr>
                    </a:p>
                  </a:txBody>
                  <a:tcPr marL="52674" marR="52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Aft>
                          <a:spcPts val="800"/>
                        </a:spcAft>
                        <a:buNone/>
                      </a:pPr>
                      <a:r>
                        <a:rPr lang="en-US" sz="900" kern="100">
                          <a:effectLst/>
                          <a:latin typeface="Tahoma" panose="020B0604030504040204" pitchFamily="34" charset="0"/>
                          <a:ea typeface="Aptos" panose="020B0004020202020204" pitchFamily="34" charset="0"/>
                          <a:cs typeface="Arial" panose="020B0604020202020204" pitchFamily="34" charset="0"/>
                        </a:rPr>
                        <a:t>0</a:t>
                      </a:r>
                      <a:endParaRPr lang="en-US" sz="900" kern="100">
                        <a:effectLst/>
                        <a:latin typeface="Calibri" panose="020F0502020204030204" pitchFamily="34" charset="0"/>
                        <a:ea typeface="Calibri" panose="020F0502020204030204" pitchFamily="34" charset="0"/>
                        <a:cs typeface="Arial" panose="020B0604020202020204" pitchFamily="34" charset="0"/>
                      </a:endParaRPr>
                    </a:p>
                  </a:txBody>
                  <a:tcPr marL="52674" marR="52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6">
                  <a:txBody>
                    <a:bodyPr/>
                    <a:lstStyle/>
                    <a:p>
                      <a:pPr marL="0" marR="0" algn="ctr">
                        <a:lnSpc>
                          <a:spcPct val="150000"/>
                        </a:lnSpc>
                        <a:spcAft>
                          <a:spcPts val="800"/>
                        </a:spcAft>
                        <a:buNone/>
                      </a:pPr>
                      <a:r>
                        <a:rPr lang="en-US" sz="900" kern="100" dirty="0">
                          <a:effectLst/>
                          <a:latin typeface="Tahoma" panose="020B0604030504040204" pitchFamily="34" charset="0"/>
                          <a:ea typeface="Aptos" panose="020B0004020202020204" pitchFamily="34" charset="0"/>
                          <a:cs typeface="Arial" panose="020B0604020202020204" pitchFamily="34" charset="0"/>
                        </a:rPr>
                        <a:t>20</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txBody>
                  <a:tcPr marL="52674" marR="52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8762247"/>
                  </a:ext>
                </a:extLst>
              </a:tr>
              <a:tr h="753206">
                <a:tc vMerge="1">
                  <a:txBody>
                    <a:bodyPr/>
                    <a:lstStyle/>
                    <a:p>
                      <a:endParaRPr lang="en-US"/>
                    </a:p>
                  </a:txBody>
                  <a:tcPr/>
                </a:tc>
                <a:tc>
                  <a:txBody>
                    <a:bodyPr/>
                    <a:lstStyle/>
                    <a:p>
                      <a:pPr marL="0" marR="0">
                        <a:lnSpc>
                          <a:spcPct val="150000"/>
                        </a:lnSpc>
                        <a:spcAft>
                          <a:spcPts val="800"/>
                        </a:spcAft>
                        <a:buNone/>
                      </a:pPr>
                      <a:r>
                        <a:rPr lang="en-US" sz="900" kern="100">
                          <a:effectLst/>
                          <a:latin typeface="Tahoma" panose="020B0604030504040204" pitchFamily="34" charset="0"/>
                          <a:ea typeface="Aptos" panose="020B0004020202020204" pitchFamily="34" charset="0"/>
                          <a:cs typeface="Arial" panose="020B0604020202020204" pitchFamily="34" charset="0"/>
                        </a:rPr>
                        <a:t>Reference Letter/Completion Certificate from previous client for:</a:t>
                      </a:r>
                      <a:endParaRPr lang="en-US" sz="900" kern="10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US" sz="900" kern="100">
                          <a:effectLst/>
                          <a:latin typeface="Tahoma" panose="020B0604030504040204" pitchFamily="34" charset="0"/>
                          <a:ea typeface="Aptos" panose="020B0004020202020204" pitchFamily="34" charset="0"/>
                          <a:cs typeface="Arial" panose="020B0604020202020204" pitchFamily="34" charset="0"/>
                        </a:rPr>
                        <a:t>    - 1 x construction project of similar nature AND</a:t>
                      </a:r>
                      <a:endParaRPr lang="en-US" sz="900" kern="10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US" sz="900" kern="100">
                          <a:effectLst/>
                          <a:latin typeface="Tahoma" panose="020B0604030504040204" pitchFamily="34" charset="0"/>
                          <a:ea typeface="Aptos" panose="020B0004020202020204" pitchFamily="34" charset="0"/>
                          <a:cs typeface="Arial" panose="020B0604020202020204" pitchFamily="34" charset="0"/>
                        </a:rPr>
                        <a:t>    - 1 x design project of similar nature.</a:t>
                      </a:r>
                      <a:endParaRPr lang="en-US" sz="900" kern="100">
                        <a:effectLst/>
                        <a:latin typeface="Calibri" panose="020F0502020204030204" pitchFamily="34" charset="0"/>
                        <a:ea typeface="Calibri" panose="020F0502020204030204" pitchFamily="34" charset="0"/>
                        <a:cs typeface="Arial" panose="020B0604020202020204" pitchFamily="34" charset="0"/>
                      </a:endParaRPr>
                    </a:p>
                  </a:txBody>
                  <a:tcPr marL="52674" marR="52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Aft>
                          <a:spcPts val="800"/>
                        </a:spcAft>
                        <a:buNone/>
                      </a:pPr>
                      <a:r>
                        <a:rPr lang="en-US" sz="900" kern="100">
                          <a:effectLst/>
                          <a:latin typeface="Tahoma" panose="020B0604030504040204" pitchFamily="34" charset="0"/>
                          <a:ea typeface="Aptos" panose="020B0004020202020204" pitchFamily="34" charset="0"/>
                          <a:cs typeface="Arial" panose="020B0604020202020204" pitchFamily="34" charset="0"/>
                        </a:rPr>
                        <a:t>20</a:t>
                      </a:r>
                      <a:endParaRPr lang="en-US" sz="900" kern="100">
                        <a:effectLst/>
                        <a:latin typeface="Calibri" panose="020F0502020204030204" pitchFamily="34" charset="0"/>
                        <a:ea typeface="Calibri" panose="020F0502020204030204" pitchFamily="34" charset="0"/>
                        <a:cs typeface="Arial" panose="020B0604020202020204" pitchFamily="34" charset="0"/>
                      </a:endParaRPr>
                    </a:p>
                  </a:txBody>
                  <a:tcPr marL="52674" marR="52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493749029"/>
                  </a:ext>
                </a:extLst>
              </a:tr>
              <a:tr h="753206">
                <a:tc vMerge="1">
                  <a:txBody>
                    <a:bodyPr/>
                    <a:lstStyle/>
                    <a:p>
                      <a:endParaRPr lang="en-US"/>
                    </a:p>
                  </a:txBody>
                  <a:tcPr/>
                </a:tc>
                <a:tc>
                  <a:txBody>
                    <a:bodyPr/>
                    <a:lstStyle/>
                    <a:p>
                      <a:pPr marL="0" marR="0">
                        <a:lnSpc>
                          <a:spcPct val="150000"/>
                        </a:lnSpc>
                        <a:spcAft>
                          <a:spcPts val="800"/>
                        </a:spcAft>
                        <a:buNone/>
                      </a:pPr>
                      <a:r>
                        <a:rPr lang="en-US" sz="900" kern="100" dirty="0">
                          <a:effectLst/>
                          <a:latin typeface="Tahoma" panose="020B0604030504040204" pitchFamily="34" charset="0"/>
                          <a:ea typeface="Aptos" panose="020B0004020202020204" pitchFamily="34" charset="0"/>
                          <a:cs typeface="Arial" panose="020B0604020202020204" pitchFamily="34" charset="0"/>
                        </a:rPr>
                        <a:t>Reference Letter/Completion Certificate from previous client for:</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US" sz="900" kern="100" dirty="0">
                          <a:effectLst/>
                          <a:latin typeface="Tahoma" panose="020B0604030504040204" pitchFamily="34" charset="0"/>
                          <a:ea typeface="Aptos" panose="020B0004020202020204" pitchFamily="34" charset="0"/>
                          <a:cs typeface="Arial" panose="020B0604020202020204" pitchFamily="34" charset="0"/>
                        </a:rPr>
                        <a:t>    - 2 x construction project of similar nature AND</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US" sz="900" kern="100" dirty="0">
                          <a:effectLst/>
                          <a:latin typeface="Tahoma" panose="020B0604030504040204" pitchFamily="34" charset="0"/>
                          <a:ea typeface="Aptos" panose="020B0004020202020204" pitchFamily="34" charset="0"/>
                          <a:cs typeface="Arial" panose="020B0604020202020204" pitchFamily="34" charset="0"/>
                        </a:rPr>
                        <a:t>    - 2 x design project of similar nature.</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txBody>
                  <a:tcPr marL="52674" marR="52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Aft>
                          <a:spcPts val="800"/>
                        </a:spcAft>
                        <a:buNone/>
                      </a:pPr>
                      <a:r>
                        <a:rPr lang="en-US" sz="900" kern="100">
                          <a:effectLst/>
                          <a:latin typeface="Tahoma" panose="020B0604030504040204" pitchFamily="34" charset="0"/>
                          <a:ea typeface="Aptos" panose="020B0004020202020204" pitchFamily="34" charset="0"/>
                          <a:cs typeface="Arial" panose="020B0604020202020204" pitchFamily="34" charset="0"/>
                        </a:rPr>
                        <a:t>40</a:t>
                      </a:r>
                      <a:endParaRPr lang="en-US" sz="900" kern="100">
                        <a:effectLst/>
                        <a:latin typeface="Calibri" panose="020F0502020204030204" pitchFamily="34" charset="0"/>
                        <a:ea typeface="Calibri" panose="020F0502020204030204" pitchFamily="34" charset="0"/>
                        <a:cs typeface="Arial" panose="020B0604020202020204" pitchFamily="34" charset="0"/>
                      </a:endParaRPr>
                    </a:p>
                  </a:txBody>
                  <a:tcPr marL="52674" marR="52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4205682421"/>
                  </a:ext>
                </a:extLst>
              </a:tr>
              <a:tr h="753206">
                <a:tc vMerge="1">
                  <a:txBody>
                    <a:bodyPr/>
                    <a:lstStyle/>
                    <a:p>
                      <a:endParaRPr lang="en-US"/>
                    </a:p>
                  </a:txBody>
                  <a:tcPr/>
                </a:tc>
                <a:tc>
                  <a:txBody>
                    <a:bodyPr/>
                    <a:lstStyle/>
                    <a:p>
                      <a:pPr marL="0" marR="0">
                        <a:lnSpc>
                          <a:spcPct val="150000"/>
                        </a:lnSpc>
                        <a:spcAft>
                          <a:spcPts val="800"/>
                        </a:spcAft>
                        <a:buNone/>
                      </a:pPr>
                      <a:r>
                        <a:rPr lang="en-US" sz="900" kern="100">
                          <a:effectLst/>
                          <a:latin typeface="Tahoma" panose="020B0604030504040204" pitchFamily="34" charset="0"/>
                          <a:ea typeface="Aptos" panose="020B0004020202020204" pitchFamily="34" charset="0"/>
                          <a:cs typeface="Arial" panose="020B0604020202020204" pitchFamily="34" charset="0"/>
                        </a:rPr>
                        <a:t>Reference Letter/Completion Certificate from previous client for:</a:t>
                      </a:r>
                      <a:endParaRPr lang="en-US" sz="900" kern="10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US" sz="900" kern="100">
                          <a:effectLst/>
                          <a:latin typeface="Tahoma" panose="020B0604030504040204" pitchFamily="34" charset="0"/>
                          <a:ea typeface="Aptos" panose="020B0004020202020204" pitchFamily="34" charset="0"/>
                          <a:cs typeface="Arial" panose="020B0604020202020204" pitchFamily="34" charset="0"/>
                        </a:rPr>
                        <a:t>    - 3 x construction project of similar nature AND</a:t>
                      </a:r>
                      <a:endParaRPr lang="en-US" sz="900" kern="10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US" sz="900" kern="100">
                          <a:effectLst/>
                          <a:latin typeface="Tahoma" panose="020B0604030504040204" pitchFamily="34" charset="0"/>
                          <a:ea typeface="Aptos" panose="020B0004020202020204" pitchFamily="34" charset="0"/>
                          <a:cs typeface="Arial" panose="020B0604020202020204" pitchFamily="34" charset="0"/>
                        </a:rPr>
                        <a:t>    - 3 x comparable design project of similar nature.</a:t>
                      </a:r>
                      <a:endParaRPr lang="en-US" sz="900" kern="100">
                        <a:effectLst/>
                        <a:latin typeface="Calibri" panose="020F0502020204030204" pitchFamily="34" charset="0"/>
                        <a:ea typeface="Calibri" panose="020F0502020204030204" pitchFamily="34" charset="0"/>
                        <a:cs typeface="Arial" panose="020B0604020202020204" pitchFamily="34" charset="0"/>
                      </a:endParaRPr>
                    </a:p>
                  </a:txBody>
                  <a:tcPr marL="52674" marR="52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Aft>
                          <a:spcPts val="800"/>
                        </a:spcAft>
                        <a:buNone/>
                      </a:pPr>
                      <a:r>
                        <a:rPr lang="en-US" sz="900" kern="100">
                          <a:effectLst/>
                          <a:latin typeface="Tahoma" panose="020B0604030504040204" pitchFamily="34" charset="0"/>
                          <a:ea typeface="Aptos" panose="020B0004020202020204" pitchFamily="34" charset="0"/>
                          <a:cs typeface="Arial" panose="020B0604020202020204" pitchFamily="34" charset="0"/>
                        </a:rPr>
                        <a:t>60</a:t>
                      </a:r>
                      <a:endParaRPr lang="en-US" sz="900" kern="100">
                        <a:effectLst/>
                        <a:latin typeface="Calibri" panose="020F0502020204030204" pitchFamily="34" charset="0"/>
                        <a:ea typeface="Calibri" panose="020F0502020204030204" pitchFamily="34" charset="0"/>
                        <a:cs typeface="Arial" panose="020B0604020202020204" pitchFamily="34" charset="0"/>
                      </a:endParaRPr>
                    </a:p>
                  </a:txBody>
                  <a:tcPr marL="52674" marR="52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330529647"/>
                  </a:ext>
                </a:extLst>
              </a:tr>
              <a:tr h="753206">
                <a:tc vMerge="1">
                  <a:txBody>
                    <a:bodyPr/>
                    <a:lstStyle/>
                    <a:p>
                      <a:endParaRPr lang="en-US"/>
                    </a:p>
                  </a:txBody>
                  <a:tcPr/>
                </a:tc>
                <a:tc>
                  <a:txBody>
                    <a:bodyPr/>
                    <a:lstStyle/>
                    <a:p>
                      <a:pPr marL="0" marR="0">
                        <a:lnSpc>
                          <a:spcPct val="150000"/>
                        </a:lnSpc>
                        <a:spcAft>
                          <a:spcPts val="800"/>
                        </a:spcAft>
                        <a:buNone/>
                      </a:pPr>
                      <a:r>
                        <a:rPr lang="en-US" sz="900" kern="100">
                          <a:effectLst/>
                          <a:latin typeface="Tahoma" panose="020B0604030504040204" pitchFamily="34" charset="0"/>
                          <a:ea typeface="Aptos" panose="020B0004020202020204" pitchFamily="34" charset="0"/>
                          <a:cs typeface="Arial" panose="020B0604020202020204" pitchFamily="34" charset="0"/>
                        </a:rPr>
                        <a:t>Reference Letter/Completion Certificate from previous client for:</a:t>
                      </a:r>
                      <a:endParaRPr lang="en-US" sz="900" kern="10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US" sz="900" kern="100">
                          <a:effectLst/>
                          <a:latin typeface="Tahoma" panose="020B0604030504040204" pitchFamily="34" charset="0"/>
                          <a:ea typeface="Aptos" panose="020B0004020202020204" pitchFamily="34" charset="0"/>
                          <a:cs typeface="Arial" panose="020B0604020202020204" pitchFamily="34" charset="0"/>
                        </a:rPr>
                        <a:t>    - 4 x comparable construction project of similar nature AND</a:t>
                      </a:r>
                      <a:endParaRPr lang="en-US" sz="900" kern="10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US" sz="900" kern="100">
                          <a:effectLst/>
                          <a:latin typeface="Tahoma" panose="020B0604030504040204" pitchFamily="34" charset="0"/>
                          <a:ea typeface="Aptos" panose="020B0004020202020204" pitchFamily="34" charset="0"/>
                          <a:cs typeface="Arial" panose="020B0604020202020204" pitchFamily="34" charset="0"/>
                        </a:rPr>
                        <a:t>    - 4 x comparable design project of similar nature.</a:t>
                      </a:r>
                      <a:endParaRPr lang="en-US" sz="900" kern="100">
                        <a:effectLst/>
                        <a:latin typeface="Calibri" panose="020F0502020204030204" pitchFamily="34" charset="0"/>
                        <a:ea typeface="Calibri" panose="020F0502020204030204" pitchFamily="34" charset="0"/>
                        <a:cs typeface="Arial" panose="020B0604020202020204" pitchFamily="34" charset="0"/>
                      </a:endParaRPr>
                    </a:p>
                  </a:txBody>
                  <a:tcPr marL="52674" marR="52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Aft>
                          <a:spcPts val="800"/>
                        </a:spcAft>
                        <a:buNone/>
                      </a:pPr>
                      <a:r>
                        <a:rPr lang="en-US" sz="900" kern="100">
                          <a:effectLst/>
                          <a:latin typeface="Tahoma" panose="020B0604030504040204" pitchFamily="34" charset="0"/>
                          <a:ea typeface="Aptos" panose="020B0004020202020204" pitchFamily="34" charset="0"/>
                          <a:cs typeface="Arial" panose="020B0604020202020204" pitchFamily="34" charset="0"/>
                        </a:rPr>
                        <a:t>80</a:t>
                      </a:r>
                      <a:endParaRPr lang="en-US" sz="900" kern="100">
                        <a:effectLst/>
                        <a:latin typeface="Calibri" panose="020F0502020204030204" pitchFamily="34" charset="0"/>
                        <a:ea typeface="Calibri" panose="020F0502020204030204" pitchFamily="34" charset="0"/>
                        <a:cs typeface="Arial" panose="020B0604020202020204" pitchFamily="34" charset="0"/>
                      </a:endParaRPr>
                    </a:p>
                  </a:txBody>
                  <a:tcPr marL="52674" marR="52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436419997"/>
                  </a:ext>
                </a:extLst>
              </a:tr>
              <a:tr h="753206">
                <a:tc vMerge="1">
                  <a:txBody>
                    <a:bodyPr/>
                    <a:lstStyle/>
                    <a:p>
                      <a:endParaRPr lang="en-US"/>
                    </a:p>
                  </a:txBody>
                  <a:tcPr/>
                </a:tc>
                <a:tc>
                  <a:txBody>
                    <a:bodyPr/>
                    <a:lstStyle/>
                    <a:p>
                      <a:pPr marL="0" marR="0">
                        <a:lnSpc>
                          <a:spcPct val="150000"/>
                        </a:lnSpc>
                        <a:spcAft>
                          <a:spcPts val="800"/>
                        </a:spcAft>
                        <a:buNone/>
                      </a:pPr>
                      <a:r>
                        <a:rPr lang="en-US" sz="900" kern="100">
                          <a:effectLst/>
                          <a:latin typeface="Tahoma" panose="020B0604030504040204" pitchFamily="34" charset="0"/>
                          <a:ea typeface="Aptos" panose="020B0004020202020204" pitchFamily="34" charset="0"/>
                          <a:cs typeface="Arial" panose="020B0604020202020204" pitchFamily="34" charset="0"/>
                        </a:rPr>
                        <a:t>Reference Letter/Completion Certificate from previous client for:</a:t>
                      </a:r>
                      <a:endParaRPr lang="en-US" sz="900" kern="10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US" sz="900" kern="100">
                          <a:effectLst/>
                          <a:latin typeface="Tahoma" panose="020B0604030504040204" pitchFamily="34" charset="0"/>
                          <a:ea typeface="Aptos" panose="020B0004020202020204" pitchFamily="34" charset="0"/>
                          <a:cs typeface="Arial" panose="020B0604020202020204" pitchFamily="34" charset="0"/>
                        </a:rPr>
                        <a:t>    - 5 x comparable construction project of similar nature AND</a:t>
                      </a:r>
                      <a:endParaRPr lang="en-US" sz="900" kern="100">
                        <a:effectLst/>
                        <a:latin typeface="Calibri" panose="020F0502020204030204" pitchFamily="34" charset="0"/>
                        <a:ea typeface="Calibri" panose="020F0502020204030204" pitchFamily="34" charset="0"/>
                        <a:cs typeface="Arial" panose="020B0604020202020204" pitchFamily="34" charset="0"/>
                      </a:endParaRPr>
                    </a:p>
                    <a:p>
                      <a:pPr marL="0" marR="0">
                        <a:lnSpc>
                          <a:spcPct val="150000"/>
                        </a:lnSpc>
                        <a:spcAft>
                          <a:spcPts val="800"/>
                        </a:spcAft>
                        <a:buNone/>
                      </a:pPr>
                      <a:r>
                        <a:rPr lang="en-US" sz="900" kern="100">
                          <a:effectLst/>
                          <a:latin typeface="Tahoma" panose="020B0604030504040204" pitchFamily="34" charset="0"/>
                          <a:ea typeface="Aptos" panose="020B0004020202020204" pitchFamily="34" charset="0"/>
                          <a:cs typeface="Arial" panose="020B0604020202020204" pitchFamily="34" charset="0"/>
                        </a:rPr>
                        <a:t>    - 5 x comparable design project of similar nature.</a:t>
                      </a:r>
                      <a:endParaRPr lang="en-US" sz="900" kern="100">
                        <a:effectLst/>
                        <a:latin typeface="Calibri" panose="020F0502020204030204" pitchFamily="34" charset="0"/>
                        <a:ea typeface="Calibri" panose="020F0502020204030204" pitchFamily="34" charset="0"/>
                        <a:cs typeface="Arial" panose="020B0604020202020204" pitchFamily="34" charset="0"/>
                      </a:endParaRPr>
                    </a:p>
                  </a:txBody>
                  <a:tcPr marL="52674" marR="52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Aft>
                          <a:spcPts val="800"/>
                        </a:spcAft>
                        <a:buNone/>
                      </a:pPr>
                      <a:r>
                        <a:rPr lang="en-US" sz="900" kern="100" dirty="0">
                          <a:effectLst/>
                          <a:latin typeface="Tahoma" panose="020B0604030504040204" pitchFamily="34" charset="0"/>
                          <a:ea typeface="Aptos" panose="020B0004020202020204" pitchFamily="34" charset="0"/>
                          <a:cs typeface="Arial" panose="020B0604020202020204" pitchFamily="34" charset="0"/>
                        </a:rPr>
                        <a:t>100</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txBody>
                  <a:tcPr marL="52674" marR="52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967714431"/>
                  </a:ext>
                </a:extLst>
              </a:tr>
            </a:tbl>
          </a:graphicData>
        </a:graphic>
      </p:graphicFrame>
    </p:spTree>
    <p:extLst>
      <p:ext uri="{BB962C8B-B14F-4D97-AF65-F5344CB8AC3E}">
        <p14:creationId xmlns:p14="http://schemas.microsoft.com/office/powerpoint/2010/main" val="29199430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BD128-066C-3FBF-E796-D43EBBADEDC0}"/>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344EA5D1-7DDA-F471-1CBF-0720543E1EE2}"/>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lang="en-GB" sz="1600" b="1" kern="1600" dirty="0">
                <a:effectLst/>
                <a:latin typeface="Tahoma" panose="020B0604030504040204" pitchFamily="34" charset="0"/>
                <a:ea typeface="Times New Roman" panose="02020603050405020304" pitchFamily="18" charset="0"/>
              </a:rPr>
              <a:t>T2.2-04:</a:t>
            </a:r>
            <a:r>
              <a:rPr lang="en-GB" sz="1600" kern="1600" dirty="0">
                <a:latin typeface="Tahoma" panose="020B0604030504040204" pitchFamily="34" charset="0"/>
                <a:ea typeface="Times New Roman" panose="02020603050405020304" pitchFamily="18" charset="0"/>
              </a:rPr>
              <a:t> KEY PERSONNEL EXPERIENCE, QUALIFICATIONS &amp; REGISTRATION</a:t>
            </a:r>
            <a:endParaRPr lang="en-US" sz="1600" b="1" kern="1600" dirty="0">
              <a:effectLst/>
              <a:latin typeface="Arial" panose="020B0604020202020204" pitchFamily="34" charset="0"/>
              <a:ea typeface="Times New Roman" panose="02020603050405020304" pitchFamily="18" charset="0"/>
            </a:endParaRPr>
          </a:p>
        </p:txBody>
      </p:sp>
      <p:sp>
        <p:nvSpPr>
          <p:cNvPr id="3" name="TextBox 2">
            <a:extLst>
              <a:ext uri="{FF2B5EF4-FFF2-40B4-BE49-F238E27FC236}">
                <a16:creationId xmlns:a16="http://schemas.microsoft.com/office/drawing/2014/main" id="{B346AA40-9158-A2A9-EEA5-B6F32186F7CC}"/>
              </a:ext>
            </a:extLst>
          </p:cNvPr>
          <p:cNvSpPr txBox="1"/>
          <p:nvPr/>
        </p:nvSpPr>
        <p:spPr>
          <a:xfrm>
            <a:off x="283474" y="881793"/>
            <a:ext cx="10536864" cy="5632311"/>
          </a:xfrm>
          <a:prstGeom prst="rect">
            <a:avLst/>
          </a:prstGeom>
          <a:noFill/>
        </p:spPr>
        <p:txBody>
          <a:bodyPr wrap="square">
            <a:spAutoFit/>
          </a:bodyPr>
          <a:lstStyle/>
          <a:p>
            <a:r>
              <a:rPr lang="en-US" dirty="0"/>
              <a:t>T2.2-04: Evaluation Schedule: Key Personnel Experience, Qualifications and Registrations: (30 Points)</a:t>
            </a:r>
          </a:p>
          <a:p>
            <a:endParaRPr lang="en-US" dirty="0"/>
          </a:p>
          <a:p>
            <a:r>
              <a:rPr lang="en-US" dirty="0"/>
              <a:t>The bidder to provide detailed CVs of each key personnel with the following:</a:t>
            </a:r>
          </a:p>
          <a:p>
            <a:r>
              <a:rPr lang="en-US" dirty="0"/>
              <a:t>a) The roles and responsibilities for the works of each resource should be clearly stated.</a:t>
            </a:r>
          </a:p>
          <a:p>
            <a:endParaRPr lang="en-US" dirty="0"/>
          </a:p>
          <a:p>
            <a:r>
              <a:rPr lang="en-US" dirty="0"/>
              <a:t>b) Detailed experience in this specific construction activity and positions held, such as recent assignments inclusive of total duration that has a bearing on the scope of work.</a:t>
            </a:r>
          </a:p>
          <a:p>
            <a:endParaRPr lang="en-US" dirty="0"/>
          </a:p>
          <a:p>
            <a:r>
              <a:rPr lang="en-US" dirty="0"/>
              <a:t>c) The education, training (inter alia NEC3) and skills of the assigned staff in the specific sector, field, subject, etc. which is directly linked to the works. Relevant Qualifications (degrees, grades) and </a:t>
            </a:r>
          </a:p>
          <a:p>
            <a:endParaRPr lang="en-US" dirty="0"/>
          </a:p>
          <a:p>
            <a:r>
              <a:rPr lang="en-US" dirty="0"/>
              <a:t>d) Membership of professional societies and relevant professional registrations to be attached</a:t>
            </a:r>
          </a:p>
          <a:p>
            <a:endParaRPr lang="en-US" dirty="0"/>
          </a:p>
          <a:p>
            <a:r>
              <a:rPr lang="en-US" dirty="0"/>
              <a:t>The scoring of the Key Personnel Experience, Qualifications and Registrations will be as follows:</a:t>
            </a:r>
          </a:p>
          <a:p>
            <a:r>
              <a:rPr lang="en-US" dirty="0"/>
              <a:t>Bundling the 3 requirements is a challenge where they did not address 1 requirement, you may have a challenge of having a score as it is impractical to cater for all the scenarios and have scores for them</a:t>
            </a:r>
          </a:p>
          <a:p>
            <a:endParaRPr lang="en-US" dirty="0"/>
          </a:p>
          <a:p>
            <a:r>
              <a:rPr lang="en-US" dirty="0"/>
              <a:t>It is suggested to separate these requirements for clear objective evaluation – see example shared on email</a:t>
            </a:r>
          </a:p>
        </p:txBody>
      </p:sp>
    </p:spTree>
    <p:extLst>
      <p:ext uri="{BB962C8B-B14F-4D97-AF65-F5344CB8AC3E}">
        <p14:creationId xmlns:p14="http://schemas.microsoft.com/office/powerpoint/2010/main" val="6850157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5589F-1F3E-B2C0-263A-BCBBF3484332}"/>
              </a:ext>
            </a:extLst>
          </p:cNvPr>
          <p:cNvSpPr>
            <a:spLocks noGrp="1"/>
          </p:cNvSpPr>
          <p:nvPr>
            <p:ph type="title"/>
          </p:nvPr>
        </p:nvSpPr>
        <p:spPr>
          <a:xfrm>
            <a:off x="283474" y="249922"/>
            <a:ext cx="10079725" cy="461665"/>
          </a:xfrm>
        </p:spPr>
        <p:txBody>
          <a:bodyPr/>
          <a:lstStyle/>
          <a:p>
            <a:r>
              <a:rPr lang="fr-FR" dirty="0"/>
              <a:t>T2.2-04: KEY PERSONNEL EXPERIENCE, QUALIFICATIONS &amp; REGISTRATION</a:t>
            </a:r>
            <a:endParaRPr lang="en-US" dirty="0"/>
          </a:p>
        </p:txBody>
      </p:sp>
      <p:sp>
        <p:nvSpPr>
          <p:cNvPr id="3" name="Text Placeholder 2">
            <a:extLst>
              <a:ext uri="{FF2B5EF4-FFF2-40B4-BE49-F238E27FC236}">
                <a16:creationId xmlns:a16="http://schemas.microsoft.com/office/drawing/2014/main" id="{026A8FFA-3EF0-3D08-D868-EE0912464DB7}"/>
              </a:ext>
            </a:extLst>
          </p:cNvPr>
          <p:cNvSpPr>
            <a:spLocks noGrp="1"/>
          </p:cNvSpPr>
          <p:nvPr>
            <p:ph type="body" sz="quarter" idx="16"/>
          </p:nvPr>
        </p:nvSpPr>
        <p:spPr>
          <a:xfrm>
            <a:off x="283475" y="831283"/>
            <a:ext cx="11810459" cy="5601322"/>
          </a:xfrm>
        </p:spPr>
        <p:txBody>
          <a:bodyPr/>
          <a:lstStyle/>
          <a:p>
            <a:r>
              <a:rPr lang="en-ZA" dirty="0"/>
              <a:t>.</a:t>
            </a:r>
            <a:endParaRPr lang="en-US" dirty="0"/>
          </a:p>
        </p:txBody>
      </p:sp>
      <p:pic>
        <p:nvPicPr>
          <p:cNvPr id="8" name="Picture 7">
            <a:extLst>
              <a:ext uri="{FF2B5EF4-FFF2-40B4-BE49-F238E27FC236}">
                <a16:creationId xmlns:a16="http://schemas.microsoft.com/office/drawing/2014/main" id="{2B378388-4504-FBA6-4E48-1D8481CD54A4}"/>
              </a:ext>
            </a:extLst>
          </p:cNvPr>
          <p:cNvPicPr>
            <a:picLocks noChangeAspect="1"/>
          </p:cNvPicPr>
          <p:nvPr/>
        </p:nvPicPr>
        <p:blipFill>
          <a:blip r:embed="rId3"/>
          <a:stretch>
            <a:fillRect/>
          </a:stretch>
        </p:blipFill>
        <p:spPr>
          <a:xfrm>
            <a:off x="479685" y="899258"/>
            <a:ext cx="10522911" cy="5533347"/>
          </a:xfrm>
          <a:prstGeom prst="rect">
            <a:avLst/>
          </a:prstGeom>
        </p:spPr>
      </p:pic>
    </p:spTree>
    <p:extLst>
      <p:ext uri="{BB962C8B-B14F-4D97-AF65-F5344CB8AC3E}">
        <p14:creationId xmlns:p14="http://schemas.microsoft.com/office/powerpoint/2010/main" val="17220728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A24274-7C56-F307-9F51-DFCD10274102}"/>
              </a:ext>
            </a:extLst>
          </p:cNvPr>
          <p:cNvPicPr>
            <a:picLocks noChangeAspect="1"/>
          </p:cNvPicPr>
          <p:nvPr/>
        </p:nvPicPr>
        <p:blipFill>
          <a:blip r:embed="rId2"/>
          <a:stretch>
            <a:fillRect/>
          </a:stretch>
        </p:blipFill>
        <p:spPr>
          <a:xfrm>
            <a:off x="149902" y="1169234"/>
            <a:ext cx="11724375" cy="4916774"/>
          </a:xfrm>
          <a:prstGeom prst="rect">
            <a:avLst/>
          </a:prstGeom>
        </p:spPr>
      </p:pic>
    </p:spTree>
    <p:extLst>
      <p:ext uri="{BB962C8B-B14F-4D97-AF65-F5344CB8AC3E}">
        <p14:creationId xmlns:p14="http://schemas.microsoft.com/office/powerpoint/2010/main" val="26385840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30AE1-F6AB-BE33-629C-DFF716DB530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80D5F5F-603A-28E3-86CF-76196089E73E}"/>
              </a:ext>
            </a:extLst>
          </p:cNvPr>
          <p:cNvSpPr txBox="1"/>
          <p:nvPr/>
        </p:nvSpPr>
        <p:spPr>
          <a:xfrm>
            <a:off x="606057" y="1199845"/>
            <a:ext cx="10536864" cy="6463308"/>
          </a:xfrm>
          <a:prstGeom prst="rect">
            <a:avLst/>
          </a:prstGeom>
          <a:noFill/>
        </p:spPr>
        <p:txBody>
          <a:bodyPr wrap="square">
            <a:spAutoFit/>
          </a:bodyPr>
          <a:lstStyle/>
          <a:p>
            <a:pPr marL="285750" indent="-285750">
              <a:buFontTx/>
              <a:buChar char="-"/>
            </a:pPr>
            <a:endParaRPr lang="en-US" dirty="0"/>
          </a:p>
          <a:p>
            <a:pPr marL="285750" indent="-285750">
              <a:buFontTx/>
              <a:buChar char="-"/>
            </a:pPr>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4" name="Table 3">
            <a:extLst>
              <a:ext uri="{FF2B5EF4-FFF2-40B4-BE49-F238E27FC236}">
                <a16:creationId xmlns:a16="http://schemas.microsoft.com/office/drawing/2014/main" id="{7B425D23-0E3C-094F-008C-DB5D05513B91}"/>
              </a:ext>
            </a:extLst>
          </p:cNvPr>
          <p:cNvGraphicFramePr>
            <a:graphicFrameLocks noGrp="1"/>
          </p:cNvGraphicFramePr>
          <p:nvPr>
            <p:extLst>
              <p:ext uri="{D42A27DB-BD31-4B8C-83A1-F6EECF244321}">
                <p14:modId xmlns:p14="http://schemas.microsoft.com/office/powerpoint/2010/main" val="3971802375"/>
              </p:ext>
            </p:extLst>
          </p:nvPr>
        </p:nvGraphicFramePr>
        <p:xfrm>
          <a:off x="829080" y="1344968"/>
          <a:ext cx="10113739" cy="4935911"/>
        </p:xfrm>
        <a:graphic>
          <a:graphicData uri="http://schemas.openxmlformats.org/drawingml/2006/table">
            <a:tbl>
              <a:tblPr firstRow="1" firstCol="1" bandRow="1"/>
              <a:tblGrid>
                <a:gridCol w="3993688">
                  <a:extLst>
                    <a:ext uri="{9D8B030D-6E8A-4147-A177-3AD203B41FA5}">
                      <a16:colId xmlns:a16="http://schemas.microsoft.com/office/drawing/2014/main" val="848672584"/>
                    </a:ext>
                  </a:extLst>
                </a:gridCol>
                <a:gridCol w="5408084">
                  <a:extLst>
                    <a:ext uri="{9D8B030D-6E8A-4147-A177-3AD203B41FA5}">
                      <a16:colId xmlns:a16="http://schemas.microsoft.com/office/drawing/2014/main" val="1421493529"/>
                    </a:ext>
                  </a:extLst>
                </a:gridCol>
                <a:gridCol w="355732">
                  <a:extLst>
                    <a:ext uri="{9D8B030D-6E8A-4147-A177-3AD203B41FA5}">
                      <a16:colId xmlns:a16="http://schemas.microsoft.com/office/drawing/2014/main" val="1344501670"/>
                    </a:ext>
                  </a:extLst>
                </a:gridCol>
                <a:gridCol w="356235">
                  <a:extLst>
                    <a:ext uri="{9D8B030D-6E8A-4147-A177-3AD203B41FA5}">
                      <a16:colId xmlns:a16="http://schemas.microsoft.com/office/drawing/2014/main" val="238005929"/>
                    </a:ext>
                  </a:extLst>
                </a:gridCol>
              </a:tblGrid>
              <a:tr h="661266">
                <a:tc rowSpan="6">
                  <a:txBody>
                    <a:bodyPr/>
                    <a:lstStyle/>
                    <a:p>
                      <a:pPr marL="0" marR="0" algn="l">
                        <a:lnSpc>
                          <a:spcPct val="150000"/>
                        </a:lnSpc>
                        <a:spcAft>
                          <a:spcPts val="800"/>
                        </a:spcAft>
                        <a:buNone/>
                      </a:pPr>
                      <a:r>
                        <a:rPr lang="en-ZA" sz="1000" b="1" kern="100" dirty="0">
                          <a:effectLst/>
                          <a:latin typeface="Tahoma" panose="020B0604030504040204" pitchFamily="34" charset="0"/>
                          <a:ea typeface="Calibri" panose="020F0502020204030204" pitchFamily="34" charset="0"/>
                          <a:cs typeface="Times New Roman" panose="02020603050405020304" pitchFamily="18" charset="0"/>
                        </a:rPr>
                        <a:t>3. Civil Engineer or Civil Technologist </a:t>
                      </a:r>
                      <a:br>
                        <a:rPr lang="en-ZA" sz="1000" kern="100" dirty="0">
                          <a:effectLst/>
                          <a:latin typeface="Tahoma" panose="020B0604030504040204" pitchFamily="34" charset="0"/>
                          <a:ea typeface="Calibri" panose="020F0502020204030204" pitchFamily="34" charset="0"/>
                          <a:cs typeface="Times New Roman" panose="02020603050405020304" pitchFamily="18" charset="0"/>
                        </a:rPr>
                      </a:br>
                      <a:r>
                        <a:rPr lang="en-ZA" sz="1000" kern="100" dirty="0">
                          <a:effectLst/>
                          <a:latin typeface="Tahoma" panose="020B0604030504040204" pitchFamily="34" charset="0"/>
                          <a:ea typeface="Calibri" panose="020F0502020204030204" pitchFamily="34" charset="0"/>
                          <a:cs typeface="Times New Roman" panose="02020603050405020304" pitchFamily="18" charset="0"/>
                        </a:rPr>
                        <a:t>a. BSc/BEng/BTech or equivalent qualification.</a:t>
                      </a:r>
                      <a:br>
                        <a:rPr lang="en-ZA" sz="1000" kern="100" dirty="0">
                          <a:effectLst/>
                          <a:latin typeface="Tahoma" panose="020B0604030504040204" pitchFamily="34" charset="0"/>
                          <a:ea typeface="Calibri" panose="020F0502020204030204" pitchFamily="34" charset="0"/>
                          <a:cs typeface="Times New Roman" panose="02020603050405020304" pitchFamily="18" charset="0"/>
                        </a:rPr>
                      </a:br>
                      <a:r>
                        <a:rPr lang="en-ZA" sz="1000" kern="100" dirty="0">
                          <a:effectLst/>
                          <a:latin typeface="Tahoma" panose="020B0604030504040204" pitchFamily="34" charset="0"/>
                          <a:ea typeface="Calibri" panose="020F0502020204030204" pitchFamily="34" charset="0"/>
                          <a:cs typeface="Times New Roman" panose="02020603050405020304" pitchFamily="18" charset="0"/>
                        </a:rPr>
                        <a:t>b. Valid registration with the ECSA (</a:t>
                      </a:r>
                      <a:r>
                        <a:rPr lang="en-ZA" sz="1000" kern="100" dirty="0" err="1">
                          <a:effectLst/>
                          <a:latin typeface="Tahoma" panose="020B0604030504040204" pitchFamily="34" charset="0"/>
                          <a:ea typeface="Calibri" panose="020F0502020204030204" pitchFamily="34" charset="0"/>
                          <a:cs typeface="Times New Roman" panose="02020603050405020304" pitchFamily="18" charset="0"/>
                        </a:rPr>
                        <a:t>Pr</a:t>
                      </a:r>
                      <a:r>
                        <a:rPr lang="en-ZA" sz="1000" kern="100" dirty="0">
                          <a:effectLst/>
                          <a:latin typeface="Tahoma" panose="020B0604030504040204" pitchFamily="34" charset="0"/>
                          <a:ea typeface="Calibri" panose="020F0502020204030204" pitchFamily="34" charset="0"/>
                          <a:cs typeface="Times New Roman" panose="02020603050405020304" pitchFamily="18" charset="0"/>
                        </a:rPr>
                        <a:t> Eng / </a:t>
                      </a:r>
                      <a:r>
                        <a:rPr lang="en-ZA" sz="1000" kern="100" dirty="0" err="1">
                          <a:effectLst/>
                          <a:latin typeface="Tahoma" panose="020B0604030504040204" pitchFamily="34" charset="0"/>
                          <a:ea typeface="Calibri" panose="020F0502020204030204" pitchFamily="34" charset="0"/>
                          <a:cs typeface="Times New Roman" panose="02020603050405020304" pitchFamily="18" charset="0"/>
                        </a:rPr>
                        <a:t>Pr</a:t>
                      </a:r>
                      <a:r>
                        <a:rPr lang="en-ZA" sz="1000" kern="100" dirty="0">
                          <a:effectLst/>
                          <a:latin typeface="Tahoma" panose="020B0604030504040204" pitchFamily="34" charset="0"/>
                          <a:ea typeface="Calibri" panose="020F0502020204030204" pitchFamily="34" charset="0"/>
                          <a:cs typeface="Times New Roman" panose="02020603050405020304" pitchFamily="18" charset="0"/>
                        </a:rPr>
                        <a:t> Tech Eng) registered.</a:t>
                      </a:r>
                      <a:br>
                        <a:rPr lang="en-ZA" sz="1000" kern="100" dirty="0">
                          <a:effectLst/>
                          <a:latin typeface="Tahoma" panose="020B0604030504040204" pitchFamily="34" charset="0"/>
                          <a:ea typeface="Calibri" panose="020F0502020204030204" pitchFamily="34" charset="0"/>
                          <a:cs typeface="Times New Roman" panose="02020603050405020304" pitchFamily="18" charset="0"/>
                        </a:rPr>
                      </a:br>
                      <a:r>
                        <a:rPr lang="en-ZA" sz="1000" kern="100" dirty="0">
                          <a:effectLst/>
                          <a:latin typeface="Tahoma" panose="020B0604030504040204" pitchFamily="34" charset="0"/>
                          <a:ea typeface="Calibri" panose="020F0502020204030204" pitchFamily="34" charset="0"/>
                          <a:cs typeface="Times New Roman" panose="02020603050405020304" pitchFamily="18" charset="0"/>
                        </a:rPr>
                        <a:t>c. Minimum of Eight (5) years of relevant experience in Civil Design.</a:t>
                      </a:r>
                      <a:br>
                        <a:rPr lang="en-ZA" sz="1000" kern="100" dirty="0">
                          <a:effectLst/>
                          <a:latin typeface="Tahoma" panose="020B0604030504040204" pitchFamily="34" charset="0"/>
                          <a:ea typeface="Calibri" panose="020F0502020204030204" pitchFamily="34" charset="0"/>
                          <a:cs typeface="Times New Roman" panose="02020603050405020304" pitchFamily="18" charset="0"/>
                        </a:rPr>
                      </a:br>
                      <a:r>
                        <a:rPr lang="en-ZA" sz="1000" kern="100" dirty="0">
                          <a:effectLst/>
                          <a:latin typeface="Tahoma" panose="020B0604030504040204" pitchFamily="34" charset="0"/>
                          <a:ea typeface="Calibri" panose="020F0502020204030204" pitchFamily="34" charset="0"/>
                          <a:cs typeface="Times New Roman" panose="02020603050405020304" pitchFamily="18" charset="0"/>
                        </a:rPr>
                        <a:t>d. Experience with the NEC3 Engineering and Construction contract.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000" kern="100">
                          <a:effectLst/>
                          <a:latin typeface="Tahoma" panose="020B0604030504040204" pitchFamily="34" charset="0"/>
                          <a:ea typeface="Aptos" panose="020B0004020202020204" pitchFamily="34" charset="0"/>
                          <a:cs typeface="Times New Roman" panose="02020603050405020304" pitchFamily="18" charset="0"/>
                        </a:rPr>
                        <a:t>Failed to provide required information or inadequate information is provided to determine a score. No organogram submitted/ Functionality is not achieved.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0</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6">
                  <a:txBody>
                    <a:bodyPr/>
                    <a:lstStyle/>
                    <a:p>
                      <a:pPr marL="0" marR="0" algn="l">
                        <a:lnSpc>
                          <a:spcPct val="115000"/>
                        </a:lnSpc>
                        <a:spcAft>
                          <a:spcPts val="800"/>
                        </a:spcAft>
                        <a:buNone/>
                      </a:pPr>
                      <a:r>
                        <a:rPr lang="en-ZA" sz="1200" kern="100" dirty="0">
                          <a:effectLst/>
                          <a:latin typeface="Aptos" panose="020B0004020202020204" pitchFamily="34" charset="0"/>
                          <a:ea typeface="Aptos" panose="020B0004020202020204" pitchFamily="34" charset="0"/>
                          <a:cs typeface="Times New Roman" panose="02020603050405020304" pitchFamily="18" charset="0"/>
                        </a:rPr>
                        <a:t>4</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8994910"/>
                  </a:ext>
                </a:extLst>
              </a:tr>
              <a:tr h="854929">
                <a:tc vMerge="1">
                  <a:txBody>
                    <a:bodyPr/>
                    <a:lstStyle/>
                    <a:p>
                      <a:endParaRPr lang="en-US"/>
                    </a:p>
                  </a:txBody>
                  <a:tcPr/>
                </a:tc>
                <a:tc>
                  <a:txBody>
                    <a:bodyPr/>
                    <a:lstStyle/>
                    <a:p>
                      <a:pPr marL="0" marR="0" algn="l">
                        <a:lnSpc>
                          <a:spcPct val="115000"/>
                        </a:lnSpc>
                        <a:spcAft>
                          <a:spcPts val="800"/>
                        </a:spcAft>
                        <a:buNone/>
                      </a:pPr>
                      <a:r>
                        <a:rPr lang="en-ZA" sz="1000" kern="100">
                          <a:effectLst/>
                          <a:latin typeface="Tahoma" panose="020B0604030504040204" pitchFamily="34" charset="0"/>
                          <a:ea typeface="Aptos" panose="020B0004020202020204" pitchFamily="34" charset="0"/>
                          <a:cs typeface="Times New Roman" panose="02020603050405020304" pitchFamily="18" charset="0"/>
                        </a:rPr>
                        <a:t>CV submitted with BSc/BEng/BTech or equivalent qualification (or higher) in Civil Engineering with less or equal to 2 years of relevant experience in similar projects. Valid registration with the Engineering council of South African Council (ECSA) as a Professional r Eng / Pr Tech Eng) registered.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20</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89752562"/>
                  </a:ext>
                </a:extLst>
              </a:tr>
              <a:tr h="854929">
                <a:tc vMerge="1">
                  <a:txBody>
                    <a:bodyPr/>
                    <a:lstStyle/>
                    <a:p>
                      <a:endParaRPr lang="en-US"/>
                    </a:p>
                  </a:txBody>
                  <a:tcPr/>
                </a:tc>
                <a:tc>
                  <a:txBody>
                    <a:bodyPr/>
                    <a:lstStyle/>
                    <a:p>
                      <a:pPr marL="0" marR="0" algn="l">
                        <a:lnSpc>
                          <a:spcPct val="115000"/>
                        </a:lnSpc>
                        <a:spcAft>
                          <a:spcPts val="800"/>
                        </a:spcAft>
                        <a:buNone/>
                      </a:pPr>
                      <a:r>
                        <a:rPr lang="en-ZA" sz="1000" kern="100">
                          <a:effectLst/>
                          <a:latin typeface="Tahoma" panose="020B0604030504040204" pitchFamily="34" charset="0"/>
                          <a:ea typeface="Aptos" panose="020B0004020202020204" pitchFamily="34" charset="0"/>
                          <a:cs typeface="Times New Roman" panose="02020603050405020304" pitchFamily="18" charset="0"/>
                        </a:rPr>
                        <a:t>CV submitted with BSc/BEng/BTech or equivalent qualification (or higher) in Civil Engineering with 3 to 4 years of relevant experience in similar projects. Valid registration with the Engineering council of South African Council (ECSA) as a Professional Pr Eng / Pr Tech Eng/Pr Cert Eng) registered.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40</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235873041"/>
                  </a:ext>
                </a:extLst>
              </a:tr>
              <a:tr h="854929">
                <a:tc vMerge="1">
                  <a:txBody>
                    <a:bodyPr/>
                    <a:lstStyle/>
                    <a:p>
                      <a:endParaRPr lang="en-US"/>
                    </a:p>
                  </a:txBody>
                  <a:tcPr/>
                </a:tc>
                <a:tc>
                  <a:txBody>
                    <a:bodyPr/>
                    <a:lstStyle/>
                    <a:p>
                      <a:pPr marL="0" marR="0" algn="l">
                        <a:lnSpc>
                          <a:spcPct val="115000"/>
                        </a:lnSpc>
                        <a:spcAft>
                          <a:spcPts val="800"/>
                        </a:spcAft>
                        <a:buNone/>
                      </a:pPr>
                      <a:r>
                        <a:rPr lang="en-ZA" sz="1000" kern="100">
                          <a:effectLst/>
                          <a:latin typeface="Tahoma" panose="020B0604030504040204" pitchFamily="34" charset="0"/>
                          <a:ea typeface="Aptos" panose="020B0004020202020204" pitchFamily="34" charset="0"/>
                          <a:cs typeface="Times New Roman" panose="02020603050405020304" pitchFamily="18" charset="0"/>
                        </a:rPr>
                        <a:t>CV submitted with BSc/BEng/BTech or equivalent qualification (or higher) in Civil Engineering with less than 5 to 6 years of relevant experience in similar projects. Valid registration with the Engineering council of South African Council (ECSA) as a Professional Pr Eng / Pr Tech Eng) registered.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60</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583756987"/>
                  </a:ext>
                </a:extLst>
              </a:tr>
              <a:tr h="854929">
                <a:tc vMerge="1">
                  <a:txBody>
                    <a:bodyPr/>
                    <a:lstStyle/>
                    <a:p>
                      <a:endParaRPr lang="en-US"/>
                    </a:p>
                  </a:txBody>
                  <a:tcPr/>
                </a:tc>
                <a:tc>
                  <a:txBody>
                    <a:bodyPr/>
                    <a:lstStyle/>
                    <a:p>
                      <a:pPr marL="0" marR="0" algn="l">
                        <a:lnSpc>
                          <a:spcPct val="115000"/>
                        </a:lnSpc>
                        <a:spcAft>
                          <a:spcPts val="800"/>
                        </a:spcAft>
                        <a:buNone/>
                      </a:pPr>
                      <a:r>
                        <a:rPr lang="en-ZA" sz="1000" kern="100">
                          <a:effectLst/>
                          <a:latin typeface="Tahoma" panose="020B0604030504040204" pitchFamily="34" charset="0"/>
                          <a:ea typeface="Aptos" panose="020B0004020202020204" pitchFamily="34" charset="0"/>
                          <a:cs typeface="Times New Roman" panose="02020603050405020304" pitchFamily="18" charset="0"/>
                        </a:rPr>
                        <a:t>CV submitted with BSc/BEng/BTech or equivalent qualification (or higher) in Civil Engineering with less than 8 to 9 years of relevant experience in similar projects. Valid registration with the Engineering council of South African Council (ECSA) as a Professional Pr Eng / Pr Tech Eng) registered.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80</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283355526"/>
                  </a:ext>
                </a:extLst>
              </a:tr>
              <a:tr h="854929">
                <a:tc vMerge="1">
                  <a:txBody>
                    <a:bodyPr/>
                    <a:lstStyle/>
                    <a:p>
                      <a:endParaRPr lang="en-US"/>
                    </a:p>
                  </a:txBody>
                  <a:tcPr/>
                </a:tc>
                <a:tc>
                  <a:txBody>
                    <a:bodyPr/>
                    <a:lstStyle/>
                    <a:p>
                      <a:pPr marL="0" marR="0" algn="l">
                        <a:lnSpc>
                          <a:spcPct val="115000"/>
                        </a:lnSpc>
                        <a:spcAft>
                          <a:spcPts val="800"/>
                        </a:spcAft>
                        <a:buNone/>
                      </a:pPr>
                      <a:r>
                        <a:rPr lang="en-ZA" sz="1000" kern="100">
                          <a:effectLst/>
                          <a:latin typeface="Tahoma" panose="020B0604030504040204" pitchFamily="34" charset="0"/>
                          <a:ea typeface="Aptos" panose="020B0004020202020204" pitchFamily="34" charset="0"/>
                          <a:cs typeface="Times New Roman" panose="02020603050405020304" pitchFamily="18" charset="0"/>
                        </a:rPr>
                        <a:t>CV submitted with BSc/BEng/BTech or equivalent qualification (or higher) in Civil Engineering with 10 or more years of relevant experience in similar projects. Valid registration with the Engineering council of South African Council (ECSA) as a Professional Pr Eng / Pr Tech Eng) registered.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dirty="0">
                          <a:effectLst/>
                          <a:latin typeface="Aptos" panose="020B0004020202020204" pitchFamily="34" charset="0"/>
                          <a:ea typeface="Aptos" panose="020B0004020202020204" pitchFamily="34" charset="0"/>
                          <a:cs typeface="Times New Roman" panose="02020603050405020304" pitchFamily="18" charset="0"/>
                        </a:rPr>
                        <a:t>100</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207219721"/>
                  </a:ext>
                </a:extLst>
              </a:tr>
            </a:tbl>
          </a:graphicData>
        </a:graphic>
      </p:graphicFrame>
    </p:spTree>
    <p:extLst>
      <p:ext uri="{BB962C8B-B14F-4D97-AF65-F5344CB8AC3E}">
        <p14:creationId xmlns:p14="http://schemas.microsoft.com/office/powerpoint/2010/main" val="22935848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CFA98-5F19-9D89-B26B-07E4BC524B84}"/>
              </a:ext>
            </a:extLst>
          </p:cNvPr>
          <p:cNvSpPr>
            <a:spLocks noGrp="1"/>
          </p:cNvSpPr>
          <p:nvPr>
            <p:ph type="title"/>
          </p:nvPr>
        </p:nvSpPr>
        <p:spPr/>
        <p:txBody>
          <a:bodyPr/>
          <a:lstStyle/>
          <a:p>
            <a:endParaRPr lang="en-US"/>
          </a:p>
        </p:txBody>
      </p:sp>
      <p:graphicFrame>
        <p:nvGraphicFramePr>
          <p:cNvPr id="4" name="Table 3">
            <a:extLst>
              <a:ext uri="{FF2B5EF4-FFF2-40B4-BE49-F238E27FC236}">
                <a16:creationId xmlns:a16="http://schemas.microsoft.com/office/drawing/2014/main" id="{52F626D0-96E7-F70A-00F4-A8B05AC9414E}"/>
              </a:ext>
            </a:extLst>
          </p:cNvPr>
          <p:cNvGraphicFramePr>
            <a:graphicFrameLocks noGrp="1"/>
          </p:cNvGraphicFramePr>
          <p:nvPr>
            <p:extLst>
              <p:ext uri="{D42A27DB-BD31-4B8C-83A1-F6EECF244321}">
                <p14:modId xmlns:p14="http://schemas.microsoft.com/office/powerpoint/2010/main" val="456598677"/>
              </p:ext>
            </p:extLst>
          </p:nvPr>
        </p:nvGraphicFramePr>
        <p:xfrm>
          <a:off x="513568" y="1540700"/>
          <a:ext cx="10208713" cy="4471792"/>
        </p:xfrm>
        <a:graphic>
          <a:graphicData uri="http://schemas.openxmlformats.org/drawingml/2006/table">
            <a:tbl>
              <a:tblPr firstRow="1" firstCol="1" bandRow="1"/>
              <a:tblGrid>
                <a:gridCol w="4379689">
                  <a:extLst>
                    <a:ext uri="{9D8B030D-6E8A-4147-A177-3AD203B41FA5}">
                      <a16:colId xmlns:a16="http://schemas.microsoft.com/office/drawing/2014/main" val="2679074254"/>
                    </a:ext>
                  </a:extLst>
                </a:gridCol>
                <a:gridCol w="5110371">
                  <a:extLst>
                    <a:ext uri="{9D8B030D-6E8A-4147-A177-3AD203B41FA5}">
                      <a16:colId xmlns:a16="http://schemas.microsoft.com/office/drawing/2014/main" val="2256151631"/>
                    </a:ext>
                  </a:extLst>
                </a:gridCol>
                <a:gridCol w="444565">
                  <a:extLst>
                    <a:ext uri="{9D8B030D-6E8A-4147-A177-3AD203B41FA5}">
                      <a16:colId xmlns:a16="http://schemas.microsoft.com/office/drawing/2014/main" val="3640973988"/>
                    </a:ext>
                  </a:extLst>
                </a:gridCol>
                <a:gridCol w="274088">
                  <a:extLst>
                    <a:ext uri="{9D8B030D-6E8A-4147-A177-3AD203B41FA5}">
                      <a16:colId xmlns:a16="http://schemas.microsoft.com/office/drawing/2014/main" val="3604106176"/>
                    </a:ext>
                  </a:extLst>
                </a:gridCol>
              </a:tblGrid>
              <a:tr h="796717">
                <a:tc rowSpan="4">
                  <a:txBody>
                    <a:bodyPr/>
                    <a:lstStyle/>
                    <a:p>
                      <a:pPr marL="0" marR="0" algn="l">
                        <a:lnSpc>
                          <a:spcPct val="115000"/>
                        </a:lnSpc>
                        <a:spcAft>
                          <a:spcPts val="800"/>
                        </a:spcAft>
                        <a:buNone/>
                      </a:pPr>
                      <a:r>
                        <a:rPr lang="en-ZA" sz="1000" b="1" kern="100" dirty="0">
                          <a:effectLst/>
                          <a:latin typeface="Tahoma" panose="020B0604030504040204" pitchFamily="34" charset="0"/>
                          <a:ea typeface="Calibri" panose="020F0502020204030204" pitchFamily="34" charset="0"/>
                          <a:cs typeface="Times New Roman" panose="02020603050405020304" pitchFamily="18" charset="0"/>
                        </a:rPr>
                        <a:t>4. Electrical Engineer / Electrical Technologist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50000"/>
                        </a:lnSpc>
                        <a:spcAft>
                          <a:spcPts val="800"/>
                        </a:spcAft>
                        <a:buNone/>
                      </a:pPr>
                      <a:r>
                        <a:rPr lang="en-ZA" sz="1000" kern="100" dirty="0">
                          <a:effectLst/>
                          <a:latin typeface="Tahoma" panose="020B0604030504040204" pitchFamily="34" charset="0"/>
                          <a:ea typeface="Aptos" panose="020B0004020202020204" pitchFamily="34" charset="0"/>
                          <a:cs typeface="Times New Roman" panose="02020603050405020304" pitchFamily="18" charset="0"/>
                        </a:rPr>
                        <a:t>a. Minimum Requirements BSc/BEng/BTech or equivalent qualification.</a:t>
                      </a:r>
                      <a:br>
                        <a:rPr lang="en-ZA" sz="1000" kern="100" dirty="0">
                          <a:effectLst/>
                          <a:latin typeface="Tahoma" panose="020B0604030504040204" pitchFamily="34" charset="0"/>
                          <a:ea typeface="Aptos" panose="020B0004020202020204" pitchFamily="34" charset="0"/>
                          <a:cs typeface="Times New Roman" panose="02020603050405020304" pitchFamily="18" charset="0"/>
                        </a:rPr>
                      </a:br>
                      <a:r>
                        <a:rPr lang="en-ZA" sz="1000" kern="100" dirty="0">
                          <a:effectLst/>
                          <a:latin typeface="Tahoma" panose="020B0604030504040204" pitchFamily="34" charset="0"/>
                          <a:ea typeface="Aptos" panose="020B0004020202020204" pitchFamily="34" charset="0"/>
                          <a:cs typeface="Times New Roman" panose="02020603050405020304" pitchFamily="18" charset="0"/>
                        </a:rPr>
                        <a:t>b. Valid registration with the ECSA (</a:t>
                      </a:r>
                      <a:r>
                        <a:rPr lang="en-ZA" sz="1000" kern="100" dirty="0" err="1">
                          <a:effectLst/>
                          <a:latin typeface="Tahoma" panose="020B0604030504040204" pitchFamily="34" charset="0"/>
                          <a:ea typeface="Aptos" panose="020B0004020202020204" pitchFamily="34" charset="0"/>
                          <a:cs typeface="Times New Roman" panose="02020603050405020304" pitchFamily="18" charset="0"/>
                        </a:rPr>
                        <a:t>Pr</a:t>
                      </a:r>
                      <a:r>
                        <a:rPr lang="en-ZA" sz="1000" kern="100" dirty="0">
                          <a:effectLst/>
                          <a:latin typeface="Tahoma" panose="020B0604030504040204" pitchFamily="34" charset="0"/>
                          <a:ea typeface="Aptos" panose="020B0004020202020204" pitchFamily="34" charset="0"/>
                          <a:cs typeface="Times New Roman" panose="02020603050405020304" pitchFamily="18" charset="0"/>
                        </a:rPr>
                        <a:t> Eng / </a:t>
                      </a:r>
                      <a:r>
                        <a:rPr lang="en-ZA" sz="1000" kern="100" dirty="0" err="1">
                          <a:effectLst/>
                          <a:latin typeface="Tahoma" panose="020B0604030504040204" pitchFamily="34" charset="0"/>
                          <a:ea typeface="Aptos" panose="020B0004020202020204" pitchFamily="34" charset="0"/>
                          <a:cs typeface="Times New Roman" panose="02020603050405020304" pitchFamily="18" charset="0"/>
                        </a:rPr>
                        <a:t>Pr</a:t>
                      </a:r>
                      <a:r>
                        <a:rPr lang="en-ZA" sz="1000" kern="100" dirty="0">
                          <a:effectLst/>
                          <a:latin typeface="Tahoma" panose="020B0604030504040204" pitchFamily="34" charset="0"/>
                          <a:ea typeface="Aptos" panose="020B0004020202020204" pitchFamily="34" charset="0"/>
                          <a:cs typeface="Times New Roman" panose="02020603050405020304" pitchFamily="18" charset="0"/>
                        </a:rPr>
                        <a:t> Tech Eng/</a:t>
                      </a:r>
                      <a:r>
                        <a:rPr lang="en-ZA" sz="1000" kern="100" dirty="0" err="1">
                          <a:effectLst/>
                          <a:latin typeface="Tahoma" panose="020B0604030504040204" pitchFamily="34" charset="0"/>
                          <a:ea typeface="Aptos" panose="020B0004020202020204" pitchFamily="34" charset="0"/>
                          <a:cs typeface="Times New Roman" panose="02020603050405020304" pitchFamily="18" charset="0"/>
                        </a:rPr>
                        <a:t>Pr</a:t>
                      </a:r>
                      <a:r>
                        <a:rPr lang="en-ZA" sz="1000" kern="100" dirty="0">
                          <a:effectLst/>
                          <a:latin typeface="Tahoma" panose="020B0604030504040204" pitchFamily="34" charset="0"/>
                          <a:ea typeface="Aptos" panose="020B0004020202020204" pitchFamily="34" charset="0"/>
                          <a:cs typeface="Times New Roman" panose="02020603050405020304" pitchFamily="18" charset="0"/>
                        </a:rPr>
                        <a:t> Cert Eng) registered.</a:t>
                      </a:r>
                      <a:br>
                        <a:rPr lang="en-ZA" sz="1000" kern="100" dirty="0">
                          <a:effectLst/>
                          <a:latin typeface="Tahoma" panose="020B0604030504040204" pitchFamily="34" charset="0"/>
                          <a:ea typeface="Aptos" panose="020B0004020202020204" pitchFamily="34" charset="0"/>
                          <a:cs typeface="Times New Roman" panose="02020603050405020304" pitchFamily="18" charset="0"/>
                        </a:rPr>
                      </a:br>
                      <a:r>
                        <a:rPr lang="en-ZA" sz="1000" kern="100" dirty="0">
                          <a:effectLst/>
                          <a:latin typeface="Tahoma" panose="020B0604030504040204" pitchFamily="34" charset="0"/>
                          <a:ea typeface="Aptos" panose="020B0004020202020204" pitchFamily="34" charset="0"/>
                          <a:cs typeface="Times New Roman" panose="02020603050405020304" pitchFamily="18" charset="0"/>
                        </a:rPr>
                        <a:t>c. Minimum of Six(6) or more years of relevant experience.</a:t>
                      </a:r>
                      <a:br>
                        <a:rPr lang="en-ZA" sz="1000" kern="100" dirty="0">
                          <a:effectLst/>
                          <a:latin typeface="Tahoma" panose="020B0604030504040204" pitchFamily="34" charset="0"/>
                          <a:ea typeface="Aptos" panose="020B0004020202020204" pitchFamily="34" charset="0"/>
                          <a:cs typeface="Times New Roman" panose="02020603050405020304" pitchFamily="18" charset="0"/>
                        </a:rPr>
                      </a:br>
                      <a:r>
                        <a:rPr lang="en-ZA" sz="1000" kern="100" dirty="0">
                          <a:effectLst/>
                          <a:latin typeface="Tahoma" panose="020B0604030504040204" pitchFamily="34" charset="0"/>
                          <a:ea typeface="Aptos" panose="020B0004020202020204" pitchFamily="34" charset="0"/>
                          <a:cs typeface="Times New Roman" panose="02020603050405020304" pitchFamily="18" charset="0"/>
                        </a:rPr>
                        <a:t>d. Experience with the NEC3 Engineering and Construction contract.                                                                                                   e. Must also have Substation Automation System experience.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Aft>
                          <a:spcPts val="800"/>
                        </a:spcAft>
                        <a:buNone/>
                      </a:pPr>
                      <a:r>
                        <a:rPr lang="en-ZA" sz="1000" kern="100" dirty="0">
                          <a:effectLst/>
                          <a:latin typeface="Tahoma" panose="020B0604030504040204" pitchFamily="34" charset="0"/>
                          <a:ea typeface="Aptos" panose="020B0004020202020204" pitchFamily="34" charset="0"/>
                          <a:cs typeface="Times New Roman" panose="02020603050405020304" pitchFamily="18" charset="0"/>
                        </a:rPr>
                        <a:t>f. Electrician (A- Brown and Red Seal).</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000" kern="100">
                          <a:effectLst/>
                          <a:latin typeface="Tahoma" panose="020B0604030504040204" pitchFamily="34" charset="0"/>
                          <a:ea typeface="Aptos" panose="020B0004020202020204" pitchFamily="34" charset="0"/>
                          <a:cs typeface="Times New Roman" panose="02020603050405020304" pitchFamily="18" charset="0"/>
                        </a:rPr>
                        <a:t>Failed to provide required information or inadequate information is provided to determine a score. No organogram submitted/ Functionality is not achieved.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0</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4">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4</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81875298"/>
                  </a:ext>
                </a:extLst>
              </a:tr>
              <a:tr h="1225025">
                <a:tc vMerge="1">
                  <a:txBody>
                    <a:bodyPr/>
                    <a:lstStyle/>
                    <a:p>
                      <a:endParaRPr lang="en-US"/>
                    </a:p>
                  </a:txBody>
                  <a:tcPr/>
                </a:tc>
                <a:tc>
                  <a:txBody>
                    <a:bodyPr/>
                    <a:lstStyle/>
                    <a:p>
                      <a:pPr marL="0" marR="0" algn="l">
                        <a:lnSpc>
                          <a:spcPct val="115000"/>
                        </a:lnSpc>
                        <a:spcAft>
                          <a:spcPts val="800"/>
                        </a:spcAft>
                        <a:buNone/>
                      </a:pPr>
                      <a:r>
                        <a:rPr lang="en-ZA" sz="1000" kern="100" dirty="0">
                          <a:effectLst/>
                          <a:latin typeface="Tahoma" panose="020B0604030504040204" pitchFamily="34" charset="0"/>
                          <a:ea typeface="Aptos" panose="020B0004020202020204" pitchFamily="34" charset="0"/>
                          <a:cs typeface="Times New Roman" panose="02020603050405020304" pitchFamily="18" charset="0"/>
                        </a:rPr>
                        <a:t>CV submitted with BSc/BEng/BTech or equivalent qualification (or higher) in Electrical Engineering with less or equal to 1- 3 years of relevant experience in similar projects. Valid registration with the Engineering council of South African Council (ECSA) as a Professional </a:t>
                      </a:r>
                      <a:r>
                        <a:rPr lang="en-ZA" sz="1000" kern="100" dirty="0" err="1">
                          <a:effectLst/>
                          <a:latin typeface="Tahoma" panose="020B0604030504040204" pitchFamily="34" charset="0"/>
                          <a:ea typeface="Aptos" panose="020B0004020202020204" pitchFamily="34" charset="0"/>
                          <a:cs typeface="Times New Roman" panose="02020603050405020304" pitchFamily="18" charset="0"/>
                        </a:rPr>
                        <a:t>Pr</a:t>
                      </a:r>
                      <a:r>
                        <a:rPr lang="en-ZA" sz="1000" kern="100" dirty="0">
                          <a:effectLst/>
                          <a:latin typeface="Tahoma" panose="020B0604030504040204" pitchFamily="34" charset="0"/>
                          <a:ea typeface="Aptos" panose="020B0004020202020204" pitchFamily="34" charset="0"/>
                          <a:cs typeface="Times New Roman" panose="02020603050405020304" pitchFamily="18" charset="0"/>
                        </a:rPr>
                        <a:t> Eng / </a:t>
                      </a:r>
                      <a:r>
                        <a:rPr lang="en-ZA" sz="1000" kern="100" dirty="0" err="1">
                          <a:effectLst/>
                          <a:latin typeface="Tahoma" panose="020B0604030504040204" pitchFamily="34" charset="0"/>
                          <a:ea typeface="Aptos" panose="020B0004020202020204" pitchFamily="34" charset="0"/>
                          <a:cs typeface="Times New Roman" panose="02020603050405020304" pitchFamily="18" charset="0"/>
                        </a:rPr>
                        <a:t>Pr</a:t>
                      </a:r>
                      <a:r>
                        <a:rPr lang="en-ZA" sz="1000" kern="100" dirty="0">
                          <a:effectLst/>
                          <a:latin typeface="Tahoma" panose="020B0604030504040204" pitchFamily="34" charset="0"/>
                          <a:ea typeface="Aptos" panose="020B0004020202020204" pitchFamily="34" charset="0"/>
                          <a:cs typeface="Times New Roman" panose="02020603050405020304" pitchFamily="18" charset="0"/>
                        </a:rPr>
                        <a:t> Tech Eng/</a:t>
                      </a:r>
                      <a:r>
                        <a:rPr lang="en-ZA" sz="1000" kern="100" dirty="0" err="1">
                          <a:effectLst/>
                          <a:latin typeface="Tahoma" panose="020B0604030504040204" pitchFamily="34" charset="0"/>
                          <a:ea typeface="Aptos" panose="020B0004020202020204" pitchFamily="34" charset="0"/>
                          <a:cs typeface="Times New Roman" panose="02020603050405020304" pitchFamily="18" charset="0"/>
                        </a:rPr>
                        <a:t>Pr</a:t>
                      </a:r>
                      <a:r>
                        <a:rPr lang="en-ZA" sz="1000" kern="100" dirty="0">
                          <a:effectLst/>
                          <a:latin typeface="Tahoma" panose="020B0604030504040204" pitchFamily="34" charset="0"/>
                          <a:ea typeface="Aptos" panose="020B0004020202020204" pitchFamily="34" charset="0"/>
                          <a:cs typeface="Times New Roman" panose="02020603050405020304" pitchFamily="18" charset="0"/>
                        </a:rPr>
                        <a:t> Cert Eng) registered.</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Aft>
                          <a:spcPts val="800"/>
                        </a:spcAft>
                        <a:buNone/>
                      </a:pPr>
                      <a:r>
                        <a:rPr lang="en-ZA" sz="12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20</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543830476"/>
                  </a:ext>
                </a:extLst>
              </a:tr>
              <a:tr h="1225025">
                <a:tc vMerge="1">
                  <a:txBody>
                    <a:bodyPr/>
                    <a:lstStyle/>
                    <a:p>
                      <a:endParaRPr lang="en-US"/>
                    </a:p>
                  </a:txBody>
                  <a:tcPr/>
                </a:tc>
                <a:tc>
                  <a:txBody>
                    <a:bodyPr/>
                    <a:lstStyle/>
                    <a:p>
                      <a:pPr marL="0" marR="0" algn="l">
                        <a:lnSpc>
                          <a:spcPct val="115000"/>
                        </a:lnSpc>
                        <a:spcAft>
                          <a:spcPts val="800"/>
                        </a:spcAft>
                        <a:buNone/>
                      </a:pPr>
                      <a:r>
                        <a:rPr lang="en-ZA" sz="1000" kern="100" dirty="0">
                          <a:effectLst/>
                          <a:latin typeface="Tahoma" panose="020B0604030504040204" pitchFamily="34" charset="0"/>
                          <a:ea typeface="Aptos" panose="020B0004020202020204" pitchFamily="34" charset="0"/>
                          <a:cs typeface="Times New Roman" panose="02020603050405020304" pitchFamily="18" charset="0"/>
                        </a:rPr>
                        <a:t>CV submitted with BSc/BEng/BTech or equivalent qualification (or higher) in Electrical Engineering with 4 to 5 years of relevant experience in similar projects. Valid registration with the Engineering council of South African Council (ECSA) as a Professional </a:t>
                      </a:r>
                      <a:r>
                        <a:rPr lang="en-ZA" sz="1000" kern="100" dirty="0" err="1">
                          <a:effectLst/>
                          <a:latin typeface="Tahoma" panose="020B0604030504040204" pitchFamily="34" charset="0"/>
                          <a:ea typeface="Aptos" panose="020B0004020202020204" pitchFamily="34" charset="0"/>
                          <a:cs typeface="Times New Roman" panose="02020603050405020304" pitchFamily="18" charset="0"/>
                        </a:rPr>
                        <a:t>Pr</a:t>
                      </a:r>
                      <a:r>
                        <a:rPr lang="en-ZA" sz="1000" kern="100" dirty="0">
                          <a:effectLst/>
                          <a:latin typeface="Tahoma" panose="020B0604030504040204" pitchFamily="34" charset="0"/>
                          <a:ea typeface="Aptos" panose="020B0004020202020204" pitchFamily="34" charset="0"/>
                          <a:cs typeface="Times New Roman" panose="02020603050405020304" pitchFamily="18" charset="0"/>
                        </a:rPr>
                        <a:t> Eng / </a:t>
                      </a:r>
                      <a:r>
                        <a:rPr lang="en-ZA" sz="1000" kern="100" dirty="0" err="1">
                          <a:effectLst/>
                          <a:latin typeface="Tahoma" panose="020B0604030504040204" pitchFamily="34" charset="0"/>
                          <a:ea typeface="Aptos" panose="020B0004020202020204" pitchFamily="34" charset="0"/>
                          <a:cs typeface="Times New Roman" panose="02020603050405020304" pitchFamily="18" charset="0"/>
                        </a:rPr>
                        <a:t>Pr</a:t>
                      </a:r>
                      <a:r>
                        <a:rPr lang="en-ZA" sz="1000" kern="100" dirty="0">
                          <a:effectLst/>
                          <a:latin typeface="Tahoma" panose="020B0604030504040204" pitchFamily="34" charset="0"/>
                          <a:ea typeface="Aptos" panose="020B0004020202020204" pitchFamily="34" charset="0"/>
                          <a:cs typeface="Times New Roman" panose="02020603050405020304" pitchFamily="18" charset="0"/>
                        </a:rPr>
                        <a:t> Tech Eng/</a:t>
                      </a:r>
                      <a:r>
                        <a:rPr lang="en-ZA" sz="1000" kern="100" dirty="0" err="1">
                          <a:effectLst/>
                          <a:latin typeface="Tahoma" panose="020B0604030504040204" pitchFamily="34" charset="0"/>
                          <a:ea typeface="Aptos" panose="020B0004020202020204" pitchFamily="34" charset="0"/>
                          <a:cs typeface="Times New Roman" panose="02020603050405020304" pitchFamily="18" charset="0"/>
                        </a:rPr>
                        <a:t>Pr</a:t>
                      </a:r>
                      <a:r>
                        <a:rPr lang="en-ZA" sz="1000" kern="100" dirty="0">
                          <a:effectLst/>
                          <a:latin typeface="Tahoma" panose="020B0604030504040204" pitchFamily="34" charset="0"/>
                          <a:ea typeface="Aptos" panose="020B0004020202020204" pitchFamily="34" charset="0"/>
                          <a:cs typeface="Times New Roman" panose="02020603050405020304" pitchFamily="18" charset="0"/>
                        </a:rPr>
                        <a:t> Cert Eng) registered.</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Aft>
                          <a:spcPts val="800"/>
                        </a:spcAft>
                        <a:buNone/>
                      </a:pPr>
                      <a:r>
                        <a:rPr lang="en-ZA" sz="12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40</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819415928"/>
                  </a:ext>
                </a:extLst>
              </a:tr>
              <a:tr h="1225025">
                <a:tc vMerge="1">
                  <a:txBody>
                    <a:bodyPr/>
                    <a:lstStyle/>
                    <a:p>
                      <a:endParaRPr lang="en-US"/>
                    </a:p>
                  </a:txBody>
                  <a:tcPr/>
                </a:tc>
                <a:tc>
                  <a:txBody>
                    <a:bodyPr/>
                    <a:lstStyle/>
                    <a:p>
                      <a:pPr marL="0" marR="0" algn="l">
                        <a:lnSpc>
                          <a:spcPct val="115000"/>
                        </a:lnSpc>
                        <a:spcAft>
                          <a:spcPts val="800"/>
                        </a:spcAft>
                        <a:buNone/>
                      </a:pPr>
                      <a:r>
                        <a:rPr lang="en-ZA" sz="1000" kern="100" dirty="0">
                          <a:effectLst/>
                          <a:latin typeface="Tahoma" panose="020B0604030504040204" pitchFamily="34" charset="0"/>
                          <a:ea typeface="Aptos" panose="020B0004020202020204" pitchFamily="34" charset="0"/>
                          <a:cs typeface="Times New Roman" panose="02020603050405020304" pitchFamily="18" charset="0"/>
                        </a:rPr>
                        <a:t>CV submitted with BSc/BEng/BTech or equivalent qualification (or higher) in Electrical Engineering 6 years of relevant experience in similar projects. Valid registration with the Engineering council of South African Council (ECSA) as a Professional </a:t>
                      </a:r>
                      <a:r>
                        <a:rPr lang="en-ZA" sz="1000" kern="100" dirty="0" err="1">
                          <a:effectLst/>
                          <a:latin typeface="Tahoma" panose="020B0604030504040204" pitchFamily="34" charset="0"/>
                          <a:ea typeface="Aptos" panose="020B0004020202020204" pitchFamily="34" charset="0"/>
                          <a:cs typeface="Times New Roman" panose="02020603050405020304" pitchFamily="18" charset="0"/>
                        </a:rPr>
                        <a:t>Pr</a:t>
                      </a:r>
                      <a:r>
                        <a:rPr lang="en-ZA" sz="1000" kern="100" dirty="0">
                          <a:effectLst/>
                          <a:latin typeface="Tahoma" panose="020B0604030504040204" pitchFamily="34" charset="0"/>
                          <a:ea typeface="Aptos" panose="020B0004020202020204" pitchFamily="34" charset="0"/>
                          <a:cs typeface="Times New Roman" panose="02020603050405020304" pitchFamily="18" charset="0"/>
                        </a:rPr>
                        <a:t> Eng / </a:t>
                      </a:r>
                      <a:r>
                        <a:rPr lang="en-ZA" sz="1000" kern="100" dirty="0" err="1">
                          <a:effectLst/>
                          <a:latin typeface="Tahoma" panose="020B0604030504040204" pitchFamily="34" charset="0"/>
                          <a:ea typeface="Aptos" panose="020B0004020202020204" pitchFamily="34" charset="0"/>
                          <a:cs typeface="Times New Roman" panose="02020603050405020304" pitchFamily="18" charset="0"/>
                        </a:rPr>
                        <a:t>Pr</a:t>
                      </a:r>
                      <a:r>
                        <a:rPr lang="en-ZA" sz="1000" kern="100" dirty="0">
                          <a:effectLst/>
                          <a:latin typeface="Tahoma" panose="020B0604030504040204" pitchFamily="34" charset="0"/>
                          <a:ea typeface="Aptos" panose="020B0004020202020204" pitchFamily="34" charset="0"/>
                          <a:cs typeface="Times New Roman" panose="02020603050405020304" pitchFamily="18" charset="0"/>
                        </a:rPr>
                        <a:t> Tech Eng/</a:t>
                      </a:r>
                      <a:r>
                        <a:rPr lang="en-ZA" sz="1000" kern="100" dirty="0" err="1">
                          <a:effectLst/>
                          <a:latin typeface="Tahoma" panose="020B0604030504040204" pitchFamily="34" charset="0"/>
                          <a:ea typeface="Aptos" panose="020B0004020202020204" pitchFamily="34" charset="0"/>
                          <a:cs typeface="Times New Roman" panose="02020603050405020304" pitchFamily="18" charset="0"/>
                        </a:rPr>
                        <a:t>Pr</a:t>
                      </a:r>
                      <a:r>
                        <a:rPr lang="en-ZA" sz="1000" kern="100" dirty="0">
                          <a:effectLst/>
                          <a:latin typeface="Tahoma" panose="020B0604030504040204" pitchFamily="34" charset="0"/>
                          <a:ea typeface="Aptos" panose="020B0004020202020204" pitchFamily="34" charset="0"/>
                          <a:cs typeface="Times New Roman" panose="02020603050405020304" pitchFamily="18" charset="0"/>
                        </a:rPr>
                        <a:t> Cert Eng) registered.</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Aft>
                          <a:spcPts val="800"/>
                        </a:spcAft>
                        <a:buNone/>
                      </a:pPr>
                      <a:r>
                        <a:rPr lang="en-ZA" sz="12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dirty="0">
                          <a:effectLst/>
                          <a:latin typeface="Aptos" panose="020B0004020202020204" pitchFamily="34" charset="0"/>
                          <a:ea typeface="Aptos" panose="020B0004020202020204" pitchFamily="34" charset="0"/>
                          <a:cs typeface="Times New Roman" panose="02020603050405020304" pitchFamily="18" charset="0"/>
                        </a:rPr>
                        <a:t>60</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471343847"/>
                  </a:ext>
                </a:extLst>
              </a:tr>
            </a:tbl>
          </a:graphicData>
        </a:graphic>
      </p:graphicFrame>
    </p:spTree>
    <p:extLst>
      <p:ext uri="{BB962C8B-B14F-4D97-AF65-F5344CB8AC3E}">
        <p14:creationId xmlns:p14="http://schemas.microsoft.com/office/powerpoint/2010/main" val="40028854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8D59F-C024-B4CA-655E-8B1F774F92C7}"/>
              </a:ext>
            </a:extLst>
          </p:cNvPr>
          <p:cNvSpPr>
            <a:spLocks noGrp="1"/>
          </p:cNvSpPr>
          <p:nvPr>
            <p:ph type="title"/>
          </p:nvPr>
        </p:nvSpPr>
        <p:spPr/>
        <p:txBody>
          <a:bodyPr/>
          <a:lstStyle/>
          <a:p>
            <a:endParaRPr lang="en-US"/>
          </a:p>
        </p:txBody>
      </p:sp>
      <p:graphicFrame>
        <p:nvGraphicFramePr>
          <p:cNvPr id="4" name="Table 3">
            <a:extLst>
              <a:ext uri="{FF2B5EF4-FFF2-40B4-BE49-F238E27FC236}">
                <a16:creationId xmlns:a16="http://schemas.microsoft.com/office/drawing/2014/main" id="{FEBA9126-96EA-53B2-2236-42786BDD373E}"/>
              </a:ext>
            </a:extLst>
          </p:cNvPr>
          <p:cNvGraphicFramePr>
            <a:graphicFrameLocks noGrp="1"/>
          </p:cNvGraphicFramePr>
          <p:nvPr/>
        </p:nvGraphicFramePr>
        <p:xfrm>
          <a:off x="283474" y="1079527"/>
          <a:ext cx="10943768" cy="5154296"/>
        </p:xfrm>
        <a:graphic>
          <a:graphicData uri="http://schemas.openxmlformats.org/drawingml/2006/table">
            <a:tbl>
              <a:tblPr firstRow="1" firstCol="1" bandRow="1"/>
              <a:tblGrid>
                <a:gridCol w="5086685">
                  <a:extLst>
                    <a:ext uri="{9D8B030D-6E8A-4147-A177-3AD203B41FA5}">
                      <a16:colId xmlns:a16="http://schemas.microsoft.com/office/drawing/2014/main" val="2478850198"/>
                    </a:ext>
                  </a:extLst>
                </a:gridCol>
                <a:gridCol w="5086685">
                  <a:extLst>
                    <a:ext uri="{9D8B030D-6E8A-4147-A177-3AD203B41FA5}">
                      <a16:colId xmlns:a16="http://schemas.microsoft.com/office/drawing/2014/main" val="157561599"/>
                    </a:ext>
                  </a:extLst>
                </a:gridCol>
                <a:gridCol w="384927">
                  <a:extLst>
                    <a:ext uri="{9D8B030D-6E8A-4147-A177-3AD203B41FA5}">
                      <a16:colId xmlns:a16="http://schemas.microsoft.com/office/drawing/2014/main" val="66804434"/>
                    </a:ext>
                  </a:extLst>
                </a:gridCol>
                <a:gridCol w="385471">
                  <a:extLst>
                    <a:ext uri="{9D8B030D-6E8A-4147-A177-3AD203B41FA5}">
                      <a16:colId xmlns:a16="http://schemas.microsoft.com/office/drawing/2014/main" val="2131069825"/>
                    </a:ext>
                  </a:extLst>
                </a:gridCol>
              </a:tblGrid>
              <a:tr h="462021">
                <a:tc rowSpan="6">
                  <a:txBody>
                    <a:bodyPr/>
                    <a:lstStyle/>
                    <a:p>
                      <a:pPr marL="0" marR="0" algn="l">
                        <a:lnSpc>
                          <a:spcPct val="115000"/>
                        </a:lnSpc>
                        <a:spcAft>
                          <a:spcPts val="800"/>
                        </a:spcAft>
                        <a:buNone/>
                      </a:pPr>
                      <a:r>
                        <a:rPr lang="en-ZA" sz="1000" b="1" kern="100">
                          <a:effectLst/>
                          <a:latin typeface="Tahoma" panose="020B0604030504040204" pitchFamily="34" charset="0"/>
                          <a:ea typeface="Calibri" panose="020F0502020204030204" pitchFamily="34" charset="0"/>
                          <a:cs typeface="Times New Roman" panose="02020603050405020304" pitchFamily="18" charset="0"/>
                        </a:rPr>
                        <a:t>5. Structural Engineer </a:t>
                      </a:r>
                      <a:br>
                        <a:rPr lang="en-ZA" sz="1200" kern="100">
                          <a:effectLst/>
                          <a:latin typeface="Calibri" panose="020F0502020204030204" pitchFamily="34" charset="0"/>
                          <a:ea typeface="Calibri" panose="020F0502020204030204" pitchFamily="34" charset="0"/>
                          <a:cs typeface="Arial" panose="020B0604020202020204" pitchFamily="34" charset="0"/>
                        </a:rPr>
                      </a:br>
                      <a:r>
                        <a:rPr lang="en-ZA" sz="1000" kern="100">
                          <a:effectLst/>
                          <a:latin typeface="Tahoma" panose="020B0604030504040204" pitchFamily="34" charset="0"/>
                          <a:ea typeface="Calibri" panose="020F0502020204030204" pitchFamily="34" charset="0"/>
                          <a:cs typeface="Times New Roman" panose="02020603050405020304" pitchFamily="18" charset="0"/>
                        </a:rPr>
                        <a:t>a. BSc/BEng/BTech or equivalent qualification.</a:t>
                      </a:r>
                      <a:br>
                        <a:rPr lang="en-ZA" sz="1200" kern="100">
                          <a:effectLst/>
                          <a:latin typeface="Calibri" panose="020F0502020204030204" pitchFamily="34" charset="0"/>
                          <a:ea typeface="Calibri" panose="020F0502020204030204" pitchFamily="34" charset="0"/>
                          <a:cs typeface="Arial" panose="020B0604020202020204" pitchFamily="34" charset="0"/>
                        </a:rPr>
                      </a:br>
                      <a:r>
                        <a:rPr lang="en-ZA" sz="1000" kern="100">
                          <a:effectLst/>
                          <a:latin typeface="Tahoma" panose="020B0604030504040204" pitchFamily="34" charset="0"/>
                          <a:ea typeface="Calibri" panose="020F0502020204030204" pitchFamily="34" charset="0"/>
                          <a:cs typeface="Times New Roman" panose="02020603050405020304" pitchFamily="18" charset="0"/>
                        </a:rPr>
                        <a:t>b. Valid registration with the ECSA (Pr Eng / Pr Tech Eng) registered.</a:t>
                      </a:r>
                      <a:br>
                        <a:rPr lang="en-ZA" sz="1200" kern="100">
                          <a:effectLst/>
                          <a:latin typeface="Calibri" panose="020F0502020204030204" pitchFamily="34" charset="0"/>
                          <a:ea typeface="Calibri" panose="020F0502020204030204" pitchFamily="34" charset="0"/>
                          <a:cs typeface="Arial" panose="020B0604020202020204" pitchFamily="34" charset="0"/>
                        </a:rPr>
                      </a:br>
                      <a:r>
                        <a:rPr lang="en-ZA" sz="1000" kern="100">
                          <a:effectLst/>
                          <a:latin typeface="Tahoma" panose="020B0604030504040204" pitchFamily="34" charset="0"/>
                          <a:ea typeface="Calibri" panose="020F0502020204030204" pitchFamily="34" charset="0"/>
                          <a:cs typeface="Times New Roman" panose="02020603050405020304" pitchFamily="18" charset="0"/>
                        </a:rPr>
                        <a:t>c. Five (5) or more years of relevant experience.</a:t>
                      </a:r>
                      <a:br>
                        <a:rPr lang="en-ZA" sz="1200" kern="100">
                          <a:effectLst/>
                          <a:latin typeface="Calibri" panose="020F0502020204030204" pitchFamily="34" charset="0"/>
                          <a:ea typeface="Calibri" panose="020F0502020204030204" pitchFamily="34" charset="0"/>
                          <a:cs typeface="Arial" panose="020B0604020202020204" pitchFamily="34" charset="0"/>
                        </a:rPr>
                      </a:br>
                      <a:r>
                        <a:rPr lang="en-ZA" sz="1000" kern="100">
                          <a:effectLst/>
                          <a:latin typeface="Tahoma" panose="020B0604030504040204" pitchFamily="34" charset="0"/>
                          <a:ea typeface="Calibri" panose="020F0502020204030204" pitchFamily="34" charset="0"/>
                          <a:cs typeface="Times New Roman" panose="02020603050405020304" pitchFamily="18" charset="0"/>
                        </a:rPr>
                        <a:t>d. Experience with the NEC3 Engineering and Construction contract.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000" kern="100">
                          <a:effectLst/>
                          <a:latin typeface="Tahoma" panose="020B0604030504040204" pitchFamily="34" charset="0"/>
                          <a:ea typeface="Aptos" panose="020B0004020202020204" pitchFamily="34" charset="0"/>
                          <a:cs typeface="Times New Roman" panose="02020603050405020304" pitchFamily="18" charset="0"/>
                        </a:rPr>
                        <a:t>Failed to provide required information or inadequate information is provided to determine a score. No organogram submitted/ Functionality is not achieved.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0</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6">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4</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3080673"/>
                  </a:ext>
                </a:extLst>
              </a:tr>
              <a:tr h="938455">
                <a:tc vMerge="1">
                  <a:txBody>
                    <a:bodyPr/>
                    <a:lstStyle/>
                    <a:p>
                      <a:endParaRPr lang="en-US"/>
                    </a:p>
                  </a:txBody>
                  <a:tcPr/>
                </a:tc>
                <a:tc>
                  <a:txBody>
                    <a:bodyPr/>
                    <a:lstStyle/>
                    <a:p>
                      <a:pPr marL="0" marR="0" algn="l">
                        <a:lnSpc>
                          <a:spcPct val="115000"/>
                        </a:lnSpc>
                        <a:spcAft>
                          <a:spcPts val="800"/>
                        </a:spcAft>
                        <a:buNone/>
                      </a:pPr>
                      <a:r>
                        <a:rPr lang="en-ZA" sz="1000" kern="100">
                          <a:effectLst/>
                          <a:latin typeface="Tahoma" panose="020B0604030504040204" pitchFamily="34" charset="0"/>
                          <a:ea typeface="Aptos" panose="020B0004020202020204" pitchFamily="34" charset="0"/>
                          <a:cs typeface="Times New Roman" panose="02020603050405020304" pitchFamily="18" charset="0"/>
                        </a:rPr>
                        <a:t>CV submitted with BSc/BEng/BTech or equivalent qualification (or higher) in Structural Engineering with less or equal to 2 years of relevant experience in similar projects. Valid registration with the Engineering council of South African Council (ECSA) as a Professional r Eng / Pr Tech) registered.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20</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90255159"/>
                  </a:ext>
                </a:extLst>
              </a:tr>
              <a:tr h="938455">
                <a:tc vMerge="1">
                  <a:txBody>
                    <a:bodyPr/>
                    <a:lstStyle/>
                    <a:p>
                      <a:endParaRPr lang="en-US"/>
                    </a:p>
                  </a:txBody>
                  <a:tcPr/>
                </a:tc>
                <a:tc>
                  <a:txBody>
                    <a:bodyPr/>
                    <a:lstStyle/>
                    <a:p>
                      <a:pPr marL="0" marR="0" algn="l">
                        <a:lnSpc>
                          <a:spcPct val="115000"/>
                        </a:lnSpc>
                        <a:spcAft>
                          <a:spcPts val="800"/>
                        </a:spcAft>
                        <a:buNone/>
                      </a:pPr>
                      <a:r>
                        <a:rPr lang="en-ZA" sz="1000" kern="100">
                          <a:effectLst/>
                          <a:latin typeface="Tahoma" panose="020B0604030504040204" pitchFamily="34" charset="0"/>
                          <a:ea typeface="Aptos" panose="020B0004020202020204" pitchFamily="34" charset="0"/>
                          <a:cs typeface="Times New Roman" panose="02020603050405020304" pitchFamily="18" charset="0"/>
                        </a:rPr>
                        <a:t>CV submitted with BSc/BEng/BTech or equivalent qualification (or higher) in Structural Engineering with 3 to 4 years of relevant experience in similar projects. Valid registration with the Engineering council of South African Council (ECSA) as a Professional Pr Eng / Pr Tech Eng) registered.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40</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730883254"/>
                  </a:ext>
                </a:extLst>
              </a:tr>
              <a:tr h="938455">
                <a:tc vMerge="1">
                  <a:txBody>
                    <a:bodyPr/>
                    <a:lstStyle/>
                    <a:p>
                      <a:endParaRPr lang="en-US"/>
                    </a:p>
                  </a:txBody>
                  <a:tcPr/>
                </a:tc>
                <a:tc>
                  <a:txBody>
                    <a:bodyPr/>
                    <a:lstStyle/>
                    <a:p>
                      <a:pPr marL="0" marR="0" algn="l">
                        <a:lnSpc>
                          <a:spcPct val="115000"/>
                        </a:lnSpc>
                        <a:spcAft>
                          <a:spcPts val="800"/>
                        </a:spcAft>
                        <a:buNone/>
                      </a:pPr>
                      <a:r>
                        <a:rPr lang="en-ZA" sz="1000" kern="100">
                          <a:effectLst/>
                          <a:latin typeface="Tahoma" panose="020B0604030504040204" pitchFamily="34" charset="0"/>
                          <a:ea typeface="Aptos" panose="020B0004020202020204" pitchFamily="34" charset="0"/>
                          <a:cs typeface="Times New Roman" panose="02020603050405020304" pitchFamily="18" charset="0"/>
                        </a:rPr>
                        <a:t>CV submitted with BSc/BEng/BTech or equivalent qualification (or higher) in Structural Engineering with 5 to 6 years of relevant experience in similar projects. Valid registration with the Engineering council of South African Council (ECSA) as a Professional Pr Eng / Pr Tech) registered.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60</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750443839"/>
                  </a:ext>
                </a:extLst>
              </a:tr>
              <a:tr h="938455">
                <a:tc vMerge="1">
                  <a:txBody>
                    <a:bodyPr/>
                    <a:lstStyle/>
                    <a:p>
                      <a:endParaRPr lang="en-US"/>
                    </a:p>
                  </a:txBody>
                  <a:tcPr/>
                </a:tc>
                <a:tc>
                  <a:txBody>
                    <a:bodyPr/>
                    <a:lstStyle/>
                    <a:p>
                      <a:pPr marL="0" marR="0" algn="l">
                        <a:lnSpc>
                          <a:spcPct val="115000"/>
                        </a:lnSpc>
                        <a:spcAft>
                          <a:spcPts val="800"/>
                        </a:spcAft>
                        <a:buNone/>
                      </a:pPr>
                      <a:r>
                        <a:rPr lang="en-ZA" sz="1000" kern="100">
                          <a:effectLst/>
                          <a:latin typeface="Tahoma" panose="020B0604030504040204" pitchFamily="34" charset="0"/>
                          <a:ea typeface="Aptos" panose="020B0004020202020204" pitchFamily="34" charset="0"/>
                          <a:cs typeface="Times New Roman" panose="02020603050405020304" pitchFamily="18" charset="0"/>
                        </a:rPr>
                        <a:t>CV submitted with BSc/BEng/BTech or equivalent qualification (or higher) in Structural Engineering with 7 to 9 years of relevant experience in similar projects. Valid registration with the Engineering council of South African Council (ECSA) as a Professional Pr Eng / Pr Tech Eng) registered.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80</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4026779289"/>
                  </a:ext>
                </a:extLst>
              </a:tr>
              <a:tr h="938455">
                <a:tc vMerge="1">
                  <a:txBody>
                    <a:bodyPr/>
                    <a:lstStyle/>
                    <a:p>
                      <a:endParaRPr lang="en-US"/>
                    </a:p>
                  </a:txBody>
                  <a:tcPr/>
                </a:tc>
                <a:tc>
                  <a:txBody>
                    <a:bodyPr/>
                    <a:lstStyle/>
                    <a:p>
                      <a:pPr marL="0" marR="0" algn="l">
                        <a:lnSpc>
                          <a:spcPct val="115000"/>
                        </a:lnSpc>
                        <a:spcAft>
                          <a:spcPts val="800"/>
                        </a:spcAft>
                        <a:buNone/>
                      </a:pPr>
                      <a:r>
                        <a:rPr lang="en-ZA" sz="1000" kern="100">
                          <a:effectLst/>
                          <a:latin typeface="Tahoma" panose="020B0604030504040204" pitchFamily="34" charset="0"/>
                          <a:ea typeface="Aptos" panose="020B0004020202020204" pitchFamily="34" charset="0"/>
                          <a:cs typeface="Times New Roman" panose="02020603050405020304" pitchFamily="18" charset="0"/>
                        </a:rPr>
                        <a:t>CV submitted with BSc/BEng/BTech or equivalent qualification (or higher) in Structural Engineering with 10 or more years of relevant experience in similar projects. Valid registration with the Engineering council of South African Council (ECSA) as a Professional Pr Eng / Pr Tech Eng) registered.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dirty="0">
                          <a:effectLst/>
                          <a:latin typeface="Aptos" panose="020B0004020202020204" pitchFamily="34" charset="0"/>
                          <a:ea typeface="Aptos" panose="020B0004020202020204" pitchFamily="34" charset="0"/>
                          <a:cs typeface="Times New Roman" panose="02020603050405020304" pitchFamily="18" charset="0"/>
                        </a:rPr>
                        <a:t>100</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229994885"/>
                  </a:ext>
                </a:extLst>
              </a:tr>
            </a:tbl>
          </a:graphicData>
        </a:graphic>
      </p:graphicFrame>
    </p:spTree>
    <p:extLst>
      <p:ext uri="{BB962C8B-B14F-4D97-AF65-F5344CB8AC3E}">
        <p14:creationId xmlns:p14="http://schemas.microsoft.com/office/powerpoint/2010/main" val="7119394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92A98A-7145-1DCD-6CE6-2C907D5674DB}"/>
              </a:ext>
            </a:extLst>
          </p:cNvPr>
          <p:cNvPicPr>
            <a:picLocks noChangeAspect="1"/>
          </p:cNvPicPr>
          <p:nvPr/>
        </p:nvPicPr>
        <p:blipFill>
          <a:blip r:embed="rId2"/>
          <a:stretch>
            <a:fillRect/>
          </a:stretch>
        </p:blipFill>
        <p:spPr>
          <a:xfrm>
            <a:off x="171159" y="1302707"/>
            <a:ext cx="11635756" cy="4258849"/>
          </a:xfrm>
          <a:prstGeom prst="rect">
            <a:avLst/>
          </a:prstGeom>
        </p:spPr>
      </p:pic>
    </p:spTree>
    <p:extLst>
      <p:ext uri="{BB962C8B-B14F-4D97-AF65-F5344CB8AC3E}">
        <p14:creationId xmlns:p14="http://schemas.microsoft.com/office/powerpoint/2010/main" val="12225115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EBCD500F-6A76-C7F8-6570-68D7AA3251E7}"/>
              </a:ext>
            </a:extLst>
          </p:cNvPr>
          <p:cNvGraphicFramePr>
            <a:graphicFrameLocks noGrp="1"/>
          </p:cNvGraphicFramePr>
          <p:nvPr>
            <p:extLst>
              <p:ext uri="{D42A27DB-BD31-4B8C-83A1-F6EECF244321}">
                <p14:modId xmlns:p14="http://schemas.microsoft.com/office/powerpoint/2010/main" val="1418957408"/>
              </p:ext>
            </p:extLst>
          </p:nvPr>
        </p:nvGraphicFramePr>
        <p:xfrm>
          <a:off x="284692" y="1276152"/>
          <a:ext cx="11026312" cy="5199804"/>
        </p:xfrm>
        <a:graphic>
          <a:graphicData uri="http://schemas.openxmlformats.org/drawingml/2006/table">
            <a:tbl>
              <a:tblPr firstRow="1" firstCol="1" bandRow="1"/>
              <a:tblGrid>
                <a:gridCol w="5076448">
                  <a:extLst>
                    <a:ext uri="{9D8B030D-6E8A-4147-A177-3AD203B41FA5}">
                      <a16:colId xmlns:a16="http://schemas.microsoft.com/office/drawing/2014/main" val="213565690"/>
                    </a:ext>
                  </a:extLst>
                </a:gridCol>
                <a:gridCol w="5173656">
                  <a:extLst>
                    <a:ext uri="{9D8B030D-6E8A-4147-A177-3AD203B41FA5}">
                      <a16:colId xmlns:a16="http://schemas.microsoft.com/office/drawing/2014/main" val="2337285601"/>
                    </a:ext>
                  </a:extLst>
                </a:gridCol>
                <a:gridCol w="387830">
                  <a:extLst>
                    <a:ext uri="{9D8B030D-6E8A-4147-A177-3AD203B41FA5}">
                      <a16:colId xmlns:a16="http://schemas.microsoft.com/office/drawing/2014/main" val="2276212698"/>
                    </a:ext>
                  </a:extLst>
                </a:gridCol>
                <a:gridCol w="388378">
                  <a:extLst>
                    <a:ext uri="{9D8B030D-6E8A-4147-A177-3AD203B41FA5}">
                      <a16:colId xmlns:a16="http://schemas.microsoft.com/office/drawing/2014/main" val="1093431835"/>
                    </a:ext>
                  </a:extLst>
                </a:gridCol>
              </a:tblGrid>
              <a:tr h="788406">
                <a:tc rowSpan="6">
                  <a:txBody>
                    <a:bodyPr/>
                    <a:lstStyle/>
                    <a:p>
                      <a:pPr marL="0" marR="0" algn="l">
                        <a:lnSpc>
                          <a:spcPct val="150000"/>
                        </a:lnSpc>
                        <a:spcAft>
                          <a:spcPts val="800"/>
                        </a:spcAft>
                        <a:buNone/>
                      </a:pPr>
                      <a:r>
                        <a:rPr lang="en-ZA" sz="1000" b="1" kern="100" dirty="0">
                          <a:effectLst/>
                          <a:latin typeface="Tahoma" panose="020B0604030504040204" pitchFamily="34" charset="0"/>
                          <a:ea typeface="Calibri" panose="020F0502020204030204" pitchFamily="34" charset="0"/>
                          <a:cs typeface="Times New Roman" panose="02020603050405020304" pitchFamily="18" charset="0"/>
                        </a:rPr>
                        <a:t>7. Mechanical Fire Contractor</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50000"/>
                        </a:lnSpc>
                        <a:spcAft>
                          <a:spcPts val="800"/>
                        </a:spcAft>
                        <a:buNone/>
                      </a:pPr>
                      <a:r>
                        <a:rPr lang="en-ZA" sz="1000" kern="100" dirty="0">
                          <a:effectLst/>
                          <a:latin typeface="Tahoma" panose="020B0604030504040204" pitchFamily="34" charset="0"/>
                          <a:ea typeface="Calibri" panose="020F0502020204030204" pitchFamily="34" charset="0"/>
                          <a:cs typeface="Times New Roman" panose="02020603050405020304" pitchFamily="18" charset="0"/>
                        </a:rPr>
                        <a:t>(a) Demonstrated experience in Fire installations, maintenance, and repair work. Experience working with various Fire systems, including gas suppression systems for FK-5-1-12 extinguishing agents, hose reels, hydrants, and fire extinguishers, as well as fire detection (panels, sensors, sirens, gas control and status units) systems, etc</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50000"/>
                        </a:lnSpc>
                        <a:spcAft>
                          <a:spcPts val="800"/>
                        </a:spcAft>
                        <a:buNone/>
                      </a:pPr>
                      <a:r>
                        <a:rPr lang="en-ZA" sz="1000" kern="100" dirty="0">
                          <a:effectLst/>
                          <a:latin typeface="Tahoma" panose="020B0604030504040204" pitchFamily="34" charset="0"/>
                          <a:ea typeface="Calibri" panose="020F0502020204030204" pitchFamily="34" charset="0"/>
                          <a:cs typeface="Times New Roman" panose="02020603050405020304" pitchFamily="18" charset="0"/>
                        </a:rPr>
                        <a:t>(b) Contractors must hold a valid and active handling license issued by the South African Qualification and Certification Committee for Fire (SAQCC Fire) and Gas (SAQCC Gas).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50000"/>
                        </a:lnSpc>
                        <a:spcAft>
                          <a:spcPts val="800"/>
                        </a:spcAft>
                        <a:buNone/>
                      </a:pPr>
                      <a:r>
                        <a:rPr lang="en-ZA" sz="1000" kern="100" dirty="0">
                          <a:effectLst/>
                          <a:latin typeface="Tahoma" panose="020B0604030504040204" pitchFamily="34" charset="0"/>
                          <a:ea typeface="Calibri" panose="020F0502020204030204" pitchFamily="34" charset="0"/>
                          <a:cs typeface="Times New Roman" panose="02020603050405020304" pitchFamily="18" charset="0"/>
                        </a:rPr>
                        <a:t>(d) Contractors must hold a valid and active certificate issued by South African Bureau of Standards (SABS).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Aft>
                          <a:spcPts val="800"/>
                        </a:spcAft>
                        <a:buNone/>
                      </a:pPr>
                      <a:r>
                        <a:rPr lang="en-ZA" sz="1000" kern="100" dirty="0">
                          <a:effectLst/>
                          <a:latin typeface="Tahoma" panose="020B0604030504040204" pitchFamily="34" charset="0"/>
                          <a:ea typeface="Calibri" panose="020F0502020204030204" pitchFamily="34" charset="0"/>
                          <a:cs typeface="Times New Roman" panose="02020603050405020304" pitchFamily="18" charset="0"/>
                        </a:rPr>
                        <a:t>(e) Experience with the NEC3 Engineering and Construction contract.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Aft>
                          <a:spcPts val="800"/>
                        </a:spcAft>
                        <a:buNone/>
                      </a:pPr>
                      <a:r>
                        <a:rPr lang="en-ZA" sz="12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000" kern="100">
                          <a:effectLst/>
                          <a:latin typeface="Tahoma" panose="020B0604030504040204" pitchFamily="34" charset="0"/>
                          <a:ea typeface="Aptos" panose="020B0004020202020204" pitchFamily="34" charset="0"/>
                          <a:cs typeface="Times New Roman" panose="02020603050405020304" pitchFamily="18" charset="0"/>
                        </a:rPr>
                        <a:t>Failed to provide required information or inadequate information is provided to determine a score. No demonstration of previous experience. No submission of certifications.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6">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2</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38469394"/>
                  </a:ext>
                </a:extLst>
              </a:tr>
              <a:tr h="520195">
                <a:tc vMerge="1">
                  <a:txBody>
                    <a:bodyPr/>
                    <a:lstStyle/>
                    <a:p>
                      <a:endParaRPr lang="en-US"/>
                    </a:p>
                  </a:txBody>
                  <a:tcPr/>
                </a:tc>
                <a:tc>
                  <a:txBody>
                    <a:bodyPr/>
                    <a:lstStyle/>
                    <a:p>
                      <a:pPr marL="0" marR="0" algn="l">
                        <a:lnSpc>
                          <a:spcPct val="115000"/>
                        </a:lnSpc>
                        <a:spcAft>
                          <a:spcPts val="800"/>
                        </a:spcAft>
                        <a:buNone/>
                      </a:pPr>
                      <a:r>
                        <a:rPr lang="en-ZA" sz="1000" kern="100">
                          <a:effectLst/>
                          <a:latin typeface="Tahoma" panose="020B0604030504040204" pitchFamily="34" charset="0"/>
                          <a:ea typeface="Aptos" panose="020B0004020202020204" pitchFamily="34" charset="0"/>
                          <a:cs typeface="Times New Roman" panose="02020603050405020304" pitchFamily="18" charset="0"/>
                        </a:rPr>
                        <a:t>Provided experience in comparable projects in the construction of similar completed project x 1 to 2 projects as per (a) to (e).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823928372"/>
                  </a:ext>
                </a:extLst>
              </a:tr>
              <a:tr h="520195">
                <a:tc vMerge="1">
                  <a:txBody>
                    <a:bodyPr/>
                    <a:lstStyle/>
                    <a:p>
                      <a:endParaRPr lang="en-US"/>
                    </a:p>
                  </a:txBody>
                  <a:tcPr/>
                </a:tc>
                <a:tc>
                  <a:txBody>
                    <a:bodyPr/>
                    <a:lstStyle/>
                    <a:p>
                      <a:pPr marL="0" marR="0" algn="l">
                        <a:lnSpc>
                          <a:spcPct val="115000"/>
                        </a:lnSpc>
                        <a:spcAft>
                          <a:spcPts val="800"/>
                        </a:spcAft>
                        <a:buNone/>
                      </a:pPr>
                      <a:r>
                        <a:rPr lang="en-ZA" sz="1000" kern="100" dirty="0">
                          <a:effectLst/>
                          <a:latin typeface="Tahoma" panose="020B0604030504040204" pitchFamily="34" charset="0"/>
                          <a:ea typeface="Aptos" panose="020B0004020202020204" pitchFamily="34" charset="0"/>
                          <a:cs typeface="Times New Roman" panose="02020603050405020304" pitchFamily="18" charset="0"/>
                        </a:rPr>
                        <a:t>Provided experience in comparable projects in the construction of similar completed project x 3 to 4 projects as per (a) to (e).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650732315"/>
                  </a:ext>
                </a:extLst>
              </a:tr>
              <a:tr h="520195">
                <a:tc vMerge="1">
                  <a:txBody>
                    <a:bodyPr/>
                    <a:lstStyle/>
                    <a:p>
                      <a:endParaRPr lang="en-US"/>
                    </a:p>
                  </a:txBody>
                  <a:tcPr/>
                </a:tc>
                <a:tc>
                  <a:txBody>
                    <a:bodyPr/>
                    <a:lstStyle/>
                    <a:p>
                      <a:pPr marL="0" marR="0" algn="l">
                        <a:lnSpc>
                          <a:spcPct val="115000"/>
                        </a:lnSpc>
                        <a:spcAft>
                          <a:spcPts val="800"/>
                        </a:spcAft>
                        <a:buNone/>
                      </a:pPr>
                      <a:r>
                        <a:rPr lang="en-ZA" sz="1000" kern="100" dirty="0">
                          <a:effectLst/>
                          <a:latin typeface="Tahoma" panose="020B0604030504040204" pitchFamily="34" charset="0"/>
                          <a:ea typeface="Aptos" panose="020B0004020202020204" pitchFamily="34" charset="0"/>
                          <a:cs typeface="Times New Roman" panose="02020603050405020304" pitchFamily="18" charset="0"/>
                        </a:rPr>
                        <a:t>Provided experience in comparable projects in the construction of similar completed project x 5 to 6 projects as per (a) to (e).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715835972"/>
                  </a:ext>
                </a:extLst>
              </a:tr>
              <a:tr h="520195">
                <a:tc vMerge="1">
                  <a:txBody>
                    <a:bodyPr/>
                    <a:lstStyle/>
                    <a:p>
                      <a:endParaRPr lang="en-US"/>
                    </a:p>
                  </a:txBody>
                  <a:tcPr/>
                </a:tc>
                <a:tc>
                  <a:txBody>
                    <a:bodyPr/>
                    <a:lstStyle/>
                    <a:p>
                      <a:pPr marL="0" marR="0" algn="l">
                        <a:lnSpc>
                          <a:spcPct val="115000"/>
                        </a:lnSpc>
                        <a:spcAft>
                          <a:spcPts val="800"/>
                        </a:spcAft>
                        <a:buNone/>
                      </a:pPr>
                      <a:r>
                        <a:rPr lang="en-ZA" sz="1000" kern="100" dirty="0">
                          <a:effectLst/>
                          <a:latin typeface="Tahoma" panose="020B0604030504040204" pitchFamily="34" charset="0"/>
                          <a:ea typeface="Aptos" panose="020B0004020202020204" pitchFamily="34" charset="0"/>
                          <a:cs typeface="Times New Roman" panose="02020603050405020304" pitchFamily="18" charset="0"/>
                        </a:rPr>
                        <a:t>Provided experience in comparable projects in the construction of similar completed project x 7 to 9 projects as per (a) to (e).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a:effectLst/>
                          <a:latin typeface="Aptos" panose="020B0004020202020204" pitchFamily="34" charset="0"/>
                          <a:ea typeface="Aptos" panose="020B000402020202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37172201"/>
                  </a:ext>
                </a:extLst>
              </a:tr>
              <a:tr h="2330618">
                <a:tc vMerge="1">
                  <a:txBody>
                    <a:bodyPr/>
                    <a:lstStyle/>
                    <a:p>
                      <a:endParaRPr lang="en-US"/>
                    </a:p>
                  </a:txBody>
                  <a:tcPr/>
                </a:tc>
                <a:tc>
                  <a:txBody>
                    <a:bodyPr/>
                    <a:lstStyle/>
                    <a:p>
                      <a:pPr marL="0" marR="0" algn="l">
                        <a:lnSpc>
                          <a:spcPct val="115000"/>
                        </a:lnSpc>
                        <a:spcAft>
                          <a:spcPts val="800"/>
                        </a:spcAft>
                        <a:buNone/>
                      </a:pPr>
                      <a:r>
                        <a:rPr lang="en-ZA" sz="1000" kern="100" dirty="0">
                          <a:effectLst/>
                          <a:latin typeface="Tahoma" panose="020B0604030504040204" pitchFamily="34" charset="0"/>
                          <a:ea typeface="Aptos" panose="020B0004020202020204" pitchFamily="34" charset="0"/>
                          <a:cs typeface="Times New Roman" panose="02020603050405020304" pitchFamily="18" charset="0"/>
                        </a:rPr>
                        <a:t>Provided experience in comparable projects in the construction of similar completed project x 10 or more project as per (a) to (e)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2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056165488"/>
                  </a:ext>
                </a:extLst>
              </a:tr>
            </a:tbl>
          </a:graphicData>
        </a:graphic>
      </p:graphicFrame>
    </p:spTree>
    <p:extLst>
      <p:ext uri="{BB962C8B-B14F-4D97-AF65-F5344CB8AC3E}">
        <p14:creationId xmlns:p14="http://schemas.microsoft.com/office/powerpoint/2010/main" val="8995442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CBA2C1C-2E2B-08CC-C2B7-2B49119ADEBC}"/>
              </a:ext>
            </a:extLst>
          </p:cNvPr>
          <p:cNvGraphicFramePr>
            <a:graphicFrameLocks noGrp="1"/>
          </p:cNvGraphicFramePr>
          <p:nvPr>
            <p:extLst>
              <p:ext uri="{D42A27DB-BD31-4B8C-83A1-F6EECF244321}">
                <p14:modId xmlns:p14="http://schemas.microsoft.com/office/powerpoint/2010/main" val="1443112693"/>
              </p:ext>
            </p:extLst>
          </p:nvPr>
        </p:nvGraphicFramePr>
        <p:xfrm>
          <a:off x="596624" y="1355318"/>
          <a:ext cx="10714379" cy="4951633"/>
        </p:xfrm>
        <a:graphic>
          <a:graphicData uri="http://schemas.openxmlformats.org/drawingml/2006/table">
            <a:tbl>
              <a:tblPr firstRow="1" firstCol="1" bandRow="1"/>
              <a:tblGrid>
                <a:gridCol w="4980065">
                  <a:extLst>
                    <a:ext uri="{9D8B030D-6E8A-4147-A177-3AD203B41FA5}">
                      <a16:colId xmlns:a16="http://schemas.microsoft.com/office/drawing/2014/main" val="1206916940"/>
                    </a:ext>
                  </a:extLst>
                </a:gridCol>
                <a:gridCol w="4980065">
                  <a:extLst>
                    <a:ext uri="{9D8B030D-6E8A-4147-A177-3AD203B41FA5}">
                      <a16:colId xmlns:a16="http://schemas.microsoft.com/office/drawing/2014/main" val="3912228309"/>
                    </a:ext>
                  </a:extLst>
                </a:gridCol>
                <a:gridCol w="376858">
                  <a:extLst>
                    <a:ext uri="{9D8B030D-6E8A-4147-A177-3AD203B41FA5}">
                      <a16:colId xmlns:a16="http://schemas.microsoft.com/office/drawing/2014/main" val="2557668604"/>
                    </a:ext>
                  </a:extLst>
                </a:gridCol>
                <a:gridCol w="377391">
                  <a:extLst>
                    <a:ext uri="{9D8B030D-6E8A-4147-A177-3AD203B41FA5}">
                      <a16:colId xmlns:a16="http://schemas.microsoft.com/office/drawing/2014/main" val="4205032605"/>
                    </a:ext>
                  </a:extLst>
                </a:gridCol>
              </a:tblGrid>
              <a:tr h="1108723">
                <a:tc rowSpan="6">
                  <a:txBody>
                    <a:bodyPr/>
                    <a:lstStyle/>
                    <a:p>
                      <a:pPr marL="0" marR="0" algn="l">
                        <a:lnSpc>
                          <a:spcPct val="150000"/>
                        </a:lnSpc>
                        <a:spcAft>
                          <a:spcPts val="800"/>
                        </a:spcAft>
                        <a:buNone/>
                      </a:pPr>
                      <a:r>
                        <a:rPr lang="en-ZA" sz="900" b="1" kern="100" dirty="0">
                          <a:effectLst/>
                          <a:latin typeface="Tahoma" panose="020B0604030504040204" pitchFamily="34" charset="0"/>
                          <a:ea typeface="Calibri" panose="020F0502020204030204" pitchFamily="34" charset="0"/>
                          <a:cs typeface="Times New Roman" panose="02020603050405020304" pitchFamily="18" charset="0"/>
                        </a:rPr>
                        <a:t>8. Architectural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50000"/>
                        </a:lnSpc>
                        <a:spcAft>
                          <a:spcPts val="800"/>
                        </a:spcAft>
                        <a:buNone/>
                      </a:pPr>
                      <a:r>
                        <a:rPr lang="en-ZA" sz="900" kern="100" dirty="0">
                          <a:effectLst/>
                          <a:latin typeface="Tahoma" panose="020B0604030504040204" pitchFamily="34" charset="0"/>
                          <a:ea typeface="Calibri" panose="020F0502020204030204" pitchFamily="34" charset="0"/>
                          <a:cs typeface="Times New Roman" panose="02020603050405020304" pitchFamily="18" charset="0"/>
                        </a:rPr>
                        <a:t>a. BSc/BEng/BTech/NDip or equivalent qualification.                                                                                                                                                                                                                                                                                                                                                                                                                                                                                                                                                                                                                                                            b. Eight (8) years or more years of relevant experience and experience with the NEC3 Engineering and Construction contract.</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8481" marR="584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900" kern="100">
                          <a:effectLst/>
                          <a:latin typeface="Tahoma" panose="020B0604030504040204" pitchFamily="34" charset="0"/>
                          <a:ea typeface="Calibri" panose="020F0502020204030204" pitchFamily="34" charset="0"/>
                          <a:cs typeface="Times New Roman" panose="02020603050405020304" pitchFamily="18" charset="0"/>
                        </a:rPr>
                        <a:t>Failed to provide required information or inadequate information is provided to determine a score.</a:t>
                      </a:r>
                      <a:br>
                        <a:rPr lang="en-ZA" sz="900" kern="100">
                          <a:effectLst/>
                          <a:latin typeface="Tahoma" panose="020B0604030504040204" pitchFamily="34" charset="0"/>
                          <a:ea typeface="Calibri" panose="020F0502020204030204" pitchFamily="34" charset="0"/>
                          <a:cs typeface="Times New Roman" panose="02020603050405020304" pitchFamily="18" charset="0"/>
                        </a:rPr>
                      </a:br>
                      <a:r>
                        <a:rPr lang="en-ZA" sz="900" kern="100">
                          <a:effectLst/>
                          <a:latin typeface="Tahoma" panose="020B0604030504040204" pitchFamily="34" charset="0"/>
                          <a:ea typeface="Calibri" panose="020F0502020204030204" pitchFamily="34" charset="0"/>
                          <a:cs typeface="Times New Roman" panose="02020603050405020304" pitchFamily="18" charset="0"/>
                        </a:rPr>
                        <a:t>CV is not provided or architectural personnel submitted indicating experience in architecture (substation buildings) with less than 1 year of relevant experience in architecture.</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Aft>
                          <a:spcPts val="800"/>
                        </a:spcAft>
                        <a:buNone/>
                      </a:pPr>
                      <a:r>
                        <a:rPr lang="en-ZA" sz="900" kern="100">
                          <a:effectLst/>
                          <a:latin typeface="Tahoma" panose="020B060403050404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58481" marR="584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000" kern="100">
                          <a:effectLst/>
                          <a:latin typeface="Aptos" panose="020B0004020202020204" pitchFamily="34" charset="0"/>
                          <a:ea typeface="Aptos" panose="020B0004020202020204" pitchFamily="34" charset="0"/>
                          <a:cs typeface="Times New Roman" panose="02020603050405020304" pitchFamily="18" charset="0"/>
                        </a:rPr>
                        <a:t>0</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58481" marR="584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6">
                  <a:txBody>
                    <a:bodyPr/>
                    <a:lstStyle/>
                    <a:p>
                      <a:pPr marL="0" marR="0" algn="l">
                        <a:lnSpc>
                          <a:spcPct val="115000"/>
                        </a:lnSpc>
                        <a:spcAft>
                          <a:spcPts val="800"/>
                        </a:spcAft>
                        <a:buNone/>
                      </a:pPr>
                      <a:r>
                        <a:rPr lang="en-ZA" sz="1000" kern="100">
                          <a:effectLst/>
                          <a:latin typeface="Aptos" panose="020B0004020202020204" pitchFamily="34" charset="0"/>
                          <a:ea typeface="Aptos" panose="020B0004020202020204" pitchFamily="34" charset="0"/>
                          <a:cs typeface="Times New Roman" panose="02020603050405020304" pitchFamily="18" charset="0"/>
                        </a:rPr>
                        <a:t>4</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58481" marR="584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9581243"/>
                  </a:ext>
                </a:extLst>
              </a:tr>
              <a:tr h="768582">
                <a:tc vMerge="1">
                  <a:txBody>
                    <a:bodyPr/>
                    <a:lstStyle/>
                    <a:p>
                      <a:endParaRPr lang="en-US"/>
                    </a:p>
                  </a:txBody>
                  <a:tcPr/>
                </a:tc>
                <a:tc>
                  <a:txBody>
                    <a:bodyPr/>
                    <a:lstStyle/>
                    <a:p>
                      <a:pPr marL="0" marR="0" algn="l">
                        <a:lnSpc>
                          <a:spcPct val="115000"/>
                        </a:lnSpc>
                        <a:spcAft>
                          <a:spcPts val="800"/>
                        </a:spcAft>
                        <a:buNone/>
                      </a:pPr>
                      <a:r>
                        <a:rPr lang="en-ZA" sz="900" kern="100">
                          <a:effectLst/>
                          <a:latin typeface="Tahoma" panose="020B0604030504040204" pitchFamily="34" charset="0"/>
                          <a:ea typeface="Calibri" panose="020F0502020204030204" pitchFamily="34" charset="0"/>
                          <a:cs typeface="Times New Roman" panose="02020603050405020304" pitchFamily="18" charset="0"/>
                        </a:rPr>
                        <a:t>CV of Architectural personnel submitted indicating experience in architecture (substation buildings) with 7 years but not more than 8 years of relevant experience in architectural works.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Aft>
                          <a:spcPts val="800"/>
                        </a:spcAft>
                        <a:buNone/>
                      </a:pPr>
                      <a:r>
                        <a:rPr lang="en-ZA" sz="900" kern="100">
                          <a:effectLst/>
                          <a:latin typeface="Tahoma" panose="020B060403050404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58481" marR="584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000" kern="100">
                          <a:effectLst/>
                          <a:latin typeface="Aptos" panose="020B0004020202020204" pitchFamily="34" charset="0"/>
                          <a:ea typeface="Aptos" panose="020B0004020202020204" pitchFamily="34" charset="0"/>
                          <a:cs typeface="Times New Roman" panose="02020603050405020304" pitchFamily="18" charset="0"/>
                        </a:rPr>
                        <a:t>20</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58481" marR="584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656904257"/>
                  </a:ext>
                </a:extLst>
              </a:tr>
              <a:tr h="768582">
                <a:tc vMerge="1">
                  <a:txBody>
                    <a:bodyPr/>
                    <a:lstStyle/>
                    <a:p>
                      <a:endParaRPr lang="en-US"/>
                    </a:p>
                  </a:txBody>
                  <a:tcPr/>
                </a:tc>
                <a:tc>
                  <a:txBody>
                    <a:bodyPr/>
                    <a:lstStyle/>
                    <a:p>
                      <a:pPr marL="0" marR="0" algn="l">
                        <a:lnSpc>
                          <a:spcPct val="115000"/>
                        </a:lnSpc>
                        <a:spcAft>
                          <a:spcPts val="800"/>
                        </a:spcAft>
                        <a:buNone/>
                      </a:pPr>
                      <a:r>
                        <a:rPr lang="en-ZA" sz="900" kern="100" dirty="0">
                          <a:effectLst/>
                          <a:latin typeface="Tahoma" panose="020B0604030504040204" pitchFamily="34" charset="0"/>
                          <a:ea typeface="Calibri" panose="020F0502020204030204" pitchFamily="34" charset="0"/>
                          <a:cs typeface="Times New Roman" panose="02020603050405020304" pitchFamily="18" charset="0"/>
                        </a:rPr>
                        <a:t>CV of Architectural personnel submitted indicating experience in architecture (substation buildings) with 7 years but not more than 8 years of relevant experience in architectural works.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Aft>
                          <a:spcPts val="800"/>
                        </a:spcAft>
                        <a:buNone/>
                      </a:pPr>
                      <a:r>
                        <a:rPr lang="en-ZA" sz="900" kern="100" dirty="0">
                          <a:effectLst/>
                          <a:latin typeface="Tahoma" panose="020B0604030504040204" pitchFamily="34" charset="0"/>
                          <a:ea typeface="Calibri" panose="020F0502020204030204" pitchFamily="34" charset="0"/>
                          <a:cs typeface="Times New Roman" panose="02020603050405020304" pitchFamily="18"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8481" marR="584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000" kern="100">
                          <a:effectLst/>
                          <a:latin typeface="Aptos" panose="020B0004020202020204" pitchFamily="34" charset="0"/>
                          <a:ea typeface="Aptos" panose="020B0004020202020204" pitchFamily="34" charset="0"/>
                          <a:cs typeface="Times New Roman" panose="02020603050405020304" pitchFamily="18" charset="0"/>
                        </a:rPr>
                        <a:t>40</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58481" marR="584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340386558"/>
                  </a:ext>
                </a:extLst>
              </a:tr>
              <a:tr h="768582">
                <a:tc vMerge="1">
                  <a:txBody>
                    <a:bodyPr/>
                    <a:lstStyle/>
                    <a:p>
                      <a:endParaRPr lang="en-US"/>
                    </a:p>
                  </a:txBody>
                  <a:tcPr/>
                </a:tc>
                <a:tc>
                  <a:txBody>
                    <a:bodyPr/>
                    <a:lstStyle/>
                    <a:p>
                      <a:pPr marL="0" marR="0" algn="l">
                        <a:lnSpc>
                          <a:spcPct val="115000"/>
                        </a:lnSpc>
                        <a:spcAft>
                          <a:spcPts val="800"/>
                        </a:spcAft>
                        <a:buNone/>
                      </a:pPr>
                      <a:r>
                        <a:rPr lang="en-ZA" sz="900" kern="100">
                          <a:effectLst/>
                          <a:latin typeface="Tahoma" panose="020B0604030504040204" pitchFamily="34" charset="0"/>
                          <a:ea typeface="Calibri" panose="020F0502020204030204" pitchFamily="34" charset="0"/>
                          <a:cs typeface="Times New Roman" panose="02020603050405020304" pitchFamily="18" charset="0"/>
                        </a:rPr>
                        <a:t>CV of Architectural personnel submitted indicating experience in architecture (substation buildings) with 8 years but not more than 9 years of relevant experience in architectural works.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Aft>
                          <a:spcPts val="800"/>
                        </a:spcAft>
                        <a:buNone/>
                      </a:pPr>
                      <a:r>
                        <a:rPr lang="en-ZA" sz="900" kern="100">
                          <a:effectLst/>
                          <a:latin typeface="Tahoma" panose="020B060403050404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58481" marR="584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000" kern="100">
                          <a:effectLst/>
                          <a:latin typeface="Aptos" panose="020B0004020202020204" pitchFamily="34" charset="0"/>
                          <a:ea typeface="Aptos" panose="020B0004020202020204" pitchFamily="34" charset="0"/>
                          <a:cs typeface="Times New Roman" panose="02020603050405020304" pitchFamily="18" charset="0"/>
                        </a:rPr>
                        <a:t>60</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58481" marR="584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255335051"/>
                  </a:ext>
                </a:extLst>
              </a:tr>
              <a:tr h="768582">
                <a:tc vMerge="1">
                  <a:txBody>
                    <a:bodyPr/>
                    <a:lstStyle/>
                    <a:p>
                      <a:endParaRPr lang="en-US"/>
                    </a:p>
                  </a:txBody>
                  <a:tcPr/>
                </a:tc>
                <a:tc>
                  <a:txBody>
                    <a:bodyPr/>
                    <a:lstStyle/>
                    <a:p>
                      <a:pPr marL="0" marR="0" algn="l">
                        <a:lnSpc>
                          <a:spcPct val="115000"/>
                        </a:lnSpc>
                        <a:spcAft>
                          <a:spcPts val="800"/>
                        </a:spcAft>
                        <a:buNone/>
                      </a:pPr>
                      <a:r>
                        <a:rPr lang="en-ZA" sz="900" kern="100">
                          <a:effectLst/>
                          <a:latin typeface="Tahoma" panose="020B0604030504040204" pitchFamily="34" charset="0"/>
                          <a:ea typeface="Calibri" panose="020F0502020204030204" pitchFamily="34" charset="0"/>
                          <a:cs typeface="Times New Roman" panose="02020603050405020304" pitchFamily="18" charset="0"/>
                        </a:rPr>
                        <a:t>CV of Architectural personnel submitted indicating experience in architecture (substation building) with 9 years but not more than 10 years of relevant experience in architectural works.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Aft>
                          <a:spcPts val="800"/>
                        </a:spcAft>
                        <a:buNone/>
                      </a:pPr>
                      <a:r>
                        <a:rPr lang="en-ZA" sz="900" kern="100">
                          <a:effectLst/>
                          <a:latin typeface="Tahoma" panose="020B060403050404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58481" marR="584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000" kern="100">
                          <a:effectLst/>
                          <a:latin typeface="Aptos" panose="020B0004020202020204" pitchFamily="34" charset="0"/>
                          <a:ea typeface="Aptos" panose="020B0004020202020204" pitchFamily="34" charset="0"/>
                          <a:cs typeface="Times New Roman" panose="02020603050405020304" pitchFamily="18" charset="0"/>
                        </a:rPr>
                        <a:t>80</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58481" marR="584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701926280"/>
                  </a:ext>
                </a:extLst>
              </a:tr>
              <a:tr h="768582">
                <a:tc vMerge="1">
                  <a:txBody>
                    <a:bodyPr/>
                    <a:lstStyle/>
                    <a:p>
                      <a:endParaRPr lang="en-US"/>
                    </a:p>
                  </a:txBody>
                  <a:tcPr/>
                </a:tc>
                <a:tc>
                  <a:txBody>
                    <a:bodyPr/>
                    <a:lstStyle/>
                    <a:p>
                      <a:pPr marL="0" marR="0" algn="l">
                        <a:lnSpc>
                          <a:spcPct val="115000"/>
                        </a:lnSpc>
                        <a:spcAft>
                          <a:spcPts val="800"/>
                        </a:spcAft>
                        <a:buNone/>
                      </a:pPr>
                      <a:r>
                        <a:rPr lang="en-ZA" sz="900" kern="100">
                          <a:effectLst/>
                          <a:latin typeface="Tahoma" panose="020B0604030504040204" pitchFamily="34" charset="0"/>
                          <a:ea typeface="Calibri" panose="020F0502020204030204" pitchFamily="34" charset="0"/>
                          <a:cs typeface="Times New Roman" panose="02020603050405020304" pitchFamily="18" charset="0"/>
                        </a:rPr>
                        <a:t>CV of Architectural personnel submitted indicating experience in architecture (substation buildings) with 10 years or more years of relevant experience in architectural works.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p>
                      <a:pPr marL="0" marR="0" algn="l">
                        <a:lnSpc>
                          <a:spcPct val="115000"/>
                        </a:lnSpc>
                        <a:spcAft>
                          <a:spcPts val="800"/>
                        </a:spcAft>
                        <a:buNone/>
                      </a:pPr>
                      <a:r>
                        <a:rPr lang="en-ZA" sz="900" kern="100">
                          <a:effectLst/>
                          <a:latin typeface="Tahoma" panose="020B060403050404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58481" marR="584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lnSpc>
                          <a:spcPct val="115000"/>
                        </a:lnSpc>
                        <a:spcAft>
                          <a:spcPts val="800"/>
                        </a:spcAft>
                        <a:buNone/>
                      </a:pPr>
                      <a:r>
                        <a:rPr lang="en-ZA" sz="1000" kern="100" dirty="0">
                          <a:effectLst/>
                          <a:latin typeface="Aptos" panose="020B0004020202020204" pitchFamily="34" charset="0"/>
                          <a:ea typeface="Aptos" panose="020B0004020202020204" pitchFamily="34" charset="0"/>
                          <a:cs typeface="Times New Roman" panose="02020603050405020304" pitchFamily="18" charset="0"/>
                        </a:rPr>
                        <a:t>100</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8481" marR="584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543295567"/>
                  </a:ext>
                </a:extLst>
              </a:tr>
            </a:tbl>
          </a:graphicData>
        </a:graphic>
      </p:graphicFrame>
      <p:sp>
        <p:nvSpPr>
          <p:cNvPr id="5" name="Rectangle 1">
            <a:extLst>
              <a:ext uri="{FF2B5EF4-FFF2-40B4-BE49-F238E27FC236}">
                <a16:creationId xmlns:a16="http://schemas.microsoft.com/office/drawing/2014/main" id="{A7B8EC55-9DE5-FA96-83EB-7476E6CDA2E2}"/>
              </a:ext>
            </a:extLst>
          </p:cNvPr>
          <p:cNvSpPr>
            <a:spLocks noChangeArrowheads="1"/>
          </p:cNvSpPr>
          <p:nvPr/>
        </p:nvSpPr>
        <p:spPr bwMode="auto">
          <a:xfrm>
            <a:off x="282713" y="898118"/>
            <a:ext cx="1604849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4604597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0AEFB-0EA1-471B-5819-D17480999703}"/>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29612049-ED3B-685A-5337-F2403B641BA1}"/>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lang="en-GB" sz="1600" b="1" kern="1600" dirty="0">
                <a:effectLst/>
                <a:latin typeface="Tahoma" panose="020B0604030504040204" pitchFamily="34" charset="0"/>
                <a:ea typeface="Times New Roman" panose="02020603050405020304" pitchFamily="18" charset="0"/>
              </a:rPr>
              <a:t>T2.2-05: QUALITY MANAGEMENT</a:t>
            </a:r>
            <a:endParaRPr lang="en-US" sz="1600" b="1" kern="1600" dirty="0">
              <a:effectLst/>
              <a:latin typeface="Arial" panose="020B0604020202020204" pitchFamily="34" charset="0"/>
              <a:ea typeface="Times New Roman" panose="02020603050405020304" pitchFamily="18" charset="0"/>
            </a:endParaRPr>
          </a:p>
        </p:txBody>
      </p:sp>
      <p:sp>
        <p:nvSpPr>
          <p:cNvPr id="5" name="TextBox 4">
            <a:extLst>
              <a:ext uri="{FF2B5EF4-FFF2-40B4-BE49-F238E27FC236}">
                <a16:creationId xmlns:a16="http://schemas.microsoft.com/office/drawing/2014/main" id="{F9D19575-FF75-E427-4A20-198A4957E433}"/>
              </a:ext>
            </a:extLst>
          </p:cNvPr>
          <p:cNvSpPr txBox="1"/>
          <p:nvPr/>
        </p:nvSpPr>
        <p:spPr>
          <a:xfrm>
            <a:off x="206477" y="1105629"/>
            <a:ext cx="10156722" cy="4895892"/>
          </a:xfrm>
          <a:prstGeom prst="rect">
            <a:avLst/>
          </a:prstGeom>
          <a:noFill/>
        </p:spPr>
        <p:txBody>
          <a:bodyPr wrap="square">
            <a:spAutoFit/>
          </a:bodyPr>
          <a:lstStyle/>
          <a:p>
            <a:pPr marL="88900">
              <a:lnSpc>
                <a:spcPct val="150000"/>
              </a:lnSpc>
              <a:spcBef>
                <a:spcPts val="495"/>
              </a:spcBef>
              <a:defRPr/>
            </a:pPr>
            <a:r>
              <a:rPr lang="en-US" sz="1400" b="1" dirty="0">
                <a:latin typeface="Tahoma" panose="020B0604030504040204" pitchFamily="34" charset="0"/>
                <a:ea typeface="Tahoma" panose="020B0604030504040204" pitchFamily="34" charset="0"/>
              </a:rPr>
              <a:t>T2.2-05: Evaluation Schedule: Quality Management</a:t>
            </a:r>
            <a:r>
              <a:rPr lang="en-US" sz="1400" b="1" spc="-400" dirty="0">
                <a:latin typeface="Tahoma" panose="020B0604030504040204" pitchFamily="34" charset="0"/>
                <a:ea typeface="Tahoma" panose="020B0604030504040204" pitchFamily="34" charset="0"/>
              </a:rPr>
              <a:t>         </a:t>
            </a:r>
            <a:r>
              <a:rPr lang="en-US" sz="1400" b="1" dirty="0">
                <a:latin typeface="Tahoma" panose="020B0604030504040204" pitchFamily="34" charset="0"/>
                <a:ea typeface="Tahoma" panose="020B0604030504040204" pitchFamily="34" charset="0"/>
              </a:rPr>
              <a:t>Functionality</a:t>
            </a:r>
            <a:r>
              <a:rPr lang="en-US" sz="1400" b="1" spc="-30" dirty="0">
                <a:latin typeface="Tahoma" panose="020B0604030504040204" pitchFamily="34" charset="0"/>
                <a:ea typeface="Tahoma" panose="020B0604030504040204" pitchFamily="34" charset="0"/>
              </a:rPr>
              <a:t> </a:t>
            </a:r>
            <a:r>
              <a:rPr lang="en-US" sz="1400" b="1" dirty="0">
                <a:latin typeface="Tahoma" panose="020B0604030504040204" pitchFamily="34" charset="0"/>
                <a:ea typeface="Tahoma" panose="020B0604030504040204" pitchFamily="34" charset="0"/>
              </a:rPr>
              <a:t>Criteria (10</a:t>
            </a:r>
            <a:r>
              <a:rPr lang="en-US" sz="1400" b="1" spc="-10" dirty="0">
                <a:latin typeface="Tahoma" panose="020B0604030504040204" pitchFamily="34" charset="0"/>
                <a:ea typeface="Tahoma" panose="020B0604030504040204" pitchFamily="34" charset="0"/>
              </a:rPr>
              <a:t> </a:t>
            </a:r>
            <a:r>
              <a:rPr lang="en-US" sz="1400" b="1" dirty="0">
                <a:latin typeface="Tahoma" panose="020B0604030504040204" pitchFamily="34" charset="0"/>
                <a:ea typeface="Tahoma" panose="020B0604030504040204" pitchFamily="34" charset="0"/>
              </a:rPr>
              <a:t>points)</a:t>
            </a:r>
            <a:endParaRPr lang="en-ZA" sz="1400" b="1" dirty="0">
              <a:latin typeface="Tahoma" panose="020B0604030504040204" pitchFamily="34" charset="0"/>
              <a:ea typeface="Tahoma" panose="020B0604030504040204" pitchFamily="34" charset="0"/>
            </a:endParaRPr>
          </a:p>
          <a:p>
            <a:pPr marL="374650" lvl="0" algn="just">
              <a:lnSpc>
                <a:spcPct val="150000"/>
              </a:lnSpc>
              <a:buSzPts val="1000"/>
              <a:tabLst>
                <a:tab pos="490220" algn="l"/>
              </a:tabLst>
              <a:defRPr/>
            </a:pPr>
            <a:endParaRPr lang="en-US" sz="1400" dirty="0">
              <a:solidFill>
                <a:srgbClr val="000000"/>
              </a:solidFill>
              <a:latin typeface="Tahoma" panose="020B0604030504040204" pitchFamily="34" charset="0"/>
              <a:ea typeface="Tahoma" panose="020B0604030504040204" pitchFamily="34" charset="0"/>
            </a:endParaRPr>
          </a:p>
          <a:p>
            <a:pPr marL="374650" lvl="0" algn="just">
              <a:lnSpc>
                <a:spcPct val="150000"/>
              </a:lnSpc>
              <a:buSzPts val="1000"/>
              <a:tabLst>
                <a:tab pos="490220" algn="l"/>
              </a:tabLst>
              <a:defRPr/>
            </a:pPr>
            <a:r>
              <a:rPr lang="en-US" sz="1400" spc="-5" dirty="0">
                <a:solidFill>
                  <a:srgbClr val="000000"/>
                </a:solidFill>
                <a:latin typeface="Tahoma" panose="020B0604030504040204" pitchFamily="34" charset="0"/>
                <a:ea typeface="Tahoma" panose="020B0604030504040204" pitchFamily="34" charset="0"/>
              </a:rPr>
              <a:t>Due consideration must be given to the deliverables required to execute and complete the contract as per the:</a:t>
            </a:r>
          </a:p>
          <a:p>
            <a:pPr marL="374650" lvl="0" algn="just">
              <a:lnSpc>
                <a:spcPct val="150000"/>
              </a:lnSpc>
              <a:buSzPts val="1000"/>
              <a:tabLst>
                <a:tab pos="490220" algn="l"/>
              </a:tabLst>
              <a:defRPr/>
            </a:pPr>
            <a:r>
              <a:rPr lang="en-US" sz="1400" spc="-5" dirty="0">
                <a:solidFill>
                  <a:srgbClr val="000000"/>
                </a:solidFill>
                <a:latin typeface="Tahoma" panose="020B0604030504040204" pitchFamily="34" charset="0"/>
                <a:ea typeface="Tahoma" panose="020B0604030504040204" pitchFamily="34" charset="0"/>
              </a:rPr>
              <a:t>•	TNPA-QUAL-REQ-14.1 _General Quality Requirements for Contractors and Suppliers (Annexure to the Scope of Works) </a:t>
            </a:r>
          </a:p>
          <a:p>
            <a:pPr marL="374650" lvl="0" algn="just">
              <a:lnSpc>
                <a:spcPct val="150000"/>
              </a:lnSpc>
              <a:buSzPts val="1000"/>
              <a:tabLst>
                <a:tab pos="490220" algn="l"/>
              </a:tabLst>
              <a:defRPr/>
            </a:pPr>
            <a:r>
              <a:rPr lang="en-US" sz="1400" spc="-5" dirty="0">
                <a:solidFill>
                  <a:srgbClr val="000000"/>
                </a:solidFill>
                <a:latin typeface="Tahoma" panose="020B0604030504040204" pitchFamily="34" charset="0"/>
                <a:ea typeface="Tahoma" panose="020B0604030504040204" pitchFamily="34" charset="0"/>
              </a:rPr>
              <a:t>•	ISO 9001:2015 Quality Management Systems (QMS) requirements or industry standard for quality management system and must include: </a:t>
            </a:r>
          </a:p>
          <a:p>
            <a:pPr marL="374650" lvl="0" algn="just">
              <a:lnSpc>
                <a:spcPct val="150000"/>
              </a:lnSpc>
              <a:buSzPts val="1000"/>
              <a:tabLst>
                <a:tab pos="490220" algn="l"/>
              </a:tabLst>
              <a:defRPr/>
            </a:pPr>
            <a:endParaRPr lang="en-US" sz="1400" spc="-5" dirty="0">
              <a:solidFill>
                <a:srgbClr val="000000"/>
              </a:solidFill>
              <a:latin typeface="Tahoma" panose="020B0604030504040204" pitchFamily="34" charset="0"/>
              <a:ea typeface="Tahoma" panose="020B0604030504040204" pitchFamily="34" charset="0"/>
            </a:endParaRPr>
          </a:p>
          <a:p>
            <a:pPr marL="717550" lvl="0" indent="-342900" algn="just">
              <a:lnSpc>
                <a:spcPct val="150000"/>
              </a:lnSpc>
              <a:buSzPts val="1000"/>
              <a:buFont typeface="+mj-lt"/>
              <a:buAutoNum type="arabicPeriod"/>
              <a:tabLst>
                <a:tab pos="490220" algn="l"/>
              </a:tabLst>
              <a:defRPr/>
            </a:pPr>
            <a:r>
              <a:rPr lang="en-US" sz="1400" spc="-5" dirty="0">
                <a:solidFill>
                  <a:srgbClr val="000000"/>
                </a:solidFill>
                <a:latin typeface="Tahoma" panose="020B0604030504040204" pitchFamily="34" charset="0"/>
                <a:ea typeface="Tahoma" panose="020B0604030504040204" pitchFamily="34" charset="0"/>
              </a:rPr>
              <a:t>Project Quality Plan must be project specific and aligned to the TNPAQUAL- REQ-14.1_General Quality Requirements for Contractors and Suppliers.</a:t>
            </a:r>
          </a:p>
          <a:p>
            <a:pPr marL="717550" lvl="0" indent="-342900" algn="just">
              <a:lnSpc>
                <a:spcPct val="150000"/>
              </a:lnSpc>
              <a:buSzPts val="1000"/>
              <a:buFont typeface="+mj-lt"/>
              <a:buAutoNum type="arabicPeriod"/>
              <a:tabLst>
                <a:tab pos="490220" algn="l"/>
              </a:tabLst>
              <a:defRPr/>
            </a:pPr>
            <a:r>
              <a:rPr lang="en-US" sz="1400" spc="-5" dirty="0">
                <a:solidFill>
                  <a:srgbClr val="000000"/>
                </a:solidFill>
                <a:latin typeface="Tahoma" panose="020B0604030504040204" pitchFamily="34" charset="0"/>
                <a:ea typeface="Tahoma" panose="020B0604030504040204" pitchFamily="34" charset="0"/>
              </a:rPr>
              <a:t>CV of Quality Officer supplemented by Qualification - ISO 9001:2015 QMS training certificates (Implementation of QMS and Auditing). The Quality Officer MUST have a minimum of 3 years’ quality experience in construction projects.</a:t>
            </a:r>
          </a:p>
          <a:p>
            <a:pPr marL="717550" lvl="0" indent="-342900" algn="just">
              <a:lnSpc>
                <a:spcPct val="150000"/>
              </a:lnSpc>
              <a:buSzPts val="1000"/>
              <a:buFont typeface="+mj-lt"/>
              <a:buAutoNum type="arabicPeriod"/>
              <a:tabLst>
                <a:tab pos="490220" algn="l"/>
              </a:tabLst>
              <a:defRPr/>
            </a:pPr>
            <a:r>
              <a:rPr lang="en-US" sz="1400" spc="-5" dirty="0">
                <a:solidFill>
                  <a:srgbClr val="000000"/>
                </a:solidFill>
                <a:latin typeface="Tahoma" panose="020B0604030504040204" pitchFamily="34" charset="0"/>
                <a:ea typeface="Tahoma" panose="020B0604030504040204" pitchFamily="34" charset="0"/>
              </a:rPr>
              <a:t>Quality Control Plans must be in line with the scope of works detailing the Engineering works (i.e., Civil, structural, electrical, mechanical, Marine etc.) These QCP’s shall identify all inspections as detailed in the scope of works together with other tests and verifications required to demonstrate that the works comply with the scope of works, specifications, and drawings</a:t>
            </a:r>
          </a:p>
        </p:txBody>
      </p:sp>
    </p:spTree>
    <p:extLst>
      <p:ext uri="{BB962C8B-B14F-4D97-AF65-F5344CB8AC3E}">
        <p14:creationId xmlns:p14="http://schemas.microsoft.com/office/powerpoint/2010/main" val="2226662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1A76B-6E43-47A9-CFDD-79E840621B2A}"/>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41F5EFB9-787A-4FA9-2ED4-B303E6EF81F5}"/>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lang="en-GB" sz="1600" b="1" kern="1600" dirty="0">
                <a:effectLst/>
                <a:latin typeface="Tahoma" panose="020B0604030504040204" pitchFamily="34" charset="0"/>
                <a:ea typeface="Times New Roman" panose="02020603050405020304" pitchFamily="18" charset="0"/>
              </a:rPr>
              <a:t>T2.2-05: QUALITY MANAGEMENT</a:t>
            </a:r>
            <a:endParaRPr lang="en-US" sz="1600" b="1" kern="1600" dirty="0">
              <a:effectLst/>
              <a:latin typeface="Arial" panose="020B0604020202020204" pitchFamily="34" charset="0"/>
              <a:ea typeface="Times New Roman" panose="02020603050405020304" pitchFamily="18" charset="0"/>
            </a:endParaRPr>
          </a:p>
        </p:txBody>
      </p:sp>
      <p:graphicFrame>
        <p:nvGraphicFramePr>
          <p:cNvPr id="2" name="Table 1">
            <a:extLst>
              <a:ext uri="{FF2B5EF4-FFF2-40B4-BE49-F238E27FC236}">
                <a16:creationId xmlns:a16="http://schemas.microsoft.com/office/drawing/2014/main" id="{9C3145B8-7AA0-0C2E-28F5-3F297ACBC37F}"/>
              </a:ext>
            </a:extLst>
          </p:cNvPr>
          <p:cNvGraphicFramePr>
            <a:graphicFrameLocks noGrp="1"/>
          </p:cNvGraphicFramePr>
          <p:nvPr/>
        </p:nvGraphicFramePr>
        <p:xfrm>
          <a:off x="283474" y="1165610"/>
          <a:ext cx="11372614" cy="5255294"/>
        </p:xfrm>
        <a:graphic>
          <a:graphicData uri="http://schemas.openxmlformats.org/drawingml/2006/table">
            <a:tbl>
              <a:tblPr>
                <a:tableStyleId>{5C22544A-7EE6-4342-B048-85BDC9FD1C3A}</a:tableStyleId>
              </a:tblPr>
              <a:tblGrid>
                <a:gridCol w="4120772">
                  <a:extLst>
                    <a:ext uri="{9D8B030D-6E8A-4147-A177-3AD203B41FA5}">
                      <a16:colId xmlns:a16="http://schemas.microsoft.com/office/drawing/2014/main" val="4021653271"/>
                    </a:ext>
                  </a:extLst>
                </a:gridCol>
                <a:gridCol w="6253141">
                  <a:extLst>
                    <a:ext uri="{9D8B030D-6E8A-4147-A177-3AD203B41FA5}">
                      <a16:colId xmlns:a16="http://schemas.microsoft.com/office/drawing/2014/main" val="2206233166"/>
                    </a:ext>
                  </a:extLst>
                </a:gridCol>
                <a:gridCol w="569630">
                  <a:extLst>
                    <a:ext uri="{9D8B030D-6E8A-4147-A177-3AD203B41FA5}">
                      <a16:colId xmlns:a16="http://schemas.microsoft.com/office/drawing/2014/main" val="1730835647"/>
                    </a:ext>
                  </a:extLst>
                </a:gridCol>
                <a:gridCol w="429071">
                  <a:extLst>
                    <a:ext uri="{9D8B030D-6E8A-4147-A177-3AD203B41FA5}">
                      <a16:colId xmlns:a16="http://schemas.microsoft.com/office/drawing/2014/main" val="2951141193"/>
                    </a:ext>
                  </a:extLst>
                </a:gridCol>
              </a:tblGrid>
              <a:tr h="299638">
                <a:tc rowSpan="6">
                  <a:txBody>
                    <a:bodyPr/>
                    <a:lstStyle/>
                    <a:p>
                      <a:pPr algn="l" fontAlgn="ctr">
                        <a:lnSpc>
                          <a:spcPct val="150000"/>
                        </a:lnSpc>
                        <a:buNone/>
                      </a:pPr>
                      <a:r>
                        <a:rPr lang="en-US" sz="1100" b="1" u="none" strike="noStrike" dirty="0">
                          <a:effectLst/>
                        </a:rPr>
                        <a:t>Project Quality Plan must be project specific and be aligned to the TNPAQUAL- REQ-14.1_General Quality Requirements for Contractors and Suppliers.                                                                             </a:t>
                      </a:r>
                      <a:r>
                        <a:rPr lang="en-US" sz="1100" u="none" strike="noStrike" dirty="0">
                          <a:effectLst/>
                        </a:rPr>
                        <a:t>1. Scope of works</a:t>
                      </a:r>
                      <a:br>
                        <a:rPr lang="en-US" sz="1100" u="none" strike="noStrike" dirty="0">
                          <a:effectLst/>
                        </a:rPr>
                      </a:br>
                      <a:r>
                        <a:rPr lang="en-US" sz="1100" u="none" strike="noStrike" dirty="0">
                          <a:effectLst/>
                        </a:rPr>
                        <a:t>2. Control of external provided services​</a:t>
                      </a:r>
                      <a:br>
                        <a:rPr lang="en-US" sz="1100" u="none" strike="noStrike" dirty="0">
                          <a:effectLst/>
                        </a:rPr>
                      </a:br>
                      <a:r>
                        <a:rPr lang="en-US" sz="1100" u="none" strike="noStrike" dirty="0">
                          <a:effectLst/>
                        </a:rPr>
                        <a:t>3. Design and development activities</a:t>
                      </a:r>
                      <a:br>
                        <a:rPr lang="en-US" sz="1100" u="none" strike="noStrike" dirty="0">
                          <a:effectLst/>
                        </a:rPr>
                      </a:br>
                      <a:r>
                        <a:rPr lang="en-US" sz="1100" u="none" strike="noStrike" dirty="0">
                          <a:effectLst/>
                        </a:rPr>
                        <a:t>4. Audits</a:t>
                      </a:r>
                      <a:br>
                        <a:rPr lang="en-US" sz="1100" u="none" strike="noStrike" dirty="0">
                          <a:effectLst/>
                        </a:rPr>
                      </a:br>
                      <a:r>
                        <a:rPr lang="en-US" sz="1100" u="none" strike="noStrike" dirty="0">
                          <a:effectLst/>
                        </a:rPr>
                        <a:t>5. Control of non-conforming outputs</a:t>
                      </a:r>
                      <a:endParaRPr lang="en-US" sz="11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l" fontAlgn="ctr">
                        <a:lnSpc>
                          <a:spcPct val="150000"/>
                        </a:lnSpc>
                        <a:buNone/>
                      </a:pPr>
                      <a:r>
                        <a:rPr lang="en-US" sz="1100" u="none" strike="noStrike">
                          <a:effectLst/>
                        </a:rPr>
                        <a:t>No Submission/ Information submitted cannot be scored</a:t>
                      </a:r>
                      <a:endParaRPr lang="en-US" sz="1100" b="0" i="0" u="none" strike="noStrike">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100" u="none" strike="noStrike">
                          <a:effectLst/>
                        </a:rPr>
                        <a:t>0</a:t>
                      </a:r>
                      <a:endParaRPr lang="en-ZA" sz="1100" b="0" i="0" u="none" strike="noStrike">
                        <a:solidFill>
                          <a:srgbClr val="000000"/>
                        </a:solidFill>
                        <a:effectLst/>
                        <a:latin typeface="Calibri" panose="020F0502020204030204" pitchFamily="34" charset="0"/>
                      </a:endParaRPr>
                    </a:p>
                  </a:txBody>
                  <a:tcPr marL="3535" marR="3535" marT="3535" marB="0" anchor="ctr"/>
                </a:tc>
                <a:tc rowSpan="6">
                  <a:txBody>
                    <a:bodyPr/>
                    <a:lstStyle/>
                    <a:p>
                      <a:pPr algn="ctr" fontAlgn="ctr">
                        <a:lnSpc>
                          <a:spcPct val="150000"/>
                        </a:lnSpc>
                        <a:buNone/>
                      </a:pPr>
                      <a:r>
                        <a:rPr lang="en-ZA" sz="1100" u="none" strike="noStrike">
                          <a:effectLst/>
                        </a:rPr>
                        <a:t>3</a:t>
                      </a:r>
                      <a:endParaRPr lang="en-ZA" sz="1100" b="0" i="0" u="none" strike="noStrike">
                        <a:solidFill>
                          <a:srgbClr val="000000"/>
                        </a:solidFill>
                        <a:effectLst/>
                        <a:latin typeface="Calibri" panose="020F0502020204030204" pitchFamily="34" charset="0"/>
                      </a:endParaRPr>
                    </a:p>
                  </a:txBody>
                  <a:tcPr marL="3535" marR="3535" marT="3535" marB="0" anchor="ctr"/>
                </a:tc>
                <a:extLst>
                  <a:ext uri="{0D108BD9-81ED-4DB2-BD59-A6C34878D82A}">
                    <a16:rowId xmlns:a16="http://schemas.microsoft.com/office/drawing/2014/main" val="3452429000"/>
                  </a:ext>
                </a:extLst>
              </a:tr>
              <a:tr h="299638">
                <a:tc vMerge="1">
                  <a:txBody>
                    <a:bodyPr/>
                    <a:lstStyle/>
                    <a:p>
                      <a:endParaRPr lang="en-ZA"/>
                    </a:p>
                  </a:txBody>
                  <a:tcPr/>
                </a:tc>
                <a:tc>
                  <a:txBody>
                    <a:bodyPr/>
                    <a:lstStyle/>
                    <a:p>
                      <a:pPr algn="l" fontAlgn="ctr">
                        <a:lnSpc>
                          <a:spcPct val="150000"/>
                        </a:lnSpc>
                        <a:buNone/>
                      </a:pPr>
                      <a:r>
                        <a:rPr lang="en-US" sz="1100" u="none" strike="noStrike">
                          <a:effectLst/>
                        </a:rPr>
                        <a:t>Project Quality Plan addresses one (1) of the five (5) PQP requirements.</a:t>
                      </a:r>
                      <a:endParaRPr lang="en-US" sz="1100" b="0" i="0" u="none" strike="noStrike">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100" u="none" strike="noStrike">
                          <a:effectLst/>
                        </a:rPr>
                        <a:t>20</a:t>
                      </a:r>
                      <a:endParaRPr lang="en-ZA" sz="1100" b="0" i="0" u="none" strike="noStrike">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2086133569"/>
                  </a:ext>
                </a:extLst>
              </a:tr>
              <a:tr h="299638">
                <a:tc vMerge="1">
                  <a:txBody>
                    <a:bodyPr/>
                    <a:lstStyle/>
                    <a:p>
                      <a:endParaRPr lang="en-ZA"/>
                    </a:p>
                  </a:txBody>
                  <a:tcPr/>
                </a:tc>
                <a:tc>
                  <a:txBody>
                    <a:bodyPr/>
                    <a:lstStyle/>
                    <a:p>
                      <a:pPr algn="l" fontAlgn="ctr">
                        <a:lnSpc>
                          <a:spcPct val="150000"/>
                        </a:lnSpc>
                        <a:buNone/>
                      </a:pPr>
                      <a:r>
                        <a:rPr lang="en-US" sz="1100" u="none" strike="noStrike">
                          <a:effectLst/>
                        </a:rPr>
                        <a:t>Project Quality Plan addresses two (2) of the five (5) PQP requirements.</a:t>
                      </a:r>
                      <a:endParaRPr lang="en-US" sz="1100" b="0" i="0" u="none" strike="noStrike">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100" u="none" strike="noStrike">
                          <a:effectLst/>
                        </a:rPr>
                        <a:t>40</a:t>
                      </a:r>
                      <a:endParaRPr lang="en-ZA" sz="1100" b="0" i="0" u="none" strike="noStrike">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3598505699"/>
                  </a:ext>
                </a:extLst>
              </a:tr>
              <a:tr h="299638">
                <a:tc vMerge="1">
                  <a:txBody>
                    <a:bodyPr/>
                    <a:lstStyle/>
                    <a:p>
                      <a:endParaRPr lang="en-ZA"/>
                    </a:p>
                  </a:txBody>
                  <a:tcPr/>
                </a:tc>
                <a:tc>
                  <a:txBody>
                    <a:bodyPr/>
                    <a:lstStyle/>
                    <a:p>
                      <a:pPr algn="l" fontAlgn="ctr">
                        <a:lnSpc>
                          <a:spcPct val="150000"/>
                        </a:lnSpc>
                        <a:buNone/>
                      </a:pPr>
                      <a:r>
                        <a:rPr lang="en-US" sz="1100" u="none" strike="noStrike" dirty="0">
                          <a:effectLst/>
                        </a:rPr>
                        <a:t>Project Quality Plan addresses three (3) of the five (5) PQP requirements.</a:t>
                      </a:r>
                      <a:endParaRPr lang="en-US" sz="11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100" u="none" strike="noStrike">
                          <a:effectLst/>
                        </a:rPr>
                        <a:t>60</a:t>
                      </a:r>
                      <a:endParaRPr lang="en-ZA" sz="1100" b="0" i="0" u="none" strike="noStrike">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2831226821"/>
                  </a:ext>
                </a:extLst>
              </a:tr>
              <a:tr h="299638">
                <a:tc vMerge="1">
                  <a:txBody>
                    <a:bodyPr/>
                    <a:lstStyle/>
                    <a:p>
                      <a:endParaRPr lang="en-ZA"/>
                    </a:p>
                  </a:txBody>
                  <a:tcPr/>
                </a:tc>
                <a:tc>
                  <a:txBody>
                    <a:bodyPr/>
                    <a:lstStyle/>
                    <a:p>
                      <a:pPr algn="l" fontAlgn="ctr">
                        <a:lnSpc>
                          <a:spcPct val="150000"/>
                        </a:lnSpc>
                        <a:buNone/>
                      </a:pPr>
                      <a:r>
                        <a:rPr lang="en-US" sz="1100" u="none" strike="noStrike">
                          <a:effectLst/>
                        </a:rPr>
                        <a:t>Project Quality Plan addresses four (4) of the five (5) PQP requirements.</a:t>
                      </a:r>
                      <a:endParaRPr lang="en-US" sz="1100" b="0" i="0" u="none" strike="noStrike">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100" u="none" strike="noStrike">
                          <a:effectLst/>
                        </a:rPr>
                        <a:t>80</a:t>
                      </a:r>
                      <a:endParaRPr lang="en-ZA" sz="1100" b="0" i="0" u="none" strike="noStrike">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3416796190"/>
                  </a:ext>
                </a:extLst>
              </a:tr>
              <a:tr h="869836">
                <a:tc vMerge="1">
                  <a:txBody>
                    <a:bodyPr/>
                    <a:lstStyle/>
                    <a:p>
                      <a:endParaRPr lang="en-ZA"/>
                    </a:p>
                  </a:txBody>
                  <a:tcPr/>
                </a:tc>
                <a:tc>
                  <a:txBody>
                    <a:bodyPr/>
                    <a:lstStyle/>
                    <a:p>
                      <a:pPr algn="l" fontAlgn="ctr">
                        <a:lnSpc>
                          <a:spcPct val="150000"/>
                        </a:lnSpc>
                        <a:buNone/>
                      </a:pPr>
                      <a:r>
                        <a:rPr lang="en-US" sz="1100" u="none" strike="noStrike" dirty="0">
                          <a:effectLst/>
                        </a:rPr>
                        <a:t>Project Quality Plan addresses all five (5) of the PQP requirements.</a:t>
                      </a:r>
                      <a:endParaRPr lang="en-US" sz="11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100" u="none" strike="noStrike">
                          <a:effectLst/>
                        </a:rPr>
                        <a:t>100</a:t>
                      </a:r>
                      <a:endParaRPr lang="en-ZA" sz="1100" b="0" i="0" u="none" strike="noStrike">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3889117852"/>
                  </a:ext>
                </a:extLst>
              </a:tr>
              <a:tr h="299638">
                <a:tc rowSpan="6">
                  <a:txBody>
                    <a:bodyPr/>
                    <a:lstStyle/>
                    <a:p>
                      <a:pPr algn="l" fontAlgn="ctr">
                        <a:lnSpc>
                          <a:spcPct val="150000"/>
                        </a:lnSpc>
                        <a:buNone/>
                      </a:pPr>
                      <a:r>
                        <a:rPr lang="en-US" sz="1100" b="1" u="none" strike="noStrike" dirty="0">
                          <a:effectLst/>
                        </a:rPr>
                        <a:t> Qualification</a:t>
                      </a:r>
                      <a:br>
                        <a:rPr lang="en-US" sz="1100" u="none" strike="noStrike" dirty="0">
                          <a:effectLst/>
                        </a:rPr>
                      </a:br>
                      <a:br>
                        <a:rPr lang="en-US" sz="1100" u="none" strike="noStrike" dirty="0">
                          <a:effectLst/>
                        </a:rPr>
                      </a:br>
                      <a:r>
                        <a:rPr lang="en-US" sz="1100" u="none" strike="noStrike" dirty="0">
                          <a:effectLst/>
                        </a:rPr>
                        <a:t> Quality Diploma/Technical Diploma and ISO 9001:2015 QMS training certificates (Implementation of QMS and Auditing).  </a:t>
                      </a:r>
                      <a:endParaRPr lang="en-US" sz="11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l" fontAlgn="ctr">
                        <a:lnSpc>
                          <a:spcPct val="150000"/>
                        </a:lnSpc>
                        <a:buNone/>
                      </a:pPr>
                      <a:r>
                        <a:rPr lang="en-US" sz="1100" u="none" strike="noStrike" dirty="0">
                          <a:effectLst/>
                        </a:rPr>
                        <a:t>No Submission/ Information submitted cannot be scored</a:t>
                      </a:r>
                      <a:endParaRPr lang="en-US" sz="11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100" u="none" strike="noStrike">
                          <a:effectLst/>
                        </a:rPr>
                        <a:t>0</a:t>
                      </a:r>
                      <a:endParaRPr lang="en-ZA" sz="1100" b="0" i="0" u="none" strike="noStrike">
                        <a:solidFill>
                          <a:srgbClr val="000000"/>
                        </a:solidFill>
                        <a:effectLst/>
                        <a:latin typeface="Calibri" panose="020F0502020204030204" pitchFamily="34" charset="0"/>
                      </a:endParaRPr>
                    </a:p>
                  </a:txBody>
                  <a:tcPr marL="3535" marR="3535" marT="3535" marB="0" anchor="ctr"/>
                </a:tc>
                <a:tc rowSpan="6">
                  <a:txBody>
                    <a:bodyPr/>
                    <a:lstStyle/>
                    <a:p>
                      <a:pPr algn="ctr" fontAlgn="ctr">
                        <a:lnSpc>
                          <a:spcPct val="150000"/>
                        </a:lnSpc>
                        <a:buNone/>
                      </a:pPr>
                      <a:r>
                        <a:rPr lang="en-ZA" sz="1100" u="none" strike="noStrike" dirty="0">
                          <a:effectLst/>
                        </a:rPr>
                        <a:t>2</a:t>
                      </a:r>
                      <a:endParaRPr lang="en-ZA" sz="1100" b="0" i="0" u="none" strike="noStrike" dirty="0">
                        <a:solidFill>
                          <a:srgbClr val="000000"/>
                        </a:solidFill>
                        <a:effectLst/>
                        <a:latin typeface="Calibri" panose="020F0502020204030204" pitchFamily="34" charset="0"/>
                      </a:endParaRPr>
                    </a:p>
                  </a:txBody>
                  <a:tcPr marL="3535" marR="3535" marT="3535" marB="0" anchor="ctr"/>
                </a:tc>
                <a:extLst>
                  <a:ext uri="{0D108BD9-81ED-4DB2-BD59-A6C34878D82A}">
                    <a16:rowId xmlns:a16="http://schemas.microsoft.com/office/drawing/2014/main" val="3901487017"/>
                  </a:ext>
                </a:extLst>
              </a:tr>
              <a:tr h="299638">
                <a:tc vMerge="1">
                  <a:txBody>
                    <a:bodyPr/>
                    <a:lstStyle/>
                    <a:p>
                      <a:endParaRPr lang="en-ZA"/>
                    </a:p>
                  </a:txBody>
                  <a:tcPr/>
                </a:tc>
                <a:tc>
                  <a:txBody>
                    <a:bodyPr/>
                    <a:lstStyle/>
                    <a:p>
                      <a:pPr algn="l" fontAlgn="ctr">
                        <a:lnSpc>
                          <a:spcPct val="150000"/>
                        </a:lnSpc>
                        <a:buNone/>
                      </a:pPr>
                      <a:r>
                        <a:rPr lang="en-US" sz="1100" u="none" strike="noStrike">
                          <a:effectLst/>
                        </a:rPr>
                        <a:t>Submitted Qualifications not relating to Quality/Engineering</a:t>
                      </a:r>
                      <a:endParaRPr lang="en-US" sz="1100" b="0" i="0" u="none" strike="noStrike">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100" u="none" strike="noStrike">
                          <a:effectLst/>
                        </a:rPr>
                        <a:t>20</a:t>
                      </a:r>
                      <a:endParaRPr lang="en-ZA" sz="1100" b="0" i="0" u="none" strike="noStrike">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3137354935"/>
                  </a:ext>
                </a:extLst>
              </a:tr>
              <a:tr h="595122">
                <a:tc vMerge="1">
                  <a:txBody>
                    <a:bodyPr/>
                    <a:lstStyle/>
                    <a:p>
                      <a:endParaRPr lang="en-ZA"/>
                    </a:p>
                  </a:txBody>
                  <a:tcPr/>
                </a:tc>
                <a:tc>
                  <a:txBody>
                    <a:bodyPr/>
                    <a:lstStyle/>
                    <a:p>
                      <a:pPr algn="l" fontAlgn="ctr">
                        <a:lnSpc>
                          <a:spcPct val="150000"/>
                        </a:lnSpc>
                        <a:buNone/>
                      </a:pPr>
                      <a:r>
                        <a:rPr lang="en-US" sz="1100" u="none" strike="noStrike" dirty="0">
                          <a:effectLst/>
                        </a:rPr>
                        <a:t>Quality Diploma/</a:t>
                      </a:r>
                      <a:r>
                        <a:rPr lang="en-US" sz="1100" u="none" strike="noStrike" dirty="0" err="1">
                          <a:effectLst/>
                        </a:rPr>
                        <a:t>Techical</a:t>
                      </a:r>
                      <a:r>
                        <a:rPr lang="en-US" sz="1100" u="none" strike="noStrike" dirty="0">
                          <a:effectLst/>
                        </a:rPr>
                        <a:t> Diploma and  ISO 9001:2015 QMS training certificate (Implementation of QMS)</a:t>
                      </a:r>
                      <a:endParaRPr lang="en-US" sz="11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100" u="none" strike="noStrike">
                          <a:effectLst/>
                        </a:rPr>
                        <a:t>40</a:t>
                      </a:r>
                      <a:endParaRPr lang="en-ZA" sz="1100" b="0" i="0" u="none" strike="noStrike">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2658455359"/>
                  </a:ext>
                </a:extLst>
              </a:tr>
              <a:tr h="595122">
                <a:tc vMerge="1">
                  <a:txBody>
                    <a:bodyPr/>
                    <a:lstStyle/>
                    <a:p>
                      <a:endParaRPr lang="en-ZA"/>
                    </a:p>
                  </a:txBody>
                  <a:tcPr/>
                </a:tc>
                <a:tc>
                  <a:txBody>
                    <a:bodyPr/>
                    <a:lstStyle/>
                    <a:p>
                      <a:pPr algn="l" fontAlgn="ctr">
                        <a:lnSpc>
                          <a:spcPct val="150000"/>
                        </a:lnSpc>
                        <a:buNone/>
                      </a:pPr>
                      <a:r>
                        <a:rPr lang="en-US" sz="1100" u="none" strike="noStrike" dirty="0">
                          <a:effectLst/>
                        </a:rPr>
                        <a:t>Quality Diploma/Technical Diploma with ISO 9001:2015 QMS training certificate (Implementation of QMS and Auditing)</a:t>
                      </a:r>
                      <a:endParaRPr lang="en-US" sz="11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100" u="none" strike="noStrike">
                          <a:effectLst/>
                        </a:rPr>
                        <a:t>60</a:t>
                      </a:r>
                      <a:endParaRPr lang="en-ZA" sz="1100" b="0" i="0" u="none" strike="noStrike">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1680448810"/>
                  </a:ext>
                </a:extLst>
              </a:tr>
              <a:tr h="555231">
                <a:tc vMerge="1">
                  <a:txBody>
                    <a:bodyPr/>
                    <a:lstStyle/>
                    <a:p>
                      <a:endParaRPr lang="en-ZA"/>
                    </a:p>
                  </a:txBody>
                  <a:tcPr/>
                </a:tc>
                <a:tc>
                  <a:txBody>
                    <a:bodyPr/>
                    <a:lstStyle/>
                    <a:p>
                      <a:pPr algn="l" fontAlgn="ctr">
                        <a:lnSpc>
                          <a:spcPct val="150000"/>
                        </a:lnSpc>
                        <a:buNone/>
                      </a:pPr>
                      <a:r>
                        <a:rPr lang="en-US" sz="1100" u="none" strike="noStrike" dirty="0">
                          <a:effectLst/>
                        </a:rPr>
                        <a:t>Quality Diploma, Technical Diploma and ISO 9001:2015 QMS certificates (Implementation of QMS)</a:t>
                      </a:r>
                      <a:endParaRPr lang="en-US" sz="11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100" u="none" strike="noStrike">
                          <a:effectLst/>
                        </a:rPr>
                        <a:t>80</a:t>
                      </a:r>
                      <a:endParaRPr lang="en-ZA" sz="1100" b="0" i="0" u="none" strike="noStrike">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2948933582"/>
                  </a:ext>
                </a:extLst>
              </a:tr>
              <a:tr h="542517">
                <a:tc vMerge="1">
                  <a:txBody>
                    <a:bodyPr/>
                    <a:lstStyle/>
                    <a:p>
                      <a:endParaRPr lang="en-ZA"/>
                    </a:p>
                  </a:txBody>
                  <a:tcPr/>
                </a:tc>
                <a:tc>
                  <a:txBody>
                    <a:bodyPr/>
                    <a:lstStyle/>
                    <a:p>
                      <a:pPr algn="l" fontAlgn="b">
                        <a:lnSpc>
                          <a:spcPct val="150000"/>
                        </a:lnSpc>
                        <a:buNone/>
                      </a:pPr>
                      <a:r>
                        <a:rPr lang="en-US" sz="1100" u="none" strike="noStrike" dirty="0">
                          <a:effectLst/>
                        </a:rPr>
                        <a:t>Quality Diploma, Technical Diploma and ISO 9001:2015 QMS training certificates (Implementation of QMS and Auditing)</a:t>
                      </a:r>
                      <a:endParaRPr lang="en-US" sz="1100" b="0" i="0" u="none" strike="noStrike" dirty="0">
                        <a:solidFill>
                          <a:srgbClr val="000000"/>
                        </a:solidFill>
                        <a:effectLst/>
                        <a:latin typeface="Calibri" panose="020F0502020204030204" pitchFamily="34" charset="0"/>
                      </a:endParaRPr>
                    </a:p>
                  </a:txBody>
                  <a:tcPr marL="3535" marR="3535" marT="3535" marB="0" anchor="b"/>
                </a:tc>
                <a:tc>
                  <a:txBody>
                    <a:bodyPr/>
                    <a:lstStyle/>
                    <a:p>
                      <a:pPr algn="ctr" fontAlgn="ctr">
                        <a:lnSpc>
                          <a:spcPct val="150000"/>
                        </a:lnSpc>
                        <a:buNone/>
                      </a:pPr>
                      <a:r>
                        <a:rPr lang="en-ZA" sz="1100" u="none" strike="noStrike" dirty="0">
                          <a:effectLst/>
                        </a:rPr>
                        <a:t>100</a:t>
                      </a:r>
                      <a:endParaRPr lang="en-ZA" sz="11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4141476563"/>
                  </a:ext>
                </a:extLst>
              </a:tr>
            </a:tbl>
          </a:graphicData>
        </a:graphic>
      </p:graphicFrame>
    </p:spTree>
    <p:extLst>
      <p:ext uri="{BB962C8B-B14F-4D97-AF65-F5344CB8AC3E}">
        <p14:creationId xmlns:p14="http://schemas.microsoft.com/office/powerpoint/2010/main" val="3283914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9C14D-4FD1-3EFC-0A18-A3B8B724B431}"/>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E939C899-61E2-79FE-3901-7CE345F66B3F}"/>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lang="en-GB" sz="1600" b="1" kern="1600" dirty="0">
                <a:effectLst/>
                <a:latin typeface="Tahoma" panose="020B0604030504040204" pitchFamily="34" charset="0"/>
                <a:ea typeface="Times New Roman" panose="02020603050405020304" pitchFamily="18" charset="0"/>
              </a:rPr>
              <a:t>T2.2-05: QUALITY MANAGEMENT</a:t>
            </a:r>
            <a:endParaRPr lang="en-US" sz="1600" b="1" kern="1600" dirty="0">
              <a:effectLst/>
              <a:latin typeface="Arial" panose="020B0604020202020204" pitchFamily="34" charset="0"/>
              <a:ea typeface="Times New Roman" panose="02020603050405020304" pitchFamily="18" charset="0"/>
            </a:endParaRPr>
          </a:p>
        </p:txBody>
      </p:sp>
      <p:graphicFrame>
        <p:nvGraphicFramePr>
          <p:cNvPr id="2" name="Table 1">
            <a:extLst>
              <a:ext uri="{FF2B5EF4-FFF2-40B4-BE49-F238E27FC236}">
                <a16:creationId xmlns:a16="http://schemas.microsoft.com/office/drawing/2014/main" id="{DF1D572D-7AC7-0293-C2FD-94A9E5CC93FE}"/>
              </a:ext>
            </a:extLst>
          </p:cNvPr>
          <p:cNvGraphicFramePr>
            <a:graphicFrameLocks noGrp="1"/>
          </p:cNvGraphicFramePr>
          <p:nvPr/>
        </p:nvGraphicFramePr>
        <p:xfrm>
          <a:off x="586991" y="2919129"/>
          <a:ext cx="10074310" cy="3330947"/>
        </p:xfrm>
        <a:graphic>
          <a:graphicData uri="http://schemas.openxmlformats.org/drawingml/2006/table">
            <a:tbl>
              <a:tblPr>
                <a:tableStyleId>{5C22544A-7EE6-4342-B048-85BDC9FD1C3A}</a:tableStyleId>
              </a:tblPr>
              <a:tblGrid>
                <a:gridCol w="3824235">
                  <a:extLst>
                    <a:ext uri="{9D8B030D-6E8A-4147-A177-3AD203B41FA5}">
                      <a16:colId xmlns:a16="http://schemas.microsoft.com/office/drawing/2014/main" val="2271411118"/>
                    </a:ext>
                  </a:extLst>
                </a:gridCol>
                <a:gridCol w="5282892">
                  <a:extLst>
                    <a:ext uri="{9D8B030D-6E8A-4147-A177-3AD203B41FA5}">
                      <a16:colId xmlns:a16="http://schemas.microsoft.com/office/drawing/2014/main" val="3005116672"/>
                    </a:ext>
                  </a:extLst>
                </a:gridCol>
                <a:gridCol w="500070">
                  <a:extLst>
                    <a:ext uri="{9D8B030D-6E8A-4147-A177-3AD203B41FA5}">
                      <a16:colId xmlns:a16="http://schemas.microsoft.com/office/drawing/2014/main" val="1388564600"/>
                    </a:ext>
                  </a:extLst>
                </a:gridCol>
                <a:gridCol w="467113">
                  <a:extLst>
                    <a:ext uri="{9D8B030D-6E8A-4147-A177-3AD203B41FA5}">
                      <a16:colId xmlns:a16="http://schemas.microsoft.com/office/drawing/2014/main" val="1464791999"/>
                    </a:ext>
                  </a:extLst>
                </a:gridCol>
              </a:tblGrid>
              <a:tr h="506746">
                <a:tc rowSpan="6">
                  <a:txBody>
                    <a:bodyPr/>
                    <a:lstStyle/>
                    <a:p>
                      <a:pPr algn="l" fontAlgn="ctr">
                        <a:lnSpc>
                          <a:spcPct val="150000"/>
                        </a:lnSpc>
                        <a:buNone/>
                      </a:pPr>
                      <a:r>
                        <a:rPr lang="en-US" sz="1100" b="1" u="none" strike="noStrike" dirty="0">
                          <a:effectLst/>
                        </a:rPr>
                        <a:t>Quality Control Plan (QCP) which includes the following requirements:</a:t>
                      </a:r>
                      <a:br>
                        <a:rPr lang="en-US" sz="1100" u="none" strike="noStrike" dirty="0">
                          <a:effectLst/>
                        </a:rPr>
                      </a:br>
                      <a:br>
                        <a:rPr lang="en-US" sz="1100" u="none" strike="noStrike" dirty="0">
                          <a:effectLst/>
                        </a:rPr>
                      </a:br>
                      <a:r>
                        <a:rPr lang="en-US" sz="1100" u="none" strike="noStrike" dirty="0">
                          <a:effectLst/>
                        </a:rPr>
                        <a:t>1. Sequence of activities </a:t>
                      </a:r>
                      <a:br>
                        <a:rPr lang="en-US" sz="1100" u="none" strike="noStrike" dirty="0">
                          <a:effectLst/>
                        </a:rPr>
                      </a:br>
                      <a:r>
                        <a:rPr lang="en-US" sz="1100" u="none" strike="noStrike" dirty="0">
                          <a:effectLst/>
                        </a:rPr>
                        <a:t>2.Procedure/code specifications </a:t>
                      </a:r>
                      <a:br>
                        <a:rPr lang="en-US" sz="1100" u="none" strike="noStrike" dirty="0">
                          <a:effectLst/>
                        </a:rPr>
                      </a:br>
                      <a:r>
                        <a:rPr lang="en-US" sz="1100" u="none" strike="noStrike" dirty="0">
                          <a:effectLst/>
                        </a:rPr>
                        <a:t>3. Intervention points </a:t>
                      </a:r>
                      <a:br>
                        <a:rPr lang="en-US" sz="1100" u="none" strike="noStrike" dirty="0">
                          <a:effectLst/>
                        </a:rPr>
                      </a:br>
                      <a:r>
                        <a:rPr lang="en-US" sz="1100" u="none" strike="noStrike" dirty="0">
                          <a:effectLst/>
                        </a:rPr>
                        <a:t>4. Field inspection checklist </a:t>
                      </a:r>
                      <a:br>
                        <a:rPr lang="en-US" sz="1100" u="none" strike="noStrike" dirty="0">
                          <a:effectLst/>
                        </a:rPr>
                      </a:br>
                      <a:r>
                        <a:rPr lang="en-US" sz="1100" u="none" strike="noStrike" dirty="0">
                          <a:effectLst/>
                        </a:rPr>
                        <a:t>5. Relevant signatories</a:t>
                      </a:r>
                      <a:endParaRPr lang="en-US" sz="11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l" fontAlgn="ctr">
                        <a:buNone/>
                      </a:pPr>
                      <a:r>
                        <a:rPr lang="en-US" sz="1100" u="none" strike="noStrike" dirty="0">
                          <a:effectLst/>
                        </a:rPr>
                        <a:t>No Submission/ Information submitted cannot be scored</a:t>
                      </a:r>
                      <a:endParaRPr lang="en-US" sz="11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buNone/>
                      </a:pPr>
                      <a:r>
                        <a:rPr lang="en-ZA" sz="1100" u="none" strike="noStrike">
                          <a:effectLst/>
                        </a:rPr>
                        <a:t>0</a:t>
                      </a:r>
                      <a:endParaRPr lang="en-ZA" sz="1100" b="0" i="0" u="none" strike="noStrike">
                        <a:solidFill>
                          <a:srgbClr val="000000"/>
                        </a:solidFill>
                        <a:effectLst/>
                        <a:latin typeface="Calibri" panose="020F0502020204030204" pitchFamily="34" charset="0"/>
                      </a:endParaRPr>
                    </a:p>
                  </a:txBody>
                  <a:tcPr marL="3535" marR="3535" marT="3535" marB="0" anchor="ctr"/>
                </a:tc>
                <a:tc rowSpan="6">
                  <a:txBody>
                    <a:bodyPr/>
                    <a:lstStyle/>
                    <a:p>
                      <a:pPr algn="ctr" fontAlgn="ctr">
                        <a:buNone/>
                      </a:pPr>
                      <a:r>
                        <a:rPr lang="en-ZA" sz="1100" u="none" strike="noStrike" dirty="0">
                          <a:effectLst/>
                        </a:rPr>
                        <a:t>3</a:t>
                      </a:r>
                      <a:endParaRPr lang="en-ZA" sz="1100" b="0" i="0" u="none" strike="noStrike" dirty="0">
                        <a:solidFill>
                          <a:srgbClr val="000000"/>
                        </a:solidFill>
                        <a:effectLst/>
                        <a:latin typeface="Calibri" panose="020F0502020204030204" pitchFamily="34" charset="0"/>
                      </a:endParaRPr>
                    </a:p>
                  </a:txBody>
                  <a:tcPr marL="3535" marR="3535" marT="3535" marB="0" anchor="ctr"/>
                </a:tc>
                <a:extLst>
                  <a:ext uri="{0D108BD9-81ED-4DB2-BD59-A6C34878D82A}">
                    <a16:rowId xmlns:a16="http://schemas.microsoft.com/office/drawing/2014/main" val="3622256845"/>
                  </a:ext>
                </a:extLst>
              </a:tr>
              <a:tr h="506746">
                <a:tc vMerge="1">
                  <a:txBody>
                    <a:bodyPr/>
                    <a:lstStyle/>
                    <a:p>
                      <a:endParaRPr lang="en-ZA"/>
                    </a:p>
                  </a:txBody>
                  <a:tcPr/>
                </a:tc>
                <a:tc>
                  <a:txBody>
                    <a:bodyPr/>
                    <a:lstStyle/>
                    <a:p>
                      <a:pPr algn="l" fontAlgn="ctr">
                        <a:buNone/>
                      </a:pPr>
                      <a:r>
                        <a:rPr lang="en-US" sz="1100" u="none" strike="noStrike" dirty="0">
                          <a:effectLst/>
                        </a:rPr>
                        <a:t>Quality Control Plan contains one (1) of the five (5) QCP requirements</a:t>
                      </a:r>
                      <a:endParaRPr lang="en-US" sz="11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buNone/>
                      </a:pPr>
                      <a:r>
                        <a:rPr lang="en-ZA" sz="1100" u="none" strike="noStrike">
                          <a:effectLst/>
                        </a:rPr>
                        <a:t>20</a:t>
                      </a:r>
                      <a:endParaRPr lang="en-ZA" sz="1100" b="0" i="0" u="none" strike="noStrike">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355842932"/>
                  </a:ext>
                </a:extLst>
              </a:tr>
              <a:tr h="506746">
                <a:tc vMerge="1">
                  <a:txBody>
                    <a:bodyPr/>
                    <a:lstStyle/>
                    <a:p>
                      <a:endParaRPr lang="en-ZA"/>
                    </a:p>
                  </a:txBody>
                  <a:tcPr/>
                </a:tc>
                <a:tc>
                  <a:txBody>
                    <a:bodyPr/>
                    <a:lstStyle/>
                    <a:p>
                      <a:pPr algn="l" fontAlgn="ctr">
                        <a:buNone/>
                      </a:pPr>
                      <a:r>
                        <a:rPr lang="en-US" sz="1100" u="none" strike="noStrike" dirty="0">
                          <a:effectLst/>
                        </a:rPr>
                        <a:t>Quality Control Plan contains  two (2) of the five (5) QCP requirements.</a:t>
                      </a:r>
                      <a:endParaRPr lang="en-US" sz="11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buNone/>
                      </a:pPr>
                      <a:r>
                        <a:rPr lang="en-ZA" sz="1100" u="none" strike="noStrike" dirty="0">
                          <a:effectLst/>
                        </a:rPr>
                        <a:t>40</a:t>
                      </a:r>
                      <a:endParaRPr lang="en-ZA" sz="11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1911385597"/>
                  </a:ext>
                </a:extLst>
              </a:tr>
              <a:tr h="506746">
                <a:tc vMerge="1">
                  <a:txBody>
                    <a:bodyPr/>
                    <a:lstStyle/>
                    <a:p>
                      <a:endParaRPr lang="en-ZA"/>
                    </a:p>
                  </a:txBody>
                  <a:tcPr/>
                </a:tc>
                <a:tc>
                  <a:txBody>
                    <a:bodyPr/>
                    <a:lstStyle/>
                    <a:p>
                      <a:pPr algn="l" fontAlgn="ctr">
                        <a:buNone/>
                      </a:pPr>
                      <a:r>
                        <a:rPr lang="en-US" sz="1100" u="none" strike="noStrike" dirty="0">
                          <a:effectLst/>
                        </a:rPr>
                        <a:t>Quality Control Plan contains three (3) of the five (5) QCP requirements</a:t>
                      </a:r>
                      <a:endParaRPr lang="en-US" sz="11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buNone/>
                      </a:pPr>
                      <a:r>
                        <a:rPr lang="en-ZA" sz="1100" u="none" strike="noStrike" dirty="0">
                          <a:effectLst/>
                        </a:rPr>
                        <a:t>60</a:t>
                      </a:r>
                      <a:endParaRPr lang="en-ZA" sz="11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1145974489"/>
                  </a:ext>
                </a:extLst>
              </a:tr>
              <a:tr h="506746">
                <a:tc vMerge="1">
                  <a:txBody>
                    <a:bodyPr/>
                    <a:lstStyle/>
                    <a:p>
                      <a:endParaRPr lang="en-ZA"/>
                    </a:p>
                  </a:txBody>
                  <a:tcPr/>
                </a:tc>
                <a:tc>
                  <a:txBody>
                    <a:bodyPr/>
                    <a:lstStyle/>
                    <a:p>
                      <a:pPr algn="l" fontAlgn="ctr">
                        <a:buNone/>
                      </a:pPr>
                      <a:r>
                        <a:rPr lang="en-US" sz="1100" u="none" strike="noStrike" dirty="0">
                          <a:effectLst/>
                        </a:rPr>
                        <a:t>Quality Control Plan contains four (4) of the five (5) QCP requirements.</a:t>
                      </a:r>
                      <a:endParaRPr lang="en-US" sz="11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buNone/>
                      </a:pPr>
                      <a:r>
                        <a:rPr lang="en-ZA" sz="1100" u="none" strike="noStrike" dirty="0">
                          <a:effectLst/>
                        </a:rPr>
                        <a:t>80</a:t>
                      </a:r>
                      <a:endParaRPr lang="en-ZA" sz="11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504885052"/>
                  </a:ext>
                </a:extLst>
              </a:tr>
              <a:tr h="506746">
                <a:tc vMerge="1">
                  <a:txBody>
                    <a:bodyPr/>
                    <a:lstStyle/>
                    <a:p>
                      <a:endParaRPr lang="en-ZA"/>
                    </a:p>
                  </a:txBody>
                  <a:tcPr/>
                </a:tc>
                <a:tc>
                  <a:txBody>
                    <a:bodyPr/>
                    <a:lstStyle/>
                    <a:p>
                      <a:pPr algn="l" fontAlgn="ctr">
                        <a:buNone/>
                      </a:pPr>
                      <a:r>
                        <a:rPr lang="en-US" sz="1100" u="none" strike="noStrike">
                          <a:effectLst/>
                        </a:rPr>
                        <a:t>Quality Control Plan contains all five (5) of the QCP requirements.</a:t>
                      </a:r>
                      <a:endParaRPr lang="en-US" sz="1100" b="0" i="0" u="none" strike="noStrike">
                        <a:solidFill>
                          <a:srgbClr val="000000"/>
                        </a:solidFill>
                        <a:effectLst/>
                        <a:latin typeface="Calibri" panose="020F0502020204030204" pitchFamily="34" charset="0"/>
                      </a:endParaRPr>
                    </a:p>
                  </a:txBody>
                  <a:tcPr marL="3535" marR="3535" marT="3535" marB="0" anchor="ctr"/>
                </a:tc>
                <a:tc>
                  <a:txBody>
                    <a:bodyPr/>
                    <a:lstStyle/>
                    <a:p>
                      <a:pPr algn="ctr" fontAlgn="ctr">
                        <a:buNone/>
                      </a:pPr>
                      <a:r>
                        <a:rPr lang="en-ZA" sz="1100" u="none" strike="noStrike" dirty="0">
                          <a:effectLst/>
                        </a:rPr>
                        <a:t>100</a:t>
                      </a:r>
                      <a:endParaRPr lang="en-ZA" sz="11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4064010914"/>
                  </a:ext>
                </a:extLst>
              </a:tr>
              <a:tr h="290471">
                <a:tc>
                  <a:txBody>
                    <a:bodyPr/>
                    <a:lstStyle/>
                    <a:p>
                      <a:pPr algn="l" fontAlgn="ctr">
                        <a:buNone/>
                      </a:pPr>
                      <a:r>
                        <a:rPr lang="en-ZA" sz="500" u="none" strike="noStrike">
                          <a:effectLst/>
                        </a:rPr>
                        <a:t> </a:t>
                      </a:r>
                      <a:endParaRPr lang="en-ZA" sz="500" b="0" i="0" u="none" strike="noStrike">
                        <a:solidFill>
                          <a:srgbClr val="000000"/>
                        </a:solidFill>
                        <a:effectLst/>
                        <a:latin typeface="Calibri" panose="020F0502020204030204" pitchFamily="34" charset="0"/>
                      </a:endParaRPr>
                    </a:p>
                  </a:txBody>
                  <a:tcPr marL="3535" marR="3535" marT="3535" marB="0" anchor="ctr"/>
                </a:tc>
                <a:tc>
                  <a:txBody>
                    <a:bodyPr/>
                    <a:lstStyle/>
                    <a:p>
                      <a:pPr algn="l" fontAlgn="ctr">
                        <a:buNone/>
                      </a:pPr>
                      <a:r>
                        <a:rPr lang="en-ZA" sz="500" u="none" strike="noStrike" dirty="0">
                          <a:effectLst/>
                        </a:rPr>
                        <a:t> </a:t>
                      </a:r>
                      <a:endParaRPr lang="en-ZA" sz="5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buNone/>
                      </a:pPr>
                      <a:r>
                        <a:rPr lang="en-ZA" sz="500" u="none" strike="noStrike" dirty="0">
                          <a:effectLst/>
                        </a:rPr>
                        <a:t> </a:t>
                      </a:r>
                      <a:endParaRPr lang="en-ZA" sz="5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buNone/>
                      </a:pPr>
                      <a:r>
                        <a:rPr lang="en-ZA" sz="500" u="none" strike="noStrike" dirty="0">
                          <a:effectLst/>
                        </a:rPr>
                        <a:t> </a:t>
                      </a:r>
                      <a:endParaRPr lang="en-ZA" sz="500" b="0" i="0" u="none" strike="noStrike" dirty="0">
                        <a:solidFill>
                          <a:srgbClr val="000000"/>
                        </a:solidFill>
                        <a:effectLst/>
                        <a:latin typeface="Calibri" panose="020F0502020204030204" pitchFamily="34" charset="0"/>
                      </a:endParaRPr>
                    </a:p>
                  </a:txBody>
                  <a:tcPr marL="3535" marR="3535" marT="3535" marB="0" anchor="ctr"/>
                </a:tc>
                <a:extLst>
                  <a:ext uri="{0D108BD9-81ED-4DB2-BD59-A6C34878D82A}">
                    <a16:rowId xmlns:a16="http://schemas.microsoft.com/office/drawing/2014/main" val="4113814770"/>
                  </a:ext>
                </a:extLst>
              </a:tr>
            </a:tbl>
          </a:graphicData>
        </a:graphic>
      </p:graphicFrame>
      <p:graphicFrame>
        <p:nvGraphicFramePr>
          <p:cNvPr id="3" name="Table 2">
            <a:extLst>
              <a:ext uri="{FF2B5EF4-FFF2-40B4-BE49-F238E27FC236}">
                <a16:creationId xmlns:a16="http://schemas.microsoft.com/office/drawing/2014/main" id="{ECC3DBF7-B774-6EA9-0B86-6686FDA5956F}"/>
              </a:ext>
            </a:extLst>
          </p:cNvPr>
          <p:cNvGraphicFramePr>
            <a:graphicFrameLocks noGrp="1"/>
          </p:cNvGraphicFramePr>
          <p:nvPr/>
        </p:nvGraphicFramePr>
        <p:xfrm>
          <a:off x="586990" y="960351"/>
          <a:ext cx="10079725" cy="1958778"/>
        </p:xfrm>
        <a:graphic>
          <a:graphicData uri="http://schemas.openxmlformats.org/drawingml/2006/table">
            <a:tbl>
              <a:tblPr>
                <a:tableStyleId>{5C22544A-7EE6-4342-B048-85BDC9FD1C3A}</a:tableStyleId>
              </a:tblPr>
              <a:tblGrid>
                <a:gridCol w="3815441">
                  <a:extLst>
                    <a:ext uri="{9D8B030D-6E8A-4147-A177-3AD203B41FA5}">
                      <a16:colId xmlns:a16="http://schemas.microsoft.com/office/drawing/2014/main" val="2553490024"/>
                    </a:ext>
                  </a:extLst>
                </a:gridCol>
                <a:gridCol w="5294228">
                  <a:extLst>
                    <a:ext uri="{9D8B030D-6E8A-4147-A177-3AD203B41FA5}">
                      <a16:colId xmlns:a16="http://schemas.microsoft.com/office/drawing/2014/main" val="3760163455"/>
                    </a:ext>
                  </a:extLst>
                </a:gridCol>
                <a:gridCol w="492370">
                  <a:extLst>
                    <a:ext uri="{9D8B030D-6E8A-4147-A177-3AD203B41FA5}">
                      <a16:colId xmlns:a16="http://schemas.microsoft.com/office/drawing/2014/main" val="3390438602"/>
                    </a:ext>
                  </a:extLst>
                </a:gridCol>
                <a:gridCol w="477686">
                  <a:extLst>
                    <a:ext uri="{9D8B030D-6E8A-4147-A177-3AD203B41FA5}">
                      <a16:colId xmlns:a16="http://schemas.microsoft.com/office/drawing/2014/main" val="1872568649"/>
                    </a:ext>
                  </a:extLst>
                </a:gridCol>
              </a:tblGrid>
              <a:tr h="326463">
                <a:tc rowSpan="6">
                  <a:txBody>
                    <a:bodyPr/>
                    <a:lstStyle/>
                    <a:p>
                      <a:pPr algn="l" fontAlgn="ctr">
                        <a:lnSpc>
                          <a:spcPct val="150000"/>
                        </a:lnSpc>
                        <a:buNone/>
                      </a:pPr>
                      <a:r>
                        <a:rPr lang="en-US" sz="1100" b="1" u="none" strike="noStrike" dirty="0">
                          <a:effectLst/>
                        </a:rPr>
                        <a:t>CV of Quality Officer </a:t>
                      </a:r>
                      <a:br>
                        <a:rPr lang="en-US" sz="1100" u="none" strike="noStrike" dirty="0">
                          <a:effectLst/>
                        </a:rPr>
                      </a:br>
                      <a:br>
                        <a:rPr lang="en-US" sz="1100" u="none" strike="noStrike" dirty="0">
                          <a:effectLst/>
                        </a:rPr>
                      </a:br>
                      <a:r>
                        <a:rPr lang="en-US" sz="1100" u="none" strike="noStrike" dirty="0">
                          <a:effectLst/>
                        </a:rPr>
                        <a:t>The Quality Officer MUST have a minimum of 3 years’ quality experience in construction projects.</a:t>
                      </a:r>
                      <a:endParaRPr lang="en-US" sz="11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l" fontAlgn="ctr">
                        <a:lnSpc>
                          <a:spcPct val="150000"/>
                        </a:lnSpc>
                        <a:buNone/>
                      </a:pPr>
                      <a:r>
                        <a:rPr lang="en-US" sz="1100" u="none" strike="noStrike" dirty="0">
                          <a:effectLst/>
                        </a:rPr>
                        <a:t>No Submission/ Information submitted cannot be scored</a:t>
                      </a:r>
                      <a:endParaRPr lang="en-US" sz="11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100" u="none" strike="noStrike" dirty="0">
                          <a:effectLst/>
                        </a:rPr>
                        <a:t>0</a:t>
                      </a:r>
                      <a:endParaRPr lang="en-ZA" sz="1100" b="0" i="0" u="none" strike="noStrike" dirty="0">
                        <a:solidFill>
                          <a:srgbClr val="000000"/>
                        </a:solidFill>
                        <a:effectLst/>
                        <a:latin typeface="Calibri" panose="020F0502020204030204" pitchFamily="34" charset="0"/>
                      </a:endParaRPr>
                    </a:p>
                  </a:txBody>
                  <a:tcPr marL="3535" marR="3535" marT="3535" marB="0" anchor="ctr"/>
                </a:tc>
                <a:tc rowSpan="6">
                  <a:txBody>
                    <a:bodyPr/>
                    <a:lstStyle/>
                    <a:p>
                      <a:pPr algn="ctr" fontAlgn="ctr">
                        <a:lnSpc>
                          <a:spcPct val="150000"/>
                        </a:lnSpc>
                        <a:buNone/>
                      </a:pPr>
                      <a:r>
                        <a:rPr lang="en-ZA" sz="1100" u="none" strike="noStrike" dirty="0">
                          <a:effectLst/>
                        </a:rPr>
                        <a:t>2</a:t>
                      </a:r>
                      <a:endParaRPr lang="en-ZA" sz="1100" b="0" i="0" u="none" strike="noStrike" dirty="0">
                        <a:solidFill>
                          <a:srgbClr val="000000"/>
                        </a:solidFill>
                        <a:effectLst/>
                        <a:latin typeface="Calibri" panose="020F0502020204030204" pitchFamily="34" charset="0"/>
                      </a:endParaRPr>
                    </a:p>
                  </a:txBody>
                  <a:tcPr marL="3535" marR="3535" marT="3535" marB="0" anchor="ctr"/>
                </a:tc>
                <a:extLst>
                  <a:ext uri="{0D108BD9-81ED-4DB2-BD59-A6C34878D82A}">
                    <a16:rowId xmlns:a16="http://schemas.microsoft.com/office/drawing/2014/main" val="1817233877"/>
                  </a:ext>
                </a:extLst>
              </a:tr>
              <a:tr h="326463">
                <a:tc vMerge="1">
                  <a:txBody>
                    <a:bodyPr/>
                    <a:lstStyle/>
                    <a:p>
                      <a:endParaRPr lang="en-ZA"/>
                    </a:p>
                  </a:txBody>
                  <a:tcPr/>
                </a:tc>
                <a:tc>
                  <a:txBody>
                    <a:bodyPr/>
                    <a:lstStyle/>
                    <a:p>
                      <a:pPr algn="l" fontAlgn="ctr">
                        <a:lnSpc>
                          <a:spcPct val="150000"/>
                        </a:lnSpc>
                        <a:buNone/>
                      </a:pPr>
                      <a:r>
                        <a:rPr lang="en-US" sz="1100" u="none" strike="noStrike" dirty="0">
                          <a:effectLst/>
                        </a:rPr>
                        <a:t>One (1) year Quality experience in construction projects.</a:t>
                      </a:r>
                      <a:endParaRPr lang="en-US" sz="11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100" u="none" strike="noStrike" dirty="0">
                          <a:effectLst/>
                        </a:rPr>
                        <a:t>20</a:t>
                      </a:r>
                      <a:endParaRPr lang="en-ZA" sz="11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2232279204"/>
                  </a:ext>
                </a:extLst>
              </a:tr>
              <a:tr h="326463">
                <a:tc vMerge="1">
                  <a:txBody>
                    <a:bodyPr/>
                    <a:lstStyle/>
                    <a:p>
                      <a:endParaRPr lang="en-ZA"/>
                    </a:p>
                  </a:txBody>
                  <a:tcPr/>
                </a:tc>
                <a:tc>
                  <a:txBody>
                    <a:bodyPr/>
                    <a:lstStyle/>
                    <a:p>
                      <a:pPr algn="l" fontAlgn="t">
                        <a:lnSpc>
                          <a:spcPct val="150000"/>
                        </a:lnSpc>
                        <a:buNone/>
                      </a:pPr>
                      <a:r>
                        <a:rPr lang="en-US" sz="1100" u="none" strike="noStrike" dirty="0">
                          <a:effectLst/>
                        </a:rPr>
                        <a:t>Two (2) years   Quality  experience in construction projects.</a:t>
                      </a:r>
                      <a:endParaRPr lang="en-US" sz="1100" b="0" i="0" u="none" strike="noStrike" dirty="0">
                        <a:solidFill>
                          <a:srgbClr val="000000"/>
                        </a:solidFill>
                        <a:effectLst/>
                        <a:latin typeface="Calibri" panose="020F0502020204030204" pitchFamily="34" charset="0"/>
                      </a:endParaRPr>
                    </a:p>
                  </a:txBody>
                  <a:tcPr marL="3535" marR="3535" marT="3535" marB="0"/>
                </a:tc>
                <a:tc>
                  <a:txBody>
                    <a:bodyPr/>
                    <a:lstStyle/>
                    <a:p>
                      <a:pPr algn="ctr" fontAlgn="ctr">
                        <a:lnSpc>
                          <a:spcPct val="150000"/>
                        </a:lnSpc>
                        <a:buNone/>
                      </a:pPr>
                      <a:r>
                        <a:rPr lang="en-ZA" sz="1100" u="none" strike="noStrike" dirty="0">
                          <a:effectLst/>
                        </a:rPr>
                        <a:t>40</a:t>
                      </a:r>
                      <a:endParaRPr lang="en-ZA" sz="11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3826667367"/>
                  </a:ext>
                </a:extLst>
              </a:tr>
              <a:tr h="326463">
                <a:tc vMerge="1">
                  <a:txBody>
                    <a:bodyPr/>
                    <a:lstStyle/>
                    <a:p>
                      <a:endParaRPr lang="en-ZA"/>
                    </a:p>
                  </a:txBody>
                  <a:tcPr/>
                </a:tc>
                <a:tc>
                  <a:txBody>
                    <a:bodyPr/>
                    <a:lstStyle/>
                    <a:p>
                      <a:pPr algn="l" fontAlgn="ctr">
                        <a:lnSpc>
                          <a:spcPct val="150000"/>
                        </a:lnSpc>
                        <a:buNone/>
                      </a:pPr>
                      <a:r>
                        <a:rPr lang="en-US" sz="1100" u="none" strike="noStrike" dirty="0">
                          <a:effectLst/>
                        </a:rPr>
                        <a:t>Three (3) years Quality experience in construction projects.</a:t>
                      </a:r>
                      <a:endParaRPr lang="en-US" sz="11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100" u="none" strike="noStrike" dirty="0">
                          <a:effectLst/>
                        </a:rPr>
                        <a:t>60</a:t>
                      </a:r>
                      <a:endParaRPr lang="en-ZA" sz="11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542270361"/>
                  </a:ext>
                </a:extLst>
              </a:tr>
              <a:tr h="326463">
                <a:tc vMerge="1">
                  <a:txBody>
                    <a:bodyPr/>
                    <a:lstStyle/>
                    <a:p>
                      <a:endParaRPr lang="en-ZA"/>
                    </a:p>
                  </a:txBody>
                  <a:tcPr/>
                </a:tc>
                <a:tc>
                  <a:txBody>
                    <a:bodyPr/>
                    <a:lstStyle/>
                    <a:p>
                      <a:pPr algn="l" fontAlgn="ctr">
                        <a:lnSpc>
                          <a:spcPct val="150000"/>
                        </a:lnSpc>
                        <a:buNone/>
                      </a:pPr>
                      <a:r>
                        <a:rPr lang="en-US" sz="1100" u="none" strike="noStrike" dirty="0">
                          <a:effectLst/>
                        </a:rPr>
                        <a:t>Four (4)- ten (10) years Quality experience in construction projects.</a:t>
                      </a:r>
                      <a:endParaRPr lang="en-US" sz="11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100" u="none" strike="noStrike" dirty="0">
                          <a:effectLst/>
                        </a:rPr>
                        <a:t>80</a:t>
                      </a:r>
                      <a:endParaRPr lang="en-ZA" sz="11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2694804312"/>
                  </a:ext>
                </a:extLst>
              </a:tr>
              <a:tr h="326463">
                <a:tc vMerge="1">
                  <a:txBody>
                    <a:bodyPr/>
                    <a:lstStyle/>
                    <a:p>
                      <a:endParaRPr lang="en-ZA"/>
                    </a:p>
                  </a:txBody>
                  <a:tcPr/>
                </a:tc>
                <a:tc>
                  <a:txBody>
                    <a:bodyPr/>
                    <a:lstStyle/>
                    <a:p>
                      <a:pPr algn="l" fontAlgn="ctr">
                        <a:lnSpc>
                          <a:spcPct val="150000"/>
                        </a:lnSpc>
                        <a:buNone/>
                      </a:pPr>
                      <a:r>
                        <a:rPr lang="en-US" sz="1100" u="none" strike="noStrike" dirty="0">
                          <a:effectLst/>
                        </a:rPr>
                        <a:t>More than ten (10) years Quality experience in construction projects.</a:t>
                      </a:r>
                      <a:endParaRPr lang="en-US" sz="11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100" u="none" strike="noStrike" dirty="0">
                          <a:effectLst/>
                        </a:rPr>
                        <a:t>100</a:t>
                      </a:r>
                      <a:endParaRPr lang="en-ZA" sz="11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3495866358"/>
                  </a:ext>
                </a:extLst>
              </a:tr>
            </a:tbl>
          </a:graphicData>
        </a:graphic>
      </p:graphicFrame>
    </p:spTree>
    <p:extLst>
      <p:ext uri="{BB962C8B-B14F-4D97-AF65-F5344CB8AC3E}">
        <p14:creationId xmlns:p14="http://schemas.microsoft.com/office/powerpoint/2010/main" val="8554407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0AEFB-0EA1-471B-5819-D17480999703}"/>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29612049-ED3B-685A-5337-F2403B641BA1}"/>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kumimoji="0" lang="en-GB" sz="1600" b="1" i="0" u="none" strike="noStrike" kern="16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mj-cs"/>
              </a:rPr>
              <a:t>T2.2-06: HEALTH AND SAFETY MANAGEMENT</a:t>
            </a:r>
            <a:endParaRPr lang="en-US" sz="1600" b="1" kern="1600" dirty="0">
              <a:effectLst/>
              <a:latin typeface="Arial" panose="020B0604020202020204" pitchFamily="34" charset="0"/>
              <a:ea typeface="Times New Roman" panose="02020603050405020304" pitchFamily="18" charset="0"/>
            </a:endParaRPr>
          </a:p>
        </p:txBody>
      </p:sp>
      <p:sp>
        <p:nvSpPr>
          <p:cNvPr id="5" name="TextBox 4">
            <a:extLst>
              <a:ext uri="{FF2B5EF4-FFF2-40B4-BE49-F238E27FC236}">
                <a16:creationId xmlns:a16="http://schemas.microsoft.com/office/drawing/2014/main" id="{F9D19575-FF75-E427-4A20-198A4957E433}"/>
              </a:ext>
            </a:extLst>
          </p:cNvPr>
          <p:cNvSpPr txBox="1"/>
          <p:nvPr/>
        </p:nvSpPr>
        <p:spPr>
          <a:xfrm>
            <a:off x="206477" y="1105629"/>
            <a:ext cx="10832424" cy="5865388"/>
          </a:xfrm>
          <a:prstGeom prst="rect">
            <a:avLst/>
          </a:prstGeom>
          <a:noFill/>
        </p:spPr>
        <p:txBody>
          <a:bodyPr wrap="square">
            <a:spAutoFit/>
          </a:bodyPr>
          <a:lstStyle/>
          <a:p>
            <a:pPr marL="88900">
              <a:lnSpc>
                <a:spcPct val="150000"/>
              </a:lnSpc>
              <a:spcBef>
                <a:spcPts val="495"/>
              </a:spcBef>
              <a:defRPr/>
            </a:pPr>
            <a:r>
              <a:rPr lang="en-US" sz="14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T2.2-06: Evaluation Schedule: Health and Safety Management (10 Points) </a:t>
            </a:r>
            <a:endPar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374650" lvl="0" algn="just">
              <a:lnSpc>
                <a:spcPct val="150000"/>
              </a:lnSpc>
              <a:buSzPts val="1000"/>
              <a:tabLst>
                <a:tab pos="490220" algn="l"/>
              </a:tabLst>
              <a:defRPr/>
            </a:pPr>
            <a:r>
              <a:rPr lang="en-US" sz="14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Tenderer shall submit its Health and Safety documentation to the Employer at the time of tender, demonstrating the ability to manage health and safety relating to the scope of work</a:t>
            </a:r>
            <a:r>
              <a:rPr lang="en-US" sz="1400" spc="-5"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pPr marL="374650" lvl="0" algn="just">
              <a:lnSpc>
                <a:spcPct val="150000"/>
              </a:lnSpc>
              <a:buSzPts val="1000"/>
              <a:tabLst>
                <a:tab pos="490220" algn="l"/>
              </a:tabLst>
              <a:defRPr/>
            </a:pPr>
            <a:endParaRPr lang="en-US" sz="1400" spc="-5"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717550" lvl="0" indent="-342900" algn="just">
              <a:lnSpc>
                <a:spcPct val="150000"/>
              </a:lnSpc>
              <a:buSzPts val="1000"/>
              <a:buFont typeface="+mj-lt"/>
              <a:buAutoNum type="arabicPeriod"/>
              <a:tabLst>
                <a:tab pos="490220" algn="l"/>
              </a:tabLst>
              <a:defRPr/>
            </a:pPr>
            <a:r>
              <a:rPr lang="en-US" sz="14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Construction Health and Safety Officer/ Manager (Registration &amp; Qualifications):</a:t>
            </a:r>
            <a:r>
              <a:rPr lang="en-US" sz="14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Construction Health &amp; Safety Officer/Manager must have a National Diploma in Safety Management, Environmental Health or other equivalent qualification (NQF Level 6) and must have a valid registration with SACPCMP as CHSO/CHSM.</a:t>
            </a:r>
          </a:p>
          <a:p>
            <a:pPr marL="717550" lvl="0" indent="-342900" algn="just">
              <a:lnSpc>
                <a:spcPct val="150000"/>
              </a:lnSpc>
              <a:buSzPts val="1000"/>
              <a:buFont typeface="+mj-lt"/>
              <a:buAutoNum type="arabicPeriod"/>
              <a:tabLst>
                <a:tab pos="490220" algn="l"/>
              </a:tabLst>
              <a:defRPr/>
            </a:pPr>
            <a:r>
              <a:rPr lang="en-US" sz="1400" b="1" dirty="0">
                <a:solidFill>
                  <a:srgbClr val="000000"/>
                </a:solidFill>
                <a:latin typeface="Calibri" panose="020F0502020204030204" pitchFamily="34" charset="0"/>
                <a:ea typeface="Calibri" panose="020F0502020204030204" pitchFamily="34" charset="0"/>
                <a:cs typeface="Calibri" panose="020F0502020204030204" pitchFamily="34" charset="0"/>
              </a:rPr>
              <a:t>Construction Health and Safety Officer/ Manager (Experience): </a:t>
            </a:r>
            <a:r>
              <a:rPr lang="en-US" sz="14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Tenderer must submit a detailed CV with minimum of 5 years working experience in the construction projects as CHSO/CHSM.</a:t>
            </a:r>
          </a:p>
          <a:p>
            <a:pPr marL="717550" lvl="0" indent="-342900" algn="just">
              <a:lnSpc>
                <a:spcPct val="150000"/>
              </a:lnSpc>
              <a:buSzPts val="1000"/>
              <a:buFont typeface="+mj-lt"/>
              <a:buAutoNum type="arabicPeriod"/>
              <a:tabLst>
                <a:tab pos="490220" algn="l"/>
              </a:tabLst>
              <a:defRPr/>
            </a:pPr>
            <a:r>
              <a:rPr lang="en-ZA" sz="14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Risk Assessment:</a:t>
            </a:r>
            <a:r>
              <a:rPr lang="en-US" sz="14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tenderer has submitted Risk Assessment Methodology and Risk Assessment, and submission of Risk Assessment indicating major activities of works and how the risks will be addressed and mitigated and must be in line with the scope of work (SoW):</a:t>
            </a:r>
            <a:endParaRPr lang="en-US" sz="14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74650" lvl="0" algn="just">
              <a:lnSpc>
                <a:spcPct val="150000"/>
              </a:lnSpc>
              <a:buSzPts val="1000"/>
              <a:tabLst>
                <a:tab pos="490220" algn="l"/>
              </a:tabLst>
              <a:defRPr/>
            </a:pPr>
            <a:r>
              <a:rPr lang="en-US" sz="14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1.1. Site Establishment						1.6. Fire Protection, Detection &amp; Suppression System</a:t>
            </a:r>
          </a:p>
          <a:p>
            <a:pPr marL="374650" lvl="0" algn="just">
              <a:lnSpc>
                <a:spcPct val="150000"/>
              </a:lnSpc>
              <a:buSzPts val="1000"/>
              <a:tabLst>
                <a:tab pos="490220" algn="l"/>
              </a:tabLst>
              <a:defRPr/>
            </a:pPr>
            <a:r>
              <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rPr>
              <a:t>			1.2. Electrical Power Supply					1.7. Civil Works</a:t>
            </a:r>
          </a:p>
          <a:p>
            <a:pPr marL="374650" lvl="0" algn="just">
              <a:lnSpc>
                <a:spcPct val="150000"/>
              </a:lnSpc>
              <a:buSzPts val="1000"/>
              <a:tabLst>
                <a:tab pos="490220" algn="l"/>
              </a:tabLst>
              <a:defRPr/>
            </a:pPr>
            <a:r>
              <a:rPr lang="en-US" sz="14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1.3. Substation Automation System				1.8. Working on Heights</a:t>
            </a:r>
          </a:p>
          <a:p>
            <a:pPr marL="374650" lvl="0" algn="just">
              <a:lnSpc>
                <a:spcPct val="150000"/>
              </a:lnSpc>
              <a:buSzPts val="1000"/>
              <a:tabLst>
                <a:tab pos="490220" algn="l"/>
              </a:tabLst>
              <a:defRPr/>
            </a:pPr>
            <a:r>
              <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rPr>
              <a:t>			1.4. Battery Terminal Unit (BTU)				1.9. Demolition Works</a:t>
            </a:r>
          </a:p>
          <a:p>
            <a:pPr marL="374650" lvl="0" algn="just">
              <a:lnSpc>
                <a:spcPct val="150000"/>
              </a:lnSpc>
              <a:buSzPts val="1000"/>
              <a:tabLst>
                <a:tab pos="490220" algn="l"/>
              </a:tabLst>
              <a:defRPr/>
            </a:pPr>
            <a:r>
              <a:rPr lang="en-US" sz="14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1.5. HVAC System</a:t>
            </a:r>
          </a:p>
          <a:p>
            <a:pPr marL="374650" lvl="0">
              <a:lnSpc>
                <a:spcPct val="150000"/>
              </a:lnSpc>
              <a:buSzPts val="1000"/>
              <a:tabLst>
                <a:tab pos="490220" algn="l"/>
              </a:tabLst>
              <a:defRPr/>
            </a:pPr>
            <a:br>
              <a:rPr lang="en-US" sz="1400" b="0" i="0" dirty="0">
                <a:solidFill>
                  <a:srgbClr val="000000"/>
                </a:solidFill>
                <a:effectLst/>
                <a:latin typeface="WordVisiCarriageReturn_MSFontService"/>
              </a:rPr>
            </a:br>
            <a:endParaRPr lang="en-US" sz="1400" spc="-5" dirty="0">
              <a:solidFill>
                <a:srgbClr val="000000"/>
              </a:solidFill>
              <a:latin typeface="Tahoma" panose="020B0604030504040204" pitchFamily="34" charset="0"/>
              <a:ea typeface="Tahoma" panose="020B0604030504040204" pitchFamily="34" charset="0"/>
            </a:endParaRPr>
          </a:p>
        </p:txBody>
      </p:sp>
    </p:spTree>
    <p:extLst>
      <p:ext uri="{BB962C8B-B14F-4D97-AF65-F5344CB8AC3E}">
        <p14:creationId xmlns:p14="http://schemas.microsoft.com/office/powerpoint/2010/main" val="13141079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1A76B-6E43-47A9-CFDD-79E840621B2A}"/>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41F5EFB9-787A-4FA9-2ED4-B303E6EF81F5}"/>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kumimoji="0" lang="en-GB" sz="1600" b="1" i="0" u="none" strike="noStrike" kern="16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mj-cs"/>
              </a:rPr>
              <a:t>T2.2-06: HEALTH AND SAFETY MANAGEMENT</a:t>
            </a:r>
            <a:endParaRPr lang="en-US" sz="1600" b="1" kern="1600" dirty="0">
              <a:effectLst/>
              <a:latin typeface="Arial" panose="020B0604020202020204" pitchFamily="34" charset="0"/>
              <a:ea typeface="Times New Roman" panose="02020603050405020304" pitchFamily="18" charset="0"/>
            </a:endParaRPr>
          </a:p>
        </p:txBody>
      </p:sp>
      <p:graphicFrame>
        <p:nvGraphicFramePr>
          <p:cNvPr id="2" name="Table 1">
            <a:extLst>
              <a:ext uri="{FF2B5EF4-FFF2-40B4-BE49-F238E27FC236}">
                <a16:creationId xmlns:a16="http://schemas.microsoft.com/office/drawing/2014/main" id="{9C3145B8-7AA0-0C2E-28F5-3F297ACBC37F}"/>
              </a:ext>
            </a:extLst>
          </p:cNvPr>
          <p:cNvGraphicFramePr>
            <a:graphicFrameLocks noGrp="1"/>
          </p:cNvGraphicFramePr>
          <p:nvPr/>
        </p:nvGraphicFramePr>
        <p:xfrm>
          <a:off x="283474" y="756030"/>
          <a:ext cx="11372614" cy="6101970"/>
        </p:xfrm>
        <a:graphic>
          <a:graphicData uri="http://schemas.openxmlformats.org/drawingml/2006/table">
            <a:tbl>
              <a:tblPr>
                <a:tableStyleId>{5C22544A-7EE6-4342-B048-85BDC9FD1C3A}</a:tableStyleId>
              </a:tblPr>
              <a:tblGrid>
                <a:gridCol w="4120772">
                  <a:extLst>
                    <a:ext uri="{9D8B030D-6E8A-4147-A177-3AD203B41FA5}">
                      <a16:colId xmlns:a16="http://schemas.microsoft.com/office/drawing/2014/main" val="4021653271"/>
                    </a:ext>
                  </a:extLst>
                </a:gridCol>
                <a:gridCol w="6253141">
                  <a:extLst>
                    <a:ext uri="{9D8B030D-6E8A-4147-A177-3AD203B41FA5}">
                      <a16:colId xmlns:a16="http://schemas.microsoft.com/office/drawing/2014/main" val="2206233166"/>
                    </a:ext>
                  </a:extLst>
                </a:gridCol>
                <a:gridCol w="569630">
                  <a:extLst>
                    <a:ext uri="{9D8B030D-6E8A-4147-A177-3AD203B41FA5}">
                      <a16:colId xmlns:a16="http://schemas.microsoft.com/office/drawing/2014/main" val="1730835647"/>
                    </a:ext>
                  </a:extLst>
                </a:gridCol>
                <a:gridCol w="429071">
                  <a:extLst>
                    <a:ext uri="{9D8B030D-6E8A-4147-A177-3AD203B41FA5}">
                      <a16:colId xmlns:a16="http://schemas.microsoft.com/office/drawing/2014/main" val="2951141193"/>
                    </a:ext>
                  </a:extLst>
                </a:gridCol>
              </a:tblGrid>
              <a:tr h="286361">
                <a:tc rowSpan="6">
                  <a:txBody>
                    <a:bodyPr/>
                    <a:lstStyle/>
                    <a:p>
                      <a:pPr algn="l" fontAlgn="ctr">
                        <a:lnSpc>
                          <a:spcPct val="150000"/>
                        </a:lnSpc>
                        <a:buNone/>
                      </a:pPr>
                      <a:r>
                        <a:rPr lang="en-US" sz="1600" b="1" i="0" dirty="0">
                          <a:solidFill>
                            <a:srgbClr val="000000"/>
                          </a:solidFill>
                          <a:effectLst/>
                          <a:latin typeface="Calibri" panose="020F0502020204030204" pitchFamily="34" charset="0"/>
                        </a:rPr>
                        <a:t>Construction Health and Safety Officer/ Manager (Registration &amp; Qualifications):</a:t>
                      </a:r>
                      <a:r>
                        <a:rPr lang="en-US" sz="1600" b="0" i="0" dirty="0">
                          <a:solidFill>
                            <a:srgbClr val="000000"/>
                          </a:solidFill>
                          <a:effectLst/>
                          <a:latin typeface="WordVisiCarriageReturn_MSFontService"/>
                        </a:rPr>
                        <a:t> </a:t>
                      </a:r>
                      <a:br>
                        <a:rPr lang="en-US" sz="1600" b="0" i="0" dirty="0">
                          <a:solidFill>
                            <a:srgbClr val="000000"/>
                          </a:solidFill>
                          <a:effectLst/>
                          <a:latin typeface="WordVisiCarriageReturn_MSFontService"/>
                        </a:rPr>
                      </a:br>
                      <a:r>
                        <a:rPr lang="en-US" sz="1600" b="0" i="0" dirty="0">
                          <a:solidFill>
                            <a:srgbClr val="000000"/>
                          </a:solidFill>
                          <a:effectLst/>
                          <a:latin typeface="Calibri" panose="020F0502020204030204" pitchFamily="34" charset="0"/>
                        </a:rPr>
                        <a:t>Construction Health &amp; Safety Officer/Manager must have a National Diploma in Safety Management, Environmental Health or other equivalent qualification (NQF Level 6) and must have a valid registration with SACPCMP as CHSO/CHSM.</a:t>
                      </a:r>
                      <a:endParaRPr lang="en-US" sz="16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l" fontAlgn="ctr">
                        <a:lnSpc>
                          <a:spcPct val="150000"/>
                        </a:lnSpc>
                        <a:buNone/>
                      </a:pPr>
                      <a:r>
                        <a:rPr lang="en-US" sz="1400" b="0" i="0" dirty="0">
                          <a:solidFill>
                            <a:srgbClr val="000000"/>
                          </a:solidFill>
                          <a:effectLst/>
                          <a:latin typeface="Calibri" panose="020F0502020204030204" pitchFamily="34" charset="0"/>
                        </a:rPr>
                        <a:t>No submission, No proof of valid SACPCMP registration</a:t>
                      </a:r>
                      <a:r>
                        <a:rPr lang="en-US" sz="1400" b="0" i="0" dirty="0">
                          <a:solidFill>
                            <a:srgbClr val="000000"/>
                          </a:solidFill>
                          <a:effectLst/>
                          <a:latin typeface="WordVisiCarriageReturn_MSFontService"/>
                        </a:rPr>
                        <a:t> </a:t>
                      </a:r>
                      <a:r>
                        <a:rPr lang="en-US" sz="1400" b="0" i="0" dirty="0">
                          <a:solidFill>
                            <a:srgbClr val="000000"/>
                          </a:solidFill>
                          <a:effectLst/>
                          <a:latin typeface="Calibri" panose="020F0502020204030204" pitchFamily="34" charset="0"/>
                        </a:rPr>
                        <a:t>or submission not as per requirements </a:t>
                      </a:r>
                    </a:p>
                    <a:p>
                      <a:pPr algn="l" fontAlgn="ctr">
                        <a:lnSpc>
                          <a:spcPct val="150000"/>
                        </a:lnSpc>
                        <a:buNone/>
                      </a:pPr>
                      <a:endParaRPr lang="en-US" sz="14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400" u="none" strike="noStrike">
                          <a:effectLst/>
                        </a:rPr>
                        <a:t>0</a:t>
                      </a:r>
                      <a:endParaRPr lang="en-ZA" sz="1400" b="0" i="0" u="none" strike="noStrike">
                        <a:solidFill>
                          <a:srgbClr val="000000"/>
                        </a:solidFill>
                        <a:effectLst/>
                        <a:latin typeface="Calibri" panose="020F0502020204030204" pitchFamily="34" charset="0"/>
                      </a:endParaRPr>
                    </a:p>
                  </a:txBody>
                  <a:tcPr marL="3535" marR="3535" marT="3535" marB="0" anchor="ctr"/>
                </a:tc>
                <a:tc rowSpan="6">
                  <a:txBody>
                    <a:bodyPr/>
                    <a:lstStyle/>
                    <a:p>
                      <a:pPr algn="ctr" fontAlgn="ctr">
                        <a:lnSpc>
                          <a:spcPct val="150000"/>
                        </a:lnSpc>
                        <a:buNone/>
                      </a:pPr>
                      <a:r>
                        <a:rPr lang="en-ZA" sz="1400" b="0" i="0" u="none" strike="noStrike" dirty="0">
                          <a:solidFill>
                            <a:srgbClr val="000000"/>
                          </a:solidFill>
                          <a:effectLst/>
                          <a:latin typeface="Calibri" panose="020F0502020204030204" pitchFamily="34" charset="0"/>
                        </a:rPr>
                        <a:t>5</a:t>
                      </a:r>
                    </a:p>
                  </a:txBody>
                  <a:tcPr marL="3535" marR="3535" marT="3535" marB="0" anchor="ctr"/>
                </a:tc>
                <a:extLst>
                  <a:ext uri="{0D108BD9-81ED-4DB2-BD59-A6C34878D82A}">
                    <a16:rowId xmlns:a16="http://schemas.microsoft.com/office/drawing/2014/main" val="3452429000"/>
                  </a:ext>
                </a:extLst>
              </a:tr>
              <a:tr h="484015">
                <a:tc vMerge="1">
                  <a:txBody>
                    <a:bodyPr/>
                    <a:lstStyle/>
                    <a:p>
                      <a:endParaRPr lang="en-ZA"/>
                    </a:p>
                  </a:txBody>
                  <a:tcPr/>
                </a:tc>
                <a:tc>
                  <a:txBody>
                    <a:bodyPr/>
                    <a:lstStyle/>
                    <a:p>
                      <a:pPr algn="l" fontAlgn="ctr">
                        <a:lnSpc>
                          <a:spcPct val="150000"/>
                        </a:lnSpc>
                        <a:buNone/>
                      </a:pPr>
                      <a:r>
                        <a:rPr lang="en-US" sz="1400" b="0" i="0" dirty="0">
                          <a:solidFill>
                            <a:srgbClr val="000000"/>
                          </a:solidFill>
                          <a:effectLst/>
                          <a:latin typeface="Calibri" panose="020F0502020204030204" pitchFamily="34" charset="0"/>
                        </a:rPr>
                        <a:t>Valid proof of registration with SACPCMP, Health &amp; Safety Short Courses (NQF Level 4) or any short course related to health and safety. </a:t>
                      </a:r>
                    </a:p>
                    <a:p>
                      <a:pPr algn="l" fontAlgn="ctr">
                        <a:lnSpc>
                          <a:spcPct val="150000"/>
                        </a:lnSpc>
                        <a:buNone/>
                      </a:pPr>
                      <a:endParaRPr lang="en-US" sz="14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400" u="none" strike="noStrike">
                          <a:effectLst/>
                        </a:rPr>
                        <a:t>20</a:t>
                      </a:r>
                      <a:endParaRPr lang="en-ZA" sz="1400" b="0" i="0" u="none" strike="noStrike">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2086133569"/>
                  </a:ext>
                </a:extLst>
              </a:tr>
              <a:tr h="286361">
                <a:tc vMerge="1">
                  <a:txBody>
                    <a:bodyPr/>
                    <a:lstStyle/>
                    <a:p>
                      <a:endParaRPr lang="en-ZA"/>
                    </a:p>
                  </a:txBody>
                  <a:tcPr/>
                </a:tc>
                <a:tc>
                  <a:txBody>
                    <a:bodyPr/>
                    <a:lstStyle/>
                    <a:p>
                      <a:pPr algn="l" fontAlgn="ctr">
                        <a:lnSpc>
                          <a:spcPct val="150000"/>
                        </a:lnSpc>
                        <a:buNone/>
                      </a:pPr>
                      <a:r>
                        <a:rPr lang="en-US" sz="1400" b="0" i="0" dirty="0">
                          <a:solidFill>
                            <a:srgbClr val="000000"/>
                          </a:solidFill>
                          <a:effectLst/>
                          <a:latin typeface="Calibri" panose="020F0502020204030204" pitchFamily="34" charset="0"/>
                        </a:rPr>
                        <a:t>Valid proof of registration with SACPCMP and SAMTRAC/NEBOSH certificate (NQF Level 5). </a:t>
                      </a:r>
                    </a:p>
                    <a:p>
                      <a:pPr algn="l" fontAlgn="ctr">
                        <a:lnSpc>
                          <a:spcPct val="150000"/>
                        </a:lnSpc>
                        <a:buNone/>
                      </a:pPr>
                      <a:endParaRPr lang="en-US" sz="14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400" u="none" strike="noStrike">
                          <a:effectLst/>
                        </a:rPr>
                        <a:t>40</a:t>
                      </a:r>
                      <a:endParaRPr lang="en-ZA" sz="1400" b="0" i="0" u="none" strike="noStrike">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3598505699"/>
                  </a:ext>
                </a:extLst>
              </a:tr>
              <a:tr h="484015">
                <a:tc vMerge="1">
                  <a:txBody>
                    <a:bodyPr/>
                    <a:lstStyle/>
                    <a:p>
                      <a:endParaRPr lang="en-ZA"/>
                    </a:p>
                  </a:txBody>
                  <a:tcPr/>
                </a:tc>
                <a:tc>
                  <a:txBody>
                    <a:bodyPr/>
                    <a:lstStyle/>
                    <a:p>
                      <a:pPr algn="l" fontAlgn="ctr">
                        <a:lnSpc>
                          <a:spcPct val="150000"/>
                        </a:lnSpc>
                        <a:buNone/>
                      </a:pPr>
                      <a:r>
                        <a:rPr lang="en-US" sz="1400" b="0" i="0" dirty="0">
                          <a:solidFill>
                            <a:srgbClr val="000000"/>
                          </a:solidFill>
                          <a:effectLst/>
                          <a:latin typeface="Calibri" panose="020F0502020204030204" pitchFamily="34" charset="0"/>
                        </a:rPr>
                        <a:t>Valid proof of registration with SACPCMP and National Diploma in Safety Management, Environmental Health or other equivalent qualification (NQF Level 6).</a:t>
                      </a:r>
                    </a:p>
                    <a:p>
                      <a:pPr algn="l" fontAlgn="ctr">
                        <a:lnSpc>
                          <a:spcPct val="150000"/>
                        </a:lnSpc>
                        <a:buNone/>
                      </a:pPr>
                      <a:r>
                        <a:rPr lang="en-US" sz="1400" b="0" i="0" dirty="0">
                          <a:solidFill>
                            <a:srgbClr val="000000"/>
                          </a:solidFill>
                          <a:effectLst/>
                          <a:latin typeface="Calibri" panose="020F0502020204030204" pitchFamily="34" charset="0"/>
                        </a:rPr>
                        <a:t> </a:t>
                      </a:r>
                      <a:endParaRPr lang="en-US" sz="14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400" u="none" strike="noStrike">
                          <a:effectLst/>
                        </a:rPr>
                        <a:t>60</a:t>
                      </a:r>
                      <a:endParaRPr lang="en-ZA" sz="1400" b="0" i="0" u="none" strike="noStrike">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2831226821"/>
                  </a:ext>
                </a:extLst>
              </a:tr>
              <a:tr h="484015">
                <a:tc vMerge="1">
                  <a:txBody>
                    <a:bodyPr/>
                    <a:lstStyle/>
                    <a:p>
                      <a:endParaRPr lang="en-ZA"/>
                    </a:p>
                  </a:txBody>
                  <a:tcPr/>
                </a:tc>
                <a:tc>
                  <a:txBody>
                    <a:bodyPr/>
                    <a:lstStyle/>
                    <a:p>
                      <a:pPr algn="l" fontAlgn="ctr">
                        <a:lnSpc>
                          <a:spcPct val="150000"/>
                        </a:lnSpc>
                        <a:buNone/>
                      </a:pPr>
                      <a:r>
                        <a:rPr lang="en-US" sz="1400" b="0" i="0" dirty="0">
                          <a:solidFill>
                            <a:srgbClr val="000000"/>
                          </a:solidFill>
                          <a:effectLst/>
                          <a:latin typeface="Calibri" panose="020F0502020204030204" pitchFamily="34" charset="0"/>
                        </a:rPr>
                        <a:t>Valid proof of registration with SACPCMP and Bachelor of Technology/Advanced Diploma in Safety Management, Environmental Health or other equivalent qualification (NQF Level 7). </a:t>
                      </a:r>
                    </a:p>
                    <a:p>
                      <a:pPr algn="l" fontAlgn="ctr">
                        <a:lnSpc>
                          <a:spcPct val="150000"/>
                        </a:lnSpc>
                        <a:buNone/>
                      </a:pPr>
                      <a:endParaRPr lang="en-US" sz="14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400" u="none" strike="noStrike">
                          <a:effectLst/>
                        </a:rPr>
                        <a:t>80</a:t>
                      </a:r>
                      <a:endParaRPr lang="en-ZA" sz="1400" b="0" i="0" u="none" strike="noStrike">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3416796190"/>
                  </a:ext>
                </a:extLst>
              </a:tr>
              <a:tr h="724333">
                <a:tc vMerge="1">
                  <a:txBody>
                    <a:bodyPr/>
                    <a:lstStyle/>
                    <a:p>
                      <a:endParaRPr lang="en-ZA"/>
                    </a:p>
                  </a:txBody>
                  <a:tcPr/>
                </a:tc>
                <a:tc>
                  <a:txBody>
                    <a:bodyPr/>
                    <a:lstStyle/>
                    <a:p>
                      <a:pPr algn="l" fontAlgn="ctr">
                        <a:lnSpc>
                          <a:spcPct val="150000"/>
                        </a:lnSpc>
                        <a:buNone/>
                      </a:pPr>
                      <a:r>
                        <a:rPr lang="en-US" sz="1400" b="0" i="0" dirty="0">
                          <a:solidFill>
                            <a:srgbClr val="000000"/>
                          </a:solidFill>
                          <a:effectLst/>
                          <a:latin typeface="Calibri" panose="020F0502020204030204" pitchFamily="34" charset="0"/>
                        </a:rPr>
                        <a:t>Valid proof of registration with SACPCMP and Bachelor of Technology/Advanced Diploma in Safety Management, Environmental Health or other equivalent qualification (NQF Level 7) and SAMTRAC/NEBOSH Certificate (NQF Level 5). </a:t>
                      </a:r>
                      <a:endParaRPr lang="en-US" sz="14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lnSpc>
                          <a:spcPct val="150000"/>
                        </a:lnSpc>
                        <a:buNone/>
                      </a:pPr>
                      <a:r>
                        <a:rPr lang="en-ZA" sz="1400" u="none" strike="noStrike" dirty="0">
                          <a:effectLst/>
                        </a:rPr>
                        <a:t>100</a:t>
                      </a:r>
                      <a:endParaRPr lang="en-ZA" sz="14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3889117852"/>
                  </a:ext>
                </a:extLst>
              </a:tr>
            </a:tbl>
          </a:graphicData>
        </a:graphic>
      </p:graphicFrame>
    </p:spTree>
    <p:extLst>
      <p:ext uri="{BB962C8B-B14F-4D97-AF65-F5344CB8AC3E}">
        <p14:creationId xmlns:p14="http://schemas.microsoft.com/office/powerpoint/2010/main" val="41439204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9C14D-4FD1-3EFC-0A18-A3B8B724B431}"/>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E939C899-61E2-79FE-3901-7CE345F66B3F}"/>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kumimoji="0" lang="en-GB" sz="1600" b="1" i="0" u="none" strike="noStrike" kern="16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mj-cs"/>
              </a:rPr>
              <a:t>T2.2-06: HEALTH AND SAFETY MANAGEMENT</a:t>
            </a:r>
            <a:endParaRPr lang="en-US" sz="1600" b="1" kern="1600" dirty="0">
              <a:effectLst/>
              <a:latin typeface="Arial" panose="020B0604020202020204" pitchFamily="34" charset="0"/>
              <a:ea typeface="Times New Roman" panose="02020603050405020304" pitchFamily="18" charset="0"/>
            </a:endParaRPr>
          </a:p>
        </p:txBody>
      </p:sp>
      <p:graphicFrame>
        <p:nvGraphicFramePr>
          <p:cNvPr id="2" name="Table 1">
            <a:extLst>
              <a:ext uri="{FF2B5EF4-FFF2-40B4-BE49-F238E27FC236}">
                <a16:creationId xmlns:a16="http://schemas.microsoft.com/office/drawing/2014/main" id="{DF1D572D-7AC7-0293-C2FD-94A9E5CC93FE}"/>
              </a:ext>
            </a:extLst>
          </p:cNvPr>
          <p:cNvGraphicFramePr>
            <a:graphicFrameLocks noGrp="1"/>
          </p:cNvGraphicFramePr>
          <p:nvPr/>
        </p:nvGraphicFramePr>
        <p:xfrm>
          <a:off x="586991" y="2919129"/>
          <a:ext cx="10074310" cy="290471"/>
        </p:xfrm>
        <a:graphic>
          <a:graphicData uri="http://schemas.openxmlformats.org/drawingml/2006/table">
            <a:tbl>
              <a:tblPr>
                <a:tableStyleId>{5C22544A-7EE6-4342-B048-85BDC9FD1C3A}</a:tableStyleId>
              </a:tblPr>
              <a:tblGrid>
                <a:gridCol w="3824235">
                  <a:extLst>
                    <a:ext uri="{9D8B030D-6E8A-4147-A177-3AD203B41FA5}">
                      <a16:colId xmlns:a16="http://schemas.microsoft.com/office/drawing/2014/main" val="2271411118"/>
                    </a:ext>
                  </a:extLst>
                </a:gridCol>
                <a:gridCol w="5282892">
                  <a:extLst>
                    <a:ext uri="{9D8B030D-6E8A-4147-A177-3AD203B41FA5}">
                      <a16:colId xmlns:a16="http://schemas.microsoft.com/office/drawing/2014/main" val="3005116672"/>
                    </a:ext>
                  </a:extLst>
                </a:gridCol>
                <a:gridCol w="500070">
                  <a:extLst>
                    <a:ext uri="{9D8B030D-6E8A-4147-A177-3AD203B41FA5}">
                      <a16:colId xmlns:a16="http://schemas.microsoft.com/office/drawing/2014/main" val="1388564600"/>
                    </a:ext>
                  </a:extLst>
                </a:gridCol>
                <a:gridCol w="467113">
                  <a:extLst>
                    <a:ext uri="{9D8B030D-6E8A-4147-A177-3AD203B41FA5}">
                      <a16:colId xmlns:a16="http://schemas.microsoft.com/office/drawing/2014/main" val="1464791999"/>
                    </a:ext>
                  </a:extLst>
                </a:gridCol>
              </a:tblGrid>
              <a:tr h="290471">
                <a:tc>
                  <a:txBody>
                    <a:bodyPr/>
                    <a:lstStyle/>
                    <a:p>
                      <a:pPr algn="l" fontAlgn="ctr">
                        <a:buNone/>
                      </a:pPr>
                      <a:r>
                        <a:rPr lang="en-ZA" sz="500" u="none" strike="noStrike" dirty="0">
                          <a:effectLst/>
                        </a:rPr>
                        <a:t> </a:t>
                      </a:r>
                      <a:endParaRPr lang="en-ZA" sz="5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l" fontAlgn="ctr">
                        <a:buNone/>
                      </a:pPr>
                      <a:r>
                        <a:rPr lang="en-ZA" sz="500" u="none" strike="noStrike" dirty="0">
                          <a:effectLst/>
                        </a:rPr>
                        <a:t> </a:t>
                      </a:r>
                      <a:endParaRPr lang="en-ZA" sz="5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buNone/>
                      </a:pPr>
                      <a:r>
                        <a:rPr lang="en-ZA" sz="500" u="none" strike="noStrike" dirty="0">
                          <a:effectLst/>
                        </a:rPr>
                        <a:t> </a:t>
                      </a:r>
                      <a:endParaRPr lang="en-ZA" sz="5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buNone/>
                      </a:pPr>
                      <a:r>
                        <a:rPr lang="en-ZA" sz="500" u="none" strike="noStrike" dirty="0">
                          <a:effectLst/>
                        </a:rPr>
                        <a:t> </a:t>
                      </a:r>
                      <a:endParaRPr lang="en-ZA" sz="500" b="0" i="0" u="none" strike="noStrike" dirty="0">
                        <a:solidFill>
                          <a:srgbClr val="000000"/>
                        </a:solidFill>
                        <a:effectLst/>
                        <a:latin typeface="Calibri" panose="020F0502020204030204" pitchFamily="34" charset="0"/>
                      </a:endParaRPr>
                    </a:p>
                  </a:txBody>
                  <a:tcPr marL="3535" marR="3535" marT="3535" marB="0" anchor="ctr"/>
                </a:tc>
                <a:extLst>
                  <a:ext uri="{0D108BD9-81ED-4DB2-BD59-A6C34878D82A}">
                    <a16:rowId xmlns:a16="http://schemas.microsoft.com/office/drawing/2014/main" val="4113814770"/>
                  </a:ext>
                </a:extLst>
              </a:tr>
            </a:tbl>
          </a:graphicData>
        </a:graphic>
      </p:graphicFrame>
      <p:graphicFrame>
        <p:nvGraphicFramePr>
          <p:cNvPr id="3" name="Table 2">
            <a:extLst>
              <a:ext uri="{FF2B5EF4-FFF2-40B4-BE49-F238E27FC236}">
                <a16:creationId xmlns:a16="http://schemas.microsoft.com/office/drawing/2014/main" id="{ECC3DBF7-B774-6EA9-0B86-6686FDA5956F}"/>
              </a:ext>
            </a:extLst>
          </p:cNvPr>
          <p:cNvGraphicFramePr>
            <a:graphicFrameLocks noGrp="1"/>
          </p:cNvGraphicFramePr>
          <p:nvPr/>
        </p:nvGraphicFramePr>
        <p:xfrm>
          <a:off x="586990" y="960351"/>
          <a:ext cx="10079725" cy="5405502"/>
        </p:xfrm>
        <a:graphic>
          <a:graphicData uri="http://schemas.openxmlformats.org/drawingml/2006/table">
            <a:tbl>
              <a:tblPr>
                <a:tableStyleId>{5C22544A-7EE6-4342-B048-85BDC9FD1C3A}</a:tableStyleId>
              </a:tblPr>
              <a:tblGrid>
                <a:gridCol w="3815441">
                  <a:extLst>
                    <a:ext uri="{9D8B030D-6E8A-4147-A177-3AD203B41FA5}">
                      <a16:colId xmlns:a16="http://schemas.microsoft.com/office/drawing/2014/main" val="2553490024"/>
                    </a:ext>
                  </a:extLst>
                </a:gridCol>
                <a:gridCol w="5294228">
                  <a:extLst>
                    <a:ext uri="{9D8B030D-6E8A-4147-A177-3AD203B41FA5}">
                      <a16:colId xmlns:a16="http://schemas.microsoft.com/office/drawing/2014/main" val="3760163455"/>
                    </a:ext>
                  </a:extLst>
                </a:gridCol>
                <a:gridCol w="492370">
                  <a:extLst>
                    <a:ext uri="{9D8B030D-6E8A-4147-A177-3AD203B41FA5}">
                      <a16:colId xmlns:a16="http://schemas.microsoft.com/office/drawing/2014/main" val="3390438602"/>
                    </a:ext>
                  </a:extLst>
                </a:gridCol>
                <a:gridCol w="477686">
                  <a:extLst>
                    <a:ext uri="{9D8B030D-6E8A-4147-A177-3AD203B41FA5}">
                      <a16:colId xmlns:a16="http://schemas.microsoft.com/office/drawing/2014/main" val="1872568649"/>
                    </a:ext>
                  </a:extLst>
                </a:gridCol>
              </a:tblGrid>
              <a:tr h="326463">
                <a:tc rowSpan="6">
                  <a:txBody>
                    <a:bodyPr/>
                    <a:lstStyle/>
                    <a:p>
                      <a:pPr marL="0" marR="0" lvl="0" indent="0" algn="l" defTabSz="779173" rtl="0" eaLnBrk="1" fontAlgn="ctr" latinLnBrk="0" hangingPunct="1">
                        <a:lnSpc>
                          <a:spcPct val="150000"/>
                        </a:lnSpc>
                        <a:spcBef>
                          <a:spcPts val="0"/>
                        </a:spcBef>
                        <a:spcAft>
                          <a:spcPts val="0"/>
                        </a:spcAft>
                        <a:buClrTx/>
                        <a:buSzTx/>
                        <a:buFontTx/>
                        <a:buNone/>
                        <a:tabLst/>
                        <a:defRPr/>
                      </a:pPr>
                      <a:r>
                        <a:rPr kumimoji="0" lang="en-ZA" sz="1600" b="1" i="0" u="none" strike="noStrike" kern="1200" cap="none" spc="0" normalizeH="0" baseline="0" noProof="0" dirty="0">
                          <a:ln>
                            <a:noFill/>
                          </a:ln>
                          <a:solidFill>
                            <a:srgbClr val="000000"/>
                          </a:solidFill>
                          <a:effectLst/>
                          <a:uLnTx/>
                          <a:uFillTx/>
                          <a:latin typeface="WordVisi_MSFontService"/>
                          <a:ea typeface="+mn-ea"/>
                          <a:cs typeface="+mn-cs"/>
                        </a:rPr>
                        <a:t>Construction Health and Safety Officer/ Manager (Experience):</a:t>
                      </a:r>
                    </a:p>
                    <a:p>
                      <a:pPr marL="0" marR="0" lvl="0" indent="0" algn="l" defTabSz="779173" rtl="0" eaLnBrk="1" fontAlgn="ctr" latinLnBrk="0" hangingPunct="1">
                        <a:lnSpc>
                          <a:spcPct val="15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mn-lt"/>
                          <a:ea typeface="+mn-ea"/>
                          <a:cs typeface="+mn-cs"/>
                        </a:rPr>
                        <a:t>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Tenderer must submit a detailed CV with minimum of 5 years working experience in the construction projects as CHSO/CHSM.</a:t>
                      </a:r>
                      <a:br>
                        <a:rPr kumimoji="0" lang="en-US" sz="1600" b="0" i="0" u="none" strike="noStrike" kern="1200" cap="none" spc="0" normalizeH="0" baseline="0" noProof="0" dirty="0">
                          <a:ln>
                            <a:noFill/>
                          </a:ln>
                          <a:solidFill>
                            <a:srgbClr val="000000"/>
                          </a:solidFill>
                          <a:effectLst/>
                          <a:uLnTx/>
                          <a:uFillTx/>
                          <a:latin typeface="+mn-lt"/>
                          <a:ea typeface="+mn-ea"/>
                          <a:cs typeface="+mn-cs"/>
                        </a:rPr>
                      </a:br>
                      <a:br>
                        <a:rPr kumimoji="0" lang="en-US" sz="1100" b="0" i="0" u="none" strike="noStrike" kern="1200" cap="none" spc="0" normalizeH="0" baseline="0" noProof="0" dirty="0">
                          <a:ln>
                            <a:noFill/>
                          </a:ln>
                          <a:solidFill>
                            <a:srgbClr val="000000"/>
                          </a:solidFill>
                          <a:effectLst/>
                          <a:uLnTx/>
                          <a:uFillTx/>
                          <a:latin typeface="+mn-lt"/>
                          <a:ea typeface="+mn-ea"/>
                          <a:cs typeface="+mn-cs"/>
                        </a:rPr>
                      </a:br>
                      <a:r>
                        <a:rPr kumimoji="0" lang="en-US" sz="1100" b="0" i="0" u="none" strike="noStrike" kern="1200" cap="none" spc="0" normalizeH="0" baseline="0" noProof="0" dirty="0">
                          <a:ln>
                            <a:noFill/>
                          </a:ln>
                          <a:solidFill>
                            <a:srgbClr val="000000"/>
                          </a:solidFill>
                          <a:effectLst/>
                          <a:uLnTx/>
                          <a:uFillTx/>
                          <a:latin typeface="+mn-lt"/>
                          <a:ea typeface="+mn-ea"/>
                          <a:cs typeface="+mn-cs"/>
                        </a:rPr>
                        <a:t> </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535" marR="3535" marT="3535" marB="0" anchor="ctr"/>
                </a:tc>
                <a:tc>
                  <a:txBody>
                    <a:bodyPr/>
                    <a:lstStyle/>
                    <a:p>
                      <a:pPr marL="0" marR="0" lvl="0" indent="0" algn="l" defTabSz="779173" rtl="0" eaLnBrk="1" fontAlgn="ctr"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submission / information not available to determine experience or not as per requirements. </a:t>
                      </a:r>
                    </a:p>
                    <a:p>
                      <a:pPr marL="0" marR="0" lvl="0" indent="0" algn="l" defTabSz="779173" rtl="0" eaLnBrk="1" fontAlgn="ctr"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535" marR="3535" marT="3535" marB="0" anchor="ctr"/>
                </a:tc>
                <a:tc>
                  <a:txBody>
                    <a:bodyPr/>
                    <a:lstStyle/>
                    <a:p>
                      <a:pPr algn="ctr" fontAlgn="ctr">
                        <a:lnSpc>
                          <a:spcPct val="150000"/>
                        </a:lnSpc>
                        <a:buNone/>
                      </a:pPr>
                      <a:r>
                        <a:rPr lang="en-ZA" sz="1400" u="none" strike="noStrike" dirty="0">
                          <a:effectLst/>
                        </a:rPr>
                        <a:t>0</a:t>
                      </a:r>
                      <a:endParaRPr lang="en-ZA" sz="1400" b="0" i="0" u="none" strike="noStrike" dirty="0">
                        <a:solidFill>
                          <a:srgbClr val="000000"/>
                        </a:solidFill>
                        <a:effectLst/>
                        <a:latin typeface="Calibri" panose="020F0502020204030204" pitchFamily="34" charset="0"/>
                      </a:endParaRPr>
                    </a:p>
                  </a:txBody>
                  <a:tcPr marL="3535" marR="3535" marT="3535" marB="0" anchor="ctr"/>
                </a:tc>
                <a:tc rowSpan="6">
                  <a:txBody>
                    <a:bodyPr/>
                    <a:lstStyle/>
                    <a:p>
                      <a:pPr algn="ctr" fontAlgn="ctr">
                        <a:lnSpc>
                          <a:spcPct val="150000"/>
                        </a:lnSpc>
                        <a:buNone/>
                      </a:pPr>
                      <a:r>
                        <a:rPr lang="en-ZA" sz="1400" b="0" i="0" u="none" strike="noStrike" dirty="0">
                          <a:solidFill>
                            <a:srgbClr val="000000"/>
                          </a:solidFill>
                          <a:effectLst/>
                          <a:latin typeface="Calibri" panose="020F0502020204030204" pitchFamily="34" charset="0"/>
                        </a:rPr>
                        <a:t>2</a:t>
                      </a:r>
                    </a:p>
                  </a:txBody>
                  <a:tcPr marL="3535" marR="3535" marT="3535" marB="0" anchor="ctr"/>
                </a:tc>
                <a:extLst>
                  <a:ext uri="{0D108BD9-81ED-4DB2-BD59-A6C34878D82A}">
                    <a16:rowId xmlns:a16="http://schemas.microsoft.com/office/drawing/2014/main" val="1817233877"/>
                  </a:ext>
                </a:extLst>
              </a:tr>
              <a:tr h="326463">
                <a:tc vMerge="1">
                  <a:txBody>
                    <a:bodyPr/>
                    <a:lstStyle/>
                    <a:p>
                      <a:endParaRPr lang="en-ZA"/>
                    </a:p>
                  </a:txBody>
                  <a:tcPr/>
                </a:tc>
                <a:tc>
                  <a:txBody>
                    <a:bodyPr/>
                    <a:lstStyle/>
                    <a:p>
                      <a:pPr marL="0" marR="0" lvl="0" indent="0" algn="l" defTabSz="779173" rtl="0" eaLnBrk="1" fontAlgn="ctr"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Three (3) years or less of health and safety working experience in the construction environment. </a:t>
                      </a:r>
                    </a:p>
                    <a:p>
                      <a:pPr marL="0" marR="0" lvl="0" indent="0" algn="l" defTabSz="779173" rtl="0" eaLnBrk="1" fontAlgn="ctr"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535" marR="3535" marT="3535" marB="0" anchor="ctr"/>
                </a:tc>
                <a:tc>
                  <a:txBody>
                    <a:bodyPr/>
                    <a:lstStyle/>
                    <a:p>
                      <a:pPr algn="ctr" fontAlgn="ctr">
                        <a:lnSpc>
                          <a:spcPct val="150000"/>
                        </a:lnSpc>
                        <a:buNone/>
                      </a:pPr>
                      <a:r>
                        <a:rPr lang="en-ZA" sz="1400" u="none" strike="noStrike" dirty="0">
                          <a:effectLst/>
                        </a:rPr>
                        <a:t>20</a:t>
                      </a:r>
                      <a:endParaRPr lang="en-ZA" sz="14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2232279204"/>
                  </a:ext>
                </a:extLst>
              </a:tr>
              <a:tr h="326463">
                <a:tc vMerge="1">
                  <a:txBody>
                    <a:bodyPr/>
                    <a:lstStyle/>
                    <a:p>
                      <a:endParaRPr lang="en-ZA"/>
                    </a:p>
                  </a:txBody>
                  <a:tcPr/>
                </a:tc>
                <a:tc>
                  <a:txBody>
                    <a:bodyPr/>
                    <a:lstStyle/>
                    <a:p>
                      <a:pPr marL="0" marR="0" lvl="0" indent="0" algn="l" defTabSz="779173" rtl="0" eaLnBrk="1" fontAlgn="ctr"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More than three (3) years but less than 5 years of health and safety working experience in the construction environment. </a:t>
                      </a:r>
                    </a:p>
                    <a:p>
                      <a:pPr marL="0" marR="0" lvl="0" indent="0" algn="l" defTabSz="779173" rtl="0" eaLnBrk="1" fontAlgn="ctr"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535" marR="3535" marT="3535" marB="0"/>
                </a:tc>
                <a:tc>
                  <a:txBody>
                    <a:bodyPr/>
                    <a:lstStyle/>
                    <a:p>
                      <a:pPr algn="ctr" fontAlgn="ctr">
                        <a:lnSpc>
                          <a:spcPct val="150000"/>
                        </a:lnSpc>
                        <a:buNone/>
                      </a:pPr>
                      <a:r>
                        <a:rPr lang="en-ZA" sz="1400" u="none" strike="noStrike" dirty="0">
                          <a:effectLst/>
                        </a:rPr>
                        <a:t>40</a:t>
                      </a:r>
                      <a:endParaRPr lang="en-ZA" sz="14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3826667367"/>
                  </a:ext>
                </a:extLst>
              </a:tr>
              <a:tr h="326463">
                <a:tc vMerge="1">
                  <a:txBody>
                    <a:bodyPr/>
                    <a:lstStyle/>
                    <a:p>
                      <a:endParaRPr lang="en-ZA"/>
                    </a:p>
                  </a:txBody>
                  <a:tcPr/>
                </a:tc>
                <a:tc>
                  <a:txBody>
                    <a:bodyPr/>
                    <a:lstStyle/>
                    <a:p>
                      <a:pPr marL="0" marR="0" lvl="0" indent="0" algn="l" defTabSz="779173" rtl="0" eaLnBrk="1" fontAlgn="ctr"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Five (5) years’ health and safety working experience in the construction environment. </a:t>
                      </a:r>
                    </a:p>
                    <a:p>
                      <a:pPr marL="0" marR="0" lvl="0" indent="0" algn="l" defTabSz="779173" rtl="0" eaLnBrk="1" fontAlgn="ctr"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535" marR="3535" marT="3535" marB="0" anchor="ctr"/>
                </a:tc>
                <a:tc>
                  <a:txBody>
                    <a:bodyPr/>
                    <a:lstStyle/>
                    <a:p>
                      <a:pPr algn="ctr" fontAlgn="ctr">
                        <a:lnSpc>
                          <a:spcPct val="150000"/>
                        </a:lnSpc>
                        <a:buNone/>
                      </a:pPr>
                      <a:r>
                        <a:rPr lang="en-ZA" sz="1400" u="none" strike="noStrike" dirty="0">
                          <a:effectLst/>
                        </a:rPr>
                        <a:t>60</a:t>
                      </a:r>
                      <a:endParaRPr lang="en-ZA" sz="14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542270361"/>
                  </a:ext>
                </a:extLst>
              </a:tr>
              <a:tr h="326463">
                <a:tc vMerge="1">
                  <a:txBody>
                    <a:bodyPr/>
                    <a:lstStyle/>
                    <a:p>
                      <a:endParaRPr lang="en-ZA"/>
                    </a:p>
                  </a:txBody>
                  <a:tcPr/>
                </a:tc>
                <a:tc>
                  <a:txBody>
                    <a:bodyPr/>
                    <a:lstStyle/>
                    <a:p>
                      <a:pPr marL="0" marR="0" lvl="0" indent="0" algn="l" defTabSz="779173" rtl="0" eaLnBrk="1" fontAlgn="ctr"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 five (5) years but less than seven (7) years' experience of health and safety working experience in the construction environment. </a:t>
                      </a:r>
                    </a:p>
                    <a:p>
                      <a:pPr marL="0" marR="0" lvl="0" indent="0" algn="l" defTabSz="779173" rtl="0" eaLnBrk="1" fontAlgn="ctr"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535" marR="3535" marT="3535" marB="0" anchor="ctr"/>
                </a:tc>
                <a:tc>
                  <a:txBody>
                    <a:bodyPr/>
                    <a:lstStyle/>
                    <a:p>
                      <a:pPr algn="ctr" fontAlgn="ctr">
                        <a:lnSpc>
                          <a:spcPct val="150000"/>
                        </a:lnSpc>
                        <a:buNone/>
                      </a:pPr>
                      <a:r>
                        <a:rPr lang="en-ZA" sz="1400" u="none" strike="noStrike" dirty="0">
                          <a:effectLst/>
                        </a:rPr>
                        <a:t>80</a:t>
                      </a:r>
                      <a:endParaRPr lang="en-ZA" sz="14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2694804312"/>
                  </a:ext>
                </a:extLst>
              </a:tr>
              <a:tr h="326463">
                <a:tc vMerge="1">
                  <a:txBody>
                    <a:bodyPr/>
                    <a:lstStyle/>
                    <a:p>
                      <a:endParaRPr lang="en-ZA"/>
                    </a:p>
                  </a:txBody>
                  <a:tcPr/>
                </a:tc>
                <a:tc>
                  <a:txBody>
                    <a:bodyPr/>
                    <a:lstStyle/>
                    <a:p>
                      <a:pPr marL="0" marR="0" lvl="0" indent="0" algn="l" defTabSz="779173" rtl="0" eaLnBrk="1" fontAlgn="b"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More than seven (7) years’ health and safety working experience in the construction environment. </a:t>
                      </a:r>
                    </a:p>
                  </a:txBody>
                  <a:tcPr marL="3535" marR="3535" marT="3535" marB="0" anchor="ctr"/>
                </a:tc>
                <a:tc>
                  <a:txBody>
                    <a:bodyPr/>
                    <a:lstStyle/>
                    <a:p>
                      <a:pPr algn="ctr" fontAlgn="ctr">
                        <a:lnSpc>
                          <a:spcPct val="150000"/>
                        </a:lnSpc>
                        <a:buNone/>
                      </a:pPr>
                      <a:r>
                        <a:rPr lang="en-ZA" sz="1400" u="none" strike="noStrike" dirty="0">
                          <a:effectLst/>
                        </a:rPr>
                        <a:t>100</a:t>
                      </a:r>
                      <a:endParaRPr lang="en-ZA" sz="14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3495866358"/>
                  </a:ext>
                </a:extLst>
              </a:tr>
            </a:tbl>
          </a:graphicData>
        </a:graphic>
      </p:graphicFrame>
    </p:spTree>
    <p:extLst>
      <p:ext uri="{BB962C8B-B14F-4D97-AF65-F5344CB8AC3E}">
        <p14:creationId xmlns:p14="http://schemas.microsoft.com/office/powerpoint/2010/main" val="6149908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ED771-219B-E740-920D-2DD5592B04C0}"/>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8A3C98F3-5257-CAEB-CB57-8966DB2A91C7}"/>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kumimoji="0" lang="en-GB" sz="1600" b="1" i="0" u="none" strike="noStrike" kern="16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mj-cs"/>
              </a:rPr>
              <a:t>T2.2-06: HEALTH AND SAFETY MANAGEMENT</a:t>
            </a:r>
            <a:endParaRPr lang="en-US" sz="1600" b="1" kern="1600" dirty="0">
              <a:effectLst/>
              <a:latin typeface="Arial" panose="020B0604020202020204" pitchFamily="34" charset="0"/>
              <a:ea typeface="Times New Roman" panose="02020603050405020304" pitchFamily="18" charset="0"/>
            </a:endParaRPr>
          </a:p>
        </p:txBody>
      </p:sp>
      <p:graphicFrame>
        <p:nvGraphicFramePr>
          <p:cNvPr id="2" name="Table 1">
            <a:extLst>
              <a:ext uri="{FF2B5EF4-FFF2-40B4-BE49-F238E27FC236}">
                <a16:creationId xmlns:a16="http://schemas.microsoft.com/office/drawing/2014/main" id="{E76177AF-AAAF-286D-80C0-EDAECB297209}"/>
              </a:ext>
            </a:extLst>
          </p:cNvPr>
          <p:cNvGraphicFramePr>
            <a:graphicFrameLocks noGrp="1"/>
          </p:cNvGraphicFramePr>
          <p:nvPr/>
        </p:nvGraphicFramePr>
        <p:xfrm>
          <a:off x="586991" y="2919129"/>
          <a:ext cx="10074310" cy="290471"/>
        </p:xfrm>
        <a:graphic>
          <a:graphicData uri="http://schemas.openxmlformats.org/drawingml/2006/table">
            <a:tbl>
              <a:tblPr>
                <a:tableStyleId>{5C22544A-7EE6-4342-B048-85BDC9FD1C3A}</a:tableStyleId>
              </a:tblPr>
              <a:tblGrid>
                <a:gridCol w="3824235">
                  <a:extLst>
                    <a:ext uri="{9D8B030D-6E8A-4147-A177-3AD203B41FA5}">
                      <a16:colId xmlns:a16="http://schemas.microsoft.com/office/drawing/2014/main" val="2271411118"/>
                    </a:ext>
                  </a:extLst>
                </a:gridCol>
                <a:gridCol w="5282892">
                  <a:extLst>
                    <a:ext uri="{9D8B030D-6E8A-4147-A177-3AD203B41FA5}">
                      <a16:colId xmlns:a16="http://schemas.microsoft.com/office/drawing/2014/main" val="3005116672"/>
                    </a:ext>
                  </a:extLst>
                </a:gridCol>
                <a:gridCol w="500070">
                  <a:extLst>
                    <a:ext uri="{9D8B030D-6E8A-4147-A177-3AD203B41FA5}">
                      <a16:colId xmlns:a16="http://schemas.microsoft.com/office/drawing/2014/main" val="1388564600"/>
                    </a:ext>
                  </a:extLst>
                </a:gridCol>
                <a:gridCol w="467113">
                  <a:extLst>
                    <a:ext uri="{9D8B030D-6E8A-4147-A177-3AD203B41FA5}">
                      <a16:colId xmlns:a16="http://schemas.microsoft.com/office/drawing/2014/main" val="1464791999"/>
                    </a:ext>
                  </a:extLst>
                </a:gridCol>
              </a:tblGrid>
              <a:tr h="290471">
                <a:tc>
                  <a:txBody>
                    <a:bodyPr/>
                    <a:lstStyle/>
                    <a:p>
                      <a:pPr algn="l" fontAlgn="ctr">
                        <a:buNone/>
                      </a:pPr>
                      <a:r>
                        <a:rPr lang="en-ZA" sz="500" u="none" strike="noStrike" dirty="0">
                          <a:effectLst/>
                        </a:rPr>
                        <a:t> </a:t>
                      </a:r>
                      <a:endParaRPr lang="en-ZA" sz="5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l" fontAlgn="ctr">
                        <a:buNone/>
                      </a:pPr>
                      <a:r>
                        <a:rPr lang="en-ZA" sz="500" u="none" strike="noStrike" dirty="0">
                          <a:effectLst/>
                        </a:rPr>
                        <a:t> </a:t>
                      </a:r>
                      <a:endParaRPr lang="en-ZA" sz="5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buNone/>
                      </a:pPr>
                      <a:r>
                        <a:rPr lang="en-ZA" sz="500" u="none" strike="noStrike" dirty="0">
                          <a:effectLst/>
                        </a:rPr>
                        <a:t> </a:t>
                      </a:r>
                      <a:endParaRPr lang="en-ZA" sz="500" b="0" i="0" u="none" strike="noStrike" dirty="0">
                        <a:solidFill>
                          <a:srgbClr val="000000"/>
                        </a:solidFill>
                        <a:effectLst/>
                        <a:latin typeface="Calibri" panose="020F0502020204030204" pitchFamily="34" charset="0"/>
                      </a:endParaRPr>
                    </a:p>
                  </a:txBody>
                  <a:tcPr marL="3535" marR="3535" marT="3535" marB="0" anchor="ctr"/>
                </a:tc>
                <a:tc>
                  <a:txBody>
                    <a:bodyPr/>
                    <a:lstStyle/>
                    <a:p>
                      <a:pPr algn="ctr" fontAlgn="ctr">
                        <a:buNone/>
                      </a:pPr>
                      <a:r>
                        <a:rPr lang="en-ZA" sz="500" u="none" strike="noStrike" dirty="0">
                          <a:effectLst/>
                        </a:rPr>
                        <a:t> </a:t>
                      </a:r>
                      <a:endParaRPr lang="en-ZA" sz="500" b="0" i="0" u="none" strike="noStrike" dirty="0">
                        <a:solidFill>
                          <a:srgbClr val="000000"/>
                        </a:solidFill>
                        <a:effectLst/>
                        <a:latin typeface="Calibri" panose="020F0502020204030204" pitchFamily="34" charset="0"/>
                      </a:endParaRPr>
                    </a:p>
                  </a:txBody>
                  <a:tcPr marL="3535" marR="3535" marT="3535" marB="0" anchor="ctr"/>
                </a:tc>
                <a:extLst>
                  <a:ext uri="{0D108BD9-81ED-4DB2-BD59-A6C34878D82A}">
                    <a16:rowId xmlns:a16="http://schemas.microsoft.com/office/drawing/2014/main" val="4113814770"/>
                  </a:ext>
                </a:extLst>
              </a:tr>
            </a:tbl>
          </a:graphicData>
        </a:graphic>
      </p:graphicFrame>
      <p:graphicFrame>
        <p:nvGraphicFramePr>
          <p:cNvPr id="3" name="Table 2">
            <a:extLst>
              <a:ext uri="{FF2B5EF4-FFF2-40B4-BE49-F238E27FC236}">
                <a16:creationId xmlns:a16="http://schemas.microsoft.com/office/drawing/2014/main" id="{808A2BA2-DC14-888B-FF86-BEB8F86ED0B6}"/>
              </a:ext>
            </a:extLst>
          </p:cNvPr>
          <p:cNvGraphicFramePr>
            <a:graphicFrameLocks noGrp="1"/>
          </p:cNvGraphicFramePr>
          <p:nvPr/>
        </p:nvGraphicFramePr>
        <p:xfrm>
          <a:off x="586991" y="1074656"/>
          <a:ext cx="10225553" cy="5710154"/>
        </p:xfrm>
        <a:graphic>
          <a:graphicData uri="http://schemas.openxmlformats.org/drawingml/2006/table">
            <a:tbl>
              <a:tblPr>
                <a:tableStyleId>{5C22544A-7EE6-4342-B048-85BDC9FD1C3A}</a:tableStyleId>
              </a:tblPr>
              <a:tblGrid>
                <a:gridCol w="3948002">
                  <a:extLst>
                    <a:ext uri="{9D8B030D-6E8A-4147-A177-3AD203B41FA5}">
                      <a16:colId xmlns:a16="http://schemas.microsoft.com/office/drawing/2014/main" val="2553490024"/>
                    </a:ext>
                  </a:extLst>
                </a:gridCol>
                <a:gridCol w="5478167">
                  <a:extLst>
                    <a:ext uri="{9D8B030D-6E8A-4147-A177-3AD203B41FA5}">
                      <a16:colId xmlns:a16="http://schemas.microsoft.com/office/drawing/2014/main" val="3760163455"/>
                    </a:ext>
                  </a:extLst>
                </a:gridCol>
                <a:gridCol w="509477">
                  <a:extLst>
                    <a:ext uri="{9D8B030D-6E8A-4147-A177-3AD203B41FA5}">
                      <a16:colId xmlns:a16="http://schemas.microsoft.com/office/drawing/2014/main" val="3390438602"/>
                    </a:ext>
                  </a:extLst>
                </a:gridCol>
                <a:gridCol w="289907">
                  <a:extLst>
                    <a:ext uri="{9D8B030D-6E8A-4147-A177-3AD203B41FA5}">
                      <a16:colId xmlns:a16="http://schemas.microsoft.com/office/drawing/2014/main" val="1872568649"/>
                    </a:ext>
                  </a:extLst>
                </a:gridCol>
              </a:tblGrid>
              <a:tr h="684061">
                <a:tc rowSpan="6">
                  <a:txBody>
                    <a:bodyPr/>
                    <a:lstStyle/>
                    <a:p>
                      <a:pPr marL="0" marR="0" lvl="0" indent="0" algn="l" defTabSz="779173" rtl="0" eaLnBrk="1" fontAlgn="ctr" latinLnBrk="0" hangingPunct="1">
                        <a:lnSpc>
                          <a:spcPct val="150000"/>
                        </a:lnSpc>
                        <a:spcBef>
                          <a:spcPts val="0"/>
                        </a:spcBef>
                        <a:spcAft>
                          <a:spcPts val="0"/>
                        </a:spcAft>
                        <a:buClrTx/>
                        <a:buSzTx/>
                        <a:buFontTx/>
                        <a:buNone/>
                        <a:tabLst/>
                        <a:defRPr/>
                      </a:pPr>
                      <a:r>
                        <a:rPr lang="en-US" sz="1400" b="1" i="0" dirty="0">
                          <a:solidFill>
                            <a:srgbClr val="000000"/>
                          </a:solidFill>
                          <a:effectLst/>
                          <a:latin typeface="Calibri" panose="020F0502020204030204" pitchFamily="34" charset="0"/>
                        </a:rPr>
                        <a:t>Risk Assessment:</a:t>
                      </a:r>
                      <a:r>
                        <a:rPr lang="en-US" sz="1400" b="0" i="0" dirty="0">
                          <a:solidFill>
                            <a:srgbClr val="000000"/>
                          </a:solidFill>
                          <a:effectLst/>
                          <a:latin typeface="WordVisiCarriageReturn_MSFontService"/>
                        </a:rPr>
                        <a:t> </a:t>
                      </a:r>
                      <a:br>
                        <a:rPr lang="en-US" sz="1400" b="0" i="0" dirty="0">
                          <a:solidFill>
                            <a:srgbClr val="000000"/>
                          </a:solidFill>
                          <a:effectLst/>
                          <a:latin typeface="WordVisiCarriageReturn_MSFontService"/>
                        </a:rPr>
                      </a:br>
                      <a:r>
                        <a:rPr lang="en-US" sz="1400" b="0" i="0" dirty="0">
                          <a:solidFill>
                            <a:srgbClr val="000000"/>
                          </a:solidFill>
                          <a:effectLst/>
                          <a:latin typeface="Calibri" panose="020F0502020204030204" pitchFamily="34" charset="0"/>
                        </a:rPr>
                        <a:t>The tenderer has submitted Risk Assessment Methodology and Risk Assessment, and submission of Risk Assessment indicating major activities of works and how the risks will be addressed and mitigated and must be in line with the scope of work (SoW):</a:t>
                      </a:r>
                    </a:p>
                    <a:p>
                      <a:pPr marL="0" marR="0" lvl="0" indent="0" algn="l" defTabSz="779173" rtl="0" eaLnBrk="1" fontAlgn="ctr" latinLnBrk="0" hangingPunct="1">
                        <a:lnSpc>
                          <a:spcPct val="150000"/>
                        </a:lnSpc>
                        <a:spcBef>
                          <a:spcPts val="0"/>
                        </a:spcBef>
                        <a:spcAft>
                          <a:spcPts val="0"/>
                        </a:spcAft>
                        <a:buClrTx/>
                        <a:buSzTx/>
                        <a:buFontTx/>
                        <a:buNone/>
                        <a:tabLst/>
                        <a:defRPr/>
                      </a:pPr>
                      <a:r>
                        <a:rPr lang="en-US" sz="1400" b="0" i="0" dirty="0">
                          <a:solidFill>
                            <a:srgbClr val="000000"/>
                          </a:solidFill>
                          <a:effectLst/>
                          <a:latin typeface="Calibri" panose="020F0502020204030204" pitchFamily="34" charset="0"/>
                        </a:rPr>
                        <a:t>1. Site Establishment</a:t>
                      </a:r>
                      <a:r>
                        <a:rPr lang="en-US" sz="1400" b="0" i="0" dirty="0">
                          <a:solidFill>
                            <a:srgbClr val="000000"/>
                          </a:solidFill>
                          <a:effectLst/>
                          <a:latin typeface="WordVisiCarriageReturn_MSFontService"/>
                        </a:rPr>
                        <a:t> </a:t>
                      </a:r>
                      <a:br>
                        <a:rPr lang="en-US" sz="1400" b="0" i="0" dirty="0">
                          <a:solidFill>
                            <a:srgbClr val="000000"/>
                          </a:solidFill>
                          <a:effectLst/>
                          <a:latin typeface="WordVisiCarriageReturn_MSFontService"/>
                        </a:rPr>
                      </a:br>
                      <a:r>
                        <a:rPr lang="en-US" sz="1400" b="0" i="0" dirty="0">
                          <a:solidFill>
                            <a:srgbClr val="000000"/>
                          </a:solidFill>
                          <a:effectLst/>
                          <a:latin typeface="Calibri" panose="020F0502020204030204" pitchFamily="34" charset="0"/>
                        </a:rPr>
                        <a:t>2. Electrical Power Supply</a:t>
                      </a:r>
                      <a:r>
                        <a:rPr lang="en-US" sz="1400" b="0" i="0" dirty="0">
                          <a:solidFill>
                            <a:srgbClr val="000000"/>
                          </a:solidFill>
                          <a:effectLst/>
                          <a:latin typeface="WordVisiCarriageReturn_MSFontService"/>
                        </a:rPr>
                        <a:t> </a:t>
                      </a:r>
                      <a:br>
                        <a:rPr lang="en-US" sz="1400" b="0" i="0" dirty="0">
                          <a:solidFill>
                            <a:srgbClr val="000000"/>
                          </a:solidFill>
                          <a:effectLst/>
                          <a:latin typeface="WordVisiCarriageReturn_MSFontService"/>
                        </a:rPr>
                      </a:br>
                      <a:r>
                        <a:rPr lang="en-US" sz="1400" b="0" i="0" dirty="0">
                          <a:solidFill>
                            <a:srgbClr val="000000"/>
                          </a:solidFill>
                          <a:effectLst/>
                          <a:latin typeface="Calibri" panose="020F0502020204030204" pitchFamily="34" charset="0"/>
                        </a:rPr>
                        <a:t>3. Substation Automation System</a:t>
                      </a:r>
                      <a:r>
                        <a:rPr lang="en-US" sz="1400" b="0" i="0" dirty="0">
                          <a:solidFill>
                            <a:srgbClr val="000000"/>
                          </a:solidFill>
                          <a:effectLst/>
                          <a:latin typeface="WordVisiCarriageReturn_MSFontService"/>
                        </a:rPr>
                        <a:t> </a:t>
                      </a:r>
                      <a:br>
                        <a:rPr lang="en-US" sz="1400" b="0" i="0" dirty="0">
                          <a:solidFill>
                            <a:srgbClr val="000000"/>
                          </a:solidFill>
                          <a:effectLst/>
                          <a:latin typeface="WordVisiCarriageReturn_MSFontService"/>
                        </a:rPr>
                      </a:br>
                      <a:r>
                        <a:rPr lang="en-US" sz="1400" b="0" i="0" dirty="0">
                          <a:solidFill>
                            <a:srgbClr val="000000"/>
                          </a:solidFill>
                          <a:effectLst/>
                          <a:latin typeface="Calibri" panose="020F0502020204030204" pitchFamily="34" charset="0"/>
                        </a:rPr>
                        <a:t>4. Battery Terminal Unit (BTU)</a:t>
                      </a:r>
                      <a:r>
                        <a:rPr lang="en-US" sz="1400" b="0" i="0" dirty="0">
                          <a:solidFill>
                            <a:srgbClr val="000000"/>
                          </a:solidFill>
                          <a:effectLst/>
                          <a:latin typeface="WordVisiCarriageReturn_MSFontService"/>
                        </a:rPr>
                        <a:t> </a:t>
                      </a:r>
                      <a:br>
                        <a:rPr lang="en-US" sz="1400" b="0" i="0" dirty="0">
                          <a:solidFill>
                            <a:srgbClr val="000000"/>
                          </a:solidFill>
                          <a:effectLst/>
                          <a:latin typeface="WordVisiCarriageReturn_MSFontService"/>
                        </a:rPr>
                      </a:br>
                      <a:r>
                        <a:rPr lang="en-US" sz="1400" b="0" i="0" dirty="0">
                          <a:solidFill>
                            <a:srgbClr val="000000"/>
                          </a:solidFill>
                          <a:effectLst/>
                          <a:latin typeface="Calibri" panose="020F0502020204030204" pitchFamily="34" charset="0"/>
                        </a:rPr>
                        <a:t>5. HVAC Systems</a:t>
                      </a:r>
                      <a:r>
                        <a:rPr lang="en-US" sz="1400" b="0" i="0" dirty="0">
                          <a:solidFill>
                            <a:srgbClr val="000000"/>
                          </a:solidFill>
                          <a:effectLst/>
                          <a:latin typeface="WordVisiCarriageReturn_MSFontService"/>
                        </a:rPr>
                        <a:t> </a:t>
                      </a:r>
                      <a:br>
                        <a:rPr lang="en-US" sz="1400" b="0" i="0" dirty="0">
                          <a:solidFill>
                            <a:srgbClr val="000000"/>
                          </a:solidFill>
                          <a:effectLst/>
                          <a:latin typeface="WordVisiCarriageReturn_MSFontService"/>
                        </a:rPr>
                      </a:br>
                      <a:r>
                        <a:rPr lang="en-US" sz="1400" b="0" i="0" dirty="0">
                          <a:solidFill>
                            <a:srgbClr val="000000"/>
                          </a:solidFill>
                          <a:effectLst/>
                          <a:latin typeface="Calibri" panose="020F0502020204030204" pitchFamily="34" charset="0"/>
                        </a:rPr>
                        <a:t>6. Fire Protection, Detection and Suppression Systems.</a:t>
                      </a:r>
                      <a:r>
                        <a:rPr lang="en-US" sz="1400" b="0" i="0" dirty="0">
                          <a:solidFill>
                            <a:srgbClr val="000000"/>
                          </a:solidFill>
                          <a:effectLst/>
                          <a:latin typeface="WordVisiCarriageReturn_MSFontService"/>
                        </a:rPr>
                        <a:t> </a:t>
                      </a:r>
                      <a:br>
                        <a:rPr lang="en-US" sz="1400" b="0" i="0" dirty="0">
                          <a:solidFill>
                            <a:srgbClr val="000000"/>
                          </a:solidFill>
                          <a:effectLst/>
                          <a:latin typeface="WordVisiCarriageReturn_MSFontService"/>
                        </a:rPr>
                      </a:br>
                      <a:r>
                        <a:rPr lang="en-US" sz="1400" b="0" i="0" dirty="0">
                          <a:solidFill>
                            <a:srgbClr val="000000"/>
                          </a:solidFill>
                          <a:effectLst/>
                          <a:latin typeface="Calibri" panose="020F0502020204030204" pitchFamily="34" charset="0"/>
                        </a:rPr>
                        <a:t>7. Civil Works</a:t>
                      </a:r>
                      <a:r>
                        <a:rPr lang="en-US" sz="1400" b="0" i="0" dirty="0">
                          <a:solidFill>
                            <a:srgbClr val="000000"/>
                          </a:solidFill>
                          <a:effectLst/>
                          <a:latin typeface="WordVisiCarriageReturn_MSFontService"/>
                        </a:rPr>
                        <a:t> </a:t>
                      </a:r>
                      <a:br>
                        <a:rPr lang="en-US" sz="1400" b="0" i="0" dirty="0">
                          <a:solidFill>
                            <a:srgbClr val="000000"/>
                          </a:solidFill>
                          <a:effectLst/>
                          <a:latin typeface="WordVisiCarriageReturn_MSFontService"/>
                        </a:rPr>
                      </a:br>
                      <a:r>
                        <a:rPr lang="en-US" sz="1400" b="0" i="0" dirty="0">
                          <a:solidFill>
                            <a:srgbClr val="000000"/>
                          </a:solidFill>
                          <a:effectLst/>
                          <a:latin typeface="Calibri" panose="020F0502020204030204" pitchFamily="34" charset="0"/>
                        </a:rPr>
                        <a:t>8. Working at Heights</a:t>
                      </a:r>
                      <a:r>
                        <a:rPr lang="en-US" sz="1400" b="0" i="0" dirty="0">
                          <a:solidFill>
                            <a:srgbClr val="000000"/>
                          </a:solidFill>
                          <a:effectLst/>
                          <a:latin typeface="WordVisiCarriageReturn_MSFontService"/>
                        </a:rPr>
                        <a:t> </a:t>
                      </a:r>
                      <a:br>
                        <a:rPr lang="en-US" sz="1400" b="0" i="0" dirty="0">
                          <a:solidFill>
                            <a:srgbClr val="000000"/>
                          </a:solidFill>
                          <a:effectLst/>
                          <a:latin typeface="WordVisiCarriageReturn_MSFontService"/>
                        </a:rPr>
                      </a:br>
                      <a:r>
                        <a:rPr lang="en-US" sz="1400" b="0" i="0" dirty="0">
                          <a:solidFill>
                            <a:srgbClr val="000000"/>
                          </a:solidFill>
                          <a:effectLst/>
                          <a:latin typeface="Calibri" panose="020F0502020204030204" pitchFamily="34" charset="0"/>
                        </a:rPr>
                        <a:t>9. Demolition Works</a:t>
                      </a:r>
                      <a:br>
                        <a:rPr kumimoji="0" lang="en-US" sz="1600" b="0" i="0" u="none" strike="noStrike" kern="1200" cap="none" spc="0" normalizeH="0" baseline="0" noProof="0" dirty="0">
                          <a:ln>
                            <a:noFill/>
                          </a:ln>
                          <a:solidFill>
                            <a:srgbClr val="000000"/>
                          </a:solidFill>
                          <a:effectLst/>
                          <a:uLnTx/>
                          <a:uFillTx/>
                          <a:latin typeface="+mn-lt"/>
                          <a:ea typeface="+mn-ea"/>
                          <a:cs typeface="+mn-cs"/>
                        </a:rPr>
                      </a:br>
                      <a:br>
                        <a:rPr kumimoji="0" lang="en-US" sz="1100" b="0" i="0" u="none" strike="noStrike" kern="1200" cap="none" spc="0" normalizeH="0" baseline="0" noProof="0" dirty="0">
                          <a:ln>
                            <a:noFill/>
                          </a:ln>
                          <a:solidFill>
                            <a:srgbClr val="000000"/>
                          </a:solidFill>
                          <a:effectLst/>
                          <a:uLnTx/>
                          <a:uFillTx/>
                          <a:latin typeface="+mn-lt"/>
                          <a:ea typeface="+mn-ea"/>
                          <a:cs typeface="+mn-cs"/>
                        </a:rPr>
                      </a:br>
                      <a:r>
                        <a:rPr kumimoji="0" lang="en-US" sz="1100" b="0" i="0" u="none" strike="noStrike" kern="1200" cap="none" spc="0" normalizeH="0" baseline="0" noProof="0" dirty="0">
                          <a:ln>
                            <a:noFill/>
                          </a:ln>
                          <a:solidFill>
                            <a:srgbClr val="000000"/>
                          </a:solidFill>
                          <a:effectLst/>
                          <a:uLnTx/>
                          <a:uFillTx/>
                          <a:latin typeface="+mn-lt"/>
                          <a:ea typeface="+mn-ea"/>
                          <a:cs typeface="+mn-cs"/>
                        </a:rPr>
                        <a:t> </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535" marR="3535" marT="3535" marB="0" anchor="ctr"/>
                </a:tc>
                <a:tc>
                  <a:txBody>
                    <a:bodyPr/>
                    <a:lstStyle/>
                    <a:p>
                      <a:pPr marL="0" marR="0" lvl="0" indent="0" algn="l" defTabSz="779173" rtl="0" eaLnBrk="1" fontAlgn="ctr" latinLnBrk="0" hangingPunct="1">
                        <a:lnSpc>
                          <a:spcPct val="150000"/>
                        </a:lnSpc>
                        <a:spcBef>
                          <a:spcPts val="0"/>
                        </a:spcBef>
                        <a:spcAft>
                          <a:spcPts val="0"/>
                        </a:spcAft>
                        <a:buClrTx/>
                        <a:buSzTx/>
                        <a:buFontTx/>
                        <a:buNone/>
                        <a:tabLst/>
                        <a:defRPr/>
                      </a:pPr>
                      <a:r>
                        <a:rPr lang="en-US" sz="1400" b="0" i="0" dirty="0">
                          <a:solidFill>
                            <a:srgbClr val="000000"/>
                          </a:solidFill>
                          <a:effectLst/>
                          <a:latin typeface="Calibri" panose="020F0502020204030204" pitchFamily="34" charset="0"/>
                        </a:rPr>
                        <a:t>The Tenderer has submitted no information to determine a score or Risk Assessment submitted but not in line with the scope of work. </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535" marR="3535" marT="3535" marB="0" anchor="ctr"/>
                </a:tc>
                <a:tc>
                  <a:txBody>
                    <a:bodyPr/>
                    <a:lstStyle/>
                    <a:p>
                      <a:pPr algn="ctr" fontAlgn="ctr">
                        <a:lnSpc>
                          <a:spcPct val="150000"/>
                        </a:lnSpc>
                        <a:buNone/>
                      </a:pPr>
                      <a:r>
                        <a:rPr lang="en-ZA" sz="1400" u="none" strike="noStrike" dirty="0">
                          <a:effectLst/>
                        </a:rPr>
                        <a:t>0</a:t>
                      </a:r>
                      <a:endParaRPr lang="en-ZA" sz="1400" b="0" i="0" u="none" strike="noStrike" dirty="0">
                        <a:solidFill>
                          <a:srgbClr val="000000"/>
                        </a:solidFill>
                        <a:effectLst/>
                        <a:latin typeface="Calibri" panose="020F0502020204030204" pitchFamily="34" charset="0"/>
                      </a:endParaRPr>
                    </a:p>
                  </a:txBody>
                  <a:tcPr marL="3535" marR="3535" marT="3535" marB="0" anchor="ctr"/>
                </a:tc>
                <a:tc rowSpan="6">
                  <a:txBody>
                    <a:bodyPr/>
                    <a:lstStyle/>
                    <a:p>
                      <a:pPr algn="ctr" fontAlgn="ctr">
                        <a:lnSpc>
                          <a:spcPct val="150000"/>
                        </a:lnSpc>
                        <a:buNone/>
                      </a:pPr>
                      <a:r>
                        <a:rPr lang="en-ZA" sz="1400" b="0" i="0" u="none" strike="noStrike" dirty="0">
                          <a:solidFill>
                            <a:srgbClr val="000000"/>
                          </a:solidFill>
                          <a:effectLst/>
                          <a:latin typeface="Calibri" panose="020F0502020204030204" pitchFamily="34" charset="0"/>
                        </a:rPr>
                        <a:t>3</a:t>
                      </a:r>
                    </a:p>
                  </a:txBody>
                  <a:tcPr marL="3535" marR="3535" marT="3535" marB="0" anchor="ctr"/>
                </a:tc>
                <a:extLst>
                  <a:ext uri="{0D108BD9-81ED-4DB2-BD59-A6C34878D82A}">
                    <a16:rowId xmlns:a16="http://schemas.microsoft.com/office/drawing/2014/main" val="1817233877"/>
                  </a:ext>
                </a:extLst>
              </a:tr>
              <a:tr h="955766">
                <a:tc vMerge="1">
                  <a:txBody>
                    <a:bodyPr/>
                    <a:lstStyle/>
                    <a:p>
                      <a:endParaRPr lang="en-ZA"/>
                    </a:p>
                  </a:txBody>
                  <a:tcPr/>
                </a:tc>
                <a:tc>
                  <a:txBody>
                    <a:bodyPr/>
                    <a:lstStyle/>
                    <a:p>
                      <a:pPr marL="0" marR="0" lvl="0" indent="0" algn="l" defTabSz="779173" rtl="0" eaLnBrk="1" fontAlgn="ctr" latinLnBrk="0" hangingPunct="1">
                        <a:lnSpc>
                          <a:spcPct val="150000"/>
                        </a:lnSpc>
                        <a:spcBef>
                          <a:spcPts val="0"/>
                        </a:spcBef>
                        <a:spcAft>
                          <a:spcPts val="0"/>
                        </a:spcAft>
                        <a:buClrTx/>
                        <a:buSzTx/>
                        <a:buFontTx/>
                        <a:buNone/>
                        <a:tabLst/>
                        <a:defRPr/>
                      </a:pPr>
                      <a:r>
                        <a:rPr lang="en-US" sz="1400" b="0" i="0" dirty="0">
                          <a:solidFill>
                            <a:srgbClr val="000000"/>
                          </a:solidFill>
                          <a:effectLst/>
                          <a:latin typeface="Calibri" panose="020F0502020204030204" pitchFamily="34" charset="0"/>
                        </a:rPr>
                        <a:t>The tenderer has submitted the Risk Assessment Methodology and Risk Assessment but one</a:t>
                      </a:r>
                      <a:r>
                        <a:rPr lang="en-US" sz="1400" b="1" i="0" dirty="0">
                          <a:solidFill>
                            <a:srgbClr val="000000"/>
                          </a:solidFill>
                          <a:effectLst/>
                          <a:latin typeface="Calibri" panose="020F0502020204030204" pitchFamily="34" charset="0"/>
                        </a:rPr>
                        <a:t> (1)</a:t>
                      </a:r>
                      <a:r>
                        <a:rPr lang="en-US" sz="1400" b="0" i="0" dirty="0">
                          <a:solidFill>
                            <a:srgbClr val="000000"/>
                          </a:solidFill>
                          <a:effectLst/>
                          <a:latin typeface="Calibri" panose="020F0502020204030204" pitchFamily="34" charset="0"/>
                        </a:rPr>
                        <a:t> - </a:t>
                      </a:r>
                      <a:r>
                        <a:rPr lang="en-US" sz="1400" b="1" i="0" dirty="0">
                          <a:solidFill>
                            <a:srgbClr val="000000"/>
                          </a:solidFill>
                          <a:effectLst/>
                          <a:latin typeface="Calibri" panose="020F0502020204030204" pitchFamily="34" charset="0"/>
                        </a:rPr>
                        <a:t>Three (3)</a:t>
                      </a:r>
                      <a:r>
                        <a:rPr lang="en-US" sz="1400" b="0" i="0" dirty="0">
                          <a:solidFill>
                            <a:srgbClr val="000000"/>
                          </a:solidFill>
                          <a:effectLst/>
                          <a:latin typeface="Calibri" panose="020F0502020204030204" pitchFamily="34" charset="0"/>
                        </a:rPr>
                        <a:t> major activities are provided that are in line with the scope of works. </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535" marR="3535" marT="3535" marB="0" anchor="ctr"/>
                </a:tc>
                <a:tc>
                  <a:txBody>
                    <a:bodyPr/>
                    <a:lstStyle/>
                    <a:p>
                      <a:pPr algn="ctr" fontAlgn="ctr">
                        <a:lnSpc>
                          <a:spcPct val="150000"/>
                        </a:lnSpc>
                        <a:buNone/>
                      </a:pPr>
                      <a:r>
                        <a:rPr lang="en-ZA" sz="1400" u="none" strike="noStrike" dirty="0">
                          <a:effectLst/>
                        </a:rPr>
                        <a:t>20</a:t>
                      </a:r>
                      <a:endParaRPr lang="en-ZA" sz="14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2232279204"/>
                  </a:ext>
                </a:extLst>
              </a:tr>
              <a:tr h="955766">
                <a:tc vMerge="1">
                  <a:txBody>
                    <a:bodyPr/>
                    <a:lstStyle/>
                    <a:p>
                      <a:endParaRPr lang="en-ZA"/>
                    </a:p>
                  </a:txBody>
                  <a:tcPr/>
                </a:tc>
                <a:tc>
                  <a:txBody>
                    <a:bodyPr/>
                    <a:lstStyle/>
                    <a:p>
                      <a:pPr marL="0" marR="0" lvl="0" indent="0" algn="l" defTabSz="779173" rtl="0" eaLnBrk="1" fontAlgn="ctr" latinLnBrk="0" hangingPunct="1">
                        <a:lnSpc>
                          <a:spcPct val="150000"/>
                        </a:lnSpc>
                        <a:spcBef>
                          <a:spcPts val="0"/>
                        </a:spcBef>
                        <a:spcAft>
                          <a:spcPts val="0"/>
                        </a:spcAft>
                        <a:buClrTx/>
                        <a:buSzTx/>
                        <a:buFontTx/>
                        <a:buNone/>
                        <a:tabLst/>
                        <a:defRPr/>
                      </a:pPr>
                      <a:r>
                        <a:rPr lang="en-US" sz="1400" b="0" i="0" dirty="0">
                          <a:solidFill>
                            <a:srgbClr val="000000"/>
                          </a:solidFill>
                          <a:effectLst/>
                          <a:latin typeface="Calibri" panose="020F0502020204030204" pitchFamily="34" charset="0"/>
                        </a:rPr>
                        <a:t>The tenderer has submitted the Risk Assessment Methodology and Risk Assessment, but </a:t>
                      </a:r>
                      <a:r>
                        <a:rPr lang="en-US" sz="1400" b="1" i="0" dirty="0">
                          <a:solidFill>
                            <a:srgbClr val="000000"/>
                          </a:solidFill>
                          <a:effectLst/>
                          <a:latin typeface="Calibri" panose="020F0502020204030204" pitchFamily="34" charset="0"/>
                        </a:rPr>
                        <a:t>four (4)</a:t>
                      </a:r>
                      <a:r>
                        <a:rPr lang="en-US" sz="1400" b="0" i="0" dirty="0">
                          <a:solidFill>
                            <a:srgbClr val="000000"/>
                          </a:solidFill>
                          <a:effectLst/>
                          <a:latin typeface="Calibri" panose="020F0502020204030204" pitchFamily="34" charset="0"/>
                        </a:rPr>
                        <a:t> major activities are provided that are in line with the scope of works. </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535" marR="3535" marT="3535" marB="0"/>
                </a:tc>
                <a:tc>
                  <a:txBody>
                    <a:bodyPr/>
                    <a:lstStyle/>
                    <a:p>
                      <a:pPr algn="ctr" fontAlgn="ctr">
                        <a:lnSpc>
                          <a:spcPct val="150000"/>
                        </a:lnSpc>
                        <a:buNone/>
                      </a:pPr>
                      <a:r>
                        <a:rPr lang="en-ZA" sz="1400" u="none" strike="noStrike" dirty="0">
                          <a:effectLst/>
                        </a:rPr>
                        <a:t>40</a:t>
                      </a:r>
                      <a:endParaRPr lang="en-ZA" sz="14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3826667367"/>
                  </a:ext>
                </a:extLst>
              </a:tr>
              <a:tr h="955766">
                <a:tc vMerge="1">
                  <a:txBody>
                    <a:bodyPr/>
                    <a:lstStyle/>
                    <a:p>
                      <a:endParaRPr lang="en-ZA"/>
                    </a:p>
                  </a:txBody>
                  <a:tcPr/>
                </a:tc>
                <a:tc>
                  <a:txBody>
                    <a:bodyPr/>
                    <a:lstStyle/>
                    <a:p>
                      <a:pPr marL="0" marR="0" lvl="0" indent="0" algn="l" defTabSz="779173" rtl="0" eaLnBrk="1" fontAlgn="ctr" latinLnBrk="0" hangingPunct="1">
                        <a:lnSpc>
                          <a:spcPct val="150000"/>
                        </a:lnSpc>
                        <a:spcBef>
                          <a:spcPts val="0"/>
                        </a:spcBef>
                        <a:spcAft>
                          <a:spcPts val="0"/>
                        </a:spcAft>
                        <a:buClrTx/>
                        <a:buSzTx/>
                        <a:buFontTx/>
                        <a:buNone/>
                        <a:tabLst/>
                        <a:defRPr/>
                      </a:pPr>
                      <a:r>
                        <a:rPr lang="en-US" sz="1400" b="0" i="0" dirty="0">
                          <a:solidFill>
                            <a:srgbClr val="000000"/>
                          </a:solidFill>
                          <a:effectLst/>
                          <a:latin typeface="Calibri" panose="020F0502020204030204" pitchFamily="34" charset="0"/>
                        </a:rPr>
                        <a:t>The tenderer has submitted the Risk Assessment Methodology and Risk Assessment but </a:t>
                      </a:r>
                      <a:r>
                        <a:rPr lang="en-US" sz="1400" b="1" i="0" dirty="0">
                          <a:solidFill>
                            <a:srgbClr val="000000"/>
                          </a:solidFill>
                          <a:effectLst/>
                          <a:latin typeface="Calibri" panose="020F0502020204030204" pitchFamily="34" charset="0"/>
                        </a:rPr>
                        <a:t>five (5)</a:t>
                      </a:r>
                      <a:r>
                        <a:rPr lang="en-US" sz="1400" b="0" i="0" dirty="0">
                          <a:solidFill>
                            <a:srgbClr val="000000"/>
                          </a:solidFill>
                          <a:effectLst/>
                          <a:latin typeface="Calibri" panose="020F0502020204030204" pitchFamily="34" charset="0"/>
                        </a:rPr>
                        <a:t> - </a:t>
                      </a:r>
                      <a:r>
                        <a:rPr lang="en-US" sz="1400" b="1" i="0" dirty="0">
                          <a:solidFill>
                            <a:srgbClr val="000000"/>
                          </a:solidFill>
                          <a:effectLst/>
                          <a:latin typeface="Calibri" panose="020F0502020204030204" pitchFamily="34" charset="0"/>
                        </a:rPr>
                        <a:t>seven (7)</a:t>
                      </a:r>
                      <a:r>
                        <a:rPr lang="en-US" sz="1400" b="0" i="0" dirty="0">
                          <a:solidFill>
                            <a:srgbClr val="000000"/>
                          </a:solidFill>
                          <a:effectLst/>
                          <a:latin typeface="Calibri" panose="020F0502020204030204" pitchFamily="34" charset="0"/>
                        </a:rPr>
                        <a:t> major activities are provided that are in line with the scope of works. </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535" marR="3535" marT="3535" marB="0" anchor="ctr"/>
                </a:tc>
                <a:tc>
                  <a:txBody>
                    <a:bodyPr/>
                    <a:lstStyle/>
                    <a:p>
                      <a:pPr algn="ctr" fontAlgn="ctr">
                        <a:lnSpc>
                          <a:spcPct val="150000"/>
                        </a:lnSpc>
                        <a:buNone/>
                      </a:pPr>
                      <a:r>
                        <a:rPr lang="en-ZA" sz="1400" u="none" strike="noStrike" dirty="0">
                          <a:effectLst/>
                        </a:rPr>
                        <a:t>60</a:t>
                      </a:r>
                      <a:endParaRPr lang="en-ZA" sz="14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542270361"/>
                  </a:ext>
                </a:extLst>
              </a:tr>
              <a:tr h="955766">
                <a:tc vMerge="1">
                  <a:txBody>
                    <a:bodyPr/>
                    <a:lstStyle/>
                    <a:p>
                      <a:endParaRPr lang="en-ZA"/>
                    </a:p>
                  </a:txBody>
                  <a:tcPr/>
                </a:tc>
                <a:tc>
                  <a:txBody>
                    <a:bodyPr/>
                    <a:lstStyle/>
                    <a:p>
                      <a:pPr marL="0" marR="0" lvl="0" indent="0" algn="l" defTabSz="779173" rtl="0" eaLnBrk="1" fontAlgn="ctr" latinLnBrk="0" hangingPunct="1">
                        <a:lnSpc>
                          <a:spcPct val="150000"/>
                        </a:lnSpc>
                        <a:spcBef>
                          <a:spcPts val="0"/>
                        </a:spcBef>
                        <a:spcAft>
                          <a:spcPts val="0"/>
                        </a:spcAft>
                        <a:buClrTx/>
                        <a:buSzTx/>
                        <a:buFontTx/>
                        <a:buNone/>
                        <a:tabLst/>
                        <a:defRPr/>
                      </a:pPr>
                      <a:r>
                        <a:rPr lang="en-US" sz="1400" b="0" i="0" dirty="0">
                          <a:solidFill>
                            <a:srgbClr val="000000"/>
                          </a:solidFill>
                          <a:effectLst/>
                          <a:latin typeface="Calibri" panose="020F0502020204030204" pitchFamily="34" charset="0"/>
                        </a:rPr>
                        <a:t>The tenderer has submitted the Risk Assessment Methodology and Risk Assessment, but eight</a:t>
                      </a:r>
                      <a:r>
                        <a:rPr lang="en-US" sz="1400" b="1" i="0" dirty="0">
                          <a:solidFill>
                            <a:srgbClr val="000000"/>
                          </a:solidFill>
                          <a:effectLst/>
                          <a:latin typeface="Calibri" panose="020F0502020204030204" pitchFamily="34" charset="0"/>
                        </a:rPr>
                        <a:t> (8)</a:t>
                      </a:r>
                      <a:r>
                        <a:rPr lang="en-US" sz="1400" b="0" i="0" dirty="0">
                          <a:solidFill>
                            <a:srgbClr val="000000"/>
                          </a:solidFill>
                          <a:effectLst/>
                          <a:latin typeface="Calibri" panose="020F0502020204030204" pitchFamily="34" charset="0"/>
                        </a:rPr>
                        <a:t> major activities are provided that are in line with the scope of works. </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535" marR="3535" marT="3535" marB="0" anchor="ctr"/>
                </a:tc>
                <a:tc>
                  <a:txBody>
                    <a:bodyPr/>
                    <a:lstStyle/>
                    <a:p>
                      <a:pPr algn="ctr" fontAlgn="ctr">
                        <a:lnSpc>
                          <a:spcPct val="150000"/>
                        </a:lnSpc>
                        <a:buNone/>
                      </a:pPr>
                      <a:r>
                        <a:rPr lang="en-ZA" sz="1400" u="none" strike="noStrike" dirty="0">
                          <a:effectLst/>
                        </a:rPr>
                        <a:t>80</a:t>
                      </a:r>
                      <a:endParaRPr lang="en-ZA" sz="14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2694804312"/>
                  </a:ext>
                </a:extLst>
              </a:tr>
              <a:tr h="1171473">
                <a:tc vMerge="1">
                  <a:txBody>
                    <a:bodyPr/>
                    <a:lstStyle/>
                    <a:p>
                      <a:endParaRPr lang="en-ZA"/>
                    </a:p>
                  </a:txBody>
                  <a:tcPr/>
                </a:tc>
                <a:tc>
                  <a:txBody>
                    <a:bodyPr/>
                    <a:lstStyle/>
                    <a:p>
                      <a:pPr marL="0" marR="0" lvl="0" indent="0" algn="l" defTabSz="779173" rtl="0" eaLnBrk="1" fontAlgn="b" latinLnBrk="0" hangingPunct="1">
                        <a:lnSpc>
                          <a:spcPct val="150000"/>
                        </a:lnSpc>
                        <a:spcBef>
                          <a:spcPts val="0"/>
                        </a:spcBef>
                        <a:spcAft>
                          <a:spcPts val="0"/>
                        </a:spcAft>
                        <a:buClrTx/>
                        <a:buSzTx/>
                        <a:buFontTx/>
                        <a:buNone/>
                        <a:tabLst/>
                        <a:defRPr/>
                      </a:pPr>
                      <a:r>
                        <a:rPr lang="en-US" sz="1400" b="0" i="0" dirty="0">
                          <a:solidFill>
                            <a:srgbClr val="000000"/>
                          </a:solidFill>
                          <a:effectLst/>
                          <a:latin typeface="Calibri" panose="020F0502020204030204" pitchFamily="34" charset="0"/>
                        </a:rPr>
                        <a:t>The tenderer has submitted the Risk Assessment Methodology and Risk Assessment, and all </a:t>
                      </a:r>
                      <a:r>
                        <a:rPr lang="en-US" sz="1400" b="1" i="0" dirty="0">
                          <a:solidFill>
                            <a:srgbClr val="000000"/>
                          </a:solidFill>
                          <a:effectLst/>
                          <a:latin typeface="Calibri" panose="020F0502020204030204" pitchFamily="34" charset="0"/>
                        </a:rPr>
                        <a:t>nine (9)</a:t>
                      </a:r>
                      <a:r>
                        <a:rPr lang="en-US" sz="1400" b="0" i="0" dirty="0">
                          <a:solidFill>
                            <a:srgbClr val="000000"/>
                          </a:solidFill>
                          <a:effectLst/>
                          <a:latin typeface="Calibri" panose="020F0502020204030204" pitchFamily="34" charset="0"/>
                        </a:rPr>
                        <a:t> major activities are provided that are in line with the scope of works. </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535" marR="3535" marT="3535" marB="0" anchor="ctr"/>
                </a:tc>
                <a:tc>
                  <a:txBody>
                    <a:bodyPr/>
                    <a:lstStyle/>
                    <a:p>
                      <a:pPr algn="ctr" fontAlgn="ctr">
                        <a:lnSpc>
                          <a:spcPct val="150000"/>
                        </a:lnSpc>
                        <a:buNone/>
                      </a:pPr>
                      <a:r>
                        <a:rPr lang="en-ZA" sz="1400" u="none" strike="noStrike" dirty="0">
                          <a:effectLst/>
                        </a:rPr>
                        <a:t>100</a:t>
                      </a:r>
                      <a:endParaRPr lang="en-ZA" sz="1400" b="0" i="0" u="none" strike="noStrike" dirty="0">
                        <a:solidFill>
                          <a:srgbClr val="000000"/>
                        </a:solidFill>
                        <a:effectLst/>
                        <a:latin typeface="Calibri" panose="020F0502020204030204" pitchFamily="34" charset="0"/>
                      </a:endParaRPr>
                    </a:p>
                  </a:txBody>
                  <a:tcPr marL="3535" marR="3535" marT="3535" marB="0" anchor="ctr"/>
                </a:tc>
                <a:tc vMerge="1">
                  <a:txBody>
                    <a:bodyPr/>
                    <a:lstStyle/>
                    <a:p>
                      <a:endParaRPr lang="en-ZA"/>
                    </a:p>
                  </a:txBody>
                  <a:tcPr/>
                </a:tc>
                <a:extLst>
                  <a:ext uri="{0D108BD9-81ED-4DB2-BD59-A6C34878D82A}">
                    <a16:rowId xmlns:a16="http://schemas.microsoft.com/office/drawing/2014/main" val="3495866358"/>
                  </a:ext>
                </a:extLst>
              </a:tr>
            </a:tbl>
          </a:graphicData>
        </a:graphic>
      </p:graphicFrame>
    </p:spTree>
    <p:extLst>
      <p:ext uri="{BB962C8B-B14F-4D97-AF65-F5344CB8AC3E}">
        <p14:creationId xmlns:p14="http://schemas.microsoft.com/office/powerpoint/2010/main" val="10138396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6B1F6-A0E4-369C-516A-59DF0D625E31}"/>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826FC24F-C2ED-7C73-FAE8-53F2100F1538}"/>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lang="en-GB" sz="1600" b="1" kern="1600" dirty="0">
                <a:effectLst/>
                <a:latin typeface="Tahoma" panose="020B0604030504040204" pitchFamily="34" charset="0"/>
                <a:ea typeface="Times New Roman" panose="02020603050405020304" pitchFamily="18" charset="0"/>
              </a:rPr>
              <a:t>T2.2-07: ENVIRONMENTAL MANAGEMENT</a:t>
            </a:r>
            <a:endParaRPr lang="en-US" sz="1600" b="1" kern="1600" dirty="0">
              <a:effectLst/>
              <a:latin typeface="Arial" panose="020B0604020202020204" pitchFamily="34" charset="0"/>
              <a:ea typeface="Times New Roman" panose="02020603050405020304" pitchFamily="18" charset="0"/>
            </a:endParaRPr>
          </a:p>
        </p:txBody>
      </p:sp>
      <p:sp>
        <p:nvSpPr>
          <p:cNvPr id="3" name="TextBox 2">
            <a:extLst>
              <a:ext uri="{FF2B5EF4-FFF2-40B4-BE49-F238E27FC236}">
                <a16:creationId xmlns:a16="http://schemas.microsoft.com/office/drawing/2014/main" id="{F9E549EE-F9C6-FF93-C35A-9F4775ABA7DE}"/>
              </a:ext>
            </a:extLst>
          </p:cNvPr>
          <p:cNvSpPr txBox="1"/>
          <p:nvPr/>
        </p:nvSpPr>
        <p:spPr>
          <a:xfrm>
            <a:off x="0" y="1173254"/>
            <a:ext cx="11849489" cy="5183470"/>
          </a:xfrm>
          <a:prstGeom prst="rect">
            <a:avLst/>
          </a:prstGeom>
          <a:noFill/>
        </p:spPr>
        <p:txBody>
          <a:bodyPr wrap="square">
            <a:spAutoFit/>
          </a:bodyPr>
          <a:lstStyle/>
          <a:p>
            <a:pPr marL="684530" marR="0">
              <a:spcBef>
                <a:spcPts val="450"/>
              </a:spcBef>
              <a:buNone/>
            </a:pPr>
            <a:r>
              <a:rPr lang="en-US" sz="1600" dirty="0">
                <a:solidFill>
                  <a:srgbClr val="000000"/>
                </a:solidFill>
                <a:latin typeface="Tahoma" panose="020B0604030504040204" pitchFamily="34" charset="0"/>
                <a:ea typeface="Tahoma" panose="020B0604030504040204" pitchFamily="34" charset="0"/>
              </a:rPr>
              <a:t>The</a:t>
            </a:r>
            <a:r>
              <a:rPr lang="en-US" sz="1600" spc="20" dirty="0">
                <a:solidFill>
                  <a:srgbClr val="000000"/>
                </a:solidFill>
                <a:latin typeface="Tahoma" panose="020B0604030504040204" pitchFamily="34" charset="0"/>
                <a:ea typeface="Tahoma" panose="020B0604030504040204" pitchFamily="34" charset="0"/>
              </a:rPr>
              <a:t> </a:t>
            </a:r>
            <a:r>
              <a:rPr lang="en-US" sz="1600" dirty="0">
                <a:solidFill>
                  <a:srgbClr val="000000"/>
                </a:solidFill>
                <a:latin typeface="Tahoma" panose="020B0604030504040204" pitchFamily="34" charset="0"/>
                <a:ea typeface="Tahoma" panose="020B0604030504040204" pitchFamily="34" charset="0"/>
              </a:rPr>
              <a:t>Tenderer</a:t>
            </a:r>
            <a:r>
              <a:rPr lang="en-US" sz="1600" spc="35" dirty="0">
                <a:solidFill>
                  <a:srgbClr val="000000"/>
                </a:solidFill>
                <a:latin typeface="Tahoma" panose="020B0604030504040204" pitchFamily="34" charset="0"/>
                <a:ea typeface="Tahoma" panose="020B0604030504040204" pitchFamily="34" charset="0"/>
              </a:rPr>
              <a:t> </a:t>
            </a:r>
            <a:r>
              <a:rPr lang="en-US" sz="1600" dirty="0">
                <a:solidFill>
                  <a:srgbClr val="000000"/>
                </a:solidFill>
                <a:latin typeface="Tahoma" panose="020B0604030504040204" pitchFamily="34" charset="0"/>
                <a:ea typeface="Tahoma" panose="020B0604030504040204" pitchFamily="34" charset="0"/>
              </a:rPr>
              <a:t>must</a:t>
            </a:r>
            <a:r>
              <a:rPr lang="en-US" sz="1600" spc="45" dirty="0">
                <a:solidFill>
                  <a:srgbClr val="000000"/>
                </a:solidFill>
                <a:latin typeface="Tahoma" panose="020B0604030504040204" pitchFamily="34" charset="0"/>
                <a:ea typeface="Tahoma" panose="020B0604030504040204" pitchFamily="34" charset="0"/>
              </a:rPr>
              <a:t> </a:t>
            </a:r>
            <a:r>
              <a:rPr lang="en-US" sz="1600" dirty="0">
                <a:solidFill>
                  <a:srgbClr val="000000"/>
                </a:solidFill>
                <a:latin typeface="Tahoma" panose="020B0604030504040204" pitchFamily="34" charset="0"/>
                <a:ea typeface="Tahoma" panose="020B0604030504040204" pitchFamily="34" charset="0"/>
              </a:rPr>
              <a:t>review</a:t>
            </a:r>
            <a:r>
              <a:rPr lang="en-US" sz="1600" spc="25" dirty="0">
                <a:solidFill>
                  <a:srgbClr val="000000"/>
                </a:solidFill>
                <a:latin typeface="Tahoma" panose="020B0604030504040204" pitchFamily="34" charset="0"/>
                <a:ea typeface="Tahoma" panose="020B0604030504040204" pitchFamily="34" charset="0"/>
              </a:rPr>
              <a:t> </a:t>
            </a:r>
            <a:r>
              <a:rPr lang="en-US" sz="1600" dirty="0">
                <a:solidFill>
                  <a:srgbClr val="000000"/>
                </a:solidFill>
                <a:latin typeface="Tahoma" panose="020B0604030504040204" pitchFamily="34" charset="0"/>
                <a:ea typeface="Tahoma" panose="020B0604030504040204" pitchFamily="34" charset="0"/>
              </a:rPr>
              <a:t>the</a:t>
            </a:r>
            <a:r>
              <a:rPr lang="en-US" sz="1600" spc="30" dirty="0">
                <a:solidFill>
                  <a:srgbClr val="000000"/>
                </a:solidFill>
                <a:latin typeface="Tahoma" panose="020B0604030504040204" pitchFamily="34" charset="0"/>
                <a:ea typeface="Tahoma" panose="020B0604030504040204" pitchFamily="34" charset="0"/>
              </a:rPr>
              <a:t> </a:t>
            </a:r>
            <a:r>
              <a:rPr lang="en-US" sz="1600" dirty="0">
                <a:solidFill>
                  <a:srgbClr val="000000"/>
                </a:solidFill>
                <a:latin typeface="Tahoma" panose="020B0604030504040204" pitchFamily="34" charset="0"/>
                <a:ea typeface="Tahoma" panose="020B0604030504040204" pitchFamily="34" charset="0"/>
              </a:rPr>
              <a:t>following</a:t>
            </a:r>
            <a:r>
              <a:rPr lang="en-US" sz="1600" spc="40" dirty="0">
                <a:solidFill>
                  <a:srgbClr val="000000"/>
                </a:solidFill>
                <a:latin typeface="Tahoma" panose="020B0604030504040204" pitchFamily="34" charset="0"/>
                <a:ea typeface="Tahoma" panose="020B0604030504040204" pitchFamily="34" charset="0"/>
              </a:rPr>
              <a:t> </a:t>
            </a:r>
            <a:r>
              <a:rPr lang="en-US" sz="1600" dirty="0">
                <a:solidFill>
                  <a:srgbClr val="000000"/>
                </a:solidFill>
                <a:latin typeface="Tahoma" panose="020B0604030504040204" pitchFamily="34" charset="0"/>
                <a:ea typeface="Tahoma" panose="020B0604030504040204" pitchFamily="34" charset="0"/>
              </a:rPr>
              <a:t>documents</a:t>
            </a:r>
            <a:r>
              <a:rPr lang="en-US" sz="1600" spc="55" dirty="0">
                <a:solidFill>
                  <a:srgbClr val="000000"/>
                </a:solidFill>
                <a:latin typeface="Tahoma" panose="020B0604030504040204" pitchFamily="34" charset="0"/>
                <a:ea typeface="Tahoma" panose="020B0604030504040204" pitchFamily="34" charset="0"/>
              </a:rPr>
              <a:t> </a:t>
            </a:r>
            <a:r>
              <a:rPr lang="en-US" sz="1600" dirty="0">
                <a:solidFill>
                  <a:srgbClr val="000000"/>
                </a:solidFill>
                <a:latin typeface="Tahoma" panose="020B0604030504040204" pitchFamily="34" charset="0"/>
                <a:ea typeface="Tahoma" panose="020B0604030504040204" pitchFamily="34" charset="0"/>
              </a:rPr>
              <a:t>in</a:t>
            </a:r>
            <a:r>
              <a:rPr lang="en-US" sz="1600" spc="25" dirty="0">
                <a:solidFill>
                  <a:srgbClr val="000000"/>
                </a:solidFill>
                <a:latin typeface="Tahoma" panose="020B0604030504040204" pitchFamily="34" charset="0"/>
                <a:ea typeface="Tahoma" panose="020B0604030504040204" pitchFamily="34" charset="0"/>
              </a:rPr>
              <a:t> </a:t>
            </a:r>
            <a:r>
              <a:rPr lang="en-US" sz="1600" dirty="0">
                <a:solidFill>
                  <a:srgbClr val="000000"/>
                </a:solidFill>
                <a:latin typeface="Tahoma" panose="020B0604030504040204" pitchFamily="34" charset="0"/>
                <a:ea typeface="Tahoma" panose="020B0604030504040204" pitchFamily="34" charset="0"/>
              </a:rPr>
              <a:t>preparation</a:t>
            </a:r>
            <a:r>
              <a:rPr lang="en-US" sz="1600" spc="25" dirty="0">
                <a:solidFill>
                  <a:srgbClr val="000000"/>
                </a:solidFill>
                <a:latin typeface="Tahoma" panose="020B0604030504040204" pitchFamily="34" charset="0"/>
                <a:ea typeface="Tahoma" panose="020B0604030504040204" pitchFamily="34" charset="0"/>
              </a:rPr>
              <a:t> </a:t>
            </a:r>
            <a:r>
              <a:rPr lang="en-US" sz="1600" dirty="0">
                <a:solidFill>
                  <a:srgbClr val="000000"/>
                </a:solidFill>
                <a:latin typeface="Tahoma" panose="020B0604030504040204" pitchFamily="34" charset="0"/>
                <a:ea typeface="Tahoma" panose="020B0604030504040204" pitchFamily="34" charset="0"/>
              </a:rPr>
              <a:t>to</a:t>
            </a:r>
            <a:r>
              <a:rPr lang="en-US" sz="1600" spc="30" dirty="0">
                <a:solidFill>
                  <a:srgbClr val="000000"/>
                </a:solidFill>
                <a:latin typeface="Tahoma" panose="020B0604030504040204" pitchFamily="34" charset="0"/>
                <a:ea typeface="Tahoma" panose="020B0604030504040204" pitchFamily="34" charset="0"/>
              </a:rPr>
              <a:t> </a:t>
            </a:r>
            <a:r>
              <a:rPr lang="en-US" sz="1600" dirty="0">
                <a:solidFill>
                  <a:srgbClr val="000000"/>
                </a:solidFill>
                <a:latin typeface="Tahoma" panose="020B0604030504040204" pitchFamily="34" charset="0"/>
                <a:ea typeface="Tahoma" panose="020B0604030504040204" pitchFamily="34" charset="0"/>
              </a:rPr>
              <a:t>meeting</a:t>
            </a:r>
            <a:r>
              <a:rPr lang="en-US" sz="1600" spc="45" dirty="0">
                <a:solidFill>
                  <a:srgbClr val="000000"/>
                </a:solidFill>
                <a:latin typeface="Tahoma" panose="020B0604030504040204" pitchFamily="34" charset="0"/>
                <a:ea typeface="Tahoma" panose="020B0604030504040204" pitchFamily="34" charset="0"/>
              </a:rPr>
              <a:t> </a:t>
            </a:r>
            <a:r>
              <a:rPr lang="en-US" sz="1600" dirty="0">
                <a:solidFill>
                  <a:srgbClr val="000000"/>
                </a:solidFill>
                <a:latin typeface="Tahoma" panose="020B0604030504040204" pitchFamily="34" charset="0"/>
                <a:ea typeface="Tahoma" panose="020B0604030504040204" pitchFamily="34" charset="0"/>
              </a:rPr>
              <a:t>the</a:t>
            </a:r>
            <a:r>
              <a:rPr lang="en-US" sz="1600" spc="25" dirty="0">
                <a:solidFill>
                  <a:srgbClr val="000000"/>
                </a:solidFill>
                <a:latin typeface="Tahoma" panose="020B0604030504040204" pitchFamily="34" charset="0"/>
                <a:ea typeface="Tahoma" panose="020B0604030504040204" pitchFamily="34" charset="0"/>
              </a:rPr>
              <a:t> </a:t>
            </a:r>
            <a:r>
              <a:rPr lang="en-US" sz="1600" dirty="0">
                <a:solidFill>
                  <a:srgbClr val="000000"/>
                </a:solidFill>
                <a:latin typeface="Tahoma" panose="020B0604030504040204" pitchFamily="34" charset="0"/>
                <a:ea typeface="Tahoma" panose="020B0604030504040204" pitchFamily="34" charset="0"/>
              </a:rPr>
              <a:t>environmental</a:t>
            </a:r>
            <a:r>
              <a:rPr lang="en-US" sz="1600" spc="-330" dirty="0">
                <a:solidFill>
                  <a:srgbClr val="000000"/>
                </a:solidFill>
                <a:latin typeface="Tahoma" panose="020B0604030504040204" pitchFamily="34" charset="0"/>
                <a:ea typeface="Tahoma" panose="020B0604030504040204" pitchFamily="34" charset="0"/>
              </a:rPr>
              <a:t> </a:t>
            </a:r>
            <a:r>
              <a:rPr lang="en-US" sz="1600" dirty="0">
                <a:solidFill>
                  <a:srgbClr val="000000"/>
                </a:solidFill>
                <a:latin typeface="Tahoma" panose="020B0604030504040204" pitchFamily="34" charset="0"/>
                <a:ea typeface="Tahoma" panose="020B0604030504040204" pitchFamily="34" charset="0"/>
              </a:rPr>
              <a:t>requirements,</a:t>
            </a:r>
            <a:r>
              <a:rPr lang="en-US" sz="1600" spc="-5" dirty="0">
                <a:solidFill>
                  <a:srgbClr val="000000"/>
                </a:solidFill>
                <a:latin typeface="Tahoma" panose="020B0604030504040204" pitchFamily="34" charset="0"/>
                <a:ea typeface="Tahoma" panose="020B0604030504040204" pitchFamily="34" charset="0"/>
              </a:rPr>
              <a:t> </a:t>
            </a:r>
            <a:r>
              <a:rPr lang="en-US" sz="1600" dirty="0">
                <a:solidFill>
                  <a:srgbClr val="000000"/>
                </a:solidFill>
                <a:latin typeface="Tahoma" panose="020B0604030504040204" pitchFamily="34" charset="0"/>
                <a:ea typeface="Tahoma" panose="020B0604030504040204" pitchFamily="34" charset="0"/>
              </a:rPr>
              <a:t>namely:</a:t>
            </a:r>
            <a:endParaRPr lang="en-US" sz="1600" dirty="0">
              <a:latin typeface="Tahoma" panose="020B0604030504040204" pitchFamily="34" charset="0"/>
              <a:ea typeface="Tahoma" panose="020B0604030504040204" pitchFamily="34" charset="0"/>
            </a:endParaRPr>
          </a:p>
          <a:p>
            <a:pPr marL="1027430" marR="0" indent="-342900">
              <a:spcBef>
                <a:spcPts val="450"/>
              </a:spcBef>
              <a:buAutoNum type="alphaUcParenR"/>
            </a:pPr>
            <a:r>
              <a:rPr lang="en-US" sz="1600" spc="-5" dirty="0">
                <a:solidFill>
                  <a:srgbClr val="000000"/>
                </a:solidFill>
                <a:latin typeface="Tahoma" panose="020B0604030504040204" pitchFamily="34" charset="0"/>
                <a:ea typeface="Tahoma" panose="020B0604030504040204" pitchFamily="34" charset="0"/>
              </a:rPr>
              <a:t>Transnet</a:t>
            </a:r>
            <a:r>
              <a:rPr lang="en-US" sz="1600" spc="-15" dirty="0">
                <a:solidFill>
                  <a:srgbClr val="000000"/>
                </a:solidFill>
                <a:latin typeface="Tahoma" panose="020B0604030504040204" pitchFamily="34" charset="0"/>
                <a:ea typeface="Tahoma" panose="020B0604030504040204" pitchFamily="34" charset="0"/>
              </a:rPr>
              <a:t> </a:t>
            </a:r>
            <a:r>
              <a:rPr lang="en-US" sz="1600" spc="-5" dirty="0">
                <a:solidFill>
                  <a:srgbClr val="000000"/>
                </a:solidFill>
                <a:latin typeface="Tahoma" panose="020B0604030504040204" pitchFamily="34" charset="0"/>
                <a:ea typeface="Tahoma" panose="020B0604030504040204" pitchFamily="34" charset="0"/>
              </a:rPr>
              <a:t>Integrated</a:t>
            </a:r>
            <a:r>
              <a:rPr lang="en-US" sz="1600" spc="-25" dirty="0">
                <a:solidFill>
                  <a:srgbClr val="000000"/>
                </a:solidFill>
                <a:latin typeface="Tahoma" panose="020B0604030504040204" pitchFamily="34" charset="0"/>
                <a:ea typeface="Tahoma" panose="020B0604030504040204" pitchFamily="34" charset="0"/>
              </a:rPr>
              <a:t> </a:t>
            </a:r>
            <a:r>
              <a:rPr lang="en-US" sz="1600" spc="-5" dirty="0">
                <a:solidFill>
                  <a:srgbClr val="000000"/>
                </a:solidFill>
                <a:latin typeface="Tahoma" panose="020B0604030504040204" pitchFamily="34" charset="0"/>
                <a:ea typeface="Tahoma" panose="020B0604030504040204" pitchFamily="34" charset="0"/>
              </a:rPr>
              <a:t>Management</a:t>
            </a:r>
            <a:r>
              <a:rPr lang="en-US" sz="1600" spc="-10" dirty="0">
                <a:solidFill>
                  <a:srgbClr val="000000"/>
                </a:solidFill>
                <a:latin typeface="Tahoma" panose="020B0604030504040204" pitchFamily="34" charset="0"/>
                <a:ea typeface="Tahoma" panose="020B0604030504040204" pitchFamily="34" charset="0"/>
              </a:rPr>
              <a:t> </a:t>
            </a:r>
            <a:r>
              <a:rPr lang="en-US" sz="1600" spc="-5" dirty="0">
                <a:solidFill>
                  <a:srgbClr val="000000"/>
                </a:solidFill>
                <a:latin typeface="Tahoma" panose="020B0604030504040204" pitchFamily="34" charset="0"/>
                <a:ea typeface="Tahoma" panose="020B0604030504040204" pitchFamily="34" charset="0"/>
              </a:rPr>
              <a:t>System (TIMS)</a:t>
            </a:r>
            <a:r>
              <a:rPr lang="en-US" sz="1600" spc="-30" dirty="0">
                <a:solidFill>
                  <a:srgbClr val="000000"/>
                </a:solidFill>
                <a:latin typeface="Tahoma" panose="020B0604030504040204" pitchFamily="34" charset="0"/>
                <a:ea typeface="Tahoma" panose="020B0604030504040204" pitchFamily="34" charset="0"/>
              </a:rPr>
              <a:t> </a:t>
            </a:r>
            <a:r>
              <a:rPr lang="en-US" sz="1600" spc="-5" dirty="0">
                <a:solidFill>
                  <a:srgbClr val="000000"/>
                </a:solidFill>
                <a:latin typeface="Tahoma" panose="020B0604030504040204" pitchFamily="34" charset="0"/>
                <a:ea typeface="Tahoma" panose="020B0604030504040204" pitchFamily="34" charset="0"/>
              </a:rPr>
              <a:t>Policy</a:t>
            </a:r>
            <a:r>
              <a:rPr lang="en-US" sz="1600" spc="-10" dirty="0">
                <a:solidFill>
                  <a:srgbClr val="000000"/>
                </a:solidFill>
                <a:latin typeface="Tahoma" panose="020B0604030504040204" pitchFamily="34" charset="0"/>
                <a:ea typeface="Tahoma" panose="020B0604030504040204" pitchFamily="34" charset="0"/>
              </a:rPr>
              <a:t> </a:t>
            </a:r>
            <a:r>
              <a:rPr lang="en-US" sz="1600" spc="-5" dirty="0">
                <a:solidFill>
                  <a:srgbClr val="000000"/>
                </a:solidFill>
                <a:latin typeface="Tahoma" panose="020B0604030504040204" pitchFamily="34" charset="0"/>
                <a:ea typeface="Tahoma" panose="020B0604030504040204" pitchFamily="34" charset="0"/>
              </a:rPr>
              <a:t>Commitment</a:t>
            </a:r>
            <a:r>
              <a:rPr lang="en-US" sz="1600" spc="-10" dirty="0">
                <a:solidFill>
                  <a:srgbClr val="000000"/>
                </a:solidFill>
                <a:latin typeface="Tahoma" panose="020B0604030504040204" pitchFamily="34" charset="0"/>
                <a:ea typeface="Tahoma" panose="020B0604030504040204" pitchFamily="34" charset="0"/>
              </a:rPr>
              <a:t> </a:t>
            </a:r>
            <a:r>
              <a:rPr lang="en-US" sz="1600" spc="-5" dirty="0">
                <a:solidFill>
                  <a:srgbClr val="000000"/>
                </a:solidFill>
                <a:latin typeface="Tahoma" panose="020B0604030504040204" pitchFamily="34" charset="0"/>
                <a:ea typeface="Tahoma" panose="020B0604030504040204" pitchFamily="34" charset="0"/>
              </a:rPr>
              <a:t>Statement.</a:t>
            </a:r>
            <a:endParaRPr lang="en-US" sz="1600" spc="-5" dirty="0">
              <a:latin typeface="Tahoma" panose="020B0604030504040204" pitchFamily="34" charset="0"/>
              <a:ea typeface="Tahoma" panose="020B0604030504040204" pitchFamily="34" charset="0"/>
            </a:endParaRPr>
          </a:p>
          <a:p>
            <a:pPr marL="1027430" marR="0" indent="-342900">
              <a:spcBef>
                <a:spcPts val="450"/>
              </a:spcBef>
              <a:buAutoNum type="alphaUcParenR"/>
            </a:pPr>
            <a:r>
              <a:rPr lang="en-US" sz="1600" spc="-5" dirty="0">
                <a:solidFill>
                  <a:srgbClr val="000000"/>
                </a:solidFill>
                <a:latin typeface="Tahoma" panose="020B0604030504040204" pitchFamily="34" charset="0"/>
                <a:ea typeface="Tahoma" panose="020B0604030504040204" pitchFamily="34" charset="0"/>
              </a:rPr>
              <a:t>Transnet</a:t>
            </a:r>
            <a:r>
              <a:rPr lang="en-US" sz="1600" spc="-15" dirty="0">
                <a:solidFill>
                  <a:srgbClr val="000000"/>
                </a:solidFill>
                <a:latin typeface="Tahoma" panose="020B0604030504040204" pitchFamily="34" charset="0"/>
                <a:ea typeface="Tahoma" panose="020B0604030504040204" pitchFamily="34" charset="0"/>
              </a:rPr>
              <a:t> </a:t>
            </a:r>
            <a:r>
              <a:rPr lang="en-US" sz="1600" spc="-5" dirty="0">
                <a:solidFill>
                  <a:srgbClr val="000000"/>
                </a:solidFill>
                <a:latin typeface="Tahoma" panose="020B0604030504040204" pitchFamily="34" charset="0"/>
                <a:ea typeface="Tahoma" panose="020B0604030504040204" pitchFamily="34" charset="0"/>
              </a:rPr>
              <a:t>Construction</a:t>
            </a:r>
            <a:r>
              <a:rPr lang="en-US" sz="1600" spc="-35" dirty="0">
                <a:solidFill>
                  <a:srgbClr val="000000"/>
                </a:solidFill>
                <a:latin typeface="Tahoma" panose="020B0604030504040204" pitchFamily="34" charset="0"/>
                <a:ea typeface="Tahoma" panose="020B0604030504040204" pitchFamily="34" charset="0"/>
              </a:rPr>
              <a:t> </a:t>
            </a:r>
            <a:r>
              <a:rPr lang="en-US" sz="1600" spc="-5" dirty="0">
                <a:solidFill>
                  <a:srgbClr val="000000"/>
                </a:solidFill>
                <a:latin typeface="Tahoma" panose="020B0604030504040204" pitchFamily="34" charset="0"/>
                <a:ea typeface="Tahoma" panose="020B0604030504040204" pitchFamily="34" charset="0"/>
              </a:rPr>
              <a:t>Environmental</a:t>
            </a:r>
            <a:r>
              <a:rPr lang="en-US" sz="1600" spc="-15" dirty="0">
                <a:solidFill>
                  <a:srgbClr val="000000"/>
                </a:solidFill>
                <a:latin typeface="Tahoma" panose="020B0604030504040204" pitchFamily="34" charset="0"/>
                <a:ea typeface="Tahoma" panose="020B0604030504040204" pitchFamily="34" charset="0"/>
              </a:rPr>
              <a:t> </a:t>
            </a:r>
            <a:r>
              <a:rPr lang="en-US" sz="1600" spc="-5" dirty="0">
                <a:solidFill>
                  <a:srgbClr val="000000"/>
                </a:solidFill>
                <a:latin typeface="Tahoma" panose="020B0604030504040204" pitchFamily="34" charset="0"/>
                <a:ea typeface="Tahoma" panose="020B0604030504040204" pitchFamily="34" charset="0"/>
              </a:rPr>
              <a:t>and</a:t>
            </a:r>
            <a:r>
              <a:rPr lang="en-US" sz="1600" spc="-15" dirty="0">
                <a:solidFill>
                  <a:srgbClr val="000000"/>
                </a:solidFill>
                <a:latin typeface="Tahoma" panose="020B0604030504040204" pitchFamily="34" charset="0"/>
                <a:ea typeface="Tahoma" panose="020B0604030504040204" pitchFamily="34" charset="0"/>
              </a:rPr>
              <a:t> </a:t>
            </a:r>
            <a:r>
              <a:rPr lang="en-US" sz="1600" spc="-5" dirty="0">
                <a:solidFill>
                  <a:srgbClr val="000000"/>
                </a:solidFill>
                <a:latin typeface="Tahoma" panose="020B0604030504040204" pitchFamily="34" charset="0"/>
                <a:ea typeface="Tahoma" panose="020B0604030504040204" pitchFamily="34" charset="0"/>
              </a:rPr>
              <a:t>Sustainability</a:t>
            </a:r>
            <a:r>
              <a:rPr lang="en-US" sz="1600" spc="-15" dirty="0">
                <a:solidFill>
                  <a:srgbClr val="000000"/>
                </a:solidFill>
                <a:latin typeface="Tahoma" panose="020B0604030504040204" pitchFamily="34" charset="0"/>
                <a:ea typeface="Tahoma" panose="020B0604030504040204" pitchFamily="34" charset="0"/>
              </a:rPr>
              <a:t> </a:t>
            </a:r>
            <a:r>
              <a:rPr lang="en-US" sz="1600" spc="-5" dirty="0">
                <a:solidFill>
                  <a:srgbClr val="000000"/>
                </a:solidFill>
                <a:latin typeface="Tahoma" panose="020B0604030504040204" pitchFamily="34" charset="0"/>
                <a:ea typeface="Tahoma" panose="020B0604030504040204" pitchFamily="34" charset="0"/>
              </a:rPr>
              <a:t>Specification</a:t>
            </a:r>
            <a:r>
              <a:rPr lang="en-US" sz="1600" spc="-15" dirty="0">
                <a:solidFill>
                  <a:srgbClr val="000000"/>
                </a:solidFill>
                <a:latin typeface="Tahoma" panose="020B0604030504040204" pitchFamily="34" charset="0"/>
                <a:ea typeface="Tahoma" panose="020B0604030504040204" pitchFamily="34" charset="0"/>
              </a:rPr>
              <a:t> (</a:t>
            </a:r>
            <a:r>
              <a:rPr lang="en-US" sz="1600" spc="-5" dirty="0">
                <a:solidFill>
                  <a:srgbClr val="000000"/>
                </a:solidFill>
                <a:latin typeface="Tahoma" panose="020B0604030504040204" pitchFamily="34" charset="0"/>
                <a:ea typeface="Tahoma" panose="020B0604030504040204" pitchFamily="34" charset="0"/>
              </a:rPr>
              <a:t>CESS)</a:t>
            </a:r>
            <a:r>
              <a:rPr lang="en-US" sz="1600" spc="-20" dirty="0">
                <a:solidFill>
                  <a:srgbClr val="000000"/>
                </a:solidFill>
                <a:latin typeface="Tahoma" panose="020B0604030504040204" pitchFamily="34" charset="0"/>
                <a:ea typeface="Tahoma" panose="020B0604030504040204" pitchFamily="34" charset="0"/>
              </a:rPr>
              <a:t> </a:t>
            </a:r>
            <a:r>
              <a:rPr lang="en-US" sz="1600" spc="-5" dirty="0">
                <a:solidFill>
                  <a:srgbClr val="000000"/>
                </a:solidFill>
                <a:latin typeface="Tahoma" panose="020B0604030504040204" pitchFamily="34" charset="0"/>
                <a:ea typeface="Tahoma" panose="020B0604030504040204" pitchFamily="34" charset="0"/>
              </a:rPr>
              <a:t>TRN-IMS-</a:t>
            </a:r>
            <a:r>
              <a:rPr lang="en-US" sz="1600" dirty="0">
                <a:solidFill>
                  <a:srgbClr val="000000"/>
                </a:solidFill>
                <a:latin typeface="Tahoma" panose="020B0604030504040204" pitchFamily="34" charset="0"/>
                <a:ea typeface="Tahoma" panose="020B0604030504040204" pitchFamily="34" charset="0"/>
              </a:rPr>
              <a:t>GRP-GDL-014.4</a:t>
            </a:r>
            <a:r>
              <a:rPr lang="en-US" sz="1600" spc="-10" dirty="0">
                <a:solidFill>
                  <a:srgbClr val="000000"/>
                </a:solidFill>
                <a:latin typeface="Tahoma" panose="020B0604030504040204" pitchFamily="34" charset="0"/>
                <a:ea typeface="Tahoma" panose="020B0604030504040204" pitchFamily="34" charset="0"/>
              </a:rPr>
              <a:t> </a:t>
            </a:r>
            <a:r>
              <a:rPr lang="en-US" sz="1600" dirty="0">
                <a:solidFill>
                  <a:srgbClr val="000000"/>
                </a:solidFill>
                <a:latin typeface="Tahoma" panose="020B0604030504040204" pitchFamily="34" charset="0"/>
                <a:ea typeface="Tahoma" panose="020B0604030504040204" pitchFamily="34" charset="0"/>
              </a:rPr>
              <a:t>Rev 3.0</a:t>
            </a:r>
            <a:endParaRPr lang="en-US" sz="1600" b="1" dirty="0">
              <a:latin typeface="Tahoma" panose="020B0604030504040204" pitchFamily="34" charset="0"/>
              <a:ea typeface="Tahoma" panose="020B0604030504040204" pitchFamily="34" charset="0"/>
            </a:endParaRPr>
          </a:p>
          <a:p>
            <a:pPr marL="1027430" marR="0" indent="-342900">
              <a:spcBef>
                <a:spcPts val="450"/>
              </a:spcBef>
              <a:buAutoNum type="alphaUcParenR"/>
            </a:pPr>
            <a:r>
              <a:rPr lang="en-US" sz="1600" spc="-5" dirty="0">
                <a:solidFill>
                  <a:srgbClr val="000000"/>
                </a:solidFill>
                <a:effectLst/>
                <a:latin typeface="Tahoma" panose="020B0604030504040204" pitchFamily="34" charset="0"/>
                <a:ea typeface="Tahoma" panose="020B0604030504040204" pitchFamily="34" charset="0"/>
              </a:rPr>
              <a:t>Transnet</a:t>
            </a:r>
            <a:r>
              <a:rPr lang="en-US" sz="1600" spc="-1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Construction</a:t>
            </a:r>
            <a:r>
              <a:rPr lang="en-US" sz="1600" spc="-3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Environmental</a:t>
            </a:r>
            <a:r>
              <a:rPr lang="en-US" sz="1600" spc="-1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Management</a:t>
            </a:r>
            <a:r>
              <a:rPr lang="en-US" sz="1600" spc="-1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Standard</a:t>
            </a:r>
            <a:r>
              <a:rPr lang="en-US" sz="1600" spc="-2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Operating	Procedure</a:t>
            </a:r>
            <a:r>
              <a:rPr lang="en-US" sz="1600" spc="-33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(CEM SOP). 009-TCC-CLO-SUS-11386 Rev 1.0</a:t>
            </a:r>
            <a:endParaRPr lang="en-US" sz="1600" spc="-5" dirty="0">
              <a:latin typeface="Tahoma" panose="020B0604030504040204" pitchFamily="34" charset="0"/>
              <a:ea typeface="Tahoma" panose="020B0604030504040204" pitchFamily="34" charset="0"/>
            </a:endParaRPr>
          </a:p>
          <a:p>
            <a:pPr marL="684530" marR="0">
              <a:spcBef>
                <a:spcPts val="450"/>
              </a:spcBef>
            </a:pPr>
            <a:r>
              <a:rPr lang="en-US" sz="1600" b="1" spc="-5" dirty="0">
                <a:solidFill>
                  <a:srgbClr val="000000"/>
                </a:solidFill>
                <a:latin typeface="Tahoma" panose="020B0604030504040204" pitchFamily="34" charset="0"/>
                <a:ea typeface="Tahoma" panose="020B0604030504040204" pitchFamily="34" charset="0"/>
              </a:rPr>
              <a:t>1.</a:t>
            </a:r>
            <a:r>
              <a:rPr lang="en-US" sz="1600" b="1"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The tenderer must provide a project specific </a:t>
            </a:r>
            <a:r>
              <a:rPr lang="en-US" sz="1600" b="1" spc="-5" dirty="0">
                <a:solidFill>
                  <a:srgbClr val="000000"/>
                </a:solidFill>
                <a:effectLst/>
                <a:latin typeface="Tahoma" panose="020B0604030504040204" pitchFamily="34" charset="0"/>
                <a:ea typeface="Tahoma" panose="020B0604030504040204" pitchFamily="34" charset="0"/>
              </a:rPr>
              <a:t>Environmental Management Plan</a:t>
            </a:r>
            <a:r>
              <a:rPr lang="en-US" sz="1600" spc="-5" dirty="0">
                <a:solidFill>
                  <a:srgbClr val="000000"/>
                </a:solidFill>
                <a:effectLst/>
                <a:latin typeface="Tahoma" panose="020B0604030504040204" pitchFamily="34" charset="0"/>
                <a:ea typeface="Tahoma" panose="020B0604030504040204" pitchFamily="34" charset="0"/>
              </a:rPr>
              <a:t>. This</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plan</a:t>
            </a:r>
            <a:r>
              <a:rPr lang="en-US" sz="1600" spc="-2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must</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be</a:t>
            </a:r>
            <a:r>
              <a:rPr lang="en-US" sz="1600" spc="-1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clear on</a:t>
            </a:r>
            <a:r>
              <a:rPr lang="en-US" sz="1600" spc="-1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the following:</a:t>
            </a:r>
            <a:endParaRPr lang="en-US" sz="1600" spc="-5" dirty="0">
              <a:effectLst/>
              <a:latin typeface="Tahoma" panose="020B0604030504040204" pitchFamily="34" charset="0"/>
              <a:ea typeface="Tahoma" panose="020B0604030504040204" pitchFamily="34" charset="0"/>
            </a:endParaRPr>
          </a:p>
          <a:p>
            <a:pPr marR="304165" lvl="2" algn="just">
              <a:lnSpc>
                <a:spcPct val="150000"/>
              </a:lnSpc>
              <a:buSzPts val="1100"/>
              <a:tabLst>
                <a:tab pos="1668145" algn="l"/>
              </a:tabLst>
            </a:pPr>
            <a:r>
              <a:rPr lang="en-US" sz="1600" spc="-5" dirty="0">
                <a:solidFill>
                  <a:srgbClr val="000000"/>
                </a:solidFill>
                <a:effectLst/>
                <a:latin typeface="Tahoma" panose="020B0604030504040204" pitchFamily="34" charset="0"/>
                <a:ea typeface="Tahoma" panose="020B0604030504040204" pitchFamily="34" charset="0"/>
              </a:rPr>
              <a:t>a) A description of the environmental impacts that need to be avoided, managed and</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mitigated, a description of how those impacts will be avoided,</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managed and</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mitigated</a:t>
            </a:r>
            <a:r>
              <a:rPr lang="en-US" sz="1600" spc="-1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(impact</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management</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actions).</a:t>
            </a:r>
            <a:endParaRPr lang="en-US" sz="1600" spc="-5" dirty="0">
              <a:effectLst/>
              <a:latin typeface="Tahoma" panose="020B0604030504040204" pitchFamily="34" charset="0"/>
              <a:ea typeface="Tahoma" panose="020B0604030504040204" pitchFamily="34" charset="0"/>
            </a:endParaRPr>
          </a:p>
          <a:p>
            <a:pPr marR="306705" lvl="2" algn="just">
              <a:lnSpc>
                <a:spcPct val="150000"/>
              </a:lnSpc>
              <a:spcBef>
                <a:spcPts val="15"/>
              </a:spcBef>
              <a:buSzPts val="1100"/>
              <a:tabLst>
                <a:tab pos="1668145" algn="l"/>
              </a:tabLst>
            </a:pPr>
            <a:r>
              <a:rPr lang="en-US" sz="1600" spc="-5" dirty="0">
                <a:solidFill>
                  <a:srgbClr val="000000"/>
                </a:solidFill>
                <a:effectLst/>
                <a:latin typeface="Tahoma" panose="020B0604030504040204" pitchFamily="34" charset="0"/>
                <a:ea typeface="Tahoma" panose="020B0604030504040204" pitchFamily="34" charset="0"/>
              </a:rPr>
              <a:t>b) The</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method</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and</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frequency</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of</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monitoring</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the</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implementation</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of</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the</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impact</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management actions.</a:t>
            </a:r>
            <a:endParaRPr lang="en-US" sz="1600" spc="-5" dirty="0">
              <a:effectLst/>
              <a:latin typeface="Tahoma" panose="020B0604030504040204" pitchFamily="34" charset="0"/>
              <a:ea typeface="Tahoma" panose="020B0604030504040204" pitchFamily="34" charset="0"/>
            </a:endParaRPr>
          </a:p>
          <a:p>
            <a:pPr lvl="2" algn="just">
              <a:lnSpc>
                <a:spcPts val="1315"/>
              </a:lnSpc>
              <a:buSzPts val="1100"/>
              <a:tabLst>
                <a:tab pos="1668145" algn="l"/>
              </a:tabLst>
            </a:pPr>
            <a:r>
              <a:rPr lang="en-US" sz="1600" spc="-5" dirty="0">
                <a:solidFill>
                  <a:srgbClr val="000000"/>
                </a:solidFill>
                <a:effectLst/>
                <a:latin typeface="Tahoma" panose="020B0604030504040204" pitchFamily="34" charset="0"/>
                <a:ea typeface="Tahoma" panose="020B0604030504040204" pitchFamily="34" charset="0"/>
              </a:rPr>
              <a:t>c) A</a:t>
            </a:r>
            <a:r>
              <a:rPr lang="en-US" sz="1600" spc="-2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description</a:t>
            </a:r>
            <a:r>
              <a:rPr lang="en-US" sz="1600" spc="-2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of</a:t>
            </a:r>
            <a:r>
              <a:rPr lang="en-US" sz="1600" spc="-1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how</a:t>
            </a:r>
            <a:r>
              <a:rPr lang="en-US" sz="1600" spc="-4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the</a:t>
            </a:r>
            <a:r>
              <a:rPr lang="en-US" sz="1600" spc="-3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environmental incidents</a:t>
            </a:r>
            <a:r>
              <a:rPr lang="en-US" sz="1600" spc="-3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will be</a:t>
            </a:r>
            <a:r>
              <a:rPr lang="en-US" sz="1600" spc="-2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managed</a:t>
            </a:r>
            <a:r>
              <a:rPr lang="en-US" sz="1600" spc="-3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on</a:t>
            </a:r>
            <a:r>
              <a:rPr lang="en-US" sz="1600" spc="-2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site.</a:t>
            </a:r>
            <a:endParaRPr lang="en-US" sz="1600" spc="-5" dirty="0">
              <a:effectLst/>
              <a:latin typeface="Tahoma" panose="020B0604030504040204" pitchFamily="34" charset="0"/>
              <a:ea typeface="Tahoma" panose="020B0604030504040204" pitchFamily="34" charset="0"/>
            </a:endParaRPr>
          </a:p>
          <a:p>
            <a:pPr marR="313055" lvl="2" algn="just">
              <a:lnSpc>
                <a:spcPct val="150000"/>
              </a:lnSpc>
              <a:spcBef>
                <a:spcPts val="665"/>
              </a:spcBef>
              <a:buSzPts val="1100"/>
              <a:tabLst>
                <a:tab pos="1668145" algn="l"/>
              </a:tabLst>
            </a:pPr>
            <a:r>
              <a:rPr lang="en-US" sz="1600" spc="-5" dirty="0">
                <a:solidFill>
                  <a:srgbClr val="000000"/>
                </a:solidFill>
                <a:effectLst/>
                <a:latin typeface="Tahoma" panose="020B0604030504040204" pitchFamily="34" charset="0"/>
                <a:ea typeface="Tahoma" panose="020B0604030504040204" pitchFamily="34" charset="0"/>
              </a:rPr>
              <a:t>d) An indication of the roles and responsibilities in the implementation of the impact</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management actions.</a:t>
            </a:r>
            <a:r>
              <a:rPr lang="en-US" sz="1600" spc="-5" dirty="0">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Records to</a:t>
            </a:r>
            <a:r>
              <a:rPr lang="en-US" sz="1600" spc="-2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be</a:t>
            </a:r>
            <a:r>
              <a:rPr lang="en-US" sz="1600" spc="-2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kept.</a:t>
            </a:r>
            <a:endParaRPr lang="en-US" sz="1600" spc="-5" dirty="0">
              <a:effectLst/>
              <a:latin typeface="Tahoma" panose="020B0604030504040204" pitchFamily="34" charset="0"/>
              <a:ea typeface="Tahoma" panose="020B0604030504040204" pitchFamily="34" charset="0"/>
            </a:endParaRPr>
          </a:p>
          <a:p>
            <a:pPr lvl="2">
              <a:spcBef>
                <a:spcPts val="665"/>
              </a:spcBef>
              <a:buSzPts val="1100"/>
              <a:tabLst>
                <a:tab pos="1667510" algn="l"/>
                <a:tab pos="1668145" algn="l"/>
              </a:tabLst>
            </a:pPr>
            <a:r>
              <a:rPr lang="en-US" sz="1600" spc="-5" dirty="0">
                <a:solidFill>
                  <a:srgbClr val="000000"/>
                </a:solidFill>
                <a:latin typeface="Tahoma" panose="020B0604030504040204" pitchFamily="34" charset="0"/>
                <a:ea typeface="Tahoma" panose="020B0604030504040204" pitchFamily="34" charset="0"/>
              </a:rPr>
              <a:t>e) </a:t>
            </a:r>
            <a:r>
              <a:rPr lang="en-US" sz="1600" spc="-5" dirty="0">
                <a:solidFill>
                  <a:srgbClr val="000000"/>
                </a:solidFill>
                <a:effectLst/>
                <a:latin typeface="Tahoma" panose="020B0604030504040204" pitchFamily="34" charset="0"/>
                <a:ea typeface="Tahoma" panose="020B0604030504040204" pitchFamily="34" charset="0"/>
              </a:rPr>
              <a:t>How</a:t>
            </a:r>
            <a:r>
              <a:rPr lang="en-US" sz="1600" spc="-4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non-conformance/non-compliance</a:t>
            </a:r>
            <a:r>
              <a:rPr lang="en-US" sz="1600" spc="-2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will</a:t>
            </a:r>
            <a:r>
              <a:rPr lang="en-US" sz="1600" spc="-2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be</a:t>
            </a:r>
            <a:r>
              <a:rPr lang="en-US" sz="1600" spc="-2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dealt</a:t>
            </a:r>
            <a:r>
              <a:rPr lang="en-US" sz="1600" spc="-2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with.</a:t>
            </a:r>
            <a:endParaRPr lang="en-US" sz="1600" spc="-5" dirty="0">
              <a:solidFill>
                <a:srgbClr val="000000"/>
              </a:solidFill>
              <a:latin typeface="Tahoma" panose="020B0604030504040204" pitchFamily="34" charset="0"/>
              <a:ea typeface="Tahoma" panose="020B0604030504040204" pitchFamily="34" charset="0"/>
            </a:endParaRPr>
          </a:p>
          <a:p>
            <a:pPr lvl="2">
              <a:spcBef>
                <a:spcPts val="665"/>
              </a:spcBef>
              <a:buSzPts val="1100"/>
              <a:tabLst>
                <a:tab pos="1667510" algn="l"/>
                <a:tab pos="1668145" algn="l"/>
              </a:tabLst>
            </a:pPr>
            <a:r>
              <a:rPr lang="en-US" sz="1600" spc="-5" dirty="0">
                <a:solidFill>
                  <a:srgbClr val="000000"/>
                </a:solidFill>
                <a:latin typeface="Tahoma" panose="020B0604030504040204" pitchFamily="34" charset="0"/>
                <a:ea typeface="Tahoma" panose="020B0604030504040204" pitchFamily="34" charset="0"/>
              </a:rPr>
              <a:t>f) </a:t>
            </a:r>
            <a:r>
              <a:rPr lang="en-US" sz="1600" spc="-5" dirty="0">
                <a:solidFill>
                  <a:srgbClr val="000000"/>
                </a:solidFill>
                <a:effectLst/>
                <a:latin typeface="Tahoma" panose="020B0604030504040204" pitchFamily="34" charset="0"/>
                <a:ea typeface="Tahoma" panose="020B0604030504040204" pitchFamily="34" charset="0"/>
              </a:rPr>
              <a:t>How</a:t>
            </a:r>
            <a:r>
              <a:rPr lang="en-US" sz="1600" spc="-4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non-conformance/non-compliance</a:t>
            </a:r>
            <a:r>
              <a:rPr lang="en-US" sz="1600" spc="-2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will</a:t>
            </a:r>
            <a:r>
              <a:rPr lang="en-US" sz="1600" spc="-2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be</a:t>
            </a:r>
            <a:r>
              <a:rPr lang="en-US" sz="1600" spc="-2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dealt</a:t>
            </a:r>
            <a:r>
              <a:rPr lang="en-US" sz="1600" spc="-2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with.</a:t>
            </a:r>
            <a:endParaRPr lang="en-US" sz="1600" spc="-5" dirty="0">
              <a:effectLst/>
              <a:latin typeface="Tahoma" panose="020B0604030504040204" pitchFamily="34" charset="0"/>
              <a:ea typeface="Tahoma" panose="020B0604030504040204" pitchFamily="34" charset="0"/>
            </a:endParaRPr>
          </a:p>
          <a:p>
            <a:pPr lvl="2">
              <a:spcBef>
                <a:spcPts val="665"/>
              </a:spcBef>
              <a:buSzPts val="1100"/>
              <a:tabLst>
                <a:tab pos="1667510" algn="l"/>
                <a:tab pos="1668145" algn="l"/>
              </a:tabLst>
            </a:pPr>
            <a:endParaRPr lang="en-US" sz="1600" spc="-5" dirty="0">
              <a:effectLst/>
              <a:latin typeface="Tahoma" panose="020B0604030504040204" pitchFamily="34" charset="0"/>
              <a:ea typeface="Tahoma" panose="020B0604030504040204" pitchFamily="34" charset="0"/>
            </a:endParaRPr>
          </a:p>
        </p:txBody>
      </p:sp>
    </p:spTree>
    <p:extLst>
      <p:ext uri="{BB962C8B-B14F-4D97-AF65-F5344CB8AC3E}">
        <p14:creationId xmlns:p14="http://schemas.microsoft.com/office/powerpoint/2010/main" val="13555825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18CB3-CA18-3715-06B1-CDB20719BE6B}"/>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7B3E374F-1842-A3FB-BDE4-B93E85FC0098}"/>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lang="en-GB" sz="1600" b="1" kern="1600" dirty="0">
                <a:effectLst/>
                <a:latin typeface="Tahoma" panose="020B0604030504040204" pitchFamily="34" charset="0"/>
                <a:ea typeface="Times New Roman" panose="02020603050405020304" pitchFamily="18" charset="0"/>
              </a:rPr>
              <a:t>T2.2-07: ENVIRONMENTAL MANAGEMENT</a:t>
            </a:r>
            <a:endParaRPr lang="en-US" sz="1600" b="1" kern="1600" dirty="0">
              <a:effectLst/>
              <a:latin typeface="Arial" panose="020B0604020202020204" pitchFamily="34" charset="0"/>
              <a:ea typeface="Times New Roman" panose="02020603050405020304" pitchFamily="18" charset="0"/>
            </a:endParaRPr>
          </a:p>
        </p:txBody>
      </p:sp>
      <p:sp>
        <p:nvSpPr>
          <p:cNvPr id="2" name="TextBox 1">
            <a:extLst>
              <a:ext uri="{FF2B5EF4-FFF2-40B4-BE49-F238E27FC236}">
                <a16:creationId xmlns:a16="http://schemas.microsoft.com/office/drawing/2014/main" id="{B40173F1-57C5-FEC3-3041-DDF8363C316C}"/>
              </a:ext>
            </a:extLst>
          </p:cNvPr>
          <p:cNvSpPr txBox="1"/>
          <p:nvPr/>
        </p:nvSpPr>
        <p:spPr>
          <a:xfrm>
            <a:off x="497030" y="1326259"/>
            <a:ext cx="10079725" cy="5125570"/>
          </a:xfrm>
          <a:prstGeom prst="rect">
            <a:avLst/>
          </a:prstGeom>
          <a:noFill/>
        </p:spPr>
        <p:txBody>
          <a:bodyPr wrap="square">
            <a:spAutoFit/>
          </a:bodyPr>
          <a:lstStyle/>
          <a:p>
            <a:pPr marR="329565" lvl="0" algn="l">
              <a:lnSpc>
                <a:spcPct val="150000"/>
              </a:lnSpc>
              <a:spcBef>
                <a:spcPts val="675"/>
              </a:spcBef>
              <a:buSzPts val="1100"/>
              <a:tabLst>
                <a:tab pos="1210945" algn="l"/>
              </a:tabLst>
            </a:pPr>
            <a:r>
              <a:rPr lang="en-US" sz="1600" b="1" spc="-5" dirty="0">
                <a:solidFill>
                  <a:srgbClr val="000000"/>
                </a:solidFill>
                <a:effectLst/>
                <a:latin typeface="Tahoma" panose="020B0604030504040204" pitchFamily="34" charset="0"/>
                <a:ea typeface="Tahoma" panose="020B0604030504040204" pitchFamily="34" charset="0"/>
              </a:rPr>
              <a:t>2. </a:t>
            </a:r>
            <a:r>
              <a:rPr lang="en-US" sz="1600" spc="-5" dirty="0">
                <a:solidFill>
                  <a:srgbClr val="000000"/>
                </a:solidFill>
                <a:effectLst/>
                <a:latin typeface="Tahoma" panose="020B0604030504040204" pitchFamily="34" charset="0"/>
                <a:ea typeface="Tahoma" panose="020B0604030504040204" pitchFamily="34" charset="0"/>
              </a:rPr>
              <a:t>The</a:t>
            </a:r>
            <a:r>
              <a:rPr lang="en-US" sz="1600" spc="9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tenderer</a:t>
            </a:r>
            <a:r>
              <a:rPr lang="en-US" sz="1600" spc="11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must</a:t>
            </a:r>
            <a:r>
              <a:rPr lang="en-US" sz="1600" spc="11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provide</a:t>
            </a:r>
            <a:r>
              <a:rPr lang="en-US" sz="1600" spc="10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an</a:t>
            </a:r>
            <a:r>
              <a:rPr lang="en-US" sz="1600" spc="110" dirty="0">
                <a:solidFill>
                  <a:srgbClr val="000000"/>
                </a:solidFill>
                <a:effectLst/>
                <a:latin typeface="Tahoma" panose="020B0604030504040204" pitchFamily="34" charset="0"/>
                <a:ea typeface="Tahoma" panose="020B0604030504040204" pitchFamily="34" charset="0"/>
              </a:rPr>
              <a:t> </a:t>
            </a:r>
            <a:r>
              <a:rPr lang="en-US" sz="1600" b="1" spc="-5" dirty="0">
                <a:solidFill>
                  <a:srgbClr val="000000"/>
                </a:solidFill>
                <a:effectLst/>
                <a:latin typeface="Tahoma" panose="020B0604030504040204" pitchFamily="34" charset="0"/>
                <a:ea typeface="Tahoma" panose="020B0604030504040204" pitchFamily="34" charset="0"/>
              </a:rPr>
              <a:t>Environmental</a:t>
            </a:r>
            <a:r>
              <a:rPr lang="en-US" sz="1600" b="1" spc="80" dirty="0">
                <a:solidFill>
                  <a:srgbClr val="000000"/>
                </a:solidFill>
                <a:effectLst/>
                <a:latin typeface="Tahoma" panose="020B0604030504040204" pitchFamily="34" charset="0"/>
                <a:ea typeface="Tahoma" panose="020B0604030504040204" pitchFamily="34" charset="0"/>
              </a:rPr>
              <a:t> </a:t>
            </a:r>
            <a:r>
              <a:rPr lang="en-US" sz="1600" b="1" spc="-5" dirty="0">
                <a:solidFill>
                  <a:srgbClr val="000000"/>
                </a:solidFill>
                <a:effectLst/>
                <a:latin typeface="Tahoma" panose="020B0604030504040204" pitchFamily="34" charset="0"/>
                <a:ea typeface="Tahoma" panose="020B0604030504040204" pitchFamily="34" charset="0"/>
              </a:rPr>
              <a:t>Policy</a:t>
            </a:r>
            <a:r>
              <a:rPr lang="en-US" sz="1600" b="1" spc="13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signed</a:t>
            </a:r>
            <a:r>
              <a:rPr lang="en-US" sz="1600" spc="9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by</a:t>
            </a:r>
            <a:r>
              <a:rPr lang="en-US" sz="1600" spc="10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Top</a:t>
            </a:r>
            <a:r>
              <a:rPr lang="en-US" sz="1600" spc="11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Management</a:t>
            </a:r>
            <a:r>
              <a:rPr lang="en-US" sz="1600" spc="13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that</a:t>
            </a:r>
            <a:r>
              <a:rPr lang="en-US" sz="1600" spc="-33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displays</a:t>
            </a:r>
            <a:r>
              <a:rPr lang="en-US" sz="1600" spc="-3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the following</a:t>
            </a:r>
            <a:r>
              <a:rPr lang="en-US" sz="1600" spc="-1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key</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components, namely:</a:t>
            </a:r>
            <a:endParaRPr lang="en-US" sz="1600" spc="-5" dirty="0">
              <a:effectLst/>
              <a:latin typeface="Tahoma" panose="020B0604030504040204" pitchFamily="34" charset="0"/>
              <a:ea typeface="Tahoma" panose="020B0604030504040204" pitchFamily="34" charset="0"/>
            </a:endParaRPr>
          </a:p>
          <a:p>
            <a:pPr marL="742950" marR="306705" lvl="1" indent="-285750" algn="just">
              <a:lnSpc>
                <a:spcPct val="150000"/>
              </a:lnSpc>
              <a:spcBef>
                <a:spcPts val="15"/>
              </a:spcBef>
              <a:buSzPts val="1100"/>
              <a:buFont typeface="Tahoma" panose="020B0604030504040204" pitchFamily="34" charset="0"/>
              <a:buAutoNum type="alphaLcPeriod"/>
              <a:tabLst>
                <a:tab pos="1668145" algn="l"/>
                <a:tab pos="1668145" algn="l"/>
              </a:tabLst>
            </a:pPr>
            <a:r>
              <a:rPr lang="en-US" sz="1600" spc="-5" dirty="0">
                <a:solidFill>
                  <a:srgbClr val="000000"/>
                </a:solidFill>
                <a:effectLst/>
                <a:latin typeface="Tahoma" panose="020B0604030504040204" pitchFamily="34" charset="0"/>
                <a:ea typeface="Tahoma" panose="020B0604030504040204" pitchFamily="34" charset="0"/>
              </a:rPr>
              <a:t>Commitment to comply with all applicable environmental laws, regulations and standards.</a:t>
            </a:r>
            <a:endParaRPr lang="en-US" sz="1600" spc="-5" dirty="0">
              <a:effectLst/>
              <a:latin typeface="Tahoma" panose="020B0604030504040204" pitchFamily="34" charset="0"/>
              <a:ea typeface="Tahoma" panose="020B0604030504040204" pitchFamily="34" charset="0"/>
            </a:endParaRPr>
          </a:p>
          <a:p>
            <a:pPr marL="742950" marR="306705" lvl="1" indent="-285750" algn="just">
              <a:lnSpc>
                <a:spcPct val="150000"/>
              </a:lnSpc>
              <a:spcBef>
                <a:spcPts val="15"/>
              </a:spcBef>
              <a:buSzPts val="1100"/>
              <a:buFont typeface="Tahoma" panose="020B0604030504040204" pitchFamily="34" charset="0"/>
              <a:buAutoNum type="alphaLcPeriod"/>
              <a:tabLst>
                <a:tab pos="1668145" algn="l"/>
                <a:tab pos="1668145" algn="l"/>
              </a:tabLst>
            </a:pPr>
            <a:r>
              <a:rPr lang="en-US" sz="1600" spc="-5" dirty="0">
                <a:solidFill>
                  <a:srgbClr val="000000"/>
                </a:solidFill>
                <a:effectLst/>
                <a:latin typeface="Tahoma" panose="020B0604030504040204" pitchFamily="34" charset="0"/>
                <a:ea typeface="Tahoma" panose="020B0604030504040204" pitchFamily="34" charset="0"/>
              </a:rPr>
              <a:t>Commitment to pollution prevention</a:t>
            </a:r>
            <a:endParaRPr lang="en-US" sz="1600" spc="-5" dirty="0">
              <a:effectLst/>
              <a:latin typeface="Tahoma" panose="020B0604030504040204" pitchFamily="34" charset="0"/>
              <a:ea typeface="Tahoma" panose="020B0604030504040204" pitchFamily="34" charset="0"/>
            </a:endParaRPr>
          </a:p>
          <a:p>
            <a:pPr marL="742950" marR="306705" lvl="1" indent="-285750" algn="just">
              <a:lnSpc>
                <a:spcPct val="150000"/>
              </a:lnSpc>
              <a:spcBef>
                <a:spcPts val="15"/>
              </a:spcBef>
              <a:buSzPts val="1100"/>
              <a:buFont typeface="Tahoma" panose="020B0604030504040204" pitchFamily="34" charset="0"/>
              <a:buAutoNum type="alphaLcPeriod"/>
              <a:tabLst>
                <a:tab pos="1668145" algn="l"/>
                <a:tab pos="1668145" algn="l"/>
              </a:tabLst>
            </a:pPr>
            <a:r>
              <a:rPr lang="en-US" sz="1600" spc="-5" dirty="0">
                <a:solidFill>
                  <a:srgbClr val="000000"/>
                </a:solidFill>
                <a:effectLst/>
                <a:latin typeface="Tahoma" panose="020B0604030504040204" pitchFamily="34" charset="0"/>
                <a:ea typeface="Tahoma" panose="020B0604030504040204" pitchFamily="34" charset="0"/>
              </a:rPr>
              <a:t>Emphasize the </a:t>
            </a:r>
            <a:r>
              <a:rPr lang="en-US" sz="1600" spc="-5" dirty="0" err="1">
                <a:solidFill>
                  <a:srgbClr val="000000"/>
                </a:solidFill>
                <a:effectLst/>
                <a:latin typeface="Tahoma" panose="020B0604030504040204" pitchFamily="34" charset="0"/>
                <a:ea typeface="Tahoma" panose="020B0604030504040204" pitchFamily="34" charset="0"/>
              </a:rPr>
              <a:t>organisation’s</a:t>
            </a:r>
            <a:r>
              <a:rPr lang="en-US" sz="1600" spc="-5" dirty="0">
                <a:solidFill>
                  <a:srgbClr val="000000"/>
                </a:solidFill>
                <a:effectLst/>
                <a:latin typeface="Tahoma" panose="020B0604030504040204" pitchFamily="34" charset="0"/>
                <a:ea typeface="Tahoma" panose="020B0604030504040204" pitchFamily="34" charset="0"/>
              </a:rPr>
              <a:t> commitment to continual improvement	in environmental performance.</a:t>
            </a:r>
            <a:endParaRPr lang="en-US" sz="1600" spc="-5" dirty="0">
              <a:effectLst/>
              <a:latin typeface="Tahoma" panose="020B0604030504040204" pitchFamily="34" charset="0"/>
              <a:ea typeface="Tahoma" panose="020B0604030504040204" pitchFamily="34" charset="0"/>
            </a:endParaRPr>
          </a:p>
          <a:p>
            <a:pPr marL="742950" marR="306705" lvl="1" indent="-285750" algn="just">
              <a:lnSpc>
                <a:spcPct val="150000"/>
              </a:lnSpc>
              <a:spcBef>
                <a:spcPts val="15"/>
              </a:spcBef>
              <a:buSzPts val="1100"/>
              <a:buFont typeface="Tahoma" panose="020B0604030504040204" pitchFamily="34" charset="0"/>
              <a:buAutoNum type="alphaLcPeriod"/>
              <a:tabLst>
                <a:tab pos="1668145" algn="l"/>
                <a:tab pos="1668145" algn="l"/>
              </a:tabLst>
            </a:pPr>
            <a:r>
              <a:rPr lang="en-US" sz="1600" spc="-5" dirty="0">
                <a:solidFill>
                  <a:srgbClr val="000000"/>
                </a:solidFill>
                <a:effectLst/>
                <a:latin typeface="Tahoma" panose="020B0604030504040204" pitchFamily="34" charset="0"/>
                <a:ea typeface="Tahoma" panose="020B0604030504040204" pitchFamily="34" charset="0"/>
              </a:rPr>
              <a:t>Address the sustainable use of resources/ resource conservation.</a:t>
            </a:r>
            <a:endParaRPr lang="en-US" sz="1600" spc="-5" dirty="0">
              <a:effectLst/>
              <a:latin typeface="Tahoma" panose="020B0604030504040204" pitchFamily="34" charset="0"/>
              <a:ea typeface="Tahoma" panose="020B0604030504040204" pitchFamily="34" charset="0"/>
            </a:endParaRPr>
          </a:p>
          <a:p>
            <a:pPr marL="742950" marR="306705" lvl="1" indent="-285750" algn="just">
              <a:lnSpc>
                <a:spcPct val="150000"/>
              </a:lnSpc>
              <a:spcBef>
                <a:spcPts val="15"/>
              </a:spcBef>
              <a:buSzPts val="1100"/>
              <a:buFont typeface="Tahoma" panose="020B0604030504040204" pitchFamily="34" charset="0"/>
              <a:buAutoNum type="alphaLcPeriod"/>
              <a:tabLst>
                <a:tab pos="1668145" algn="l"/>
                <a:tab pos="1668145" algn="l"/>
              </a:tabLst>
            </a:pPr>
            <a:r>
              <a:rPr lang="en-US" sz="1600" spc="-5" dirty="0">
                <a:solidFill>
                  <a:srgbClr val="000000"/>
                </a:solidFill>
                <a:effectLst/>
                <a:latin typeface="Tahoma" panose="020B0604030504040204" pitchFamily="34" charset="0"/>
                <a:ea typeface="Tahoma" panose="020B0604030504040204" pitchFamily="34" charset="0"/>
              </a:rPr>
              <a:t>Is communicated to all employees working for or on behalf of the Contractor.</a:t>
            </a:r>
            <a:endParaRPr lang="en-US" sz="1600" spc="-5" dirty="0">
              <a:effectLst/>
              <a:latin typeface="Tahoma" panose="020B0604030504040204" pitchFamily="34" charset="0"/>
              <a:ea typeface="Tahoma" panose="020B0604030504040204" pitchFamily="34" charset="0"/>
            </a:endParaRPr>
          </a:p>
          <a:p>
            <a:pPr marR="303530" lvl="0" algn="just">
              <a:lnSpc>
                <a:spcPct val="150000"/>
              </a:lnSpc>
              <a:spcBef>
                <a:spcPts val="1080"/>
              </a:spcBef>
              <a:buSzPts val="1100"/>
              <a:tabLst>
                <a:tab pos="1210945" algn="l"/>
              </a:tabLst>
            </a:pPr>
            <a:r>
              <a:rPr lang="en-US" sz="1600" b="1" spc="-5" dirty="0">
                <a:solidFill>
                  <a:srgbClr val="000000"/>
                </a:solidFill>
                <a:effectLst/>
                <a:latin typeface="Tahoma" panose="020B0604030504040204" pitchFamily="34" charset="0"/>
                <a:ea typeface="Tahoma" panose="020B0604030504040204" pitchFamily="34" charset="0"/>
              </a:rPr>
              <a:t>3. </a:t>
            </a:r>
            <a:r>
              <a:rPr lang="en-US" sz="1600" spc="-5" dirty="0">
                <a:solidFill>
                  <a:srgbClr val="000000"/>
                </a:solidFill>
                <a:effectLst/>
                <a:latin typeface="Tahoma" panose="020B0604030504040204" pitchFamily="34" charset="0"/>
                <a:ea typeface="Tahoma" panose="020B0604030504040204" pitchFamily="34" charset="0"/>
              </a:rPr>
              <a:t>Provide a CV showing environmental staff competencies, </a:t>
            </a:r>
            <a:r>
              <a:rPr lang="en-US" sz="1600" b="1" spc="-5" dirty="0">
                <a:solidFill>
                  <a:srgbClr val="000000"/>
                </a:solidFill>
                <a:effectLst/>
                <a:latin typeface="Tahoma" panose="020B0604030504040204" pitchFamily="34" charset="0"/>
                <a:ea typeface="Tahoma" panose="020B0604030504040204" pitchFamily="34" charset="0"/>
              </a:rPr>
              <a:t>experience</a:t>
            </a:r>
            <a:r>
              <a:rPr lang="en-US" sz="1600" b="1" spc="5" dirty="0">
                <a:solidFill>
                  <a:srgbClr val="000000"/>
                </a:solidFill>
                <a:effectLst/>
                <a:latin typeface="Tahoma" panose="020B0604030504040204" pitchFamily="34" charset="0"/>
                <a:ea typeface="Tahoma" panose="020B0604030504040204" pitchFamily="34" charset="0"/>
              </a:rPr>
              <a:t> </a:t>
            </a:r>
            <a:r>
              <a:rPr lang="en-US" sz="1600" b="1" spc="-5" dirty="0">
                <a:solidFill>
                  <a:srgbClr val="000000"/>
                </a:solidFill>
                <a:effectLst/>
                <a:latin typeface="Tahoma" panose="020B0604030504040204" pitchFamily="34" charset="0"/>
                <a:ea typeface="Tahoma" panose="020B0604030504040204" pitchFamily="34" charset="0"/>
              </a:rPr>
              <a:t>and</a:t>
            </a:r>
            <a:r>
              <a:rPr lang="en-US" sz="1600" b="1" spc="5" dirty="0">
                <a:solidFill>
                  <a:srgbClr val="000000"/>
                </a:solidFill>
                <a:effectLst/>
                <a:latin typeface="Tahoma" panose="020B0604030504040204" pitchFamily="34" charset="0"/>
                <a:ea typeface="Tahoma" panose="020B0604030504040204" pitchFamily="34" charset="0"/>
              </a:rPr>
              <a:t> </a:t>
            </a:r>
            <a:r>
              <a:rPr lang="en-US" sz="1600" b="1" spc="-5" dirty="0">
                <a:solidFill>
                  <a:srgbClr val="000000"/>
                </a:solidFill>
                <a:effectLst/>
                <a:latin typeface="Tahoma" panose="020B0604030504040204" pitchFamily="34" charset="0"/>
                <a:ea typeface="Tahoma" panose="020B0604030504040204" pitchFamily="34" charset="0"/>
              </a:rPr>
              <a:t>environmental</a:t>
            </a:r>
            <a:r>
              <a:rPr lang="en-US" sz="1600" b="1" spc="5" dirty="0">
                <a:solidFill>
                  <a:srgbClr val="000000"/>
                </a:solidFill>
                <a:effectLst/>
                <a:latin typeface="Tahoma" panose="020B0604030504040204" pitchFamily="34" charset="0"/>
                <a:ea typeface="Tahoma" panose="020B0604030504040204" pitchFamily="34" charset="0"/>
              </a:rPr>
              <a:t> </a:t>
            </a:r>
            <a:r>
              <a:rPr lang="en-US" sz="1600" b="1" spc="-5" dirty="0">
                <a:solidFill>
                  <a:srgbClr val="000000"/>
                </a:solidFill>
                <a:effectLst/>
                <a:latin typeface="Tahoma" panose="020B0604030504040204" pitchFamily="34" charset="0"/>
                <a:ea typeface="Tahoma" panose="020B0604030504040204" pitchFamily="34" charset="0"/>
              </a:rPr>
              <a:t>qualification</a:t>
            </a:r>
            <a:r>
              <a:rPr lang="en-US" sz="1600" b="1"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(Degree/Diploma)</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relevant</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to</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environmental</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management</a:t>
            </a:r>
            <a:r>
              <a:rPr lang="en-US" sz="1600" spc="34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functions, who will form part of the key environmental officer.</a:t>
            </a:r>
            <a:r>
              <a:rPr lang="en-US" sz="1600" spc="5" dirty="0">
                <a:solidFill>
                  <a:srgbClr val="000000"/>
                </a:solidFill>
                <a:effectLst/>
                <a:latin typeface="Tahoma" panose="020B0604030504040204" pitchFamily="34" charset="0"/>
                <a:ea typeface="Tahoma" panose="020B0604030504040204" pitchFamily="34" charset="0"/>
              </a:rPr>
              <a:t> </a:t>
            </a:r>
            <a:r>
              <a:rPr lang="en-US" sz="1600" b="1" spc="-5" dirty="0">
                <a:solidFill>
                  <a:srgbClr val="000000"/>
                </a:solidFill>
                <a:effectLst/>
                <a:latin typeface="Tahoma" panose="020B0604030504040204" pitchFamily="34" charset="0"/>
                <a:ea typeface="Tahoma" panose="020B0604030504040204" pitchFamily="34" charset="0"/>
              </a:rPr>
              <a:t>(Proof</a:t>
            </a:r>
            <a:r>
              <a:rPr lang="en-US" sz="1600" b="1" spc="-20" dirty="0">
                <a:solidFill>
                  <a:srgbClr val="000000"/>
                </a:solidFill>
                <a:effectLst/>
                <a:latin typeface="Tahoma" panose="020B0604030504040204" pitchFamily="34" charset="0"/>
                <a:ea typeface="Tahoma" panose="020B0604030504040204" pitchFamily="34" charset="0"/>
              </a:rPr>
              <a:t> </a:t>
            </a:r>
            <a:r>
              <a:rPr lang="en-US" sz="1600" b="1" spc="-5" dirty="0">
                <a:solidFill>
                  <a:srgbClr val="000000"/>
                </a:solidFill>
                <a:effectLst/>
                <a:latin typeface="Tahoma" panose="020B0604030504040204" pitchFamily="34" charset="0"/>
                <a:ea typeface="Tahoma" panose="020B0604030504040204" pitchFamily="34" charset="0"/>
              </a:rPr>
              <a:t>of Qualification</a:t>
            </a:r>
            <a:r>
              <a:rPr lang="en-US" sz="1600" b="1" spc="-10" dirty="0">
                <a:solidFill>
                  <a:srgbClr val="000000"/>
                </a:solidFill>
                <a:effectLst/>
                <a:latin typeface="Tahoma" panose="020B0604030504040204" pitchFamily="34" charset="0"/>
                <a:ea typeface="Tahoma" panose="020B0604030504040204" pitchFamily="34" charset="0"/>
              </a:rPr>
              <a:t> </a:t>
            </a:r>
            <a:r>
              <a:rPr lang="en-US" sz="1600" b="1" spc="-5" dirty="0">
                <a:solidFill>
                  <a:srgbClr val="000000"/>
                </a:solidFill>
                <a:effectLst/>
                <a:latin typeface="Tahoma" panose="020B0604030504040204" pitchFamily="34" charset="0"/>
                <a:ea typeface="Tahoma" panose="020B0604030504040204" pitchFamily="34" charset="0"/>
              </a:rPr>
              <a:t>must</a:t>
            </a:r>
            <a:r>
              <a:rPr lang="en-US" sz="1600" b="1" spc="-10" dirty="0">
                <a:solidFill>
                  <a:srgbClr val="000000"/>
                </a:solidFill>
                <a:effectLst/>
                <a:latin typeface="Tahoma" panose="020B0604030504040204" pitchFamily="34" charset="0"/>
                <a:ea typeface="Tahoma" panose="020B0604030504040204" pitchFamily="34" charset="0"/>
              </a:rPr>
              <a:t> </a:t>
            </a:r>
            <a:r>
              <a:rPr lang="en-US" sz="1600" b="1" spc="-5" dirty="0">
                <a:solidFill>
                  <a:srgbClr val="000000"/>
                </a:solidFill>
                <a:effectLst/>
                <a:latin typeface="Tahoma" panose="020B0604030504040204" pitchFamily="34" charset="0"/>
                <a:ea typeface="Tahoma" panose="020B0604030504040204" pitchFamily="34" charset="0"/>
              </a:rPr>
              <a:t>be submitted).</a:t>
            </a:r>
            <a:endParaRPr lang="en-US" sz="1600" spc="-5" dirty="0">
              <a:effectLst/>
              <a:latin typeface="Tahoma" panose="020B0604030504040204" pitchFamily="34" charset="0"/>
              <a:ea typeface="Tahoma" panose="020B0604030504040204" pitchFamily="34" charset="0"/>
            </a:endParaRPr>
          </a:p>
          <a:p>
            <a:pPr marL="0" marR="303530" algn="just">
              <a:lnSpc>
                <a:spcPct val="150000"/>
              </a:lnSpc>
              <a:spcBef>
                <a:spcPts val="1080"/>
              </a:spcBef>
              <a:buNone/>
              <a:tabLst>
                <a:tab pos="1210945" algn="l"/>
              </a:tabLst>
            </a:pPr>
            <a:r>
              <a:rPr lang="en-US" sz="1600" b="1" spc="-5" dirty="0">
                <a:solidFill>
                  <a:srgbClr val="000000"/>
                </a:solidFill>
                <a:latin typeface="Tahoma" panose="020B0604030504040204" pitchFamily="34" charset="0"/>
                <a:ea typeface="Tahoma" panose="020B0604030504040204" pitchFamily="34" charset="0"/>
              </a:rPr>
              <a:t>4. </a:t>
            </a:r>
            <a:r>
              <a:rPr lang="en-US" sz="1600" spc="-5" dirty="0">
                <a:solidFill>
                  <a:srgbClr val="000000"/>
                </a:solidFill>
                <a:effectLst/>
                <a:latin typeface="Tahoma" panose="020B0604030504040204" pitchFamily="34" charset="0"/>
                <a:ea typeface="Tahoma" panose="020B0604030504040204" pitchFamily="34" charset="0"/>
              </a:rPr>
              <a:t>The</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tenderer</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must</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provide</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a</a:t>
            </a:r>
            <a:r>
              <a:rPr lang="en-US" sz="1600" spc="5" dirty="0">
                <a:solidFill>
                  <a:srgbClr val="000000"/>
                </a:solidFill>
                <a:effectLst/>
                <a:latin typeface="Tahoma" panose="020B0604030504040204" pitchFamily="34" charset="0"/>
                <a:ea typeface="Tahoma" panose="020B0604030504040204" pitchFamily="34" charset="0"/>
              </a:rPr>
              <a:t> </a:t>
            </a:r>
            <a:r>
              <a:rPr lang="en-US" sz="1600" b="1" spc="-5" dirty="0">
                <a:solidFill>
                  <a:srgbClr val="000000"/>
                </a:solidFill>
                <a:effectLst/>
                <a:latin typeface="Tahoma" panose="020B0604030504040204" pitchFamily="34" charset="0"/>
                <a:ea typeface="Tahoma" panose="020B0604030504040204" pitchFamily="34" charset="0"/>
              </a:rPr>
              <a:t>list</a:t>
            </a:r>
            <a:r>
              <a:rPr lang="en-US" sz="1600" b="1" spc="5" dirty="0">
                <a:solidFill>
                  <a:srgbClr val="000000"/>
                </a:solidFill>
                <a:effectLst/>
                <a:latin typeface="Tahoma" panose="020B0604030504040204" pitchFamily="34" charset="0"/>
                <a:ea typeface="Tahoma" panose="020B0604030504040204" pitchFamily="34" charset="0"/>
              </a:rPr>
              <a:t> </a:t>
            </a:r>
            <a:r>
              <a:rPr lang="en-US" sz="1600" b="1" spc="-5" dirty="0">
                <a:solidFill>
                  <a:srgbClr val="000000"/>
                </a:solidFill>
                <a:effectLst/>
                <a:latin typeface="Tahoma" panose="020B0604030504040204" pitchFamily="34" charset="0"/>
                <a:ea typeface="Tahoma" panose="020B0604030504040204" pitchFamily="34" charset="0"/>
              </a:rPr>
              <a:t>of</a:t>
            </a:r>
            <a:r>
              <a:rPr lang="en-US" sz="1600" b="1" spc="5" dirty="0">
                <a:solidFill>
                  <a:srgbClr val="000000"/>
                </a:solidFill>
                <a:effectLst/>
                <a:latin typeface="Tahoma" panose="020B0604030504040204" pitchFamily="34" charset="0"/>
                <a:ea typeface="Tahoma" panose="020B0604030504040204" pitchFamily="34" charset="0"/>
              </a:rPr>
              <a:t> </a:t>
            </a:r>
            <a:r>
              <a:rPr lang="en-US" sz="1600" b="1" spc="-5" dirty="0">
                <a:solidFill>
                  <a:srgbClr val="000000"/>
                </a:solidFill>
                <a:effectLst/>
                <a:latin typeface="Tahoma" panose="020B0604030504040204" pitchFamily="34" charset="0"/>
                <a:ea typeface="Tahoma" panose="020B0604030504040204" pitchFamily="34" charset="0"/>
              </a:rPr>
              <a:t>projects</a:t>
            </a:r>
            <a:r>
              <a:rPr lang="en-US" sz="1600" b="1"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where</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construction</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environmental</a:t>
            </a:r>
            <a:r>
              <a:rPr lang="en-US" sz="1600" spc="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management duties have</a:t>
            </a:r>
            <a:r>
              <a:rPr lang="en-US" sz="1600" spc="-3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been</a:t>
            </a:r>
            <a:r>
              <a:rPr lang="en-US" sz="1600" spc="-2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executed including</a:t>
            </a:r>
            <a:r>
              <a:rPr lang="en-US" sz="1600" spc="-2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a</a:t>
            </a:r>
            <a:r>
              <a:rPr lang="en-US" sz="1600" spc="-2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brief description</a:t>
            </a:r>
            <a:r>
              <a:rPr lang="en-US" sz="1600" spc="-1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of</a:t>
            </a:r>
            <a:r>
              <a:rPr lang="en-US" sz="1600" spc="-20"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such</a:t>
            </a:r>
            <a:r>
              <a:rPr lang="en-US" sz="1600" spc="-15" dirty="0">
                <a:solidFill>
                  <a:srgbClr val="000000"/>
                </a:solidFill>
                <a:effectLst/>
                <a:latin typeface="Tahoma" panose="020B0604030504040204" pitchFamily="34" charset="0"/>
                <a:ea typeface="Tahoma" panose="020B0604030504040204" pitchFamily="34" charset="0"/>
              </a:rPr>
              <a:t> </a:t>
            </a:r>
            <a:r>
              <a:rPr lang="en-US" sz="1600" spc="-5" dirty="0">
                <a:solidFill>
                  <a:srgbClr val="000000"/>
                </a:solidFill>
                <a:effectLst/>
                <a:latin typeface="Tahoma" panose="020B0604030504040204" pitchFamily="34" charset="0"/>
                <a:ea typeface="Tahoma" panose="020B0604030504040204" pitchFamily="34" charset="0"/>
              </a:rPr>
              <a:t>duties as listed on company’s experience reference letters. The format below must be used:</a:t>
            </a:r>
            <a:endParaRPr lang="en-US" sz="1600" spc="-5" dirty="0">
              <a:effectLst/>
              <a:latin typeface="Tahoma" panose="020B0604030504040204" pitchFamily="34" charset="0"/>
              <a:ea typeface="Tahoma" panose="020B0604030504040204" pitchFamily="34" charset="0"/>
            </a:endParaRPr>
          </a:p>
        </p:txBody>
      </p:sp>
    </p:spTree>
    <p:extLst>
      <p:ext uri="{BB962C8B-B14F-4D97-AF65-F5344CB8AC3E}">
        <p14:creationId xmlns:p14="http://schemas.microsoft.com/office/powerpoint/2010/main" val="29194213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3FD41-D421-EFB4-F421-C4214747EC39}"/>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D87CE339-4316-FDAC-4D0B-917B6FD94DC6}"/>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lang="en-GB" sz="1600" b="1" kern="1600" dirty="0">
                <a:effectLst/>
                <a:latin typeface="Tahoma" panose="020B0604030504040204" pitchFamily="34" charset="0"/>
                <a:ea typeface="Times New Roman" panose="02020603050405020304" pitchFamily="18" charset="0"/>
              </a:rPr>
              <a:t>T2.2-07: ENVIRONMENTAL MANAGEMENT</a:t>
            </a:r>
            <a:endParaRPr lang="en-US" sz="1600" b="1" kern="1600" dirty="0">
              <a:effectLst/>
              <a:latin typeface="Arial" panose="020B0604020202020204" pitchFamily="34" charset="0"/>
              <a:ea typeface="Times New Roman" panose="02020603050405020304" pitchFamily="18" charset="0"/>
            </a:endParaRPr>
          </a:p>
        </p:txBody>
      </p:sp>
      <p:graphicFrame>
        <p:nvGraphicFramePr>
          <p:cNvPr id="3" name="Table 2">
            <a:extLst>
              <a:ext uri="{FF2B5EF4-FFF2-40B4-BE49-F238E27FC236}">
                <a16:creationId xmlns:a16="http://schemas.microsoft.com/office/drawing/2014/main" id="{D4B7EF4C-1CC9-FEF3-E1E2-6FEA1CD9086D}"/>
              </a:ext>
            </a:extLst>
          </p:cNvPr>
          <p:cNvGraphicFramePr>
            <a:graphicFrameLocks noGrp="1"/>
          </p:cNvGraphicFramePr>
          <p:nvPr/>
        </p:nvGraphicFramePr>
        <p:xfrm>
          <a:off x="283474" y="1562152"/>
          <a:ext cx="10784912" cy="2903128"/>
        </p:xfrm>
        <a:graphic>
          <a:graphicData uri="http://schemas.openxmlformats.org/drawingml/2006/table">
            <a:tbl>
              <a:tblPr firstRow="1" firstCol="1" bandRow="1">
                <a:tableStyleId>{93296810-A885-4BE3-A3E7-6D5BEEA58F35}</a:tableStyleId>
              </a:tblPr>
              <a:tblGrid>
                <a:gridCol w="2016068">
                  <a:extLst>
                    <a:ext uri="{9D8B030D-6E8A-4147-A177-3AD203B41FA5}">
                      <a16:colId xmlns:a16="http://schemas.microsoft.com/office/drawing/2014/main" val="1670340237"/>
                    </a:ext>
                  </a:extLst>
                </a:gridCol>
                <a:gridCol w="1878483">
                  <a:extLst>
                    <a:ext uri="{9D8B030D-6E8A-4147-A177-3AD203B41FA5}">
                      <a16:colId xmlns:a16="http://schemas.microsoft.com/office/drawing/2014/main" val="2547520646"/>
                    </a:ext>
                  </a:extLst>
                </a:gridCol>
                <a:gridCol w="1897346">
                  <a:extLst>
                    <a:ext uri="{9D8B030D-6E8A-4147-A177-3AD203B41FA5}">
                      <a16:colId xmlns:a16="http://schemas.microsoft.com/office/drawing/2014/main" val="2236532328"/>
                    </a:ext>
                  </a:extLst>
                </a:gridCol>
                <a:gridCol w="4993015">
                  <a:extLst>
                    <a:ext uri="{9D8B030D-6E8A-4147-A177-3AD203B41FA5}">
                      <a16:colId xmlns:a16="http://schemas.microsoft.com/office/drawing/2014/main" val="3862057727"/>
                    </a:ext>
                  </a:extLst>
                </a:gridCol>
              </a:tblGrid>
              <a:tr h="723848">
                <a:tc>
                  <a:txBody>
                    <a:bodyPr/>
                    <a:lstStyle/>
                    <a:p>
                      <a:pPr marL="0" marR="303530">
                        <a:lnSpc>
                          <a:spcPct val="150000"/>
                        </a:lnSpc>
                        <a:buNone/>
                        <a:tabLst>
                          <a:tab pos="1210945" algn="l"/>
                        </a:tabLst>
                      </a:pPr>
                      <a:r>
                        <a:rPr lang="en-US" sz="1600" kern="100" dirty="0">
                          <a:effectLst/>
                        </a:rPr>
                        <a:t>Project Name</a:t>
                      </a:r>
                      <a:endParaRPr lang="en-US" sz="160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tc>
                  <a:txBody>
                    <a:bodyPr/>
                    <a:lstStyle/>
                    <a:p>
                      <a:pPr marL="0" marR="303530">
                        <a:lnSpc>
                          <a:spcPct val="150000"/>
                        </a:lnSpc>
                        <a:buNone/>
                        <a:tabLst>
                          <a:tab pos="1210945" algn="l"/>
                        </a:tabLst>
                      </a:pPr>
                      <a:r>
                        <a:rPr lang="en-US" sz="1600" kern="100" dirty="0">
                          <a:effectLst/>
                        </a:rPr>
                        <a:t>Start date</a:t>
                      </a:r>
                      <a:endParaRPr lang="en-US" sz="160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tc>
                  <a:txBody>
                    <a:bodyPr/>
                    <a:lstStyle/>
                    <a:p>
                      <a:pPr marL="0" marR="303530">
                        <a:lnSpc>
                          <a:spcPct val="150000"/>
                        </a:lnSpc>
                        <a:buNone/>
                        <a:tabLst>
                          <a:tab pos="1210945" algn="l"/>
                        </a:tabLst>
                      </a:pPr>
                      <a:r>
                        <a:rPr lang="en-US" sz="1600" kern="100">
                          <a:effectLst/>
                        </a:rPr>
                        <a:t>End Date</a:t>
                      </a:r>
                      <a:endParaRPr lang="en-US" sz="1600" kern="10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tc>
                  <a:txBody>
                    <a:bodyPr/>
                    <a:lstStyle/>
                    <a:p>
                      <a:pPr marL="0" marR="303530">
                        <a:lnSpc>
                          <a:spcPct val="150000"/>
                        </a:lnSpc>
                        <a:buNone/>
                        <a:tabLst>
                          <a:tab pos="1210945" algn="l"/>
                        </a:tabLst>
                      </a:pPr>
                      <a:r>
                        <a:rPr lang="en-US" sz="1600" kern="100">
                          <a:effectLst/>
                        </a:rPr>
                        <a:t>Brief Description of the Environmental Duties in the Project. </a:t>
                      </a:r>
                      <a:endParaRPr lang="en-US" sz="1600" kern="10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82186399"/>
                  </a:ext>
                </a:extLst>
              </a:tr>
              <a:tr h="544820">
                <a:tc>
                  <a:txBody>
                    <a:bodyPr/>
                    <a:lstStyle/>
                    <a:p>
                      <a:pPr marL="0" marR="303530">
                        <a:lnSpc>
                          <a:spcPct val="150000"/>
                        </a:lnSpc>
                        <a:buNone/>
                        <a:tabLst>
                          <a:tab pos="1210945" algn="l"/>
                        </a:tabLst>
                      </a:pPr>
                      <a:r>
                        <a:rPr lang="en-US" sz="1600" kern="100">
                          <a:effectLst/>
                        </a:rPr>
                        <a:t>1</a:t>
                      </a:r>
                      <a:endParaRPr lang="en-US" sz="1600" kern="10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tc>
                  <a:txBody>
                    <a:bodyPr/>
                    <a:lstStyle/>
                    <a:p>
                      <a:pPr marL="0" marR="303530">
                        <a:lnSpc>
                          <a:spcPct val="150000"/>
                        </a:lnSpc>
                        <a:buNone/>
                        <a:tabLst>
                          <a:tab pos="1210945" algn="l"/>
                        </a:tabLst>
                      </a:pPr>
                      <a:r>
                        <a:rPr lang="en-US" sz="1600" kern="100" dirty="0">
                          <a:effectLst/>
                        </a:rPr>
                        <a:t> </a:t>
                      </a:r>
                      <a:endParaRPr lang="en-US" sz="160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tc>
                  <a:txBody>
                    <a:bodyPr/>
                    <a:lstStyle/>
                    <a:p>
                      <a:pPr marL="0" marR="303530">
                        <a:lnSpc>
                          <a:spcPct val="150000"/>
                        </a:lnSpc>
                        <a:buNone/>
                        <a:tabLst>
                          <a:tab pos="1210945" algn="l"/>
                        </a:tabLst>
                      </a:pPr>
                      <a:r>
                        <a:rPr lang="en-US" sz="1600" kern="100" dirty="0">
                          <a:effectLst/>
                        </a:rPr>
                        <a:t> </a:t>
                      </a:r>
                      <a:endParaRPr lang="en-US" sz="160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tc>
                  <a:txBody>
                    <a:bodyPr/>
                    <a:lstStyle/>
                    <a:p>
                      <a:pPr marL="0" marR="303530">
                        <a:lnSpc>
                          <a:spcPct val="150000"/>
                        </a:lnSpc>
                        <a:buNone/>
                        <a:tabLst>
                          <a:tab pos="1210945" algn="l"/>
                        </a:tabLst>
                      </a:pPr>
                      <a:r>
                        <a:rPr lang="en-US" sz="1600" kern="100" dirty="0">
                          <a:effectLst/>
                        </a:rPr>
                        <a:t> </a:t>
                      </a:r>
                      <a:endParaRPr lang="en-US" sz="160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40395305"/>
                  </a:ext>
                </a:extLst>
              </a:tr>
              <a:tr h="544820">
                <a:tc>
                  <a:txBody>
                    <a:bodyPr/>
                    <a:lstStyle/>
                    <a:p>
                      <a:pPr marL="0" marR="303530">
                        <a:lnSpc>
                          <a:spcPct val="150000"/>
                        </a:lnSpc>
                        <a:buNone/>
                        <a:tabLst>
                          <a:tab pos="1210945" algn="l"/>
                        </a:tabLst>
                      </a:pPr>
                      <a:r>
                        <a:rPr lang="en-US" sz="1600" kern="100" dirty="0">
                          <a:effectLst/>
                        </a:rPr>
                        <a:t>2</a:t>
                      </a:r>
                      <a:endParaRPr lang="en-US" sz="160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tc>
                  <a:txBody>
                    <a:bodyPr/>
                    <a:lstStyle/>
                    <a:p>
                      <a:pPr marL="0" marR="303530">
                        <a:lnSpc>
                          <a:spcPct val="150000"/>
                        </a:lnSpc>
                        <a:buNone/>
                        <a:tabLst>
                          <a:tab pos="1210945" algn="l"/>
                        </a:tabLst>
                      </a:pPr>
                      <a:r>
                        <a:rPr lang="en-US" sz="1600" kern="100">
                          <a:effectLst/>
                        </a:rPr>
                        <a:t> </a:t>
                      </a:r>
                      <a:endParaRPr lang="en-US" sz="1600" kern="10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tc>
                  <a:txBody>
                    <a:bodyPr/>
                    <a:lstStyle/>
                    <a:p>
                      <a:pPr marL="0" marR="303530">
                        <a:lnSpc>
                          <a:spcPct val="150000"/>
                        </a:lnSpc>
                        <a:buNone/>
                        <a:tabLst>
                          <a:tab pos="1210945" algn="l"/>
                        </a:tabLst>
                      </a:pPr>
                      <a:r>
                        <a:rPr lang="en-US" sz="1600" kern="100">
                          <a:effectLst/>
                        </a:rPr>
                        <a:t> </a:t>
                      </a:r>
                      <a:endParaRPr lang="en-US" sz="1600" kern="10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tc>
                  <a:txBody>
                    <a:bodyPr/>
                    <a:lstStyle/>
                    <a:p>
                      <a:pPr marL="0" marR="303530">
                        <a:lnSpc>
                          <a:spcPct val="150000"/>
                        </a:lnSpc>
                        <a:buNone/>
                        <a:tabLst>
                          <a:tab pos="1210945" algn="l"/>
                        </a:tabLst>
                      </a:pPr>
                      <a:r>
                        <a:rPr lang="en-US" sz="1600" kern="100">
                          <a:effectLst/>
                        </a:rPr>
                        <a:t> </a:t>
                      </a:r>
                      <a:endParaRPr lang="en-US" sz="1600" kern="10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5562061"/>
                  </a:ext>
                </a:extLst>
              </a:tr>
              <a:tr h="544820">
                <a:tc>
                  <a:txBody>
                    <a:bodyPr/>
                    <a:lstStyle/>
                    <a:p>
                      <a:pPr marL="0" marR="303530">
                        <a:lnSpc>
                          <a:spcPct val="150000"/>
                        </a:lnSpc>
                        <a:buNone/>
                        <a:tabLst>
                          <a:tab pos="1210945" algn="l"/>
                        </a:tabLst>
                      </a:pPr>
                      <a:r>
                        <a:rPr lang="en-US" sz="1600" kern="100" dirty="0">
                          <a:effectLst/>
                        </a:rPr>
                        <a:t>3</a:t>
                      </a:r>
                      <a:endParaRPr lang="en-US" sz="160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tc>
                  <a:txBody>
                    <a:bodyPr/>
                    <a:lstStyle/>
                    <a:p>
                      <a:pPr marL="0" marR="303530">
                        <a:lnSpc>
                          <a:spcPct val="150000"/>
                        </a:lnSpc>
                        <a:buNone/>
                        <a:tabLst>
                          <a:tab pos="1210945" algn="l"/>
                        </a:tabLst>
                      </a:pPr>
                      <a:r>
                        <a:rPr lang="en-US" sz="1600" kern="100">
                          <a:effectLst/>
                        </a:rPr>
                        <a:t> </a:t>
                      </a:r>
                      <a:endParaRPr lang="en-US" sz="1600" kern="10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tc>
                  <a:txBody>
                    <a:bodyPr/>
                    <a:lstStyle/>
                    <a:p>
                      <a:pPr marL="0" marR="303530">
                        <a:lnSpc>
                          <a:spcPct val="150000"/>
                        </a:lnSpc>
                        <a:buNone/>
                        <a:tabLst>
                          <a:tab pos="1210945" algn="l"/>
                        </a:tabLst>
                      </a:pPr>
                      <a:r>
                        <a:rPr lang="en-US" sz="1600" kern="100">
                          <a:effectLst/>
                        </a:rPr>
                        <a:t> </a:t>
                      </a:r>
                      <a:endParaRPr lang="en-US" sz="1600" kern="10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tc>
                  <a:txBody>
                    <a:bodyPr/>
                    <a:lstStyle/>
                    <a:p>
                      <a:pPr marL="0" marR="303530">
                        <a:lnSpc>
                          <a:spcPct val="150000"/>
                        </a:lnSpc>
                        <a:buNone/>
                        <a:tabLst>
                          <a:tab pos="1210945" algn="l"/>
                        </a:tabLst>
                      </a:pPr>
                      <a:r>
                        <a:rPr lang="en-US" sz="1600" kern="100">
                          <a:effectLst/>
                        </a:rPr>
                        <a:t> </a:t>
                      </a:r>
                      <a:endParaRPr lang="en-US" sz="1600" kern="10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34366556"/>
                  </a:ext>
                </a:extLst>
              </a:tr>
              <a:tr h="544820">
                <a:tc>
                  <a:txBody>
                    <a:bodyPr/>
                    <a:lstStyle/>
                    <a:p>
                      <a:pPr marL="0" marR="303530">
                        <a:lnSpc>
                          <a:spcPct val="150000"/>
                        </a:lnSpc>
                        <a:buNone/>
                        <a:tabLst>
                          <a:tab pos="1210945" algn="l"/>
                        </a:tabLst>
                      </a:pPr>
                      <a:r>
                        <a:rPr lang="en-US" sz="1600" kern="100">
                          <a:effectLst/>
                        </a:rPr>
                        <a:t>Etc.</a:t>
                      </a:r>
                      <a:endParaRPr lang="en-US" sz="1600" kern="10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tc>
                  <a:txBody>
                    <a:bodyPr/>
                    <a:lstStyle/>
                    <a:p>
                      <a:pPr marL="0" marR="303530">
                        <a:lnSpc>
                          <a:spcPct val="150000"/>
                        </a:lnSpc>
                        <a:buNone/>
                        <a:tabLst>
                          <a:tab pos="1210945" algn="l"/>
                        </a:tabLst>
                      </a:pPr>
                      <a:r>
                        <a:rPr lang="en-US" sz="1600" kern="100">
                          <a:effectLst/>
                        </a:rPr>
                        <a:t> </a:t>
                      </a:r>
                      <a:endParaRPr lang="en-US" sz="1600" kern="10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tc>
                  <a:txBody>
                    <a:bodyPr/>
                    <a:lstStyle/>
                    <a:p>
                      <a:pPr marL="0" marR="303530">
                        <a:lnSpc>
                          <a:spcPct val="150000"/>
                        </a:lnSpc>
                        <a:buNone/>
                        <a:tabLst>
                          <a:tab pos="1210945" algn="l"/>
                        </a:tabLst>
                      </a:pPr>
                      <a:r>
                        <a:rPr lang="en-US" sz="1600" kern="100">
                          <a:effectLst/>
                        </a:rPr>
                        <a:t> </a:t>
                      </a:r>
                      <a:endParaRPr lang="en-US" sz="1600" kern="10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tc>
                  <a:txBody>
                    <a:bodyPr/>
                    <a:lstStyle/>
                    <a:p>
                      <a:pPr marL="0" marR="303530">
                        <a:lnSpc>
                          <a:spcPct val="150000"/>
                        </a:lnSpc>
                        <a:buNone/>
                        <a:tabLst>
                          <a:tab pos="1210945" algn="l"/>
                        </a:tabLst>
                      </a:pPr>
                      <a:r>
                        <a:rPr lang="en-US" sz="1600" kern="100" dirty="0">
                          <a:effectLst/>
                        </a:rPr>
                        <a:t> </a:t>
                      </a:r>
                      <a:endParaRPr lang="en-US" sz="160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34645081"/>
                  </a:ext>
                </a:extLst>
              </a:tr>
            </a:tbl>
          </a:graphicData>
        </a:graphic>
      </p:graphicFrame>
    </p:spTree>
    <p:extLst>
      <p:ext uri="{BB962C8B-B14F-4D97-AF65-F5344CB8AC3E}">
        <p14:creationId xmlns:p14="http://schemas.microsoft.com/office/powerpoint/2010/main" val="7494913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9BD5F-FE2B-17EB-17D5-E019E0263468}"/>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BB2E3255-FB5D-7834-2874-F4F3CE4E4E12}"/>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lang="en-GB" sz="1600" b="1" kern="1600" dirty="0">
                <a:effectLst/>
                <a:latin typeface="Tahoma" panose="020B0604030504040204" pitchFamily="34" charset="0"/>
                <a:ea typeface="Times New Roman" panose="02020603050405020304" pitchFamily="18" charset="0"/>
              </a:rPr>
              <a:t>T2.2-07: ENVIRONMENTAL MANAGEMENT</a:t>
            </a:r>
            <a:endParaRPr lang="en-US" sz="1600" b="1" kern="1600" dirty="0">
              <a:effectLst/>
              <a:latin typeface="Arial" panose="020B0604020202020204" pitchFamily="34" charset="0"/>
              <a:ea typeface="Times New Roman" panose="02020603050405020304" pitchFamily="18" charset="0"/>
            </a:endParaRPr>
          </a:p>
        </p:txBody>
      </p:sp>
      <p:graphicFrame>
        <p:nvGraphicFramePr>
          <p:cNvPr id="3" name="Table 2">
            <a:extLst>
              <a:ext uri="{FF2B5EF4-FFF2-40B4-BE49-F238E27FC236}">
                <a16:creationId xmlns:a16="http://schemas.microsoft.com/office/drawing/2014/main" id="{BC76CB95-35E0-7B48-5C11-8130B5523E25}"/>
              </a:ext>
            </a:extLst>
          </p:cNvPr>
          <p:cNvGraphicFramePr>
            <a:graphicFrameLocks noGrp="1"/>
          </p:cNvGraphicFramePr>
          <p:nvPr/>
        </p:nvGraphicFramePr>
        <p:xfrm>
          <a:off x="84182" y="896567"/>
          <a:ext cx="11826464" cy="5832479"/>
        </p:xfrm>
        <a:graphic>
          <a:graphicData uri="http://schemas.openxmlformats.org/drawingml/2006/table">
            <a:tbl>
              <a:tblPr firstRow="1" firstCol="1" lastRow="1" lastCol="1" bandRow="1" bandCol="1">
                <a:tableStyleId>{10A1B5D5-9B99-4C35-A422-299274C87663}</a:tableStyleId>
              </a:tblPr>
              <a:tblGrid>
                <a:gridCol w="615411">
                  <a:extLst>
                    <a:ext uri="{9D8B030D-6E8A-4147-A177-3AD203B41FA5}">
                      <a16:colId xmlns:a16="http://schemas.microsoft.com/office/drawing/2014/main" val="3502674393"/>
                    </a:ext>
                  </a:extLst>
                </a:gridCol>
                <a:gridCol w="2042692">
                  <a:extLst>
                    <a:ext uri="{9D8B030D-6E8A-4147-A177-3AD203B41FA5}">
                      <a16:colId xmlns:a16="http://schemas.microsoft.com/office/drawing/2014/main" val="1486847108"/>
                    </a:ext>
                  </a:extLst>
                </a:gridCol>
                <a:gridCol w="2258898">
                  <a:extLst>
                    <a:ext uri="{9D8B030D-6E8A-4147-A177-3AD203B41FA5}">
                      <a16:colId xmlns:a16="http://schemas.microsoft.com/office/drawing/2014/main" val="3753314610"/>
                    </a:ext>
                  </a:extLst>
                </a:gridCol>
                <a:gridCol w="2681567">
                  <a:extLst>
                    <a:ext uri="{9D8B030D-6E8A-4147-A177-3AD203B41FA5}">
                      <a16:colId xmlns:a16="http://schemas.microsoft.com/office/drawing/2014/main" val="1156449245"/>
                    </a:ext>
                  </a:extLst>
                </a:gridCol>
                <a:gridCol w="2197081">
                  <a:extLst>
                    <a:ext uri="{9D8B030D-6E8A-4147-A177-3AD203B41FA5}">
                      <a16:colId xmlns:a16="http://schemas.microsoft.com/office/drawing/2014/main" val="932694771"/>
                    </a:ext>
                  </a:extLst>
                </a:gridCol>
                <a:gridCol w="2030815">
                  <a:extLst>
                    <a:ext uri="{9D8B030D-6E8A-4147-A177-3AD203B41FA5}">
                      <a16:colId xmlns:a16="http://schemas.microsoft.com/office/drawing/2014/main" val="4204072296"/>
                    </a:ext>
                  </a:extLst>
                </a:gridCol>
              </a:tblGrid>
              <a:tr h="544341">
                <a:tc>
                  <a:txBody>
                    <a:bodyPr/>
                    <a:lstStyle/>
                    <a:p>
                      <a:pPr marL="0" marR="0">
                        <a:lnSpc>
                          <a:spcPct val="107000"/>
                        </a:lnSpc>
                        <a:buNone/>
                      </a:pPr>
                      <a:r>
                        <a:rPr lang="en-US" sz="1000" b="1" kern="100" dirty="0">
                          <a:effectLst/>
                        </a:rPr>
                        <a:t> </a:t>
                      </a:r>
                      <a:endParaRPr lang="en-US" sz="1000" b="1"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0" marR="0">
                        <a:lnSpc>
                          <a:spcPct val="107000"/>
                        </a:lnSpc>
                        <a:buNone/>
                      </a:pPr>
                      <a:r>
                        <a:rPr lang="en-US" sz="1000" b="1" kern="100" dirty="0">
                          <a:effectLst/>
                        </a:rPr>
                        <a:t> </a:t>
                      </a:r>
                    </a:p>
                    <a:p>
                      <a:pPr marL="0" marR="0" algn="ctr">
                        <a:lnSpc>
                          <a:spcPct val="107000"/>
                        </a:lnSpc>
                        <a:spcBef>
                          <a:spcPts val="30"/>
                        </a:spcBef>
                        <a:buNone/>
                      </a:pPr>
                      <a:r>
                        <a:rPr lang="en-US" sz="1000" b="1" kern="100" dirty="0">
                          <a:effectLst/>
                        </a:rPr>
                        <a:t> Environmental</a:t>
                      </a:r>
                      <a:r>
                        <a:rPr lang="en-US" sz="1000" b="1" kern="100" spc="5" dirty="0">
                          <a:effectLst/>
                        </a:rPr>
                        <a:t> </a:t>
                      </a:r>
                      <a:r>
                        <a:rPr lang="en-US" sz="1000" b="1" kern="100" dirty="0">
                          <a:effectLst/>
                        </a:rPr>
                        <a:t>Management</a:t>
                      </a:r>
                      <a:r>
                        <a:rPr lang="en-US" sz="1000" b="1" kern="100" spc="-70" dirty="0">
                          <a:effectLst/>
                        </a:rPr>
                        <a:t> </a:t>
                      </a:r>
                      <a:r>
                        <a:rPr lang="en-US" sz="1000" b="1" kern="100" dirty="0">
                          <a:effectLst/>
                        </a:rPr>
                        <a:t>Plan</a:t>
                      </a:r>
                      <a:endParaRPr lang="en-US" sz="1000" b="1"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0" marR="0">
                        <a:lnSpc>
                          <a:spcPct val="107000"/>
                        </a:lnSpc>
                        <a:buNone/>
                      </a:pPr>
                      <a:r>
                        <a:rPr lang="en-US" sz="1000" b="1" kern="100" dirty="0">
                          <a:effectLst/>
                        </a:rPr>
                        <a:t> </a:t>
                      </a:r>
                    </a:p>
                    <a:p>
                      <a:pPr marL="0" marR="0">
                        <a:lnSpc>
                          <a:spcPct val="107000"/>
                        </a:lnSpc>
                        <a:spcBef>
                          <a:spcPts val="30"/>
                        </a:spcBef>
                        <a:buNone/>
                      </a:pPr>
                      <a:r>
                        <a:rPr lang="en-US" sz="1000" b="1" kern="100" dirty="0">
                          <a:effectLst/>
                        </a:rPr>
                        <a:t> Environmental</a:t>
                      </a:r>
                      <a:r>
                        <a:rPr lang="en-US" sz="1000" b="1" kern="100" spc="-60" dirty="0">
                          <a:effectLst/>
                        </a:rPr>
                        <a:t> </a:t>
                      </a:r>
                      <a:r>
                        <a:rPr lang="en-US" sz="1000" b="1" kern="100" dirty="0">
                          <a:effectLst/>
                        </a:rPr>
                        <a:t>Policy</a:t>
                      </a:r>
                      <a:endParaRPr lang="en-US" sz="1000" b="1"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339725" marR="334010" indent="2540" algn="ctr">
                        <a:lnSpc>
                          <a:spcPct val="150000"/>
                        </a:lnSpc>
                        <a:buNone/>
                      </a:pPr>
                      <a:r>
                        <a:rPr lang="en-US" sz="1000" b="1" kern="100" dirty="0">
                          <a:effectLst/>
                        </a:rPr>
                        <a:t>Environmental</a:t>
                      </a:r>
                      <a:r>
                        <a:rPr lang="en-US" sz="1000" b="1" kern="100" spc="-310" dirty="0">
                          <a:effectLst/>
                        </a:rPr>
                        <a:t> </a:t>
                      </a:r>
                      <a:r>
                        <a:rPr lang="en-US" sz="1000" b="1" kern="100" dirty="0">
                          <a:effectLst/>
                        </a:rPr>
                        <a:t>Officer Qualification</a:t>
                      </a:r>
                      <a:endParaRPr lang="en-US" sz="1000" b="1"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97155" marR="92710" indent="240665" algn="ctr">
                        <a:lnSpc>
                          <a:spcPct val="150000"/>
                        </a:lnSpc>
                        <a:buNone/>
                      </a:pPr>
                      <a:r>
                        <a:rPr lang="en-US" sz="1000" b="1" kern="100" dirty="0">
                          <a:effectLst/>
                        </a:rPr>
                        <a:t>Environmental</a:t>
                      </a:r>
                      <a:r>
                        <a:rPr lang="en-US" sz="1000" b="1" kern="100" spc="5" dirty="0">
                          <a:effectLst/>
                        </a:rPr>
                        <a:t> Officer </a:t>
                      </a:r>
                      <a:r>
                        <a:rPr lang="en-US" sz="1000" b="1" kern="100" dirty="0">
                          <a:effectLst/>
                        </a:rPr>
                        <a:t>Experience</a:t>
                      </a:r>
                      <a:endParaRPr lang="en-US" sz="1000" b="1"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102870" marR="106045" indent="5080" algn="ctr">
                        <a:lnSpc>
                          <a:spcPct val="150000"/>
                        </a:lnSpc>
                        <a:spcBef>
                          <a:spcPts val="995"/>
                        </a:spcBef>
                        <a:buNone/>
                      </a:pPr>
                      <a:r>
                        <a:rPr lang="en-US" sz="1000" b="1" kern="100" dirty="0">
                          <a:effectLst/>
                        </a:rPr>
                        <a:t>List of projects where</a:t>
                      </a:r>
                      <a:r>
                        <a:rPr lang="en-US" sz="1000" b="1" kern="100" spc="5" dirty="0">
                          <a:effectLst/>
                        </a:rPr>
                        <a:t> </a:t>
                      </a:r>
                      <a:r>
                        <a:rPr lang="en-US" sz="1000" b="1" kern="100" dirty="0">
                          <a:effectLst/>
                        </a:rPr>
                        <a:t>construction</a:t>
                      </a:r>
                      <a:r>
                        <a:rPr lang="en-US" sz="1000" b="1" kern="100" spc="-55" dirty="0">
                          <a:effectLst/>
                        </a:rPr>
                        <a:t> </a:t>
                      </a:r>
                      <a:r>
                        <a:rPr lang="en-US" sz="1000" b="1" kern="100" dirty="0">
                          <a:effectLst/>
                        </a:rPr>
                        <a:t>environmental</a:t>
                      </a:r>
                      <a:r>
                        <a:rPr lang="en-US" sz="1000" b="1" kern="100" spc="-305" dirty="0">
                          <a:effectLst/>
                        </a:rPr>
                        <a:t> </a:t>
                      </a:r>
                      <a:r>
                        <a:rPr lang="en-US" sz="1000" b="1" kern="100" dirty="0">
                          <a:effectLst/>
                        </a:rPr>
                        <a:t>management duties have</a:t>
                      </a:r>
                      <a:r>
                        <a:rPr lang="en-US" sz="1000" b="1" kern="100" spc="5" dirty="0">
                          <a:effectLst/>
                        </a:rPr>
                        <a:t> </a:t>
                      </a:r>
                      <a:r>
                        <a:rPr lang="en-US" sz="1000" b="1" kern="100" dirty="0">
                          <a:effectLst/>
                        </a:rPr>
                        <a:t>been</a:t>
                      </a:r>
                      <a:r>
                        <a:rPr lang="en-US" sz="1000" b="1" kern="100" spc="-15" dirty="0">
                          <a:effectLst/>
                        </a:rPr>
                        <a:t> </a:t>
                      </a:r>
                      <a:r>
                        <a:rPr lang="en-US" sz="1000" b="1" kern="100" dirty="0">
                          <a:effectLst/>
                        </a:rPr>
                        <a:t>executed</a:t>
                      </a:r>
                      <a:endParaRPr lang="en-US" sz="1000" b="1"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extLst>
                  <a:ext uri="{0D108BD9-81ED-4DB2-BD59-A6C34878D82A}">
                    <a16:rowId xmlns:a16="http://schemas.microsoft.com/office/drawing/2014/main" val="1184173087"/>
                  </a:ext>
                </a:extLst>
              </a:tr>
              <a:tr h="107939">
                <a:tc>
                  <a:txBody>
                    <a:bodyPr/>
                    <a:lstStyle/>
                    <a:p>
                      <a:pPr marL="71120" marR="0">
                        <a:lnSpc>
                          <a:spcPct val="107000"/>
                        </a:lnSpc>
                        <a:buNone/>
                      </a:pPr>
                      <a:r>
                        <a:rPr lang="en-US" sz="1000" b="0" kern="100">
                          <a:effectLst/>
                        </a:rPr>
                        <a:t>Points</a:t>
                      </a:r>
                      <a:endParaRPr lang="en-US" sz="1000" b="0" kern="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43890" marR="635000" algn="ctr">
                        <a:lnSpc>
                          <a:spcPct val="107000"/>
                        </a:lnSpc>
                        <a:buNone/>
                      </a:pPr>
                      <a:r>
                        <a:rPr lang="en-US" sz="1000" b="0" kern="100">
                          <a:effectLst/>
                        </a:rPr>
                        <a:t>3</a:t>
                      </a:r>
                      <a:endParaRPr lang="en-US" sz="1000" b="0" kern="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112395" marR="106680" algn="ctr">
                        <a:lnSpc>
                          <a:spcPct val="107000"/>
                        </a:lnSpc>
                        <a:buNone/>
                      </a:pPr>
                      <a:r>
                        <a:rPr lang="en-US" sz="1000" b="0" kern="100" dirty="0">
                          <a:effectLst/>
                        </a:rPr>
                        <a:t>1</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985" marR="0" algn="ctr">
                        <a:lnSpc>
                          <a:spcPct val="107000"/>
                        </a:lnSpc>
                        <a:buNone/>
                      </a:pPr>
                      <a:r>
                        <a:rPr lang="en-US" sz="1000" b="0" kern="100">
                          <a:effectLst/>
                        </a:rPr>
                        <a:t>2</a:t>
                      </a:r>
                      <a:endParaRPr lang="en-US" sz="1000" b="0" kern="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5080" marR="0" algn="ctr">
                        <a:lnSpc>
                          <a:spcPct val="107000"/>
                        </a:lnSpc>
                        <a:buNone/>
                      </a:pPr>
                      <a:r>
                        <a:rPr lang="en-US" sz="1000" b="0" kern="100">
                          <a:effectLst/>
                        </a:rPr>
                        <a:t>2</a:t>
                      </a:r>
                      <a:endParaRPr lang="en-US" sz="1000" b="0" kern="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1905" marR="0" algn="ctr">
                        <a:lnSpc>
                          <a:spcPct val="107000"/>
                        </a:lnSpc>
                        <a:buNone/>
                      </a:pPr>
                      <a:r>
                        <a:rPr lang="en-US" sz="1000" b="0" kern="100" dirty="0">
                          <a:effectLst/>
                        </a:rPr>
                        <a:t>2</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extLst>
                  <a:ext uri="{0D108BD9-81ED-4DB2-BD59-A6C34878D82A}">
                    <a16:rowId xmlns:a16="http://schemas.microsoft.com/office/drawing/2014/main" val="3114998988"/>
                  </a:ext>
                </a:extLst>
              </a:tr>
              <a:tr h="742757">
                <a:tc>
                  <a:txBody>
                    <a:bodyPr/>
                    <a:lstStyle/>
                    <a:p>
                      <a:pPr marL="71120" marR="95250">
                        <a:lnSpc>
                          <a:spcPct val="150000"/>
                        </a:lnSpc>
                        <a:spcBef>
                          <a:spcPts val="15"/>
                        </a:spcBef>
                        <a:buNone/>
                      </a:pPr>
                      <a:r>
                        <a:rPr lang="en-US" sz="1000" b="0" kern="100">
                          <a:effectLst/>
                        </a:rPr>
                        <a:t>Score </a:t>
                      </a:r>
                      <a:r>
                        <a:rPr lang="en-US" sz="1000" b="0" kern="100" spc="-310">
                          <a:effectLst/>
                        </a:rPr>
                        <a:t> </a:t>
                      </a:r>
                      <a:r>
                        <a:rPr lang="en-US" sz="1000" b="0" kern="100">
                          <a:effectLst/>
                        </a:rPr>
                        <a:t>0</a:t>
                      </a:r>
                      <a:endParaRPr lang="en-US" sz="1000" b="0" kern="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71120" marR="349885">
                        <a:lnSpc>
                          <a:spcPct val="150000"/>
                        </a:lnSpc>
                        <a:spcBef>
                          <a:spcPts val="15"/>
                        </a:spcBef>
                        <a:buNone/>
                      </a:pPr>
                      <a:r>
                        <a:rPr lang="en-US" sz="1000" b="0" kern="100">
                          <a:effectLst/>
                        </a:rPr>
                        <a:t>The Tenderer has</a:t>
                      </a:r>
                      <a:r>
                        <a:rPr lang="en-US" sz="1000" b="0" kern="100" spc="-330">
                          <a:effectLst/>
                        </a:rPr>
                        <a:t> </a:t>
                      </a:r>
                      <a:r>
                        <a:rPr lang="en-US" sz="1000" b="0" kern="100">
                          <a:effectLst/>
                        </a:rPr>
                        <a:t>submitted no</a:t>
                      </a:r>
                      <a:r>
                        <a:rPr lang="en-US" sz="1000" b="0" kern="100" spc="5">
                          <a:effectLst/>
                        </a:rPr>
                        <a:t> </a:t>
                      </a:r>
                      <a:r>
                        <a:rPr lang="en-US" sz="1000" b="0" kern="100">
                          <a:effectLst/>
                        </a:rPr>
                        <a:t>information</a:t>
                      </a:r>
                      <a:r>
                        <a:rPr lang="en-US" sz="1000" b="0" kern="100" spc="-5">
                          <a:effectLst/>
                        </a:rPr>
                        <a:t> </a:t>
                      </a:r>
                      <a:r>
                        <a:rPr lang="en-US" sz="1000" b="0" kern="100">
                          <a:effectLst/>
                        </a:rPr>
                        <a:t>to</a:t>
                      </a:r>
                    </a:p>
                    <a:p>
                      <a:pPr marL="71120" marR="0">
                        <a:lnSpc>
                          <a:spcPct val="107000"/>
                        </a:lnSpc>
                        <a:buNone/>
                      </a:pPr>
                      <a:r>
                        <a:rPr lang="en-US" sz="1000" b="0" kern="100">
                          <a:effectLst/>
                        </a:rPr>
                        <a:t>determine</a:t>
                      </a:r>
                      <a:r>
                        <a:rPr lang="en-US" sz="1000" b="0" kern="100" spc="-20">
                          <a:effectLst/>
                        </a:rPr>
                        <a:t> </a:t>
                      </a:r>
                      <a:r>
                        <a:rPr lang="en-US" sz="1000" b="0" kern="100">
                          <a:effectLst/>
                        </a:rPr>
                        <a:t>a</a:t>
                      </a:r>
                      <a:r>
                        <a:rPr lang="en-US" sz="1000" b="0" kern="100" spc="-10">
                          <a:effectLst/>
                        </a:rPr>
                        <a:t> </a:t>
                      </a:r>
                      <a:r>
                        <a:rPr lang="en-US" sz="1000" b="0" kern="100">
                          <a:effectLst/>
                        </a:rPr>
                        <a:t>score.</a:t>
                      </a:r>
                      <a:endParaRPr lang="en-US" sz="1000" b="0" kern="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9215" marR="81915">
                        <a:lnSpc>
                          <a:spcPct val="150000"/>
                        </a:lnSpc>
                        <a:spcBef>
                          <a:spcPts val="15"/>
                        </a:spcBef>
                        <a:buNone/>
                      </a:pPr>
                      <a:r>
                        <a:rPr lang="en-US" sz="1000" b="0" kern="100" dirty="0">
                          <a:effectLst/>
                        </a:rPr>
                        <a:t>The Tenderer has</a:t>
                      </a:r>
                      <a:r>
                        <a:rPr lang="en-US" sz="1000" b="0" kern="100" spc="5" dirty="0">
                          <a:effectLst/>
                        </a:rPr>
                        <a:t> </a:t>
                      </a:r>
                      <a:r>
                        <a:rPr lang="en-US" sz="1000" b="0" kern="100" dirty="0">
                          <a:effectLst/>
                        </a:rPr>
                        <a:t>submitted no information</a:t>
                      </a:r>
                      <a:r>
                        <a:rPr lang="en-US" sz="1000" b="0" kern="100" spc="-330" dirty="0">
                          <a:effectLst/>
                        </a:rPr>
                        <a:t> </a:t>
                      </a:r>
                      <a:r>
                        <a:rPr lang="en-US" sz="1000" b="0" kern="100" dirty="0">
                          <a:effectLst/>
                        </a:rPr>
                        <a:t>to</a:t>
                      </a:r>
                      <a:r>
                        <a:rPr lang="en-US" sz="1000" b="0" kern="100" spc="-15" dirty="0">
                          <a:effectLst/>
                        </a:rPr>
                        <a:t> </a:t>
                      </a:r>
                      <a:r>
                        <a:rPr lang="en-US" sz="1000" b="0" kern="100" dirty="0">
                          <a:effectLst/>
                        </a:rPr>
                        <a:t>determine</a:t>
                      </a:r>
                      <a:r>
                        <a:rPr lang="en-US" sz="1000" b="0" kern="100" spc="-5" dirty="0">
                          <a:effectLst/>
                        </a:rPr>
                        <a:t> </a:t>
                      </a:r>
                      <a:r>
                        <a:rPr lang="en-US" sz="1000" b="0" kern="100" dirty="0">
                          <a:effectLst/>
                        </a:rPr>
                        <a:t>a</a:t>
                      </a:r>
                      <a:r>
                        <a:rPr lang="en-US" sz="1000" b="0" kern="100" spc="-15" dirty="0">
                          <a:effectLst/>
                        </a:rPr>
                        <a:t> </a:t>
                      </a:r>
                      <a:r>
                        <a:rPr lang="en-US" sz="1000" b="0" kern="100" dirty="0">
                          <a:effectLst/>
                        </a:rPr>
                        <a:t>score.</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9215" marR="104775">
                        <a:lnSpc>
                          <a:spcPct val="150000"/>
                        </a:lnSpc>
                        <a:spcBef>
                          <a:spcPts val="15"/>
                        </a:spcBef>
                        <a:buNone/>
                      </a:pPr>
                      <a:r>
                        <a:rPr lang="en-US" sz="1000" b="0" kern="100" dirty="0">
                          <a:effectLst/>
                        </a:rPr>
                        <a:t>The Tenderer has submitted no information or submitted Qualifications not in the Natural Science or Environmental Studies to determine a score. </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945" marR="65405">
                        <a:lnSpc>
                          <a:spcPct val="150000"/>
                        </a:lnSpc>
                        <a:spcBef>
                          <a:spcPts val="15"/>
                        </a:spcBef>
                        <a:buNone/>
                      </a:pPr>
                      <a:r>
                        <a:rPr lang="en-US" sz="1000" b="0" kern="100" dirty="0">
                          <a:effectLst/>
                        </a:rPr>
                        <a:t>Environmental officer has ‹1 year of </a:t>
                      </a:r>
                      <a:r>
                        <a:rPr lang="en-US" sz="1000" b="0" kern="100" spc="-330" dirty="0">
                          <a:effectLst/>
                        </a:rPr>
                        <a:t>  </a:t>
                      </a:r>
                      <a:r>
                        <a:rPr lang="en-US" sz="1000" b="0" kern="100" dirty="0">
                          <a:effectLst/>
                        </a:rPr>
                        <a:t>relevant on-the-</a:t>
                      </a:r>
                      <a:r>
                        <a:rPr lang="en-US" sz="1000" b="0" kern="100" spc="-330" dirty="0">
                          <a:effectLst/>
                        </a:rPr>
                        <a:t> </a:t>
                      </a:r>
                      <a:r>
                        <a:rPr lang="en-US" sz="1000" b="0" kern="100" dirty="0">
                          <a:effectLst/>
                        </a:rPr>
                        <a:t>job experience.</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4770" marR="128905">
                        <a:lnSpc>
                          <a:spcPct val="150000"/>
                        </a:lnSpc>
                        <a:spcBef>
                          <a:spcPts val="15"/>
                        </a:spcBef>
                        <a:buNone/>
                      </a:pPr>
                      <a:r>
                        <a:rPr lang="en-US" sz="1000" b="0" kern="100">
                          <a:effectLst/>
                        </a:rPr>
                        <a:t>The Tenderer has submitted no</a:t>
                      </a:r>
                      <a:r>
                        <a:rPr lang="en-US" sz="1000" b="0" kern="100" spc="-330">
                          <a:effectLst/>
                        </a:rPr>
                        <a:t> </a:t>
                      </a:r>
                      <a:r>
                        <a:rPr lang="en-US" sz="1000" b="0" kern="100">
                          <a:effectLst/>
                        </a:rPr>
                        <a:t>information to determine a</a:t>
                      </a:r>
                      <a:r>
                        <a:rPr lang="en-US" sz="1000" b="0" kern="100" spc="5">
                          <a:effectLst/>
                        </a:rPr>
                        <a:t> </a:t>
                      </a:r>
                      <a:r>
                        <a:rPr lang="en-US" sz="1000" b="0" kern="100">
                          <a:effectLst/>
                        </a:rPr>
                        <a:t>score.</a:t>
                      </a:r>
                      <a:endParaRPr lang="en-US" sz="1000" b="0" kern="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extLst>
                  <a:ext uri="{0D108BD9-81ED-4DB2-BD59-A6C34878D82A}">
                    <a16:rowId xmlns:a16="http://schemas.microsoft.com/office/drawing/2014/main" val="151535379"/>
                  </a:ext>
                </a:extLst>
              </a:tr>
              <a:tr h="536944">
                <a:tc>
                  <a:txBody>
                    <a:bodyPr/>
                    <a:lstStyle/>
                    <a:p>
                      <a:pPr marL="71120" marR="95250">
                        <a:lnSpc>
                          <a:spcPct val="150000"/>
                        </a:lnSpc>
                        <a:spcBef>
                          <a:spcPts val="15"/>
                        </a:spcBef>
                        <a:buNone/>
                      </a:pPr>
                      <a:r>
                        <a:rPr lang="en-US" sz="1000" b="0" kern="100">
                          <a:effectLst/>
                        </a:rPr>
                        <a:t>Score</a:t>
                      </a:r>
                      <a:r>
                        <a:rPr lang="en-US" sz="1000" b="0" kern="100" spc="-310">
                          <a:effectLst/>
                        </a:rPr>
                        <a:t> </a:t>
                      </a:r>
                      <a:r>
                        <a:rPr lang="en-US" sz="1000" b="0" kern="100">
                          <a:effectLst/>
                        </a:rPr>
                        <a:t>20</a:t>
                      </a:r>
                      <a:endParaRPr lang="en-US" sz="1000" b="0" kern="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71120" marR="96520" algn="just">
                        <a:lnSpc>
                          <a:spcPct val="150000"/>
                        </a:lnSpc>
                        <a:spcBef>
                          <a:spcPts val="15"/>
                        </a:spcBef>
                        <a:buNone/>
                      </a:pPr>
                      <a:r>
                        <a:rPr lang="en-US" sz="1000" b="0" kern="100" dirty="0">
                          <a:effectLst/>
                        </a:rPr>
                        <a:t>EMP only responds to</a:t>
                      </a:r>
                      <a:r>
                        <a:rPr lang="en-US" sz="1000" b="0" kern="100" spc="-330" dirty="0">
                          <a:effectLst/>
                        </a:rPr>
                        <a:t> </a:t>
                      </a:r>
                      <a:r>
                        <a:rPr lang="en-US" sz="1000" b="0" kern="100" dirty="0">
                          <a:effectLst/>
                        </a:rPr>
                        <a:t>1-2 of the items listed</a:t>
                      </a:r>
                      <a:r>
                        <a:rPr lang="en-US" sz="1000" b="0" kern="100" spc="-330" dirty="0">
                          <a:effectLst/>
                        </a:rPr>
                        <a:t> </a:t>
                      </a:r>
                      <a:r>
                        <a:rPr lang="en-US" sz="1000" b="0" kern="100" dirty="0">
                          <a:effectLst/>
                        </a:rPr>
                        <a:t>under</a:t>
                      </a:r>
                      <a:r>
                        <a:rPr lang="en-US" sz="1000" b="0" kern="100" spc="-5" dirty="0">
                          <a:effectLst/>
                        </a:rPr>
                        <a:t> paragraph </a:t>
                      </a:r>
                      <a:r>
                        <a:rPr lang="en-US" sz="1000" b="0" kern="100" dirty="0">
                          <a:effectLst/>
                        </a:rPr>
                        <a:t>1 in T2.2-07. </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9215" marR="104775">
                        <a:lnSpc>
                          <a:spcPct val="150000"/>
                        </a:lnSpc>
                        <a:spcBef>
                          <a:spcPts val="15"/>
                        </a:spcBef>
                        <a:buNone/>
                      </a:pPr>
                      <a:r>
                        <a:rPr lang="en-US" sz="1000" b="0" kern="100" dirty="0">
                          <a:effectLst/>
                        </a:rPr>
                        <a:t>Policy addresses 1 of the</a:t>
                      </a:r>
                      <a:r>
                        <a:rPr lang="en-US" sz="1000" b="0" kern="100" spc="-330" dirty="0">
                          <a:effectLst/>
                        </a:rPr>
                        <a:t> </a:t>
                      </a:r>
                      <a:r>
                        <a:rPr lang="en-US" sz="1000" b="0" kern="100" dirty="0">
                          <a:effectLst/>
                        </a:rPr>
                        <a:t>required elements listed</a:t>
                      </a:r>
                      <a:r>
                        <a:rPr lang="en-US" sz="1000" b="0" kern="100" spc="5" dirty="0">
                          <a:effectLst/>
                        </a:rPr>
                        <a:t> </a:t>
                      </a:r>
                      <a:r>
                        <a:rPr lang="en-US" sz="1000" b="0" kern="100" dirty="0">
                          <a:effectLst/>
                        </a:rPr>
                        <a:t>under</a:t>
                      </a:r>
                      <a:r>
                        <a:rPr lang="en-US" sz="1000" b="0" kern="100" spc="-5" dirty="0">
                          <a:effectLst/>
                        </a:rPr>
                        <a:t> paragraph </a:t>
                      </a:r>
                      <a:r>
                        <a:rPr lang="en-US" sz="1000" b="0" kern="100" dirty="0">
                          <a:effectLst/>
                        </a:rPr>
                        <a:t>2 in T2.2-07.</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9215" marR="104775">
                        <a:lnSpc>
                          <a:spcPct val="150000"/>
                        </a:lnSpc>
                        <a:spcBef>
                          <a:spcPts val="15"/>
                        </a:spcBef>
                        <a:buNone/>
                      </a:pPr>
                      <a:r>
                        <a:rPr lang="en-US" sz="1000" b="0" kern="100" dirty="0">
                          <a:effectLst/>
                        </a:rPr>
                        <a:t>Environmental officer is in possession of a relevant Certificate in Natural Science or Environmental Studies</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945" marR="0">
                        <a:lnSpc>
                          <a:spcPct val="107000"/>
                        </a:lnSpc>
                        <a:buNone/>
                      </a:pPr>
                      <a:r>
                        <a:rPr lang="en-US" sz="1000" b="0" kern="100" dirty="0">
                          <a:effectLst/>
                        </a:rPr>
                        <a:t>Environmental officer has ≥1 year</a:t>
                      </a:r>
                      <a:r>
                        <a:rPr lang="en-US" sz="1000" b="0" kern="100" spc="330" dirty="0">
                          <a:effectLst/>
                        </a:rPr>
                        <a:t> </a:t>
                      </a:r>
                      <a:r>
                        <a:rPr lang="en-US" sz="1000" b="0" kern="100" dirty="0">
                          <a:effectLst/>
                        </a:rPr>
                        <a:t>but</a:t>
                      </a:r>
                    </a:p>
                    <a:p>
                      <a:pPr marL="67945" marR="68580">
                        <a:lnSpc>
                          <a:spcPct val="150000"/>
                        </a:lnSpc>
                        <a:spcBef>
                          <a:spcPts val="665"/>
                        </a:spcBef>
                        <a:buNone/>
                      </a:pPr>
                      <a:r>
                        <a:rPr lang="en-US" sz="1000" b="0" kern="100" dirty="0">
                          <a:effectLst/>
                        </a:rPr>
                        <a:t>≤3</a:t>
                      </a:r>
                      <a:r>
                        <a:rPr lang="en-US" sz="1000" b="0" kern="100" spc="195" dirty="0">
                          <a:effectLst/>
                        </a:rPr>
                        <a:t> </a:t>
                      </a:r>
                      <a:r>
                        <a:rPr lang="en-US" sz="1000" b="0" kern="100" dirty="0">
                          <a:effectLst/>
                        </a:rPr>
                        <a:t>years</a:t>
                      </a:r>
                      <a:r>
                        <a:rPr lang="en-US" sz="1000" b="0" kern="100" spc="200" dirty="0">
                          <a:effectLst/>
                        </a:rPr>
                        <a:t> </a:t>
                      </a:r>
                      <a:r>
                        <a:rPr lang="en-US" sz="1000" b="0" kern="100" dirty="0">
                          <a:effectLst/>
                        </a:rPr>
                        <a:t>of</a:t>
                      </a:r>
                      <a:r>
                        <a:rPr lang="en-US" sz="1000" b="0" kern="100" spc="190" dirty="0">
                          <a:effectLst/>
                        </a:rPr>
                        <a:t> </a:t>
                      </a:r>
                      <a:r>
                        <a:rPr lang="en-US" sz="1000" b="0" kern="100" dirty="0">
                          <a:effectLst/>
                        </a:rPr>
                        <a:t>relevant</a:t>
                      </a:r>
                      <a:r>
                        <a:rPr lang="en-US" sz="1000" b="0" kern="100" spc="205" dirty="0">
                          <a:effectLst/>
                        </a:rPr>
                        <a:t> </a:t>
                      </a:r>
                      <a:r>
                        <a:rPr lang="en-US" sz="1000" b="0" kern="100" dirty="0">
                          <a:effectLst/>
                        </a:rPr>
                        <a:t>on-the-</a:t>
                      </a:r>
                      <a:r>
                        <a:rPr lang="en-US" sz="1000" b="0" kern="100" spc="-330" dirty="0">
                          <a:effectLst/>
                        </a:rPr>
                        <a:t> </a:t>
                      </a:r>
                      <a:r>
                        <a:rPr lang="en-US" sz="1000" b="0" kern="100" dirty="0">
                          <a:effectLst/>
                        </a:rPr>
                        <a:t>job experience.</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4770" marR="60325" algn="just">
                        <a:lnSpc>
                          <a:spcPct val="150000"/>
                        </a:lnSpc>
                        <a:spcBef>
                          <a:spcPts val="15"/>
                        </a:spcBef>
                        <a:buNone/>
                      </a:pPr>
                      <a:r>
                        <a:rPr lang="en-US" sz="1000" b="0" kern="100">
                          <a:effectLst/>
                        </a:rPr>
                        <a:t>Tenderer</a:t>
                      </a:r>
                      <a:r>
                        <a:rPr lang="en-US" sz="1000" b="0" kern="100" spc="5">
                          <a:effectLst/>
                        </a:rPr>
                        <a:t> </a:t>
                      </a:r>
                      <a:r>
                        <a:rPr lang="en-US" sz="1000" b="0" kern="100">
                          <a:effectLst/>
                        </a:rPr>
                        <a:t>has</a:t>
                      </a:r>
                      <a:r>
                        <a:rPr lang="en-US" sz="1000" b="0" kern="100" spc="5">
                          <a:effectLst/>
                        </a:rPr>
                        <a:t> </a:t>
                      </a:r>
                      <a:r>
                        <a:rPr lang="en-US" sz="1000" b="0" kern="100">
                          <a:effectLst/>
                        </a:rPr>
                        <a:t>only</a:t>
                      </a:r>
                      <a:r>
                        <a:rPr lang="en-US" sz="1000" b="0" kern="100" spc="5">
                          <a:effectLst/>
                        </a:rPr>
                        <a:t> </a:t>
                      </a:r>
                      <a:r>
                        <a:rPr lang="en-US" sz="1000" b="0" kern="100">
                          <a:effectLst/>
                        </a:rPr>
                        <a:t>executed</a:t>
                      </a:r>
                      <a:r>
                        <a:rPr lang="en-US" sz="1000" b="0" kern="100" spc="5">
                          <a:effectLst/>
                        </a:rPr>
                        <a:t> </a:t>
                      </a:r>
                      <a:r>
                        <a:rPr lang="en-US" sz="1000" b="0" kern="100">
                          <a:effectLst/>
                        </a:rPr>
                        <a:t>environmental</a:t>
                      </a:r>
                      <a:r>
                        <a:rPr lang="en-US" sz="1000" b="0" kern="100" spc="5">
                          <a:effectLst/>
                        </a:rPr>
                        <a:t> </a:t>
                      </a:r>
                      <a:r>
                        <a:rPr lang="en-US" sz="1000" b="0" kern="100">
                          <a:effectLst/>
                        </a:rPr>
                        <a:t>management</a:t>
                      </a:r>
                      <a:r>
                        <a:rPr lang="en-US" sz="1000" b="0" kern="100" spc="-330">
                          <a:effectLst/>
                        </a:rPr>
                        <a:t> </a:t>
                      </a:r>
                      <a:r>
                        <a:rPr lang="en-US" sz="1000" b="0" kern="100">
                          <a:effectLst/>
                        </a:rPr>
                        <a:t>duties in 1</a:t>
                      </a:r>
                      <a:r>
                        <a:rPr lang="en-US" sz="1000" b="0" kern="100" spc="-25">
                          <a:effectLst/>
                        </a:rPr>
                        <a:t> </a:t>
                      </a:r>
                      <a:r>
                        <a:rPr lang="en-US" sz="1000" b="0" kern="100">
                          <a:effectLst/>
                        </a:rPr>
                        <a:t>project. </a:t>
                      </a:r>
                      <a:endParaRPr lang="en-US" sz="1000" b="0" kern="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extLst>
                  <a:ext uri="{0D108BD9-81ED-4DB2-BD59-A6C34878D82A}">
                    <a16:rowId xmlns:a16="http://schemas.microsoft.com/office/drawing/2014/main" val="3059132259"/>
                  </a:ext>
                </a:extLst>
              </a:tr>
              <a:tr h="526333">
                <a:tc>
                  <a:txBody>
                    <a:bodyPr/>
                    <a:lstStyle/>
                    <a:p>
                      <a:pPr marL="71120" marR="95250">
                        <a:lnSpc>
                          <a:spcPct val="150000"/>
                        </a:lnSpc>
                        <a:buNone/>
                      </a:pPr>
                      <a:r>
                        <a:rPr lang="en-US" sz="1000" b="0" kern="100">
                          <a:effectLst/>
                        </a:rPr>
                        <a:t>Score</a:t>
                      </a:r>
                      <a:r>
                        <a:rPr lang="en-US" sz="1000" b="0" kern="100" spc="-310">
                          <a:effectLst/>
                        </a:rPr>
                        <a:t> </a:t>
                      </a:r>
                      <a:r>
                        <a:rPr lang="en-US" sz="1000" b="0" kern="100">
                          <a:effectLst/>
                        </a:rPr>
                        <a:t>40</a:t>
                      </a:r>
                      <a:endParaRPr lang="en-US" sz="1000" b="0" kern="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71120" marR="113030">
                        <a:lnSpc>
                          <a:spcPct val="150000"/>
                        </a:lnSpc>
                        <a:buNone/>
                      </a:pPr>
                      <a:r>
                        <a:rPr lang="en-US" sz="1000" b="0" kern="100" dirty="0">
                          <a:effectLst/>
                        </a:rPr>
                        <a:t>EMP only responds to</a:t>
                      </a:r>
                      <a:r>
                        <a:rPr lang="en-US" sz="1000" b="0" kern="100" spc="-330" dirty="0">
                          <a:effectLst/>
                        </a:rPr>
                        <a:t> </a:t>
                      </a:r>
                      <a:r>
                        <a:rPr lang="en-US" sz="1000" b="0" kern="100" dirty="0">
                          <a:effectLst/>
                        </a:rPr>
                        <a:t>3 of the items listed</a:t>
                      </a:r>
                      <a:r>
                        <a:rPr lang="en-US" sz="1000" b="0" kern="100" spc="5" dirty="0">
                          <a:effectLst/>
                        </a:rPr>
                        <a:t> </a:t>
                      </a:r>
                      <a:r>
                        <a:rPr lang="en-US" sz="1000" b="0" kern="100" dirty="0">
                          <a:effectLst/>
                        </a:rPr>
                        <a:t>under</a:t>
                      </a:r>
                      <a:r>
                        <a:rPr lang="en-US" sz="1000" b="0" kern="100" spc="-5" dirty="0">
                          <a:effectLst/>
                        </a:rPr>
                        <a:t> paragraph </a:t>
                      </a:r>
                      <a:r>
                        <a:rPr lang="en-US" sz="1000" b="0" kern="100" dirty="0">
                          <a:effectLst/>
                        </a:rPr>
                        <a:t>1 in T2.2-07.</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9215" marR="104775">
                        <a:lnSpc>
                          <a:spcPct val="150000"/>
                        </a:lnSpc>
                        <a:buNone/>
                      </a:pPr>
                      <a:r>
                        <a:rPr lang="en-US" sz="1000" b="0" kern="100" dirty="0">
                          <a:effectLst/>
                        </a:rPr>
                        <a:t>Policy addresses 2 of the</a:t>
                      </a:r>
                      <a:r>
                        <a:rPr lang="en-US" sz="1000" b="0" kern="100" spc="-330" dirty="0">
                          <a:effectLst/>
                        </a:rPr>
                        <a:t> </a:t>
                      </a:r>
                      <a:r>
                        <a:rPr lang="en-US" sz="1000" b="0" kern="100" dirty="0">
                          <a:effectLst/>
                        </a:rPr>
                        <a:t>required elements listed</a:t>
                      </a:r>
                      <a:r>
                        <a:rPr lang="en-US" sz="1000" b="0" kern="100" spc="5" dirty="0">
                          <a:effectLst/>
                        </a:rPr>
                        <a:t> </a:t>
                      </a:r>
                      <a:r>
                        <a:rPr lang="en-US" sz="1000" b="0" kern="100" dirty="0">
                          <a:effectLst/>
                        </a:rPr>
                        <a:t>under</a:t>
                      </a:r>
                      <a:r>
                        <a:rPr lang="en-US" sz="1000" b="0" kern="100" spc="-5" dirty="0">
                          <a:effectLst/>
                        </a:rPr>
                        <a:t> paragraph </a:t>
                      </a:r>
                      <a:r>
                        <a:rPr lang="en-US" sz="1000" b="0" kern="100" dirty="0">
                          <a:effectLst/>
                        </a:rPr>
                        <a:t>2 in T2.2-07.</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9215" marR="104775">
                        <a:lnSpc>
                          <a:spcPct val="150000"/>
                        </a:lnSpc>
                        <a:buNone/>
                      </a:pPr>
                      <a:r>
                        <a:rPr lang="en-US" sz="1000" b="0" kern="100" dirty="0">
                          <a:effectLst/>
                        </a:rPr>
                        <a:t>Environmental officer is in possession of a Diploma in Natural Science or Environmental Studies</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945" marR="60325" algn="just">
                        <a:lnSpc>
                          <a:spcPct val="150000"/>
                        </a:lnSpc>
                        <a:buNone/>
                      </a:pPr>
                      <a:r>
                        <a:rPr lang="en-US" sz="1000" b="0" kern="100" dirty="0">
                          <a:effectLst/>
                        </a:rPr>
                        <a:t>Environmental officer has &gt;3 years but ≤4</a:t>
                      </a:r>
                      <a:r>
                        <a:rPr lang="en-US" sz="1000" b="0" kern="100" spc="5" dirty="0">
                          <a:effectLst/>
                        </a:rPr>
                        <a:t> </a:t>
                      </a:r>
                      <a:r>
                        <a:rPr lang="en-US" sz="1000" b="0" kern="100" dirty="0">
                          <a:effectLst/>
                        </a:rPr>
                        <a:t>years of relevant on-the-</a:t>
                      </a:r>
                      <a:r>
                        <a:rPr lang="en-US" sz="1000" b="0" kern="100" spc="-330" dirty="0">
                          <a:effectLst/>
                        </a:rPr>
                        <a:t> </a:t>
                      </a:r>
                      <a:r>
                        <a:rPr lang="en-US" sz="1000" b="0" kern="100" dirty="0">
                          <a:effectLst/>
                        </a:rPr>
                        <a:t>job experience.</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4770" marR="60325" algn="just">
                        <a:lnSpc>
                          <a:spcPct val="150000"/>
                        </a:lnSpc>
                        <a:buNone/>
                      </a:pPr>
                      <a:r>
                        <a:rPr lang="en-US" sz="1000" b="0" kern="100" dirty="0">
                          <a:effectLst/>
                        </a:rPr>
                        <a:t>Tenderer</a:t>
                      </a:r>
                      <a:r>
                        <a:rPr lang="en-US" sz="1000" b="0" kern="100" spc="5" dirty="0">
                          <a:effectLst/>
                        </a:rPr>
                        <a:t> </a:t>
                      </a:r>
                      <a:r>
                        <a:rPr lang="en-US" sz="1000" b="0" kern="100" dirty="0">
                          <a:effectLst/>
                        </a:rPr>
                        <a:t>has</a:t>
                      </a:r>
                      <a:r>
                        <a:rPr lang="en-US" sz="1000" b="0" kern="100" spc="5" dirty="0">
                          <a:effectLst/>
                        </a:rPr>
                        <a:t> </a:t>
                      </a:r>
                      <a:r>
                        <a:rPr lang="en-US" sz="1000" b="0" kern="100" dirty="0">
                          <a:effectLst/>
                        </a:rPr>
                        <a:t>only</a:t>
                      </a:r>
                      <a:r>
                        <a:rPr lang="en-US" sz="1000" b="0" kern="100" spc="5" dirty="0">
                          <a:effectLst/>
                        </a:rPr>
                        <a:t> </a:t>
                      </a:r>
                      <a:r>
                        <a:rPr lang="en-US" sz="1000" b="0" kern="100" dirty="0">
                          <a:effectLst/>
                        </a:rPr>
                        <a:t>executed</a:t>
                      </a:r>
                      <a:r>
                        <a:rPr lang="en-US" sz="1000" b="0" kern="100" spc="5" dirty="0">
                          <a:effectLst/>
                        </a:rPr>
                        <a:t> </a:t>
                      </a:r>
                      <a:r>
                        <a:rPr lang="en-US" sz="1000" b="0" kern="100" dirty="0">
                          <a:effectLst/>
                        </a:rPr>
                        <a:t>environmental</a:t>
                      </a:r>
                      <a:r>
                        <a:rPr lang="en-US" sz="1000" b="0" kern="100" spc="5" dirty="0">
                          <a:effectLst/>
                        </a:rPr>
                        <a:t> </a:t>
                      </a:r>
                      <a:r>
                        <a:rPr lang="en-US" sz="1000" b="0" kern="100" dirty="0">
                          <a:effectLst/>
                        </a:rPr>
                        <a:t>management</a:t>
                      </a:r>
                      <a:r>
                        <a:rPr lang="en-US" sz="1000" b="0" kern="100" spc="-330" dirty="0">
                          <a:effectLst/>
                        </a:rPr>
                        <a:t> </a:t>
                      </a:r>
                      <a:r>
                        <a:rPr lang="en-US" sz="1000" b="0" kern="100" dirty="0">
                          <a:effectLst/>
                        </a:rPr>
                        <a:t>duties in 2</a:t>
                      </a:r>
                      <a:r>
                        <a:rPr lang="en-US" sz="1000" b="0" kern="100" spc="-25" dirty="0">
                          <a:effectLst/>
                        </a:rPr>
                        <a:t> </a:t>
                      </a:r>
                      <a:r>
                        <a:rPr lang="en-US" sz="1000" b="0" kern="100" dirty="0">
                          <a:effectLst/>
                        </a:rPr>
                        <a:t>projects.</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extLst>
                  <a:ext uri="{0D108BD9-81ED-4DB2-BD59-A6C34878D82A}">
                    <a16:rowId xmlns:a16="http://schemas.microsoft.com/office/drawing/2014/main" val="2638432657"/>
                  </a:ext>
                </a:extLst>
              </a:tr>
              <a:tr h="742757">
                <a:tc>
                  <a:txBody>
                    <a:bodyPr/>
                    <a:lstStyle/>
                    <a:p>
                      <a:pPr marL="71120" marR="95250">
                        <a:lnSpc>
                          <a:spcPct val="150000"/>
                        </a:lnSpc>
                        <a:buNone/>
                      </a:pPr>
                      <a:r>
                        <a:rPr lang="en-US" sz="1000" b="0" kern="100">
                          <a:effectLst/>
                        </a:rPr>
                        <a:t>Score</a:t>
                      </a:r>
                      <a:r>
                        <a:rPr lang="en-US" sz="1000" b="0" kern="100" spc="-310">
                          <a:effectLst/>
                        </a:rPr>
                        <a:t> </a:t>
                      </a:r>
                      <a:r>
                        <a:rPr lang="en-US" sz="1000" b="0" kern="100">
                          <a:effectLst/>
                        </a:rPr>
                        <a:t>60</a:t>
                      </a:r>
                      <a:endParaRPr lang="en-US" sz="1000" b="0" kern="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71120" marR="113030">
                        <a:lnSpc>
                          <a:spcPct val="150000"/>
                        </a:lnSpc>
                        <a:buNone/>
                      </a:pPr>
                      <a:r>
                        <a:rPr lang="en-US" sz="1000" b="0" kern="100" dirty="0">
                          <a:effectLst/>
                        </a:rPr>
                        <a:t>EMP only responds to  4 of the items listed under paragraph 1 in T2.2-07.</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9215" marR="104775">
                        <a:lnSpc>
                          <a:spcPct val="150000"/>
                        </a:lnSpc>
                        <a:buNone/>
                      </a:pPr>
                      <a:r>
                        <a:rPr lang="en-US" sz="1000" b="0" kern="100" dirty="0">
                          <a:effectLst/>
                        </a:rPr>
                        <a:t>Policy addresses 3 of the     required elements listed under paragraph 2 in T2.2-07.</a:t>
                      </a:r>
                    </a:p>
                    <a:p>
                      <a:pPr marL="69215" marR="104775">
                        <a:lnSpc>
                          <a:spcPct val="150000"/>
                        </a:lnSpc>
                        <a:buNone/>
                      </a:pPr>
                      <a:r>
                        <a:rPr lang="en-US" sz="1000" b="0" kern="100" dirty="0">
                          <a:effectLst/>
                        </a:rPr>
                        <a:t> </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9215" marR="104775">
                        <a:lnSpc>
                          <a:spcPct val="150000"/>
                        </a:lnSpc>
                        <a:buNone/>
                      </a:pPr>
                      <a:r>
                        <a:rPr lang="en-US" sz="1000" b="0" kern="100" dirty="0">
                          <a:effectLst/>
                        </a:rPr>
                        <a:t>Environmental officer is in possession of a Bachelor’s degree/ B Tech in Natural Science or Environmental Studies.</a:t>
                      </a:r>
                    </a:p>
                  </a:txBody>
                  <a:tcPr marL="0" marR="0" marT="0" marB="0"/>
                </a:tc>
                <a:tc>
                  <a:txBody>
                    <a:bodyPr/>
                    <a:lstStyle/>
                    <a:p>
                      <a:pPr marL="67945" marR="60325" algn="just">
                        <a:lnSpc>
                          <a:spcPct val="150000"/>
                        </a:lnSpc>
                        <a:buNone/>
                      </a:pPr>
                      <a:r>
                        <a:rPr lang="en-US" sz="1000" b="0" kern="100" dirty="0">
                          <a:effectLst/>
                        </a:rPr>
                        <a:t>Environmental officer has &gt;4 years but ≤8 years of relevant on-the- job experience.</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4770" marR="60325" algn="just">
                        <a:lnSpc>
                          <a:spcPct val="150000"/>
                        </a:lnSpc>
                        <a:buNone/>
                      </a:pPr>
                      <a:r>
                        <a:rPr lang="en-US" sz="1000" b="0" kern="100" dirty="0">
                          <a:effectLst/>
                        </a:rPr>
                        <a:t>Tenderer has only executed environmental management duties in 3 projects.</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extLst>
                  <a:ext uri="{0D108BD9-81ED-4DB2-BD59-A6C34878D82A}">
                    <a16:rowId xmlns:a16="http://schemas.microsoft.com/office/drawing/2014/main" val="569062211"/>
                  </a:ext>
                </a:extLst>
              </a:tr>
              <a:tr h="634545">
                <a:tc>
                  <a:txBody>
                    <a:bodyPr/>
                    <a:lstStyle/>
                    <a:p>
                      <a:pPr marL="71120" marR="95250">
                        <a:lnSpc>
                          <a:spcPct val="150000"/>
                        </a:lnSpc>
                        <a:buNone/>
                      </a:pPr>
                      <a:r>
                        <a:rPr lang="en-US" sz="1000" b="0" kern="100">
                          <a:effectLst/>
                        </a:rPr>
                        <a:t>Score</a:t>
                      </a:r>
                      <a:r>
                        <a:rPr lang="en-US" sz="1000" b="0" kern="100" spc="-310">
                          <a:effectLst/>
                        </a:rPr>
                        <a:t>  </a:t>
                      </a:r>
                      <a:r>
                        <a:rPr lang="en-US" sz="1000" b="0" kern="100">
                          <a:effectLst/>
                        </a:rPr>
                        <a:t>80</a:t>
                      </a:r>
                      <a:endParaRPr lang="en-US" sz="1000" b="0" kern="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71120" marR="113030">
                        <a:lnSpc>
                          <a:spcPct val="150000"/>
                        </a:lnSpc>
                        <a:buNone/>
                      </a:pPr>
                      <a:r>
                        <a:rPr lang="en-US" sz="1000" b="0" kern="100" dirty="0">
                          <a:effectLst/>
                        </a:rPr>
                        <a:t>EMP only responds to  5 of the items listed under paragraph 1 in T2.2-07.</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9215" marR="104775">
                        <a:lnSpc>
                          <a:spcPct val="150000"/>
                        </a:lnSpc>
                        <a:buNone/>
                      </a:pPr>
                      <a:r>
                        <a:rPr lang="en-US" sz="1000" b="0" kern="100" dirty="0">
                          <a:effectLst/>
                        </a:rPr>
                        <a:t>Policy addresses 4 of the       required elements listed under paragraph 2 in T2.2-07.</a:t>
                      </a:r>
                    </a:p>
                    <a:p>
                      <a:pPr marL="69215" marR="104775">
                        <a:lnSpc>
                          <a:spcPct val="150000"/>
                        </a:lnSpc>
                        <a:buNone/>
                      </a:pPr>
                      <a:r>
                        <a:rPr lang="en-US" sz="1000" b="0" kern="100" dirty="0">
                          <a:effectLst/>
                        </a:rPr>
                        <a:t> </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9215" marR="104775">
                        <a:lnSpc>
                          <a:spcPct val="150000"/>
                        </a:lnSpc>
                        <a:buNone/>
                      </a:pPr>
                      <a:r>
                        <a:rPr lang="en-US" sz="1000" b="0" kern="100">
                          <a:effectLst/>
                        </a:rPr>
                        <a:t>Environmental officer is in possession of a Bachelor’s degree with Honours in Natural Science or Environmental Studies.</a:t>
                      </a:r>
                      <a:endParaRPr lang="en-US" sz="1000" b="0" kern="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945" marR="60325" algn="just">
                        <a:lnSpc>
                          <a:spcPct val="150000"/>
                        </a:lnSpc>
                        <a:buNone/>
                      </a:pPr>
                      <a:r>
                        <a:rPr lang="en-US" sz="1000" b="0" kern="100">
                          <a:effectLst/>
                        </a:rPr>
                        <a:t>Environmental officer has &gt;8 but ≤10 years relevant on-the-job experience.</a:t>
                      </a:r>
                      <a:endParaRPr lang="en-US" sz="1000" b="0" kern="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4770" marR="60325" algn="just">
                        <a:lnSpc>
                          <a:spcPct val="150000"/>
                        </a:lnSpc>
                        <a:buNone/>
                      </a:pPr>
                      <a:r>
                        <a:rPr lang="en-US" sz="1000" b="0" kern="100" dirty="0">
                          <a:effectLst/>
                        </a:rPr>
                        <a:t>Tenderer has only executed environmental management duties in 4 projects.</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extLst>
                  <a:ext uri="{0D108BD9-81ED-4DB2-BD59-A6C34878D82A}">
                    <a16:rowId xmlns:a16="http://schemas.microsoft.com/office/drawing/2014/main" val="1531499484"/>
                  </a:ext>
                </a:extLst>
              </a:tr>
              <a:tr h="526333">
                <a:tc>
                  <a:txBody>
                    <a:bodyPr/>
                    <a:lstStyle/>
                    <a:p>
                      <a:pPr marL="71120" marR="95250">
                        <a:lnSpc>
                          <a:spcPct val="150000"/>
                        </a:lnSpc>
                        <a:buNone/>
                      </a:pPr>
                      <a:r>
                        <a:rPr lang="en-US" sz="1000" b="0" kern="100">
                          <a:effectLst/>
                        </a:rPr>
                        <a:t>Score</a:t>
                      </a:r>
                      <a:r>
                        <a:rPr lang="en-US" sz="1000" b="0" kern="100" spc="-310">
                          <a:effectLst/>
                        </a:rPr>
                        <a:t> </a:t>
                      </a:r>
                      <a:r>
                        <a:rPr lang="en-US" sz="1000" b="0" kern="100">
                          <a:effectLst/>
                        </a:rPr>
                        <a:t>100</a:t>
                      </a:r>
                      <a:endParaRPr lang="en-US" sz="1000" b="0" kern="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71120" marR="113030">
                        <a:lnSpc>
                          <a:spcPct val="150000"/>
                        </a:lnSpc>
                        <a:buNone/>
                      </a:pPr>
                      <a:r>
                        <a:rPr lang="en-US" sz="1000" b="0" kern="100" dirty="0">
                          <a:effectLst/>
                        </a:rPr>
                        <a:t>EMP responds to all the items listed under paragraph 1 in T2.2-07.</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9215" marR="104775">
                        <a:lnSpc>
                          <a:spcPct val="150000"/>
                        </a:lnSpc>
                        <a:buNone/>
                      </a:pPr>
                      <a:r>
                        <a:rPr lang="en-US" sz="1000" b="0" kern="100" dirty="0">
                          <a:effectLst/>
                        </a:rPr>
                        <a:t>Policy addresses all of the required elements listed under paragraph 2 in T2.2-07.</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9215" marR="104775">
                        <a:lnSpc>
                          <a:spcPct val="150000"/>
                        </a:lnSpc>
                        <a:buNone/>
                      </a:pPr>
                      <a:r>
                        <a:rPr lang="en-US" sz="1000" b="0" kern="100">
                          <a:effectLst/>
                        </a:rPr>
                        <a:t>Environmental officer is in possession of           a master’s degree in Natural Science or Environmental Studies</a:t>
                      </a:r>
                      <a:endParaRPr lang="en-US" sz="1000" b="0" kern="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7945" marR="60325" algn="just">
                        <a:lnSpc>
                          <a:spcPct val="150000"/>
                        </a:lnSpc>
                        <a:buNone/>
                      </a:pPr>
                      <a:r>
                        <a:rPr lang="en-US" sz="1000" b="0" kern="100">
                          <a:effectLst/>
                        </a:rPr>
                        <a:t>Environmental officer has &gt; 10 years of relevant on-the-job experience.</a:t>
                      </a:r>
                      <a:endParaRPr lang="en-US" sz="1000" b="0" kern="10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tc>
                  <a:txBody>
                    <a:bodyPr/>
                    <a:lstStyle/>
                    <a:p>
                      <a:pPr marL="64770" marR="60325" algn="just">
                        <a:lnSpc>
                          <a:spcPct val="150000"/>
                        </a:lnSpc>
                        <a:buNone/>
                      </a:pPr>
                      <a:r>
                        <a:rPr lang="en-US" sz="1000" b="0" kern="100" dirty="0">
                          <a:effectLst/>
                        </a:rPr>
                        <a:t>Tenderer has only executed environmental management duties in 5 projects.</a:t>
                      </a:r>
                      <a:endParaRPr lang="en-US" sz="1000" b="0" kern="100" dirty="0">
                        <a:effectLst/>
                        <a:latin typeface="Tahoma" panose="020B0604030504040204" pitchFamily="34" charset="0"/>
                        <a:ea typeface="Tahoma" panose="020B0604030504040204" pitchFamily="34" charset="0"/>
                        <a:cs typeface="Times New Roman" panose="02020603050405020304" pitchFamily="18" charset="0"/>
                      </a:endParaRPr>
                    </a:p>
                  </a:txBody>
                  <a:tcPr marL="0" marR="0" marT="0" marB="0"/>
                </a:tc>
                <a:extLst>
                  <a:ext uri="{0D108BD9-81ED-4DB2-BD59-A6C34878D82A}">
                    <a16:rowId xmlns:a16="http://schemas.microsoft.com/office/drawing/2014/main" val="802783566"/>
                  </a:ext>
                </a:extLst>
              </a:tr>
            </a:tbl>
          </a:graphicData>
        </a:graphic>
      </p:graphicFrame>
    </p:spTree>
    <p:extLst>
      <p:ext uri="{BB962C8B-B14F-4D97-AF65-F5344CB8AC3E}">
        <p14:creationId xmlns:p14="http://schemas.microsoft.com/office/powerpoint/2010/main" val="13410611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DCF96-53D6-8D62-0A5D-D3C739F94D76}"/>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58CDB3DF-3514-46F5-743B-390917C7E1DF}"/>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lang="en-GB" sz="1600" b="1" kern="1600" dirty="0">
                <a:effectLst/>
                <a:latin typeface="Tahoma" panose="020B0604030504040204" pitchFamily="34" charset="0"/>
                <a:ea typeface="Times New Roman" panose="02020603050405020304" pitchFamily="18" charset="0"/>
              </a:rPr>
              <a:t>T2.2-08: PROGRAMME</a:t>
            </a:r>
            <a:endParaRPr lang="en-US" sz="1600" b="1" kern="1600" dirty="0">
              <a:effectLst/>
              <a:latin typeface="Arial" panose="020B0604020202020204" pitchFamily="34" charset="0"/>
              <a:ea typeface="Times New Roman" panose="02020603050405020304" pitchFamily="18" charset="0"/>
            </a:endParaRPr>
          </a:p>
        </p:txBody>
      </p:sp>
      <p:sp>
        <p:nvSpPr>
          <p:cNvPr id="3" name="TextBox 2">
            <a:extLst>
              <a:ext uri="{FF2B5EF4-FFF2-40B4-BE49-F238E27FC236}">
                <a16:creationId xmlns:a16="http://schemas.microsoft.com/office/drawing/2014/main" id="{03A36044-289E-D1D9-9992-2B7170759C81}"/>
              </a:ext>
            </a:extLst>
          </p:cNvPr>
          <p:cNvSpPr txBox="1"/>
          <p:nvPr/>
        </p:nvSpPr>
        <p:spPr>
          <a:xfrm>
            <a:off x="283473" y="936211"/>
            <a:ext cx="6096000" cy="369332"/>
          </a:xfrm>
          <a:prstGeom prst="rect">
            <a:avLst/>
          </a:prstGeom>
          <a:noFill/>
        </p:spPr>
        <p:txBody>
          <a:bodyPr wrap="square">
            <a:spAutoFit/>
          </a:bodyPr>
          <a:lstStyle/>
          <a:p>
            <a:r>
              <a:rPr lang="en-GB" sz="1800" b="1" i="0" u="none" strike="noStrike" dirty="0">
                <a:solidFill>
                  <a:srgbClr val="000000"/>
                </a:solidFill>
                <a:effectLst/>
                <a:latin typeface="Tahoma" panose="020B0604030504040204" pitchFamily="34" charset="0"/>
              </a:rPr>
              <a:t>Evaluation Schedule: Programme </a:t>
            </a:r>
            <a:r>
              <a:rPr lang="en-US" sz="1800" b="1" i="0" u="none" strike="noStrike" dirty="0">
                <a:solidFill>
                  <a:srgbClr val="000000"/>
                </a:solidFill>
                <a:effectLst/>
                <a:latin typeface="Tahoma" panose="020B0604030504040204" pitchFamily="34" charset="0"/>
              </a:rPr>
              <a:t>(10 points)</a:t>
            </a:r>
            <a:endParaRPr lang="en-ZA" dirty="0"/>
          </a:p>
        </p:txBody>
      </p:sp>
      <p:sp>
        <p:nvSpPr>
          <p:cNvPr id="7" name="TextBox 6">
            <a:extLst>
              <a:ext uri="{FF2B5EF4-FFF2-40B4-BE49-F238E27FC236}">
                <a16:creationId xmlns:a16="http://schemas.microsoft.com/office/drawing/2014/main" id="{1E22FFCF-47C4-B417-AF71-D75F8098C0CD}"/>
              </a:ext>
            </a:extLst>
          </p:cNvPr>
          <p:cNvSpPr txBox="1"/>
          <p:nvPr/>
        </p:nvSpPr>
        <p:spPr>
          <a:xfrm>
            <a:off x="283473" y="1553410"/>
            <a:ext cx="10708991" cy="5724644"/>
          </a:xfrm>
          <a:prstGeom prst="rect">
            <a:avLst/>
          </a:prstGeom>
          <a:noFill/>
        </p:spPr>
        <p:txBody>
          <a:bodyPr wrap="square">
            <a:spAutoFit/>
          </a:bodyPr>
          <a:lstStyle/>
          <a:p>
            <a:pPr marL="285750" indent="-285750">
              <a:buFont typeface="Arial" panose="020B0604020202020204" pitchFamily="34" charset="0"/>
              <a:buChar char="•"/>
            </a:pPr>
            <a:r>
              <a:rPr lang="en-US" sz="1600" dirty="0">
                <a:effectLst/>
                <a:latin typeface="Tahoma" panose="020B0604030504040204" pitchFamily="34" charset="0"/>
                <a:ea typeface="Times New Roman" panose="02020603050405020304" pitchFamily="18" charset="0"/>
              </a:rPr>
              <a:t>The tenderer shall provide the proposed </a:t>
            </a:r>
            <a:r>
              <a:rPr lang="en-US" sz="1600" dirty="0" err="1">
                <a:effectLst/>
                <a:latin typeface="Tahoma" panose="020B0604030504040204" pitchFamily="34" charset="0"/>
                <a:ea typeface="Times New Roman" panose="02020603050405020304" pitchFamily="18" charset="0"/>
              </a:rPr>
              <a:t>programme</a:t>
            </a:r>
            <a:r>
              <a:rPr lang="en-US" sz="1600" dirty="0">
                <a:latin typeface="Tahoma" panose="020B0604030504040204" pitchFamily="34" charset="0"/>
                <a:ea typeface="Times New Roman" panose="02020603050405020304" pitchFamily="18" charset="0"/>
              </a:rPr>
              <a:t> e</a:t>
            </a:r>
            <a:r>
              <a:rPr lang="en-US" sz="1600" dirty="0">
                <a:effectLst/>
                <a:latin typeface="Tahoma" panose="020B0604030504040204" pitchFamily="34" charset="0"/>
                <a:ea typeface="Times New Roman" panose="02020603050405020304" pitchFamily="18" charset="0"/>
              </a:rPr>
              <a:t>ither in </a:t>
            </a:r>
            <a:r>
              <a:rPr lang="en-US" sz="1600" dirty="0">
                <a:latin typeface="Tahoma" panose="020B0604030504040204" pitchFamily="34" charset="0"/>
                <a:ea typeface="Times New Roman" panose="02020603050405020304" pitchFamily="18" charset="0"/>
              </a:rPr>
              <a:t>Primavera P6 or Microsoft Projects </a:t>
            </a:r>
            <a:r>
              <a:rPr lang="en-US" sz="1600" dirty="0">
                <a:effectLst/>
                <a:latin typeface="Tahoma" panose="020B0604030504040204" pitchFamily="34" charset="0"/>
                <a:ea typeface="Times New Roman" panose="02020603050405020304" pitchFamily="18" charset="0"/>
              </a:rPr>
              <a:t>detailed to minimum of level 4 </a:t>
            </a:r>
            <a:endParaRPr lang="en-US" sz="1600" dirty="0">
              <a:latin typeface="Tahoma" panose="020B0604030504040204" pitchFamily="34" charset="0"/>
              <a:ea typeface="Times New Roman" panose="02020603050405020304" pitchFamily="18" charset="0"/>
            </a:endParaRPr>
          </a:p>
          <a:p>
            <a:pPr marL="285750" indent="-285750">
              <a:buFont typeface="Arial" panose="020B0604020202020204" pitchFamily="34" charset="0"/>
              <a:buChar char="•"/>
            </a:pPr>
            <a:endParaRPr lang="en-US" sz="1600" dirty="0">
              <a:latin typeface="Tahoma" panose="020B0604030504040204" pitchFamily="34" charset="0"/>
            </a:endParaRPr>
          </a:p>
          <a:p>
            <a:pPr marL="285750" indent="-285750">
              <a:buFont typeface="Arial" panose="020B0604020202020204" pitchFamily="34" charset="0"/>
              <a:buChar char="•"/>
            </a:pPr>
            <a:r>
              <a:rPr lang="en-US" sz="1600" dirty="0"/>
              <a:t>Ability to provide the services in terms of the </a:t>
            </a:r>
            <a:r>
              <a:rPr lang="en-US" sz="1600" i="1" dirty="0"/>
              <a:t>Employer</a:t>
            </a:r>
            <a:r>
              <a:rPr lang="en-US" sz="1600" dirty="0"/>
              <a:t>’s requirements within the required timeframe indicating, in a logical sequence, the order and timing of the services that will take place in order to Provide the Works clearly indicating the capacity &amp; capability to achieve the dates stated in the Contract Data.</a:t>
            </a:r>
          </a:p>
          <a:p>
            <a:pPr marL="285750" indent="-285750">
              <a:buFont typeface="Arial" panose="020B0604020202020204" pitchFamily="34" charset="0"/>
              <a:buChar char="•"/>
            </a:pPr>
            <a:r>
              <a:rPr lang="en-GB" sz="1600" dirty="0"/>
              <a:t>The </a:t>
            </a:r>
            <a:r>
              <a:rPr lang="en-GB" sz="1600" i="1" dirty="0"/>
              <a:t>Contractor </a:t>
            </a:r>
            <a:r>
              <a:rPr lang="en-GB" sz="1600" dirty="0"/>
              <a:t>clearly indicates in the schedule all key milestones, activities &amp; information related to the following:</a:t>
            </a:r>
            <a:endParaRPr lang="en-ZA" sz="1600" dirty="0"/>
          </a:p>
          <a:p>
            <a:pPr marL="285750" indent="-285750">
              <a:buFont typeface="Wingdings" panose="05000000000000000000" pitchFamily="2" charset="2"/>
              <a:buChar char="§"/>
            </a:pPr>
            <a:r>
              <a:rPr lang="en-GB" sz="1600" dirty="0"/>
              <a:t>Float,</a:t>
            </a:r>
            <a:endParaRPr lang="en-ZA" sz="1600" dirty="0"/>
          </a:p>
          <a:p>
            <a:pPr marL="285750" lvl="0" indent="-285750">
              <a:buFont typeface="Wingdings" panose="05000000000000000000" pitchFamily="2" charset="2"/>
              <a:buChar char="§"/>
            </a:pPr>
            <a:r>
              <a:rPr lang="en-GB" sz="1600" dirty="0"/>
              <a:t>Time Risk Allowances,</a:t>
            </a:r>
            <a:endParaRPr lang="en-ZA" sz="1600" dirty="0"/>
          </a:p>
          <a:p>
            <a:pPr marL="285750" lvl="0" indent="-285750">
              <a:buFont typeface="Wingdings" panose="05000000000000000000" pitchFamily="2" charset="2"/>
              <a:buChar char="§"/>
            </a:pPr>
            <a:r>
              <a:rPr lang="en-GB" sz="1600" dirty="0"/>
              <a:t>Health and safety requirements,</a:t>
            </a:r>
            <a:endParaRPr lang="en-ZA" sz="1600" dirty="0"/>
          </a:p>
          <a:p>
            <a:pPr marL="285750" lvl="0" indent="-285750">
              <a:buFont typeface="Wingdings" panose="05000000000000000000" pitchFamily="2" charset="2"/>
              <a:buChar char="§"/>
            </a:pPr>
            <a:r>
              <a:rPr lang="en-GB" sz="1600" dirty="0"/>
              <a:t>Procedures set out in this contract,</a:t>
            </a:r>
            <a:endParaRPr lang="en-ZA" sz="1600" dirty="0"/>
          </a:p>
          <a:p>
            <a:pPr marL="285750" lvl="0" indent="-285750">
              <a:buFont typeface="Wingdings" panose="05000000000000000000" pitchFamily="2" charset="2"/>
              <a:buChar char="§"/>
            </a:pPr>
            <a:r>
              <a:rPr lang="en-GB" sz="1600" dirty="0"/>
              <a:t>Work by the </a:t>
            </a:r>
            <a:r>
              <a:rPr lang="en-GB" sz="1600" i="1" dirty="0"/>
              <a:t>Employer</a:t>
            </a:r>
            <a:r>
              <a:rPr lang="en-GB" sz="1600" dirty="0"/>
              <a:t> and Others,</a:t>
            </a:r>
            <a:endParaRPr lang="en-ZA" sz="1600" dirty="0"/>
          </a:p>
          <a:p>
            <a:pPr marL="285750" lvl="0" indent="-285750">
              <a:buFont typeface="Wingdings" panose="05000000000000000000" pitchFamily="2" charset="2"/>
              <a:buChar char="§"/>
            </a:pPr>
            <a:r>
              <a:rPr lang="en-GB" sz="1600" dirty="0"/>
              <a:t>Access to a part of the site if later than its </a:t>
            </a:r>
            <a:r>
              <a:rPr lang="en-GB" sz="1600" i="1" dirty="0"/>
              <a:t>access date,</a:t>
            </a:r>
            <a:endParaRPr lang="en-ZA" sz="1600" dirty="0"/>
          </a:p>
          <a:p>
            <a:pPr marL="285750" lvl="0" indent="-285750">
              <a:buFont typeface="Wingdings" panose="05000000000000000000" pitchFamily="2" charset="2"/>
              <a:buChar char="§"/>
            </a:pPr>
            <a:r>
              <a:rPr lang="en-GB" sz="1600" dirty="0"/>
              <a:t>Acceptances,</a:t>
            </a:r>
            <a:endParaRPr lang="en-ZA" sz="1600" dirty="0"/>
          </a:p>
          <a:p>
            <a:pPr marL="285750" lvl="0" indent="-285750">
              <a:buFont typeface="Wingdings" panose="05000000000000000000" pitchFamily="2" charset="2"/>
              <a:buChar char="§"/>
            </a:pPr>
            <a:r>
              <a:rPr lang="en-US" dirty="0"/>
              <a:t>Plant &amp; Materials and other things to be provided by the employer,</a:t>
            </a:r>
          </a:p>
          <a:p>
            <a:pPr marL="285750" lvl="0" indent="-285750">
              <a:buFont typeface="Wingdings" panose="05000000000000000000" pitchFamily="2" charset="2"/>
              <a:buChar char="§"/>
            </a:pPr>
            <a:r>
              <a:rPr lang="en-US" dirty="0"/>
              <a:t>Information by Others,</a:t>
            </a:r>
          </a:p>
          <a:p>
            <a:pPr marL="285750" lvl="0" indent="-285750">
              <a:buFont typeface="Wingdings" panose="05000000000000000000" pitchFamily="2" charset="2"/>
              <a:buChar char="§"/>
            </a:pPr>
            <a:r>
              <a:rPr lang="en-US" dirty="0"/>
              <a:t>starting date, access dates, Key Dates and Completion Date</a:t>
            </a:r>
          </a:p>
          <a:p>
            <a:pPr marL="285750" lvl="0" indent="-285750">
              <a:buFont typeface="Wingdings" panose="05000000000000000000" pitchFamily="2" charset="2"/>
              <a:buChar char="§"/>
            </a:pPr>
            <a:r>
              <a:rPr lang="en-US" dirty="0"/>
              <a:t>planned Completion for each Key Date for each option and the complete works</a:t>
            </a:r>
          </a:p>
          <a:p>
            <a:pPr marL="285750" indent="-285750">
              <a:buFont typeface="Arial" panose="020B0604020202020204" pitchFamily="34" charset="0"/>
              <a:buChar char="•"/>
            </a:pPr>
            <a:endParaRPr lang="en-ZA" dirty="0"/>
          </a:p>
          <a:p>
            <a:r>
              <a:rPr lang="en-US" dirty="0"/>
              <a:t> </a:t>
            </a:r>
            <a:endParaRPr lang="en-ZA" dirty="0"/>
          </a:p>
          <a:p>
            <a:pPr marL="285750" indent="-285750">
              <a:buFont typeface="Arial" panose="020B0604020202020204" pitchFamily="34" charset="0"/>
              <a:buChar char="•"/>
            </a:pPr>
            <a:endParaRPr lang="en-ZA" dirty="0"/>
          </a:p>
        </p:txBody>
      </p:sp>
    </p:spTree>
    <p:extLst>
      <p:ext uri="{BB962C8B-B14F-4D97-AF65-F5344CB8AC3E}">
        <p14:creationId xmlns:p14="http://schemas.microsoft.com/office/powerpoint/2010/main" val="32600229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29CDF-0A21-826B-74EB-C3058FD9BA52}"/>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03DC37BB-DFCB-5EF1-1831-44077B7ADB96}"/>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lang="en-GB" sz="1600" b="1" kern="1600" dirty="0">
                <a:effectLst/>
                <a:latin typeface="Tahoma" panose="020B0604030504040204" pitchFamily="34" charset="0"/>
                <a:ea typeface="Times New Roman" panose="02020603050405020304" pitchFamily="18" charset="0"/>
              </a:rPr>
              <a:t>T2.2-08: PROGRAMME</a:t>
            </a:r>
            <a:endParaRPr lang="en-US" sz="1600" b="1" kern="1600" dirty="0">
              <a:effectLst/>
              <a:latin typeface="Arial" panose="020B0604020202020204" pitchFamily="34" charset="0"/>
              <a:ea typeface="Times New Roman" panose="02020603050405020304" pitchFamily="18" charset="0"/>
            </a:endParaRPr>
          </a:p>
        </p:txBody>
      </p:sp>
      <p:sp>
        <p:nvSpPr>
          <p:cNvPr id="3" name="TextBox 2">
            <a:extLst>
              <a:ext uri="{FF2B5EF4-FFF2-40B4-BE49-F238E27FC236}">
                <a16:creationId xmlns:a16="http://schemas.microsoft.com/office/drawing/2014/main" id="{99745C7D-25BB-8F93-A485-FFD901319F96}"/>
              </a:ext>
            </a:extLst>
          </p:cNvPr>
          <p:cNvSpPr txBox="1"/>
          <p:nvPr/>
        </p:nvSpPr>
        <p:spPr>
          <a:xfrm>
            <a:off x="283474" y="936211"/>
            <a:ext cx="6096000" cy="369332"/>
          </a:xfrm>
          <a:prstGeom prst="rect">
            <a:avLst/>
          </a:prstGeom>
          <a:noFill/>
        </p:spPr>
        <p:txBody>
          <a:bodyPr wrap="square">
            <a:spAutoFit/>
          </a:bodyPr>
          <a:lstStyle/>
          <a:p>
            <a:r>
              <a:rPr lang="en-GB" sz="1800" b="1" i="0" u="none" strike="noStrike" dirty="0">
                <a:solidFill>
                  <a:srgbClr val="000000"/>
                </a:solidFill>
                <a:effectLst/>
                <a:latin typeface="Tahoma" panose="020B0604030504040204" pitchFamily="34" charset="0"/>
              </a:rPr>
              <a:t>Evaluation Schedule: Programme </a:t>
            </a:r>
            <a:r>
              <a:rPr lang="en-US" sz="1800" b="1" i="0" u="none" strike="noStrike" dirty="0">
                <a:solidFill>
                  <a:srgbClr val="000000"/>
                </a:solidFill>
                <a:effectLst/>
                <a:latin typeface="Tahoma" panose="020B0604030504040204" pitchFamily="34" charset="0"/>
              </a:rPr>
              <a:t>(10 points)</a:t>
            </a:r>
            <a:endParaRPr lang="en-ZA" dirty="0"/>
          </a:p>
        </p:txBody>
      </p:sp>
      <p:graphicFrame>
        <p:nvGraphicFramePr>
          <p:cNvPr id="4" name="Table 3">
            <a:extLst>
              <a:ext uri="{FF2B5EF4-FFF2-40B4-BE49-F238E27FC236}">
                <a16:creationId xmlns:a16="http://schemas.microsoft.com/office/drawing/2014/main" id="{127C3423-9A2A-8676-1735-433FB2B7B77E}"/>
              </a:ext>
            </a:extLst>
          </p:cNvPr>
          <p:cNvGraphicFramePr>
            <a:graphicFrameLocks noGrp="1"/>
          </p:cNvGraphicFramePr>
          <p:nvPr/>
        </p:nvGraphicFramePr>
        <p:xfrm>
          <a:off x="432619" y="1386261"/>
          <a:ext cx="10540181" cy="5370155"/>
        </p:xfrm>
        <a:graphic>
          <a:graphicData uri="http://schemas.openxmlformats.org/drawingml/2006/table">
            <a:tbl>
              <a:tblPr firstRow="1" firstCol="1" bandRow="1">
                <a:tableStyleId>{5C22544A-7EE6-4342-B048-85BDC9FD1C3A}</a:tableStyleId>
              </a:tblPr>
              <a:tblGrid>
                <a:gridCol w="958549">
                  <a:extLst>
                    <a:ext uri="{9D8B030D-6E8A-4147-A177-3AD203B41FA5}">
                      <a16:colId xmlns:a16="http://schemas.microsoft.com/office/drawing/2014/main" val="1290821277"/>
                    </a:ext>
                  </a:extLst>
                </a:gridCol>
                <a:gridCol w="554950">
                  <a:extLst>
                    <a:ext uri="{9D8B030D-6E8A-4147-A177-3AD203B41FA5}">
                      <a16:colId xmlns:a16="http://schemas.microsoft.com/office/drawing/2014/main" val="132107321"/>
                    </a:ext>
                  </a:extLst>
                </a:gridCol>
                <a:gridCol w="958549">
                  <a:extLst>
                    <a:ext uri="{9D8B030D-6E8A-4147-A177-3AD203B41FA5}">
                      <a16:colId xmlns:a16="http://schemas.microsoft.com/office/drawing/2014/main" val="731965371"/>
                    </a:ext>
                  </a:extLst>
                </a:gridCol>
                <a:gridCol w="1109901">
                  <a:extLst>
                    <a:ext uri="{9D8B030D-6E8A-4147-A177-3AD203B41FA5}">
                      <a16:colId xmlns:a16="http://schemas.microsoft.com/office/drawing/2014/main" val="2338682361"/>
                    </a:ext>
                  </a:extLst>
                </a:gridCol>
                <a:gridCol w="1109901">
                  <a:extLst>
                    <a:ext uri="{9D8B030D-6E8A-4147-A177-3AD203B41FA5}">
                      <a16:colId xmlns:a16="http://schemas.microsoft.com/office/drawing/2014/main" val="638581939"/>
                    </a:ext>
                  </a:extLst>
                </a:gridCol>
                <a:gridCol w="1160349">
                  <a:extLst>
                    <a:ext uri="{9D8B030D-6E8A-4147-A177-3AD203B41FA5}">
                      <a16:colId xmlns:a16="http://schemas.microsoft.com/office/drawing/2014/main" val="2658189841"/>
                    </a:ext>
                  </a:extLst>
                </a:gridCol>
                <a:gridCol w="1513499">
                  <a:extLst>
                    <a:ext uri="{9D8B030D-6E8A-4147-A177-3AD203B41FA5}">
                      <a16:colId xmlns:a16="http://schemas.microsoft.com/office/drawing/2014/main" val="1396699508"/>
                    </a:ext>
                  </a:extLst>
                </a:gridCol>
                <a:gridCol w="1513499">
                  <a:extLst>
                    <a:ext uri="{9D8B030D-6E8A-4147-A177-3AD203B41FA5}">
                      <a16:colId xmlns:a16="http://schemas.microsoft.com/office/drawing/2014/main" val="1821624407"/>
                    </a:ext>
                  </a:extLst>
                </a:gridCol>
                <a:gridCol w="1660984">
                  <a:extLst>
                    <a:ext uri="{9D8B030D-6E8A-4147-A177-3AD203B41FA5}">
                      <a16:colId xmlns:a16="http://schemas.microsoft.com/office/drawing/2014/main" val="1352034115"/>
                    </a:ext>
                  </a:extLst>
                </a:gridCol>
              </a:tblGrid>
              <a:tr h="261807">
                <a:tc rowSpan="3">
                  <a:txBody>
                    <a:bodyPr/>
                    <a:lstStyle/>
                    <a:p>
                      <a:pPr marL="0" marR="0">
                        <a:lnSpc>
                          <a:spcPct val="107000"/>
                        </a:lnSpc>
                        <a:spcAft>
                          <a:spcPts val="800"/>
                        </a:spcAft>
                        <a:buNone/>
                      </a:pPr>
                      <a:r>
                        <a:rPr lang="en-ZA" sz="800" kern="100" dirty="0">
                          <a:effectLst/>
                        </a:rPr>
                        <a:t>The Tenderer must demonstrate the facility meets the minimum requirement.</a:t>
                      </a:r>
                      <a:endParaRPr lang="en-ZA" sz="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tc>
                <a:tc>
                  <a:txBody>
                    <a:bodyPr/>
                    <a:lstStyle/>
                    <a:p>
                      <a:pPr marL="0" marR="0">
                        <a:lnSpc>
                          <a:spcPct val="107000"/>
                        </a:lnSpc>
                        <a:spcAft>
                          <a:spcPts val="800"/>
                        </a:spcAft>
                        <a:buNone/>
                      </a:pPr>
                      <a:r>
                        <a:rPr lang="en-ZA" sz="800" kern="100">
                          <a:effectLst/>
                        </a:rPr>
                        <a:t> </a:t>
                      </a:r>
                      <a:endParaRPr lang="en-ZA"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b"/>
                </a:tc>
                <a:tc>
                  <a:txBody>
                    <a:bodyPr/>
                    <a:lstStyle/>
                    <a:p>
                      <a:pPr marL="0" marR="0">
                        <a:lnSpc>
                          <a:spcPct val="107000"/>
                        </a:lnSpc>
                        <a:spcAft>
                          <a:spcPts val="800"/>
                        </a:spcAft>
                        <a:buNone/>
                      </a:pPr>
                      <a:r>
                        <a:rPr lang="en-ZA" sz="800" kern="100">
                          <a:effectLst/>
                        </a:rPr>
                        <a:t> </a:t>
                      </a:r>
                      <a:endParaRPr lang="en-ZA"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b"/>
                </a:tc>
                <a:tc gridSpan="6">
                  <a:txBody>
                    <a:bodyPr/>
                    <a:lstStyle/>
                    <a:p>
                      <a:pPr marL="0" marR="0" algn="ctr">
                        <a:lnSpc>
                          <a:spcPct val="107000"/>
                        </a:lnSpc>
                        <a:spcAft>
                          <a:spcPts val="800"/>
                        </a:spcAft>
                        <a:buNone/>
                      </a:pPr>
                      <a:r>
                        <a:rPr lang="en-ZA" sz="800" kern="100">
                          <a:effectLst/>
                        </a:rPr>
                        <a:t>The tenderer shall demonstrate the following:</a:t>
                      </a:r>
                      <a:endParaRPr lang="en-ZA"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2561616888"/>
                  </a:ext>
                </a:extLst>
              </a:tr>
              <a:tr h="127577">
                <a:tc vMerge="1">
                  <a:txBody>
                    <a:bodyPr/>
                    <a:lstStyle/>
                    <a:p>
                      <a:endParaRPr lang="en-ZA"/>
                    </a:p>
                  </a:txBody>
                  <a:tcPr/>
                </a:tc>
                <a:tc rowSpan="2">
                  <a:txBody>
                    <a:bodyPr/>
                    <a:lstStyle/>
                    <a:p>
                      <a:pPr>
                        <a:lnSpc>
                          <a:spcPct val="107000"/>
                        </a:lnSpc>
                        <a:buNone/>
                      </a:pPr>
                      <a:endParaRPr lang="en-ZA" sz="800" kern="100">
                        <a:effectLst/>
                        <a:latin typeface="Calibri" panose="020F0502020204030204" pitchFamily="34" charset="0"/>
                        <a:cs typeface="Times New Roman" panose="02020603050405020304" pitchFamily="18" charset="0"/>
                      </a:endParaRPr>
                    </a:p>
                  </a:txBody>
                  <a:tcPr marL="49119" marR="49119" marT="0" marB="0" anchor="ctr"/>
                </a:tc>
                <a:tc rowSpan="2">
                  <a:txBody>
                    <a:bodyPr/>
                    <a:lstStyle/>
                    <a:p>
                      <a:pPr marL="0" marR="0" algn="ctr">
                        <a:lnSpc>
                          <a:spcPct val="107000"/>
                        </a:lnSpc>
                        <a:spcAft>
                          <a:spcPts val="800"/>
                        </a:spcAft>
                        <a:buNone/>
                      </a:pPr>
                      <a:r>
                        <a:rPr lang="en-ZA" sz="800" kern="100">
                          <a:effectLst/>
                        </a:rPr>
                        <a:t>Total 10</a:t>
                      </a:r>
                      <a:endParaRPr lang="en-ZA"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a:txBody>
                    <a:bodyPr/>
                    <a:lstStyle/>
                    <a:p>
                      <a:pPr marL="0" marR="0" algn="ctr">
                        <a:lnSpc>
                          <a:spcPct val="107000"/>
                        </a:lnSpc>
                        <a:spcAft>
                          <a:spcPts val="800"/>
                        </a:spcAft>
                        <a:buNone/>
                      </a:pPr>
                      <a:r>
                        <a:rPr lang="en-ZA" sz="800" kern="100">
                          <a:effectLst/>
                        </a:rPr>
                        <a:t>No response</a:t>
                      </a:r>
                      <a:endParaRPr lang="en-ZA"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a:txBody>
                    <a:bodyPr/>
                    <a:lstStyle/>
                    <a:p>
                      <a:pPr marL="0" marR="0" algn="ctr">
                        <a:lnSpc>
                          <a:spcPct val="107000"/>
                        </a:lnSpc>
                        <a:spcAft>
                          <a:spcPts val="800"/>
                        </a:spcAft>
                        <a:buNone/>
                      </a:pPr>
                      <a:r>
                        <a:rPr lang="en-ZA" sz="800" kern="100">
                          <a:effectLst/>
                        </a:rPr>
                        <a:t>Very Poor</a:t>
                      </a:r>
                      <a:endParaRPr lang="en-ZA"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a:txBody>
                    <a:bodyPr/>
                    <a:lstStyle/>
                    <a:p>
                      <a:pPr marL="0" marR="0" algn="ctr">
                        <a:lnSpc>
                          <a:spcPct val="107000"/>
                        </a:lnSpc>
                        <a:spcAft>
                          <a:spcPts val="800"/>
                        </a:spcAft>
                        <a:buNone/>
                      </a:pPr>
                      <a:r>
                        <a:rPr lang="en-ZA" sz="800" kern="100">
                          <a:effectLst/>
                        </a:rPr>
                        <a:t>Poor</a:t>
                      </a:r>
                      <a:endParaRPr lang="en-ZA"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a:txBody>
                    <a:bodyPr/>
                    <a:lstStyle/>
                    <a:p>
                      <a:pPr marL="0" marR="0" algn="ctr">
                        <a:lnSpc>
                          <a:spcPct val="107000"/>
                        </a:lnSpc>
                        <a:spcAft>
                          <a:spcPts val="800"/>
                        </a:spcAft>
                        <a:buNone/>
                      </a:pPr>
                      <a:r>
                        <a:rPr lang="en-ZA" sz="800" kern="100">
                          <a:effectLst/>
                        </a:rPr>
                        <a:t>Acceptable Response</a:t>
                      </a:r>
                      <a:endParaRPr lang="en-ZA"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a:txBody>
                    <a:bodyPr/>
                    <a:lstStyle/>
                    <a:p>
                      <a:pPr marL="0" marR="0" algn="ctr">
                        <a:lnSpc>
                          <a:spcPct val="107000"/>
                        </a:lnSpc>
                        <a:spcAft>
                          <a:spcPts val="800"/>
                        </a:spcAft>
                        <a:buNone/>
                      </a:pPr>
                      <a:r>
                        <a:rPr lang="en-ZA" sz="800" kern="100">
                          <a:effectLst/>
                        </a:rPr>
                        <a:t>Good Response</a:t>
                      </a:r>
                      <a:endParaRPr lang="en-ZA"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a:txBody>
                    <a:bodyPr/>
                    <a:lstStyle/>
                    <a:p>
                      <a:pPr marL="0" marR="0" algn="ctr">
                        <a:lnSpc>
                          <a:spcPct val="107000"/>
                        </a:lnSpc>
                        <a:spcAft>
                          <a:spcPts val="800"/>
                        </a:spcAft>
                        <a:buNone/>
                      </a:pPr>
                      <a:r>
                        <a:rPr lang="en-ZA" sz="800" kern="100">
                          <a:effectLst/>
                        </a:rPr>
                        <a:t>Excellent Response</a:t>
                      </a:r>
                      <a:endParaRPr lang="en-ZA"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extLst>
                  <a:ext uri="{0D108BD9-81ED-4DB2-BD59-A6C34878D82A}">
                    <a16:rowId xmlns:a16="http://schemas.microsoft.com/office/drawing/2014/main" val="1087941832"/>
                  </a:ext>
                </a:extLst>
              </a:tr>
              <a:tr h="951351">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marL="0" marR="0" algn="ctr">
                        <a:lnSpc>
                          <a:spcPct val="107000"/>
                        </a:lnSpc>
                        <a:spcAft>
                          <a:spcPts val="800"/>
                        </a:spcAft>
                        <a:buNone/>
                      </a:pPr>
                      <a:r>
                        <a:rPr lang="en-ZA" sz="800" kern="100">
                          <a:effectLst/>
                        </a:rPr>
                        <a:t>(0)</a:t>
                      </a:r>
                      <a:endParaRPr lang="en-ZA"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a:txBody>
                    <a:bodyPr/>
                    <a:lstStyle/>
                    <a:p>
                      <a:pPr marL="0" marR="0" algn="ctr">
                        <a:lnSpc>
                          <a:spcPct val="107000"/>
                        </a:lnSpc>
                        <a:spcAft>
                          <a:spcPts val="800"/>
                        </a:spcAft>
                        <a:buNone/>
                      </a:pPr>
                      <a:r>
                        <a:rPr lang="en-ZA" sz="800" kern="100">
                          <a:effectLst/>
                        </a:rPr>
                        <a:t>(20%)</a:t>
                      </a:r>
                      <a:endParaRPr lang="en-ZA"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a:txBody>
                    <a:bodyPr/>
                    <a:lstStyle/>
                    <a:p>
                      <a:pPr marL="0" marR="0" algn="ctr">
                        <a:lnSpc>
                          <a:spcPct val="107000"/>
                        </a:lnSpc>
                        <a:spcAft>
                          <a:spcPts val="800"/>
                        </a:spcAft>
                        <a:buNone/>
                      </a:pPr>
                      <a:r>
                        <a:rPr lang="en-ZA" sz="800" kern="100" dirty="0">
                          <a:effectLst/>
                        </a:rPr>
                        <a:t>(40%)</a:t>
                      </a:r>
                      <a:endParaRPr lang="en-ZA" sz="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a:txBody>
                    <a:bodyPr/>
                    <a:lstStyle/>
                    <a:p>
                      <a:pPr marL="0" marR="0" algn="ctr">
                        <a:lnSpc>
                          <a:spcPct val="107000"/>
                        </a:lnSpc>
                        <a:spcAft>
                          <a:spcPts val="800"/>
                        </a:spcAft>
                        <a:buNone/>
                      </a:pPr>
                      <a:r>
                        <a:rPr lang="en-ZA" sz="800" kern="100">
                          <a:effectLst/>
                        </a:rPr>
                        <a:t>(60%)</a:t>
                      </a:r>
                      <a:endParaRPr lang="en-ZA"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a:txBody>
                    <a:bodyPr/>
                    <a:lstStyle/>
                    <a:p>
                      <a:pPr marL="0" marR="0" algn="ctr">
                        <a:lnSpc>
                          <a:spcPct val="107000"/>
                        </a:lnSpc>
                        <a:spcAft>
                          <a:spcPts val="800"/>
                        </a:spcAft>
                        <a:buNone/>
                      </a:pPr>
                      <a:r>
                        <a:rPr lang="en-ZA" sz="800" kern="100" dirty="0">
                          <a:effectLst/>
                        </a:rPr>
                        <a:t>(80%)</a:t>
                      </a:r>
                      <a:endParaRPr lang="en-ZA" sz="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a:txBody>
                    <a:bodyPr/>
                    <a:lstStyle/>
                    <a:p>
                      <a:pPr marL="0" marR="0" algn="ctr">
                        <a:lnSpc>
                          <a:spcPct val="107000"/>
                        </a:lnSpc>
                        <a:spcAft>
                          <a:spcPts val="800"/>
                        </a:spcAft>
                        <a:buNone/>
                      </a:pPr>
                      <a:r>
                        <a:rPr lang="en-ZA" sz="800" kern="100">
                          <a:effectLst/>
                        </a:rPr>
                        <a:t>(100%)</a:t>
                      </a:r>
                      <a:endParaRPr lang="en-ZA"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extLst>
                  <a:ext uri="{0D108BD9-81ED-4DB2-BD59-A6C34878D82A}">
                    <a16:rowId xmlns:a16="http://schemas.microsoft.com/office/drawing/2014/main" val="3062801642"/>
                  </a:ext>
                </a:extLst>
              </a:tr>
              <a:tr h="1879915">
                <a:tc>
                  <a:txBody>
                    <a:bodyPr/>
                    <a:lstStyle/>
                    <a:p>
                      <a:pPr marL="0" marR="0">
                        <a:lnSpc>
                          <a:spcPct val="107000"/>
                        </a:lnSpc>
                        <a:spcAft>
                          <a:spcPts val="800"/>
                        </a:spcAft>
                        <a:buNone/>
                      </a:pPr>
                      <a:r>
                        <a:rPr lang="en-ZA" sz="800" kern="100">
                          <a:effectLst/>
                        </a:rPr>
                        <a:t>Starting date and completion date are stated, and the programme does not exceed 12 months.  (Shown Column and Gantt Chart)                                                                                                                                      </a:t>
                      </a:r>
                      <a:endParaRPr lang="en-ZA"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tc>
                <a:tc>
                  <a:txBody>
                    <a:bodyPr/>
                    <a:lstStyle/>
                    <a:p>
                      <a:pPr marL="0" marR="0" algn="ctr">
                        <a:lnSpc>
                          <a:spcPct val="107000"/>
                        </a:lnSpc>
                        <a:spcAft>
                          <a:spcPts val="800"/>
                        </a:spcAft>
                        <a:buNone/>
                      </a:pPr>
                      <a:r>
                        <a:rPr lang="en-ZA" sz="800" kern="100">
                          <a:effectLst/>
                        </a:rPr>
                        <a:t>1</a:t>
                      </a:r>
                      <a:endParaRPr lang="en-ZA"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a:txBody>
                    <a:bodyPr/>
                    <a:lstStyle/>
                    <a:p>
                      <a:pPr marL="0" marR="0" algn="ctr">
                        <a:lnSpc>
                          <a:spcPct val="107000"/>
                        </a:lnSpc>
                        <a:spcAft>
                          <a:spcPts val="800"/>
                        </a:spcAft>
                        <a:buNone/>
                      </a:pPr>
                      <a:r>
                        <a:rPr lang="en-ZA" sz="800" kern="100" dirty="0">
                          <a:effectLst/>
                        </a:rPr>
                        <a:t>1</a:t>
                      </a:r>
                      <a:endParaRPr lang="en-ZA" sz="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a:txBody>
                    <a:bodyPr/>
                    <a:lstStyle/>
                    <a:p>
                      <a:pPr marL="0" marR="0" algn="ctr">
                        <a:lnSpc>
                          <a:spcPct val="107000"/>
                        </a:lnSpc>
                        <a:spcAft>
                          <a:spcPts val="800"/>
                        </a:spcAft>
                        <a:buNone/>
                      </a:pPr>
                      <a:r>
                        <a:rPr lang="en-ZA" sz="1000" kern="100" dirty="0">
                          <a:effectLst/>
                        </a:rPr>
                        <a:t>No Response or Duration is not shown = 0%</a:t>
                      </a:r>
                      <a:endParaRPr lang="en-ZA"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a:txBody>
                    <a:bodyPr/>
                    <a:lstStyle/>
                    <a:p>
                      <a:pPr marL="0" marR="0">
                        <a:lnSpc>
                          <a:spcPct val="107000"/>
                        </a:lnSpc>
                        <a:spcAft>
                          <a:spcPts val="800"/>
                        </a:spcAft>
                        <a:buNone/>
                      </a:pPr>
                      <a:r>
                        <a:rPr lang="en-ZA" sz="1000" kern="1200" dirty="0">
                          <a:solidFill>
                            <a:schemeClr val="dk1"/>
                          </a:solidFill>
                          <a:effectLst/>
                          <a:latin typeface="+mn-lt"/>
                          <a:ea typeface="+mn-ea"/>
                          <a:cs typeface="+mn-cs"/>
                        </a:rPr>
                        <a:t>Duration is</a:t>
                      </a:r>
                      <a:r>
                        <a:rPr lang="en-ZA" sz="1000" b="1" kern="1200" dirty="0">
                          <a:solidFill>
                            <a:schemeClr val="dk1"/>
                          </a:solidFill>
                          <a:effectLst/>
                          <a:latin typeface="+mn-lt"/>
                          <a:ea typeface="+mn-ea"/>
                          <a:cs typeface="+mn-cs"/>
                        </a:rPr>
                        <a:t> 24 months or more</a:t>
                      </a:r>
                      <a:r>
                        <a:rPr lang="en-ZA" sz="1000" kern="1200" dirty="0">
                          <a:solidFill>
                            <a:schemeClr val="dk1"/>
                          </a:solidFill>
                          <a:effectLst/>
                          <a:latin typeface="+mn-lt"/>
                          <a:ea typeface="+mn-ea"/>
                          <a:cs typeface="+mn-cs"/>
                        </a:rPr>
                        <a:t> = 20%</a:t>
                      </a:r>
                      <a:endParaRPr lang="en-ZA"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a:txBody>
                    <a:bodyPr/>
                    <a:lstStyle/>
                    <a:p>
                      <a:pPr marL="0" marR="0" algn="ctr">
                        <a:lnSpc>
                          <a:spcPct val="107000"/>
                        </a:lnSpc>
                        <a:spcAft>
                          <a:spcPts val="800"/>
                        </a:spcAft>
                        <a:buNone/>
                      </a:pPr>
                      <a:r>
                        <a:rPr lang="en-ZA" sz="1000" kern="1200" dirty="0">
                          <a:solidFill>
                            <a:schemeClr val="dk1"/>
                          </a:solidFill>
                          <a:effectLst/>
                          <a:latin typeface="+mn-lt"/>
                          <a:ea typeface="+mn-ea"/>
                          <a:cs typeface="+mn-cs"/>
                        </a:rPr>
                        <a:t>Duration is greater than</a:t>
                      </a:r>
                      <a:r>
                        <a:rPr lang="en-ZA" sz="1000" b="1" kern="1200" dirty="0">
                          <a:solidFill>
                            <a:schemeClr val="dk1"/>
                          </a:solidFill>
                          <a:effectLst/>
                          <a:latin typeface="+mn-lt"/>
                          <a:ea typeface="+mn-ea"/>
                          <a:cs typeface="+mn-cs"/>
                        </a:rPr>
                        <a:t> 24 months but less than 25 months</a:t>
                      </a:r>
                      <a:r>
                        <a:rPr lang="en-ZA" sz="1000" kern="1200" dirty="0">
                          <a:solidFill>
                            <a:schemeClr val="dk1"/>
                          </a:solidFill>
                          <a:effectLst/>
                          <a:latin typeface="+mn-lt"/>
                          <a:ea typeface="+mn-ea"/>
                          <a:cs typeface="+mn-cs"/>
                        </a:rPr>
                        <a:t> (Show Column or Gantt Chart) =40%</a:t>
                      </a:r>
                      <a:endParaRPr lang="en-ZA"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a:txBody>
                    <a:bodyPr/>
                    <a:lstStyle/>
                    <a:p>
                      <a:pPr marL="0" marR="0" algn="ctr">
                        <a:lnSpc>
                          <a:spcPct val="107000"/>
                        </a:lnSpc>
                        <a:spcAft>
                          <a:spcPts val="800"/>
                        </a:spcAft>
                        <a:buNone/>
                      </a:pPr>
                      <a:r>
                        <a:rPr lang="en-ZA" sz="1000" kern="1200" dirty="0">
                          <a:solidFill>
                            <a:schemeClr val="dk1"/>
                          </a:solidFill>
                          <a:effectLst/>
                          <a:latin typeface="+mn-lt"/>
                          <a:ea typeface="+mn-ea"/>
                          <a:cs typeface="+mn-cs"/>
                        </a:rPr>
                        <a:t>Duration is</a:t>
                      </a:r>
                      <a:r>
                        <a:rPr lang="en-ZA" sz="1000" b="1" kern="1200" dirty="0">
                          <a:solidFill>
                            <a:schemeClr val="dk1"/>
                          </a:solidFill>
                          <a:effectLst/>
                          <a:latin typeface="+mn-lt"/>
                          <a:ea typeface="+mn-ea"/>
                          <a:cs typeface="+mn-cs"/>
                        </a:rPr>
                        <a:t> greater than 23 months but not more than 24 months</a:t>
                      </a:r>
                      <a:r>
                        <a:rPr lang="en-ZA" sz="1000" kern="1200" dirty="0">
                          <a:solidFill>
                            <a:schemeClr val="dk1"/>
                          </a:solidFill>
                          <a:effectLst/>
                          <a:latin typeface="+mn-lt"/>
                          <a:ea typeface="+mn-ea"/>
                          <a:cs typeface="+mn-cs"/>
                        </a:rPr>
                        <a:t> (Show Column or Gantt Chart) =60%</a:t>
                      </a:r>
                      <a:endParaRPr lang="en-ZA"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a:txBody>
                    <a:bodyPr/>
                    <a:lstStyle/>
                    <a:p>
                      <a:pPr marL="0" marR="0" algn="ctr">
                        <a:lnSpc>
                          <a:spcPct val="107000"/>
                        </a:lnSpc>
                        <a:spcAft>
                          <a:spcPts val="800"/>
                        </a:spcAft>
                        <a:buNone/>
                      </a:pPr>
                      <a:r>
                        <a:rPr lang="en-ZA" sz="1000" kern="1200" dirty="0">
                          <a:solidFill>
                            <a:schemeClr val="dk1"/>
                          </a:solidFill>
                          <a:effectLst/>
                          <a:latin typeface="+mn-lt"/>
                          <a:ea typeface="+mn-ea"/>
                          <a:cs typeface="+mn-cs"/>
                        </a:rPr>
                        <a:t>Duration is </a:t>
                      </a:r>
                      <a:r>
                        <a:rPr lang="en-ZA" sz="1000" b="1" kern="1200" dirty="0">
                          <a:solidFill>
                            <a:schemeClr val="dk1"/>
                          </a:solidFill>
                          <a:effectLst/>
                          <a:latin typeface="+mn-lt"/>
                          <a:ea typeface="+mn-ea"/>
                          <a:cs typeface="+mn-cs"/>
                        </a:rPr>
                        <a:t>greater than 22 months but less than 23 months</a:t>
                      </a:r>
                      <a:r>
                        <a:rPr lang="en-ZA" sz="1000" kern="1200" dirty="0">
                          <a:solidFill>
                            <a:schemeClr val="dk1"/>
                          </a:solidFill>
                          <a:effectLst/>
                          <a:latin typeface="+mn-lt"/>
                          <a:ea typeface="+mn-ea"/>
                          <a:cs typeface="+mn-cs"/>
                        </a:rPr>
                        <a:t> (Show Column or Gantt Chart) =80%</a:t>
                      </a:r>
                      <a:endParaRPr lang="en-ZA"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a:txBody>
                    <a:bodyPr/>
                    <a:lstStyle/>
                    <a:p>
                      <a:pPr marL="0" marR="0" algn="ctr">
                        <a:lnSpc>
                          <a:spcPct val="107000"/>
                        </a:lnSpc>
                        <a:spcAft>
                          <a:spcPts val="800"/>
                        </a:spcAft>
                        <a:buNone/>
                      </a:pPr>
                      <a:r>
                        <a:rPr lang="en-ZA" sz="1000" kern="1200" dirty="0">
                          <a:solidFill>
                            <a:schemeClr val="dk1"/>
                          </a:solidFill>
                          <a:effectLst/>
                          <a:latin typeface="+mn-lt"/>
                          <a:ea typeface="+mn-ea"/>
                          <a:cs typeface="+mn-cs"/>
                        </a:rPr>
                        <a:t>Duration is </a:t>
                      </a:r>
                      <a:r>
                        <a:rPr lang="en-ZA" sz="1000" b="1" kern="1200" dirty="0">
                          <a:solidFill>
                            <a:schemeClr val="dk1"/>
                          </a:solidFill>
                          <a:effectLst/>
                          <a:latin typeface="+mn-lt"/>
                          <a:ea typeface="+mn-ea"/>
                          <a:cs typeface="+mn-cs"/>
                        </a:rPr>
                        <a:t>less than 22 months</a:t>
                      </a:r>
                      <a:r>
                        <a:rPr lang="en-ZA" sz="1000" kern="1200" dirty="0">
                          <a:solidFill>
                            <a:schemeClr val="dk1"/>
                          </a:solidFill>
                          <a:effectLst/>
                          <a:latin typeface="+mn-lt"/>
                          <a:ea typeface="+mn-ea"/>
                          <a:cs typeface="+mn-cs"/>
                        </a:rPr>
                        <a:t> (Show Column or Gantt Chart) =100%</a:t>
                      </a:r>
                      <a:endParaRPr lang="en-ZA"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extLst>
                  <a:ext uri="{0D108BD9-81ED-4DB2-BD59-A6C34878D82A}">
                    <a16:rowId xmlns:a16="http://schemas.microsoft.com/office/drawing/2014/main" val="1812226587"/>
                  </a:ext>
                </a:extLst>
              </a:tr>
              <a:tr h="2149505">
                <a:tc>
                  <a:txBody>
                    <a:bodyPr/>
                    <a:lstStyle/>
                    <a:p>
                      <a:pPr marL="0" marR="0">
                        <a:lnSpc>
                          <a:spcPct val="107000"/>
                        </a:lnSpc>
                        <a:spcAft>
                          <a:spcPts val="800"/>
                        </a:spcAft>
                        <a:buNone/>
                      </a:pPr>
                      <a:r>
                        <a:rPr lang="en-ZA" sz="800" kern="100">
                          <a:effectLst/>
                        </a:rPr>
                        <a:t>Activities to be logically linked using critical path method (CPM). (Show the Critical path, Predecessors and Successors Column)</a:t>
                      </a:r>
                      <a:endParaRPr lang="en-ZA"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tc>
                <a:tc>
                  <a:txBody>
                    <a:bodyPr/>
                    <a:lstStyle/>
                    <a:p>
                      <a:pPr marL="0" marR="0" algn="ctr">
                        <a:lnSpc>
                          <a:spcPct val="107000"/>
                        </a:lnSpc>
                        <a:spcAft>
                          <a:spcPts val="800"/>
                        </a:spcAft>
                        <a:buNone/>
                      </a:pPr>
                      <a:r>
                        <a:rPr lang="en-ZA" sz="800" kern="100">
                          <a:effectLst/>
                        </a:rPr>
                        <a:t>2</a:t>
                      </a:r>
                      <a:endParaRPr lang="en-ZA"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a:txBody>
                    <a:bodyPr/>
                    <a:lstStyle/>
                    <a:p>
                      <a:pPr marL="0" marR="0" algn="ctr">
                        <a:lnSpc>
                          <a:spcPct val="107000"/>
                        </a:lnSpc>
                        <a:spcAft>
                          <a:spcPts val="800"/>
                        </a:spcAft>
                        <a:buNone/>
                      </a:pPr>
                      <a:r>
                        <a:rPr lang="en-ZA" sz="800" kern="100">
                          <a:effectLst/>
                        </a:rPr>
                        <a:t>2</a:t>
                      </a:r>
                      <a:endParaRPr lang="en-ZA"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tc>
                  <a:txBody>
                    <a:bodyPr/>
                    <a:lstStyle/>
                    <a:p>
                      <a:pPr marL="0" marR="0" algn="ctr">
                        <a:lnSpc>
                          <a:spcPct val="107000"/>
                        </a:lnSpc>
                        <a:spcAft>
                          <a:spcPts val="800"/>
                        </a:spcAft>
                        <a:buNone/>
                      </a:pPr>
                      <a:r>
                        <a:rPr lang="en-ZA" sz="1000" kern="100" dirty="0">
                          <a:effectLst/>
                        </a:rPr>
                        <a:t>No response or programme does not link activities using CPM = 0</a:t>
                      </a:r>
                      <a:endParaRPr lang="en-ZA"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tc>
                <a:tc>
                  <a:txBody>
                    <a:bodyPr/>
                    <a:lstStyle/>
                    <a:p>
                      <a:pPr marL="0" marR="0" algn="ctr">
                        <a:lnSpc>
                          <a:spcPct val="107000"/>
                        </a:lnSpc>
                        <a:spcAft>
                          <a:spcPts val="800"/>
                        </a:spcAft>
                        <a:buNone/>
                      </a:pPr>
                      <a:r>
                        <a:rPr lang="en-ZA" sz="1000" kern="100">
                          <a:effectLst/>
                        </a:rPr>
                        <a:t>Activities are not all linked, and open ends exceeds 10% = 20</a:t>
                      </a:r>
                      <a:endParaRPr lang="en-ZA"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tc>
                <a:tc>
                  <a:txBody>
                    <a:bodyPr/>
                    <a:lstStyle/>
                    <a:p>
                      <a:pPr marL="0" marR="0" algn="ctr">
                        <a:lnSpc>
                          <a:spcPct val="107000"/>
                        </a:lnSpc>
                        <a:spcAft>
                          <a:spcPts val="800"/>
                        </a:spcAft>
                        <a:buNone/>
                      </a:pPr>
                      <a:r>
                        <a:rPr lang="en-ZA" sz="1000" kern="100">
                          <a:effectLst/>
                        </a:rPr>
                        <a:t>Activities are not all linked, and open ends are 10% or less = 40</a:t>
                      </a:r>
                      <a:endParaRPr lang="en-ZA"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tc>
                <a:tc>
                  <a:txBody>
                    <a:bodyPr/>
                    <a:lstStyle/>
                    <a:p>
                      <a:pPr marL="0" marR="0" algn="ctr">
                        <a:lnSpc>
                          <a:spcPct val="107000"/>
                        </a:lnSpc>
                        <a:spcAft>
                          <a:spcPts val="800"/>
                        </a:spcAft>
                        <a:buNone/>
                      </a:pPr>
                      <a:r>
                        <a:rPr lang="en-ZA" sz="1000" kern="100" dirty="0">
                          <a:effectLst/>
                        </a:rPr>
                        <a:t>All Activities are Completely linked using CPM with no open ends except for Start and Finish activities, Hard Constraints not exceeding 5% of total Constraints = 60</a:t>
                      </a:r>
                      <a:endParaRPr lang="en-ZA"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tc>
                <a:tc>
                  <a:txBody>
                    <a:bodyPr/>
                    <a:lstStyle/>
                    <a:p>
                      <a:pPr marL="0" marR="0" algn="ctr">
                        <a:lnSpc>
                          <a:spcPct val="107000"/>
                        </a:lnSpc>
                        <a:spcAft>
                          <a:spcPts val="800"/>
                        </a:spcAft>
                        <a:buNone/>
                      </a:pPr>
                      <a:r>
                        <a:rPr lang="en-ZA" sz="1000" kern="100" dirty="0">
                          <a:effectLst/>
                        </a:rPr>
                        <a:t>All Activities are Completely linked using CPM with no open ends except for Start and Finish activities, no hard Constraints and Soft constraints do not exceed 5% of total activities = 80</a:t>
                      </a:r>
                      <a:endParaRPr lang="en-ZA"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tc>
                <a:tc>
                  <a:txBody>
                    <a:bodyPr/>
                    <a:lstStyle/>
                    <a:p>
                      <a:pPr marL="0" marR="0" algn="ctr">
                        <a:lnSpc>
                          <a:spcPct val="107000"/>
                        </a:lnSpc>
                        <a:spcAft>
                          <a:spcPts val="800"/>
                        </a:spcAft>
                        <a:buNone/>
                      </a:pPr>
                      <a:r>
                        <a:rPr lang="en-ZA" sz="1000" kern="100" dirty="0">
                          <a:effectLst/>
                        </a:rPr>
                        <a:t>All Activities are Completely linked using CPM with no open ends except for Start and Finish activities, no constraints) No open ends in between Predecessors and Successors on Sub critical and all activities linked and No linking on Work Breakdown Structure= 100</a:t>
                      </a:r>
                      <a:endParaRPr lang="en-ZA"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9119" marR="49119" marT="0" marB="0" anchor="ctr"/>
                </a:tc>
                <a:extLst>
                  <a:ext uri="{0D108BD9-81ED-4DB2-BD59-A6C34878D82A}">
                    <a16:rowId xmlns:a16="http://schemas.microsoft.com/office/drawing/2014/main" val="4033010845"/>
                  </a:ext>
                </a:extLst>
              </a:tr>
            </a:tbl>
          </a:graphicData>
        </a:graphic>
      </p:graphicFrame>
    </p:spTree>
    <p:extLst>
      <p:ext uri="{BB962C8B-B14F-4D97-AF65-F5344CB8AC3E}">
        <p14:creationId xmlns:p14="http://schemas.microsoft.com/office/powerpoint/2010/main" val="41583022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7DCC4-8DFD-F592-3A2D-5B581C13EB59}"/>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B1DD2FEA-C0C1-40ED-033F-8BFEB290ACFD}"/>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lang="en-GB" sz="1600" b="1" kern="1600" dirty="0">
                <a:effectLst/>
                <a:latin typeface="Tahoma" panose="020B0604030504040204" pitchFamily="34" charset="0"/>
                <a:ea typeface="Times New Roman" panose="02020603050405020304" pitchFamily="18" charset="0"/>
              </a:rPr>
              <a:t>T2.2-08: PROGRAMME</a:t>
            </a:r>
            <a:endParaRPr lang="en-US" sz="1600" b="1" kern="1600" dirty="0">
              <a:effectLst/>
              <a:latin typeface="Arial" panose="020B0604020202020204" pitchFamily="34" charset="0"/>
              <a:ea typeface="Times New Roman" panose="02020603050405020304" pitchFamily="18" charset="0"/>
            </a:endParaRPr>
          </a:p>
        </p:txBody>
      </p:sp>
      <p:sp>
        <p:nvSpPr>
          <p:cNvPr id="3" name="TextBox 2">
            <a:extLst>
              <a:ext uri="{FF2B5EF4-FFF2-40B4-BE49-F238E27FC236}">
                <a16:creationId xmlns:a16="http://schemas.microsoft.com/office/drawing/2014/main" id="{A27111CA-E1EF-C74C-2768-FDD048911D54}"/>
              </a:ext>
            </a:extLst>
          </p:cNvPr>
          <p:cNvSpPr txBox="1"/>
          <p:nvPr/>
        </p:nvSpPr>
        <p:spPr>
          <a:xfrm>
            <a:off x="283474" y="936211"/>
            <a:ext cx="6096000" cy="369332"/>
          </a:xfrm>
          <a:prstGeom prst="rect">
            <a:avLst/>
          </a:prstGeom>
          <a:noFill/>
        </p:spPr>
        <p:txBody>
          <a:bodyPr wrap="square">
            <a:spAutoFit/>
          </a:bodyPr>
          <a:lstStyle/>
          <a:p>
            <a:r>
              <a:rPr lang="en-GB" sz="1800" b="1" i="0" u="none" strike="noStrike" dirty="0">
                <a:solidFill>
                  <a:srgbClr val="000000"/>
                </a:solidFill>
                <a:effectLst/>
                <a:latin typeface="Tahoma" panose="020B0604030504040204" pitchFamily="34" charset="0"/>
              </a:rPr>
              <a:t>Evaluation Schedule: Programme </a:t>
            </a:r>
            <a:r>
              <a:rPr lang="en-US" sz="1800" b="1" i="0" u="none" strike="noStrike" dirty="0">
                <a:solidFill>
                  <a:srgbClr val="000000"/>
                </a:solidFill>
                <a:effectLst/>
                <a:latin typeface="Tahoma" panose="020B0604030504040204" pitchFamily="34" charset="0"/>
              </a:rPr>
              <a:t>(10 points)</a:t>
            </a:r>
            <a:endParaRPr lang="en-ZA" dirty="0"/>
          </a:p>
        </p:txBody>
      </p:sp>
      <p:sp>
        <p:nvSpPr>
          <p:cNvPr id="7" name="TextBox 6">
            <a:extLst>
              <a:ext uri="{FF2B5EF4-FFF2-40B4-BE49-F238E27FC236}">
                <a16:creationId xmlns:a16="http://schemas.microsoft.com/office/drawing/2014/main" id="{93BB2D5A-6D94-50F9-14FB-53F2D0CE308F}"/>
              </a:ext>
            </a:extLst>
          </p:cNvPr>
          <p:cNvSpPr txBox="1"/>
          <p:nvPr/>
        </p:nvSpPr>
        <p:spPr>
          <a:xfrm>
            <a:off x="283473" y="1553410"/>
            <a:ext cx="10708991" cy="923330"/>
          </a:xfrm>
          <a:prstGeom prst="rect">
            <a:avLst/>
          </a:prstGeom>
          <a:noFill/>
        </p:spPr>
        <p:txBody>
          <a:bodyPr wrap="square">
            <a:spAutoFit/>
          </a:bodyPr>
          <a:lstStyle/>
          <a:p>
            <a:pPr marL="285750" indent="-285750">
              <a:buFont typeface="Arial" panose="020B0604020202020204" pitchFamily="34" charset="0"/>
              <a:buChar char="•"/>
            </a:pPr>
            <a:endParaRPr lang="en-ZA" dirty="0"/>
          </a:p>
          <a:p>
            <a:r>
              <a:rPr lang="en-US" dirty="0"/>
              <a:t> </a:t>
            </a:r>
            <a:endParaRPr lang="en-ZA" dirty="0"/>
          </a:p>
          <a:p>
            <a:pPr marL="285750" indent="-285750">
              <a:buFont typeface="Arial" panose="020B0604020202020204" pitchFamily="34" charset="0"/>
              <a:buChar char="•"/>
            </a:pPr>
            <a:endParaRPr lang="en-ZA" dirty="0"/>
          </a:p>
        </p:txBody>
      </p:sp>
      <p:graphicFrame>
        <p:nvGraphicFramePr>
          <p:cNvPr id="4" name="Table 3">
            <a:extLst>
              <a:ext uri="{FF2B5EF4-FFF2-40B4-BE49-F238E27FC236}">
                <a16:creationId xmlns:a16="http://schemas.microsoft.com/office/drawing/2014/main" id="{F8D552E8-2A35-D6AD-5B54-C32A983D3AAD}"/>
              </a:ext>
            </a:extLst>
          </p:cNvPr>
          <p:cNvGraphicFramePr>
            <a:graphicFrameLocks noGrp="1"/>
          </p:cNvGraphicFramePr>
          <p:nvPr/>
        </p:nvGraphicFramePr>
        <p:xfrm>
          <a:off x="530943" y="1305543"/>
          <a:ext cx="10609003" cy="5164800"/>
        </p:xfrm>
        <a:graphic>
          <a:graphicData uri="http://schemas.openxmlformats.org/drawingml/2006/table">
            <a:tbl>
              <a:tblPr firstRow="1" firstCol="1" bandRow="1">
                <a:tableStyleId>{5C22544A-7EE6-4342-B048-85BDC9FD1C3A}</a:tableStyleId>
              </a:tblPr>
              <a:tblGrid>
                <a:gridCol w="1107533">
                  <a:extLst>
                    <a:ext uri="{9D8B030D-6E8A-4147-A177-3AD203B41FA5}">
                      <a16:colId xmlns:a16="http://schemas.microsoft.com/office/drawing/2014/main" val="2267971192"/>
                    </a:ext>
                  </a:extLst>
                </a:gridCol>
                <a:gridCol w="466330">
                  <a:extLst>
                    <a:ext uri="{9D8B030D-6E8A-4147-A177-3AD203B41FA5}">
                      <a16:colId xmlns:a16="http://schemas.microsoft.com/office/drawing/2014/main" val="137585731"/>
                    </a:ext>
                  </a:extLst>
                </a:gridCol>
                <a:gridCol w="641204">
                  <a:extLst>
                    <a:ext uri="{9D8B030D-6E8A-4147-A177-3AD203B41FA5}">
                      <a16:colId xmlns:a16="http://schemas.microsoft.com/office/drawing/2014/main" val="3346814606"/>
                    </a:ext>
                  </a:extLst>
                </a:gridCol>
                <a:gridCol w="1107533">
                  <a:extLst>
                    <a:ext uri="{9D8B030D-6E8A-4147-A177-3AD203B41FA5}">
                      <a16:colId xmlns:a16="http://schemas.microsoft.com/office/drawing/2014/main" val="2895168474"/>
                    </a:ext>
                  </a:extLst>
                </a:gridCol>
                <a:gridCol w="1282407">
                  <a:extLst>
                    <a:ext uri="{9D8B030D-6E8A-4147-A177-3AD203B41FA5}">
                      <a16:colId xmlns:a16="http://schemas.microsoft.com/office/drawing/2014/main" val="879221576"/>
                    </a:ext>
                  </a:extLst>
                </a:gridCol>
                <a:gridCol w="1165824">
                  <a:extLst>
                    <a:ext uri="{9D8B030D-6E8A-4147-A177-3AD203B41FA5}">
                      <a16:colId xmlns:a16="http://schemas.microsoft.com/office/drawing/2014/main" val="2506756850"/>
                    </a:ext>
                  </a:extLst>
                </a:gridCol>
                <a:gridCol w="1340698">
                  <a:extLst>
                    <a:ext uri="{9D8B030D-6E8A-4147-A177-3AD203B41FA5}">
                      <a16:colId xmlns:a16="http://schemas.microsoft.com/office/drawing/2014/main" val="120774367"/>
                    </a:ext>
                  </a:extLst>
                </a:gridCol>
                <a:gridCol w="1748737">
                  <a:extLst>
                    <a:ext uri="{9D8B030D-6E8A-4147-A177-3AD203B41FA5}">
                      <a16:colId xmlns:a16="http://schemas.microsoft.com/office/drawing/2014/main" val="902261704"/>
                    </a:ext>
                  </a:extLst>
                </a:gridCol>
                <a:gridCol w="1748737">
                  <a:extLst>
                    <a:ext uri="{9D8B030D-6E8A-4147-A177-3AD203B41FA5}">
                      <a16:colId xmlns:a16="http://schemas.microsoft.com/office/drawing/2014/main" val="2862923363"/>
                    </a:ext>
                  </a:extLst>
                </a:gridCol>
              </a:tblGrid>
              <a:tr h="1241012">
                <a:tc>
                  <a:txBody>
                    <a:bodyPr/>
                    <a:lstStyle/>
                    <a:p>
                      <a:pPr marL="0" marR="0">
                        <a:lnSpc>
                          <a:spcPct val="107000"/>
                        </a:lnSpc>
                        <a:spcAft>
                          <a:spcPts val="800"/>
                        </a:spcAft>
                        <a:buNone/>
                      </a:pPr>
                      <a:r>
                        <a:rPr lang="en-ZA" sz="700" kern="100">
                          <a:effectLst/>
                        </a:rPr>
                        <a:t>All activities as per level 4 </a:t>
                      </a:r>
                      <a:endParaRPr lang="en-ZA" sz="7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tc>
                <a:tc>
                  <a:txBody>
                    <a:bodyPr/>
                    <a:lstStyle/>
                    <a:p>
                      <a:pPr marL="0" marR="0" algn="ctr">
                        <a:lnSpc>
                          <a:spcPct val="107000"/>
                        </a:lnSpc>
                        <a:spcAft>
                          <a:spcPts val="800"/>
                        </a:spcAft>
                        <a:buNone/>
                      </a:pPr>
                      <a:r>
                        <a:rPr lang="en-ZA" sz="700" kern="100" dirty="0">
                          <a:effectLst/>
                        </a:rPr>
                        <a:t>3</a:t>
                      </a:r>
                      <a:endParaRPr lang="en-ZA" sz="7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tc>
                  <a:txBody>
                    <a:bodyPr/>
                    <a:lstStyle/>
                    <a:p>
                      <a:pPr marL="0" marR="0" algn="ctr">
                        <a:lnSpc>
                          <a:spcPct val="107000"/>
                        </a:lnSpc>
                        <a:spcAft>
                          <a:spcPts val="800"/>
                        </a:spcAft>
                        <a:buNone/>
                      </a:pPr>
                      <a:r>
                        <a:rPr lang="en-ZA" sz="700" kern="100" dirty="0">
                          <a:effectLst/>
                        </a:rPr>
                        <a:t>2</a:t>
                      </a:r>
                      <a:endParaRPr lang="en-ZA" sz="7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tc>
                  <a:txBody>
                    <a:bodyPr/>
                    <a:lstStyle/>
                    <a:p>
                      <a:pPr marL="0" marR="0" algn="ctr">
                        <a:lnSpc>
                          <a:spcPct val="107000"/>
                        </a:lnSpc>
                        <a:spcAft>
                          <a:spcPts val="800"/>
                        </a:spcAft>
                        <a:buNone/>
                      </a:pPr>
                      <a:r>
                        <a:rPr lang="en-ZA" sz="700" kern="100" dirty="0">
                          <a:effectLst/>
                        </a:rPr>
                        <a:t>No response or partially complete or schedule submission is not level 4, 3 or 2 (i.e., Level 1) = 0</a:t>
                      </a:r>
                      <a:endParaRPr lang="en-ZA" sz="7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tc>
                  <a:txBody>
                    <a:bodyPr/>
                    <a:lstStyle/>
                    <a:p>
                      <a:pPr marL="0" marR="0" algn="ctr">
                        <a:lnSpc>
                          <a:spcPct val="107000"/>
                        </a:lnSpc>
                        <a:spcAft>
                          <a:spcPts val="800"/>
                        </a:spcAft>
                        <a:buNone/>
                      </a:pPr>
                      <a:r>
                        <a:rPr lang="en-ZA" sz="700" kern="100" dirty="0">
                          <a:effectLst/>
                        </a:rPr>
                        <a:t>The schedule is partially complete and detailed (level 2) = 20</a:t>
                      </a:r>
                      <a:endParaRPr lang="en-ZA" sz="7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tc>
                <a:tc>
                  <a:txBody>
                    <a:bodyPr/>
                    <a:lstStyle/>
                    <a:p>
                      <a:pPr marL="0" marR="0" algn="ctr">
                        <a:lnSpc>
                          <a:spcPct val="107000"/>
                        </a:lnSpc>
                        <a:spcAft>
                          <a:spcPts val="800"/>
                        </a:spcAft>
                        <a:buNone/>
                      </a:pPr>
                      <a:r>
                        <a:rPr lang="en-ZA" sz="700" kern="100" dirty="0">
                          <a:effectLst/>
                        </a:rPr>
                        <a:t>The schedule is detailed (level 3) = 40</a:t>
                      </a:r>
                      <a:endParaRPr lang="en-ZA" sz="7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tc>
                <a:tc>
                  <a:txBody>
                    <a:bodyPr/>
                    <a:lstStyle/>
                    <a:p>
                      <a:pPr marL="0" marR="0" algn="ctr">
                        <a:lnSpc>
                          <a:spcPct val="107000"/>
                        </a:lnSpc>
                        <a:spcAft>
                          <a:spcPts val="800"/>
                        </a:spcAft>
                        <a:buNone/>
                      </a:pPr>
                      <a:r>
                        <a:rPr lang="en-ZA" sz="700" kern="100" dirty="0">
                          <a:effectLst/>
                        </a:rPr>
                        <a:t>The schedule is complete and detailed (level 4) = 60</a:t>
                      </a:r>
                      <a:endParaRPr lang="en-ZA" sz="7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tc>
                <a:tc>
                  <a:txBody>
                    <a:bodyPr/>
                    <a:lstStyle/>
                    <a:p>
                      <a:pPr marL="0" marR="0" algn="ctr">
                        <a:lnSpc>
                          <a:spcPct val="107000"/>
                        </a:lnSpc>
                        <a:spcAft>
                          <a:spcPts val="800"/>
                        </a:spcAft>
                        <a:buNone/>
                      </a:pPr>
                      <a:r>
                        <a:rPr lang="en-ZA" sz="700" kern="100" dirty="0">
                          <a:effectLst/>
                        </a:rPr>
                        <a:t>The schedule is complete and detailed Level 4 and Basis of schedule submitted = 80</a:t>
                      </a:r>
                      <a:endParaRPr lang="en-ZA" sz="7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tc>
                <a:tc>
                  <a:txBody>
                    <a:bodyPr/>
                    <a:lstStyle/>
                    <a:p>
                      <a:pPr marL="0" marR="0" algn="ctr">
                        <a:lnSpc>
                          <a:spcPct val="107000"/>
                        </a:lnSpc>
                        <a:spcAft>
                          <a:spcPts val="800"/>
                        </a:spcAft>
                        <a:buNone/>
                      </a:pPr>
                      <a:r>
                        <a:rPr lang="en-ZA" sz="700" kern="100" dirty="0">
                          <a:effectLst/>
                        </a:rPr>
                        <a:t>The schedule is complete and detailed Level 4 and Basis of schedule submitted and Key Milestones = 100</a:t>
                      </a:r>
                      <a:endParaRPr lang="en-ZA" sz="7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tc>
                <a:extLst>
                  <a:ext uri="{0D108BD9-81ED-4DB2-BD59-A6C34878D82A}">
                    <a16:rowId xmlns:a16="http://schemas.microsoft.com/office/drawing/2014/main" val="1251435324"/>
                  </a:ext>
                </a:extLst>
              </a:tr>
              <a:tr h="1373947">
                <a:tc>
                  <a:txBody>
                    <a:bodyPr/>
                    <a:lstStyle/>
                    <a:p>
                      <a:pPr marL="0" marR="0">
                        <a:lnSpc>
                          <a:spcPct val="107000"/>
                        </a:lnSpc>
                        <a:spcAft>
                          <a:spcPts val="800"/>
                        </a:spcAft>
                        <a:buNone/>
                      </a:pPr>
                      <a:r>
                        <a:rPr lang="en-ZA" sz="700" kern="100">
                          <a:effectLst/>
                        </a:rPr>
                        <a:t>The TNPA activities calendar on the schedule should represent the actual work week/month used. E.g., weekends, public holidays are marked as non-working days from start to finish date</a:t>
                      </a:r>
                      <a:endParaRPr lang="en-ZA" sz="7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tc>
                <a:tc>
                  <a:txBody>
                    <a:bodyPr/>
                    <a:lstStyle/>
                    <a:p>
                      <a:pPr marL="0" marR="0" algn="ctr">
                        <a:lnSpc>
                          <a:spcPct val="107000"/>
                        </a:lnSpc>
                        <a:spcAft>
                          <a:spcPts val="800"/>
                        </a:spcAft>
                        <a:buNone/>
                      </a:pPr>
                      <a:r>
                        <a:rPr lang="en-ZA" sz="700" kern="100">
                          <a:effectLst/>
                        </a:rPr>
                        <a:t>4</a:t>
                      </a:r>
                      <a:endParaRPr lang="en-ZA" sz="7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tc>
                  <a:txBody>
                    <a:bodyPr/>
                    <a:lstStyle/>
                    <a:p>
                      <a:pPr marL="0" marR="0" algn="ctr">
                        <a:lnSpc>
                          <a:spcPct val="107000"/>
                        </a:lnSpc>
                        <a:spcAft>
                          <a:spcPts val="800"/>
                        </a:spcAft>
                        <a:buNone/>
                      </a:pPr>
                      <a:r>
                        <a:rPr lang="en-ZA" sz="700" kern="100">
                          <a:effectLst/>
                        </a:rPr>
                        <a:t>1</a:t>
                      </a:r>
                      <a:endParaRPr lang="en-ZA" sz="7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tc>
                  <a:txBody>
                    <a:bodyPr/>
                    <a:lstStyle/>
                    <a:p>
                      <a:pPr marL="0" marR="0" algn="ctr">
                        <a:lnSpc>
                          <a:spcPct val="107000"/>
                        </a:lnSpc>
                        <a:spcAft>
                          <a:spcPts val="800"/>
                        </a:spcAft>
                        <a:buNone/>
                      </a:pPr>
                      <a:r>
                        <a:rPr lang="en-ZA" sz="1000" kern="100" dirty="0">
                          <a:effectLst/>
                        </a:rPr>
                        <a:t>No response = 0</a:t>
                      </a:r>
                      <a:endParaRPr lang="en-ZA"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tc>
                <a:tc>
                  <a:txBody>
                    <a:bodyPr/>
                    <a:lstStyle/>
                    <a:p>
                      <a:pPr marL="0" marR="0" algn="ctr">
                        <a:lnSpc>
                          <a:spcPct val="107000"/>
                        </a:lnSpc>
                        <a:spcAft>
                          <a:spcPts val="800"/>
                        </a:spcAft>
                        <a:buNone/>
                      </a:pPr>
                      <a:r>
                        <a:rPr lang="en-ZA" sz="1000" kern="100" dirty="0">
                          <a:effectLst/>
                        </a:rPr>
                        <a:t>The TNPA activities calendar on the schedule should represent the actual Weekends or Public holidays are marked as working days from start to finish date = 20</a:t>
                      </a:r>
                      <a:endParaRPr lang="en-ZA"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tc>
                <a:tc>
                  <a:txBody>
                    <a:bodyPr/>
                    <a:lstStyle/>
                    <a:p>
                      <a:pPr marL="0" marR="0" algn="ctr">
                        <a:lnSpc>
                          <a:spcPct val="107000"/>
                        </a:lnSpc>
                        <a:spcAft>
                          <a:spcPts val="800"/>
                        </a:spcAft>
                        <a:buNone/>
                      </a:pPr>
                      <a:r>
                        <a:rPr lang="en-ZA" sz="1000" kern="100">
                          <a:effectLst/>
                        </a:rPr>
                        <a:t>The TNPA activities calendar on the schedule should represent the actual Weekends are marked as working days from start to finish date = 40</a:t>
                      </a:r>
                      <a:endParaRPr lang="en-ZA"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tc>
                <a:tc>
                  <a:txBody>
                    <a:bodyPr/>
                    <a:lstStyle/>
                    <a:p>
                      <a:pPr marL="0" marR="0" algn="ctr">
                        <a:lnSpc>
                          <a:spcPct val="107000"/>
                        </a:lnSpc>
                        <a:spcAft>
                          <a:spcPts val="800"/>
                        </a:spcAft>
                        <a:buNone/>
                      </a:pPr>
                      <a:r>
                        <a:rPr lang="en-ZA" sz="1000" kern="100">
                          <a:effectLst/>
                        </a:rPr>
                        <a:t>The TNPA activities calendar on the schedule should represent the actual Weekends, public holidays are marked as non-working days from start to finish date = 60</a:t>
                      </a:r>
                      <a:endParaRPr lang="en-ZA"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tc>
                <a:tc>
                  <a:txBody>
                    <a:bodyPr/>
                    <a:lstStyle/>
                    <a:p>
                      <a:pPr marL="0" marR="0" algn="ctr">
                        <a:lnSpc>
                          <a:spcPct val="107000"/>
                        </a:lnSpc>
                        <a:spcAft>
                          <a:spcPts val="800"/>
                        </a:spcAft>
                        <a:buNone/>
                      </a:pPr>
                      <a:r>
                        <a:rPr lang="en-ZA" sz="1000" kern="100">
                          <a:effectLst/>
                        </a:rPr>
                        <a:t>The TNPA activities calendar on the schedule should represent the actual Weekends, public holidays, and builders break are marked as non-working days from start to finish date = 80</a:t>
                      </a:r>
                      <a:endParaRPr lang="en-ZA"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tc>
                <a:tc>
                  <a:txBody>
                    <a:bodyPr/>
                    <a:lstStyle/>
                    <a:p>
                      <a:pPr marL="0" marR="0" algn="ctr">
                        <a:lnSpc>
                          <a:spcPct val="107000"/>
                        </a:lnSpc>
                        <a:spcAft>
                          <a:spcPts val="800"/>
                        </a:spcAft>
                        <a:buNone/>
                      </a:pPr>
                      <a:r>
                        <a:rPr lang="en-ZA" sz="1000" kern="100">
                          <a:effectLst/>
                        </a:rPr>
                        <a:t>The TNPA activities calendar on the schedule should represent the actual Weekends, public holidays, and builders' breaks are marked as non-working days and float from start to finish date = 100</a:t>
                      </a:r>
                      <a:endParaRPr lang="en-ZA"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tc>
                <a:extLst>
                  <a:ext uri="{0D108BD9-81ED-4DB2-BD59-A6C34878D82A}">
                    <a16:rowId xmlns:a16="http://schemas.microsoft.com/office/drawing/2014/main" val="3124743087"/>
                  </a:ext>
                </a:extLst>
              </a:tr>
              <a:tr h="1332352">
                <a:tc>
                  <a:txBody>
                    <a:bodyPr/>
                    <a:lstStyle/>
                    <a:p>
                      <a:pPr marL="0" marR="0">
                        <a:lnSpc>
                          <a:spcPct val="107000"/>
                        </a:lnSpc>
                        <a:spcAft>
                          <a:spcPts val="800"/>
                        </a:spcAft>
                        <a:buNone/>
                      </a:pPr>
                      <a:r>
                        <a:rPr lang="en-ZA" sz="700" kern="100">
                          <a:effectLst/>
                        </a:rPr>
                        <a:t>All activity durations to be realistic and activities that can be measured in days, Weeks and Months. (Show the duration Column)</a:t>
                      </a:r>
                      <a:endParaRPr lang="en-ZA" sz="7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tc>
                <a:tc>
                  <a:txBody>
                    <a:bodyPr/>
                    <a:lstStyle/>
                    <a:p>
                      <a:pPr marL="0" marR="0" algn="ctr">
                        <a:lnSpc>
                          <a:spcPct val="107000"/>
                        </a:lnSpc>
                        <a:spcAft>
                          <a:spcPts val="800"/>
                        </a:spcAft>
                        <a:buNone/>
                      </a:pPr>
                      <a:r>
                        <a:rPr lang="en-ZA" sz="700" kern="100">
                          <a:effectLst/>
                        </a:rPr>
                        <a:t>5</a:t>
                      </a:r>
                      <a:endParaRPr lang="en-ZA" sz="7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tc>
                  <a:txBody>
                    <a:bodyPr/>
                    <a:lstStyle/>
                    <a:p>
                      <a:pPr marL="0" marR="0" algn="ctr">
                        <a:lnSpc>
                          <a:spcPct val="107000"/>
                        </a:lnSpc>
                        <a:spcAft>
                          <a:spcPts val="800"/>
                        </a:spcAft>
                        <a:buNone/>
                      </a:pPr>
                      <a:r>
                        <a:rPr lang="en-ZA" sz="700" kern="100">
                          <a:effectLst/>
                        </a:rPr>
                        <a:t>2</a:t>
                      </a:r>
                      <a:endParaRPr lang="en-ZA" sz="7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tc>
                  <a:txBody>
                    <a:bodyPr/>
                    <a:lstStyle/>
                    <a:p>
                      <a:pPr marL="0" marR="0" algn="ctr">
                        <a:lnSpc>
                          <a:spcPct val="107000"/>
                        </a:lnSpc>
                        <a:spcAft>
                          <a:spcPts val="800"/>
                        </a:spcAft>
                        <a:buNone/>
                      </a:pPr>
                      <a:r>
                        <a:rPr lang="en-ZA" sz="1000" kern="100">
                          <a:effectLst/>
                        </a:rPr>
                        <a:t>No response = 0</a:t>
                      </a:r>
                      <a:endParaRPr lang="en-ZA"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tc>
                  <a:txBody>
                    <a:bodyPr/>
                    <a:lstStyle/>
                    <a:p>
                      <a:pPr marL="0" marR="0" algn="ctr">
                        <a:lnSpc>
                          <a:spcPct val="107000"/>
                        </a:lnSpc>
                        <a:spcAft>
                          <a:spcPts val="800"/>
                        </a:spcAft>
                        <a:buNone/>
                      </a:pPr>
                      <a:r>
                        <a:rPr lang="en-ZA" sz="1000" kern="100">
                          <a:effectLst/>
                        </a:rPr>
                        <a:t>All Activities durations to be realistic are broken down into Months (Show the duration Column) = 20</a:t>
                      </a:r>
                      <a:endParaRPr lang="en-ZA"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tc>
                  <a:txBody>
                    <a:bodyPr/>
                    <a:lstStyle/>
                    <a:p>
                      <a:pPr marL="0" marR="0" algn="ctr">
                        <a:lnSpc>
                          <a:spcPct val="107000"/>
                        </a:lnSpc>
                        <a:spcAft>
                          <a:spcPts val="800"/>
                        </a:spcAft>
                        <a:buNone/>
                      </a:pPr>
                      <a:r>
                        <a:rPr lang="en-ZA" sz="1000" kern="100">
                          <a:effectLst/>
                        </a:rPr>
                        <a:t>All Activities durations to be realistic are broken down into Months and Weeks (Show the duration Column) = 40</a:t>
                      </a:r>
                      <a:endParaRPr lang="en-ZA"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tc>
                  <a:txBody>
                    <a:bodyPr/>
                    <a:lstStyle/>
                    <a:p>
                      <a:pPr marL="0" marR="0" algn="ctr">
                        <a:lnSpc>
                          <a:spcPct val="107000"/>
                        </a:lnSpc>
                        <a:spcAft>
                          <a:spcPts val="800"/>
                        </a:spcAft>
                        <a:buNone/>
                      </a:pPr>
                      <a:r>
                        <a:rPr lang="en-ZA" sz="1000" kern="100">
                          <a:effectLst/>
                        </a:rPr>
                        <a:t>All activities durations to be realistic are broken down into Months, Weeks, and days (Show the duration Column) = 60</a:t>
                      </a:r>
                      <a:endParaRPr lang="en-ZA"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tc>
                  <a:txBody>
                    <a:bodyPr/>
                    <a:lstStyle/>
                    <a:p>
                      <a:pPr marL="0" marR="0" algn="ctr">
                        <a:lnSpc>
                          <a:spcPct val="107000"/>
                        </a:lnSpc>
                        <a:spcAft>
                          <a:spcPts val="800"/>
                        </a:spcAft>
                        <a:buNone/>
                      </a:pPr>
                      <a:r>
                        <a:rPr lang="en-ZA" sz="1000" kern="100">
                          <a:effectLst/>
                        </a:rPr>
                        <a:t>All activities durations to be realistic are broken down into Weeks and days (Show the duration Column) = 80</a:t>
                      </a:r>
                      <a:endParaRPr lang="en-ZA"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tc>
                  <a:txBody>
                    <a:bodyPr/>
                    <a:lstStyle/>
                    <a:p>
                      <a:pPr marL="0" marR="0" algn="ctr">
                        <a:lnSpc>
                          <a:spcPct val="107000"/>
                        </a:lnSpc>
                        <a:spcAft>
                          <a:spcPts val="800"/>
                        </a:spcAft>
                        <a:buNone/>
                      </a:pPr>
                      <a:r>
                        <a:rPr lang="en-ZA" sz="1000" kern="100">
                          <a:effectLst/>
                        </a:rPr>
                        <a:t>All activities durations to be realistic are broken down into days (Show the duration Column) = 100</a:t>
                      </a:r>
                      <a:endParaRPr lang="en-ZA"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extLst>
                  <a:ext uri="{0D108BD9-81ED-4DB2-BD59-A6C34878D82A}">
                    <a16:rowId xmlns:a16="http://schemas.microsoft.com/office/drawing/2014/main" val="1105558170"/>
                  </a:ext>
                </a:extLst>
              </a:tr>
              <a:tr h="997775">
                <a:tc>
                  <a:txBody>
                    <a:bodyPr/>
                    <a:lstStyle/>
                    <a:p>
                      <a:pPr marL="0" marR="0">
                        <a:lnSpc>
                          <a:spcPct val="107000"/>
                        </a:lnSpc>
                        <a:spcAft>
                          <a:spcPts val="800"/>
                        </a:spcAft>
                        <a:buNone/>
                      </a:pPr>
                      <a:r>
                        <a:rPr lang="en-ZA" sz="700" kern="100">
                          <a:effectLst/>
                        </a:rPr>
                        <a:t>Programme submission (Software) in PDF either Microsoft project or Primavera P6                                                                                                         </a:t>
                      </a:r>
                      <a:endParaRPr lang="en-ZA" sz="7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tc>
                <a:tc>
                  <a:txBody>
                    <a:bodyPr/>
                    <a:lstStyle/>
                    <a:p>
                      <a:pPr marL="0" marR="0" algn="ctr">
                        <a:lnSpc>
                          <a:spcPct val="107000"/>
                        </a:lnSpc>
                        <a:spcAft>
                          <a:spcPts val="800"/>
                        </a:spcAft>
                        <a:buNone/>
                      </a:pPr>
                      <a:r>
                        <a:rPr lang="en-ZA" sz="700" kern="100">
                          <a:effectLst/>
                        </a:rPr>
                        <a:t>6</a:t>
                      </a:r>
                      <a:endParaRPr lang="en-ZA" sz="7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tc>
                  <a:txBody>
                    <a:bodyPr/>
                    <a:lstStyle/>
                    <a:p>
                      <a:pPr marL="0" marR="0" algn="ctr">
                        <a:lnSpc>
                          <a:spcPct val="107000"/>
                        </a:lnSpc>
                        <a:spcAft>
                          <a:spcPts val="800"/>
                        </a:spcAft>
                        <a:buNone/>
                      </a:pPr>
                      <a:r>
                        <a:rPr lang="en-ZA" sz="700" kern="100">
                          <a:effectLst/>
                        </a:rPr>
                        <a:t>2</a:t>
                      </a:r>
                      <a:endParaRPr lang="en-ZA" sz="7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tc>
                  <a:txBody>
                    <a:bodyPr/>
                    <a:lstStyle/>
                    <a:p>
                      <a:pPr marL="0" marR="0" algn="ctr">
                        <a:lnSpc>
                          <a:spcPct val="107000"/>
                        </a:lnSpc>
                        <a:spcAft>
                          <a:spcPts val="800"/>
                        </a:spcAft>
                        <a:buNone/>
                      </a:pPr>
                      <a:r>
                        <a:rPr lang="en-ZA" sz="1000" kern="100">
                          <a:effectLst/>
                        </a:rPr>
                        <a:t>No response = 0</a:t>
                      </a:r>
                      <a:endParaRPr lang="en-ZA"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tc>
                  <a:txBody>
                    <a:bodyPr/>
                    <a:lstStyle/>
                    <a:p>
                      <a:pPr marL="0" marR="0" algn="ctr">
                        <a:lnSpc>
                          <a:spcPct val="107000"/>
                        </a:lnSpc>
                        <a:spcAft>
                          <a:spcPts val="800"/>
                        </a:spcAft>
                        <a:buNone/>
                      </a:pPr>
                      <a:r>
                        <a:rPr lang="en-ZA" sz="1000" kern="100">
                          <a:effectLst/>
                        </a:rPr>
                        <a:t>Programme submitted not in Microsoft Project nor Primavera P6 nor Excel = 20</a:t>
                      </a:r>
                      <a:endParaRPr lang="en-ZA"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tc>
                  <a:txBody>
                    <a:bodyPr/>
                    <a:lstStyle/>
                    <a:p>
                      <a:pPr marL="0" marR="0" algn="ctr">
                        <a:lnSpc>
                          <a:spcPct val="107000"/>
                        </a:lnSpc>
                        <a:spcAft>
                          <a:spcPts val="800"/>
                        </a:spcAft>
                        <a:buNone/>
                      </a:pPr>
                      <a:r>
                        <a:rPr lang="en-ZA" sz="1000" kern="100">
                          <a:effectLst/>
                        </a:rPr>
                        <a:t>Programme submitted in Excel =40</a:t>
                      </a:r>
                      <a:endParaRPr lang="en-ZA"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tc>
                  <a:txBody>
                    <a:bodyPr/>
                    <a:lstStyle/>
                    <a:p>
                      <a:pPr marL="0" marR="0" algn="ctr">
                        <a:lnSpc>
                          <a:spcPct val="107000"/>
                        </a:lnSpc>
                        <a:spcAft>
                          <a:spcPts val="800"/>
                        </a:spcAft>
                        <a:buNone/>
                      </a:pPr>
                      <a:r>
                        <a:rPr lang="en-ZA" sz="1000" kern="100">
                          <a:effectLst/>
                        </a:rPr>
                        <a:t>Programme submitted in either Microsoft project or Primavera P6 =60</a:t>
                      </a:r>
                      <a:endParaRPr lang="en-ZA"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tc>
                  <a:txBody>
                    <a:bodyPr/>
                    <a:lstStyle/>
                    <a:p>
                      <a:pPr marL="0" marR="0" algn="ctr">
                        <a:lnSpc>
                          <a:spcPct val="107000"/>
                        </a:lnSpc>
                        <a:spcAft>
                          <a:spcPts val="800"/>
                        </a:spcAft>
                        <a:buNone/>
                      </a:pPr>
                      <a:r>
                        <a:rPr lang="en-ZA" sz="1000" kern="100">
                          <a:effectLst/>
                        </a:rPr>
                        <a:t>Programme submitted in either Microsoft project or Primavera P6 including resource loading (Show the resource Column or Gantt Chart) =80</a:t>
                      </a:r>
                      <a:endParaRPr lang="en-ZA"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tc>
                  <a:txBody>
                    <a:bodyPr/>
                    <a:lstStyle/>
                    <a:p>
                      <a:pPr marL="0" marR="0" algn="ctr">
                        <a:lnSpc>
                          <a:spcPct val="107000"/>
                        </a:lnSpc>
                        <a:spcAft>
                          <a:spcPts val="800"/>
                        </a:spcAft>
                        <a:buNone/>
                      </a:pPr>
                      <a:r>
                        <a:rPr lang="en-ZA" sz="1000" kern="100" dirty="0">
                          <a:effectLst/>
                        </a:rPr>
                        <a:t>Programme submitted in either Microsoft project or Primavera P6 including resource loading and cashflow forecast (Show the resource and cost Column or Gantt Chart) = 100</a:t>
                      </a:r>
                      <a:endParaRPr lang="en-ZA"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750" marR="40750" marT="0" marB="0" anchor="ctr"/>
                </a:tc>
                <a:extLst>
                  <a:ext uri="{0D108BD9-81ED-4DB2-BD59-A6C34878D82A}">
                    <a16:rowId xmlns:a16="http://schemas.microsoft.com/office/drawing/2014/main" val="3787040139"/>
                  </a:ext>
                </a:extLst>
              </a:tr>
            </a:tbl>
          </a:graphicData>
        </a:graphic>
      </p:graphicFrame>
    </p:spTree>
    <p:extLst>
      <p:ext uri="{BB962C8B-B14F-4D97-AF65-F5344CB8AC3E}">
        <p14:creationId xmlns:p14="http://schemas.microsoft.com/office/powerpoint/2010/main" val="5210617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B6A04-032A-0847-615C-7412A7313D1E}"/>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02AA830F-96B3-B471-10FF-5A232157EAD8}"/>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lang="en-GB" sz="1600" b="1" kern="1600" dirty="0">
                <a:effectLst/>
                <a:latin typeface="Tahoma" panose="020B0604030504040204" pitchFamily="34" charset="0"/>
                <a:ea typeface="Times New Roman" panose="02020603050405020304" pitchFamily="18" charset="0"/>
              </a:rPr>
              <a:t>T2.2-09: METHOD STATEMENT</a:t>
            </a:r>
            <a:endParaRPr lang="en-US" sz="1600" b="1" kern="1600" dirty="0">
              <a:effectLst/>
              <a:latin typeface="Arial" panose="020B0604020202020204" pitchFamily="34" charset="0"/>
              <a:ea typeface="Times New Roman" panose="02020603050405020304" pitchFamily="18" charset="0"/>
            </a:endParaRPr>
          </a:p>
        </p:txBody>
      </p:sp>
      <p:pic>
        <p:nvPicPr>
          <p:cNvPr id="3" name="Picture 2">
            <a:extLst>
              <a:ext uri="{FF2B5EF4-FFF2-40B4-BE49-F238E27FC236}">
                <a16:creationId xmlns:a16="http://schemas.microsoft.com/office/drawing/2014/main" id="{E8DEE75A-82B2-B7F6-5EDB-862C21DED1E1}"/>
              </a:ext>
            </a:extLst>
          </p:cNvPr>
          <p:cNvPicPr>
            <a:picLocks noChangeAspect="1"/>
          </p:cNvPicPr>
          <p:nvPr/>
        </p:nvPicPr>
        <p:blipFill>
          <a:blip r:embed="rId2"/>
          <a:stretch>
            <a:fillRect/>
          </a:stretch>
        </p:blipFill>
        <p:spPr>
          <a:xfrm>
            <a:off x="1467908" y="930729"/>
            <a:ext cx="7692170" cy="5409177"/>
          </a:xfrm>
          <a:prstGeom prst="rect">
            <a:avLst/>
          </a:prstGeom>
        </p:spPr>
      </p:pic>
    </p:spTree>
    <p:extLst>
      <p:ext uri="{BB962C8B-B14F-4D97-AF65-F5344CB8AC3E}">
        <p14:creationId xmlns:p14="http://schemas.microsoft.com/office/powerpoint/2010/main" val="7762485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9744F-4250-C4AA-1D11-6A968C1454D1}"/>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AEBD4858-7351-8B5A-A40A-DB464B96DF33}"/>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lang="en-GB" sz="1600" b="1" kern="1600" dirty="0">
                <a:effectLst/>
                <a:latin typeface="Tahoma" panose="020B0604030504040204" pitchFamily="34" charset="0"/>
                <a:ea typeface="Times New Roman" panose="02020603050405020304" pitchFamily="18" charset="0"/>
              </a:rPr>
              <a:t>T2.2-09: METHOD STATEMENT </a:t>
            </a:r>
            <a:r>
              <a:rPr lang="en-GB" sz="1600" b="1" kern="1600" dirty="0" err="1">
                <a:effectLst/>
                <a:latin typeface="Tahoma" panose="020B0604030504040204" pitchFamily="34" charset="0"/>
                <a:ea typeface="Times New Roman" panose="02020603050405020304" pitchFamily="18" charset="0"/>
              </a:rPr>
              <a:t>Cont</a:t>
            </a:r>
            <a:r>
              <a:rPr lang="en-GB" sz="1600" b="1" kern="1600" dirty="0">
                <a:effectLst/>
                <a:latin typeface="Tahoma" panose="020B0604030504040204" pitchFamily="34" charset="0"/>
                <a:ea typeface="Times New Roman" panose="02020603050405020304" pitchFamily="18" charset="0"/>
              </a:rPr>
              <a:t>…..</a:t>
            </a:r>
            <a:endParaRPr lang="en-US" sz="1600" b="1" kern="1600" dirty="0">
              <a:effectLst/>
              <a:latin typeface="Arial" panose="020B0604020202020204" pitchFamily="34" charset="0"/>
              <a:ea typeface="Times New Roman" panose="02020603050405020304" pitchFamily="18" charset="0"/>
            </a:endParaRPr>
          </a:p>
        </p:txBody>
      </p:sp>
      <p:pic>
        <p:nvPicPr>
          <p:cNvPr id="4" name="Picture 3">
            <a:extLst>
              <a:ext uri="{FF2B5EF4-FFF2-40B4-BE49-F238E27FC236}">
                <a16:creationId xmlns:a16="http://schemas.microsoft.com/office/drawing/2014/main" id="{DBBF120D-E240-9AE7-9E70-AF3F79365EA6}"/>
              </a:ext>
            </a:extLst>
          </p:cNvPr>
          <p:cNvPicPr>
            <a:picLocks noChangeAspect="1"/>
          </p:cNvPicPr>
          <p:nvPr/>
        </p:nvPicPr>
        <p:blipFill>
          <a:blip r:embed="rId2"/>
          <a:stretch>
            <a:fillRect/>
          </a:stretch>
        </p:blipFill>
        <p:spPr>
          <a:xfrm>
            <a:off x="647750" y="762981"/>
            <a:ext cx="9715449" cy="5821853"/>
          </a:xfrm>
          <a:prstGeom prst="rect">
            <a:avLst/>
          </a:prstGeom>
        </p:spPr>
      </p:pic>
    </p:spTree>
    <p:extLst>
      <p:ext uri="{BB962C8B-B14F-4D97-AF65-F5344CB8AC3E}">
        <p14:creationId xmlns:p14="http://schemas.microsoft.com/office/powerpoint/2010/main" val="3335645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068FD-AE30-0B8B-1E4A-E810296E1C7A}"/>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032B4054-E7B3-CBDD-D255-5BEB0840D316}"/>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lang="en-GB" sz="1600" b="1" kern="1600" dirty="0">
                <a:effectLst/>
                <a:latin typeface="Tahoma" panose="020B0604030504040204" pitchFamily="34" charset="0"/>
                <a:ea typeface="Times New Roman" panose="02020603050405020304" pitchFamily="18" charset="0"/>
              </a:rPr>
              <a:t>T2.2-09: METHOD STATEMENT </a:t>
            </a:r>
            <a:r>
              <a:rPr lang="en-GB" sz="1600" b="1" kern="1600" dirty="0" err="1">
                <a:effectLst/>
                <a:latin typeface="Tahoma" panose="020B0604030504040204" pitchFamily="34" charset="0"/>
                <a:ea typeface="Times New Roman" panose="02020603050405020304" pitchFamily="18" charset="0"/>
              </a:rPr>
              <a:t>Cont</a:t>
            </a:r>
            <a:r>
              <a:rPr lang="en-GB" sz="1600" b="1" kern="1600" dirty="0">
                <a:effectLst/>
                <a:latin typeface="Tahoma" panose="020B0604030504040204" pitchFamily="34" charset="0"/>
                <a:ea typeface="Times New Roman" panose="02020603050405020304" pitchFamily="18" charset="0"/>
              </a:rPr>
              <a:t>…..</a:t>
            </a:r>
            <a:endParaRPr lang="en-US" sz="1600" b="1" kern="1600" dirty="0">
              <a:effectLst/>
              <a:latin typeface="Arial" panose="020B0604020202020204" pitchFamily="34" charset="0"/>
              <a:ea typeface="Times New Roman" panose="02020603050405020304" pitchFamily="18" charset="0"/>
            </a:endParaRPr>
          </a:p>
        </p:txBody>
      </p:sp>
      <p:pic>
        <p:nvPicPr>
          <p:cNvPr id="3" name="Picture 2">
            <a:extLst>
              <a:ext uri="{FF2B5EF4-FFF2-40B4-BE49-F238E27FC236}">
                <a16:creationId xmlns:a16="http://schemas.microsoft.com/office/drawing/2014/main" id="{F2775F63-20FA-40E2-BB61-16B6AF87AB91}"/>
              </a:ext>
            </a:extLst>
          </p:cNvPr>
          <p:cNvPicPr>
            <a:picLocks noChangeAspect="1"/>
          </p:cNvPicPr>
          <p:nvPr/>
        </p:nvPicPr>
        <p:blipFill>
          <a:blip r:embed="rId2"/>
          <a:stretch>
            <a:fillRect/>
          </a:stretch>
        </p:blipFill>
        <p:spPr>
          <a:xfrm>
            <a:off x="369387" y="1095114"/>
            <a:ext cx="11453226" cy="4667771"/>
          </a:xfrm>
          <a:prstGeom prst="rect">
            <a:avLst/>
          </a:prstGeom>
        </p:spPr>
      </p:pic>
    </p:spTree>
    <p:extLst>
      <p:ext uri="{BB962C8B-B14F-4D97-AF65-F5344CB8AC3E}">
        <p14:creationId xmlns:p14="http://schemas.microsoft.com/office/powerpoint/2010/main" val="32908886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BA075-3E00-3B26-8443-E648097798BA}"/>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3460749C-DC1E-9F20-E28D-855D42E1FC6D}"/>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lang="en-GB" sz="1600" b="1" kern="1600" dirty="0">
                <a:effectLst/>
                <a:latin typeface="Tahoma" panose="020B0604030504040204" pitchFamily="34" charset="0"/>
                <a:ea typeface="Times New Roman" panose="02020603050405020304" pitchFamily="18" charset="0"/>
              </a:rPr>
              <a:t>T2.2-09: METHOD STATEMENT </a:t>
            </a:r>
            <a:r>
              <a:rPr lang="en-GB" sz="1600" b="1" kern="1600" dirty="0" err="1">
                <a:effectLst/>
                <a:latin typeface="Tahoma" panose="020B0604030504040204" pitchFamily="34" charset="0"/>
                <a:ea typeface="Times New Roman" panose="02020603050405020304" pitchFamily="18" charset="0"/>
              </a:rPr>
              <a:t>Cont</a:t>
            </a:r>
            <a:r>
              <a:rPr lang="en-GB" sz="1600" b="1" kern="1600" dirty="0">
                <a:effectLst/>
                <a:latin typeface="Tahoma" panose="020B0604030504040204" pitchFamily="34" charset="0"/>
                <a:ea typeface="Times New Roman" panose="02020603050405020304" pitchFamily="18" charset="0"/>
              </a:rPr>
              <a:t>…..</a:t>
            </a:r>
            <a:endParaRPr lang="en-US" sz="1600" b="1" kern="1600" dirty="0">
              <a:effectLst/>
              <a:latin typeface="Arial" panose="020B0604020202020204" pitchFamily="34" charset="0"/>
              <a:ea typeface="Times New Roman" panose="02020603050405020304" pitchFamily="18" charset="0"/>
            </a:endParaRPr>
          </a:p>
        </p:txBody>
      </p:sp>
      <p:pic>
        <p:nvPicPr>
          <p:cNvPr id="4" name="Picture 3">
            <a:extLst>
              <a:ext uri="{FF2B5EF4-FFF2-40B4-BE49-F238E27FC236}">
                <a16:creationId xmlns:a16="http://schemas.microsoft.com/office/drawing/2014/main" id="{3099D49D-E570-D4A5-D94D-41EB5054DA4B}"/>
              </a:ext>
            </a:extLst>
          </p:cNvPr>
          <p:cNvPicPr>
            <a:picLocks noChangeAspect="1"/>
          </p:cNvPicPr>
          <p:nvPr/>
        </p:nvPicPr>
        <p:blipFill>
          <a:blip r:embed="rId2"/>
          <a:stretch>
            <a:fillRect/>
          </a:stretch>
        </p:blipFill>
        <p:spPr>
          <a:xfrm>
            <a:off x="609167" y="1020535"/>
            <a:ext cx="10973666" cy="4816929"/>
          </a:xfrm>
          <a:prstGeom prst="rect">
            <a:avLst/>
          </a:prstGeom>
        </p:spPr>
      </p:pic>
    </p:spTree>
    <p:extLst>
      <p:ext uri="{BB962C8B-B14F-4D97-AF65-F5344CB8AC3E}">
        <p14:creationId xmlns:p14="http://schemas.microsoft.com/office/powerpoint/2010/main" val="16251874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9EE89-3287-F2EC-511E-153F2A3E8E4B}"/>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0DB65E0C-2381-13CC-4621-02E3DEDDCD24}"/>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lang="en-GB" sz="1600" b="1" kern="1600" dirty="0">
                <a:effectLst/>
                <a:latin typeface="Tahoma" panose="020B0604030504040204" pitchFamily="34" charset="0"/>
                <a:ea typeface="Times New Roman" panose="02020603050405020304" pitchFamily="18" charset="0"/>
              </a:rPr>
              <a:t>T2.2-09: METHOD STATEMENT </a:t>
            </a:r>
            <a:r>
              <a:rPr lang="en-GB" sz="1600" b="1" kern="1600" dirty="0" err="1">
                <a:effectLst/>
                <a:latin typeface="Tahoma" panose="020B0604030504040204" pitchFamily="34" charset="0"/>
                <a:ea typeface="Times New Roman" panose="02020603050405020304" pitchFamily="18" charset="0"/>
              </a:rPr>
              <a:t>Cont</a:t>
            </a:r>
            <a:r>
              <a:rPr lang="en-GB" sz="1600" b="1" kern="1600" dirty="0">
                <a:effectLst/>
                <a:latin typeface="Tahoma" panose="020B0604030504040204" pitchFamily="34" charset="0"/>
                <a:ea typeface="Times New Roman" panose="02020603050405020304" pitchFamily="18" charset="0"/>
              </a:rPr>
              <a:t>…..</a:t>
            </a:r>
            <a:endParaRPr lang="en-US" sz="1600" b="1" kern="1600" dirty="0">
              <a:effectLst/>
              <a:latin typeface="Arial" panose="020B0604020202020204" pitchFamily="34" charset="0"/>
              <a:ea typeface="Times New Roman" panose="02020603050405020304" pitchFamily="18" charset="0"/>
            </a:endParaRPr>
          </a:p>
        </p:txBody>
      </p:sp>
      <p:pic>
        <p:nvPicPr>
          <p:cNvPr id="3" name="Picture 2">
            <a:extLst>
              <a:ext uri="{FF2B5EF4-FFF2-40B4-BE49-F238E27FC236}">
                <a16:creationId xmlns:a16="http://schemas.microsoft.com/office/drawing/2014/main" id="{5A2DF1F8-3BA8-5996-8887-18430446EF09}"/>
              </a:ext>
            </a:extLst>
          </p:cNvPr>
          <p:cNvPicPr>
            <a:picLocks noChangeAspect="1"/>
          </p:cNvPicPr>
          <p:nvPr/>
        </p:nvPicPr>
        <p:blipFill>
          <a:blip r:embed="rId2"/>
          <a:stretch>
            <a:fillRect/>
          </a:stretch>
        </p:blipFill>
        <p:spPr>
          <a:xfrm>
            <a:off x="1012373" y="826452"/>
            <a:ext cx="9716126" cy="5758382"/>
          </a:xfrm>
          <a:prstGeom prst="rect">
            <a:avLst/>
          </a:prstGeom>
        </p:spPr>
      </p:pic>
    </p:spTree>
    <p:extLst>
      <p:ext uri="{BB962C8B-B14F-4D97-AF65-F5344CB8AC3E}">
        <p14:creationId xmlns:p14="http://schemas.microsoft.com/office/powerpoint/2010/main" val="11643770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CBDA7-38E6-409F-80D5-270EA82F0D14}"/>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4A3FF468-11FF-4DF7-36BE-793BAFD0ECB6}"/>
              </a:ext>
            </a:extLst>
          </p:cNvPr>
          <p:cNvSpPr>
            <a:spLocks noGrp="1"/>
          </p:cNvSpPr>
          <p:nvPr>
            <p:ph type="title"/>
          </p:nvPr>
        </p:nvSpPr>
        <p:spPr>
          <a:xfrm>
            <a:off x="283474" y="273166"/>
            <a:ext cx="10079725" cy="415178"/>
          </a:xfrm>
        </p:spPr>
        <p:txBody>
          <a:bodyPr/>
          <a:lstStyle/>
          <a:p>
            <a:pPr marL="0" marR="0" algn="just">
              <a:lnSpc>
                <a:spcPct val="150000"/>
              </a:lnSpc>
              <a:spcBef>
                <a:spcPts val="0"/>
              </a:spcBef>
              <a:spcAft>
                <a:spcPts val="0"/>
              </a:spcAft>
            </a:pPr>
            <a:r>
              <a:rPr lang="en-GB" sz="1600" b="1" kern="1600" dirty="0">
                <a:effectLst/>
                <a:latin typeface="Tahoma" panose="020B0604030504040204" pitchFamily="34" charset="0"/>
                <a:ea typeface="Times New Roman" panose="02020603050405020304" pitchFamily="18" charset="0"/>
              </a:rPr>
              <a:t>T2.2-09: METHOD STATEMENT </a:t>
            </a:r>
            <a:r>
              <a:rPr lang="en-GB" sz="1600" b="1" kern="1600" dirty="0" err="1">
                <a:effectLst/>
                <a:latin typeface="Tahoma" panose="020B0604030504040204" pitchFamily="34" charset="0"/>
                <a:ea typeface="Times New Roman" panose="02020603050405020304" pitchFamily="18" charset="0"/>
              </a:rPr>
              <a:t>Cont</a:t>
            </a:r>
            <a:r>
              <a:rPr lang="en-GB" sz="1600" b="1" kern="1600" dirty="0">
                <a:effectLst/>
                <a:latin typeface="Tahoma" panose="020B0604030504040204" pitchFamily="34" charset="0"/>
                <a:ea typeface="Times New Roman" panose="02020603050405020304" pitchFamily="18" charset="0"/>
              </a:rPr>
              <a:t>…..</a:t>
            </a:r>
            <a:endParaRPr lang="en-US" sz="1600" b="1" kern="1600" dirty="0">
              <a:effectLst/>
              <a:latin typeface="Arial" panose="020B0604020202020204" pitchFamily="34" charset="0"/>
              <a:ea typeface="Times New Roman" panose="02020603050405020304" pitchFamily="18" charset="0"/>
            </a:endParaRPr>
          </a:p>
        </p:txBody>
      </p:sp>
      <p:pic>
        <p:nvPicPr>
          <p:cNvPr id="4" name="Picture 3">
            <a:extLst>
              <a:ext uri="{FF2B5EF4-FFF2-40B4-BE49-F238E27FC236}">
                <a16:creationId xmlns:a16="http://schemas.microsoft.com/office/drawing/2014/main" id="{7C6E576E-5070-A68D-F8DE-AE7B1F70DEF5}"/>
              </a:ext>
            </a:extLst>
          </p:cNvPr>
          <p:cNvPicPr>
            <a:picLocks noChangeAspect="1"/>
          </p:cNvPicPr>
          <p:nvPr/>
        </p:nvPicPr>
        <p:blipFill>
          <a:blip r:embed="rId2"/>
          <a:stretch>
            <a:fillRect/>
          </a:stretch>
        </p:blipFill>
        <p:spPr>
          <a:xfrm>
            <a:off x="133796" y="1038065"/>
            <a:ext cx="11924407" cy="5131591"/>
          </a:xfrm>
          <a:prstGeom prst="rect">
            <a:avLst/>
          </a:prstGeom>
        </p:spPr>
      </p:pic>
    </p:spTree>
    <p:extLst>
      <p:ext uri="{BB962C8B-B14F-4D97-AF65-F5344CB8AC3E}">
        <p14:creationId xmlns:p14="http://schemas.microsoft.com/office/powerpoint/2010/main" val="18038965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11995-44A9-4A08-82ED-B061B0E16837}"/>
              </a:ext>
            </a:extLst>
          </p:cNvPr>
          <p:cNvSpPr>
            <a:spLocks noGrp="1"/>
          </p:cNvSpPr>
          <p:nvPr>
            <p:ph type="ctrTitle"/>
          </p:nvPr>
        </p:nvSpPr>
        <p:spPr>
          <a:xfrm>
            <a:off x="469624" y="272769"/>
            <a:ext cx="10412597" cy="661832"/>
          </a:xfrm>
        </p:spPr>
        <p:txBody>
          <a:bodyPr/>
          <a:lstStyle/>
          <a:p>
            <a:r>
              <a:rPr lang="en-US">
                <a:solidFill>
                  <a:schemeClr val="tx1"/>
                </a:solidFill>
              </a:rPr>
              <a:t>QUESTIONS AND ANSWERS</a:t>
            </a:r>
          </a:p>
        </p:txBody>
      </p:sp>
      <p:pic>
        <p:nvPicPr>
          <p:cNvPr id="7" name="Picture 45" descr="https://www.bvkz.nl/wp-content/uploads/2015/05/question-and-answer-qa-sign-and-3d-character-as-symbol-for-support_GyzjKEPO.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87426" y="1523272"/>
            <a:ext cx="9224673" cy="4908447"/>
          </a:xfrm>
          <a:prstGeom prst="rect">
            <a:avLst/>
          </a:prstGeom>
          <a:noFill/>
          <a:extLst>
            <a:ext uri="{909E8E84-426E-40DD-AFC4-6F175D3DCCD1}">
              <a14:hiddenFill xmlns:a14="http://schemas.microsoft.com/office/drawing/2010/main">
                <a:solidFill>
                  <a:srgbClr val="FFFFFF"/>
                </a:solidFill>
              </a14:hiddenFill>
            </a:ext>
          </a:extLst>
        </p:spPr>
      </p:pic>
      <p:sp>
        <p:nvSpPr>
          <p:cNvPr id="5" name="object 11">
            <a:extLst>
              <a:ext uri="{FF2B5EF4-FFF2-40B4-BE49-F238E27FC236}">
                <a16:creationId xmlns:a16="http://schemas.microsoft.com/office/drawing/2014/main" id="{C41FF81B-6565-46EC-B35A-7400E2F2D663}"/>
              </a:ext>
            </a:extLst>
          </p:cNvPr>
          <p:cNvSpPr/>
          <p:nvPr/>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a:latin typeface="Tahoma Regular"/>
            </a:endParaRPr>
          </a:p>
        </p:txBody>
      </p:sp>
    </p:spTree>
    <p:extLst>
      <p:ext uri="{BB962C8B-B14F-4D97-AF65-F5344CB8AC3E}">
        <p14:creationId xmlns:p14="http://schemas.microsoft.com/office/powerpoint/2010/main" val="606951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108284" y="24063"/>
            <a:ext cx="12191999"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2000" b="1" dirty="0">
              <a:solidFill>
                <a:srgbClr val="ECECEC"/>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2000" b="1" dirty="0">
              <a:solidFill>
                <a:srgbClr val="ECECEC"/>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GB" sz="2800" b="1" dirty="0">
                <a:solidFill>
                  <a:srgbClr val="ECECEC"/>
                </a:solidFill>
                <a:latin typeface="Tahoma"/>
              </a:rPr>
              <a:t>STAGE FOUR (4)</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000" b="1" i="0" u="none" strike="noStrike" kern="1200" cap="none" spc="0" normalizeH="0" baseline="0" noProof="0" dirty="0">
                <a:ln>
                  <a:noFill/>
                </a:ln>
                <a:solidFill>
                  <a:srgbClr val="ECECEC"/>
                </a:solidFill>
                <a:effectLst/>
                <a:uLnTx/>
                <a:uFillTx/>
                <a:latin typeface="Tahoma"/>
                <a:ea typeface="+mn-ea"/>
                <a:cs typeface="+mn-cs"/>
              </a:rPr>
              <a:t>SPECIFIC GOALS</a:t>
            </a:r>
            <a:endParaRPr kumimoji="0" lang="en-GB" sz="40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4000" b="1" dirty="0">
              <a:solidFill>
                <a:srgbClr val="000000"/>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600" b="1" dirty="0">
              <a:solidFill>
                <a:srgbClr val="000000"/>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600" b="1" dirty="0">
              <a:solidFill>
                <a:srgbClr val="000000"/>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600" b="1" dirty="0">
              <a:solidFill>
                <a:srgbClr val="000000"/>
              </a:solidFill>
              <a:latin typeface="Tahoma"/>
            </a:endParaRPr>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24554484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83474" y="249922"/>
            <a:ext cx="10079725" cy="461665"/>
          </a:xfrm>
        </p:spPr>
        <p:txBody>
          <a:bodyPr/>
          <a:lstStyle/>
          <a:p>
            <a:pPr algn="ctr"/>
            <a:r>
              <a:rPr lang="en-ZA" dirty="0"/>
              <a:t>STAGE 4: PREFERENCE POINTS SYSTEM (80/20 or 90/10)</a:t>
            </a:r>
            <a:endParaRPr lang="en-US" dirty="0"/>
          </a:p>
        </p:txBody>
      </p:sp>
      <p:sp>
        <p:nvSpPr>
          <p:cNvPr id="5" name="TextBox 4">
            <a:extLst>
              <a:ext uri="{FF2B5EF4-FFF2-40B4-BE49-F238E27FC236}">
                <a16:creationId xmlns:a16="http://schemas.microsoft.com/office/drawing/2014/main" id="{15BAEB1E-A4ED-012B-6B03-764C2CB399D7}"/>
              </a:ext>
            </a:extLst>
          </p:cNvPr>
          <p:cNvSpPr txBox="1"/>
          <p:nvPr/>
        </p:nvSpPr>
        <p:spPr>
          <a:xfrm>
            <a:off x="10541286" y="3059668"/>
            <a:ext cx="1654140" cy="369332"/>
          </a:xfrm>
          <a:prstGeom prst="rect">
            <a:avLst/>
          </a:prstGeom>
          <a:noFill/>
        </p:spPr>
        <p:txBody>
          <a:bodyPr wrap="square" rtlCol="0">
            <a:spAutoFit/>
          </a:bodyPr>
          <a:lstStyle/>
          <a:p>
            <a:r>
              <a:rPr lang="en-ZA" dirty="0">
                <a:highlight>
                  <a:srgbClr val="FFFF00"/>
                </a:highlight>
                <a:latin typeface="Apex New Bold" panose="02010600040501010103"/>
              </a:rPr>
              <a:t>Page 30 of 411</a:t>
            </a:r>
            <a:endParaRPr lang="en-US" dirty="0">
              <a:highlight>
                <a:srgbClr val="FFFF00"/>
              </a:highlight>
              <a:latin typeface="Apex New Bold" panose="02010600040501010103"/>
            </a:endParaRPr>
          </a:p>
        </p:txBody>
      </p:sp>
      <p:pic>
        <p:nvPicPr>
          <p:cNvPr id="12" name="Picture 11">
            <a:extLst>
              <a:ext uri="{FF2B5EF4-FFF2-40B4-BE49-F238E27FC236}">
                <a16:creationId xmlns:a16="http://schemas.microsoft.com/office/drawing/2014/main" id="{EB3AB687-E31E-6BCA-19F8-DCDF7D004A57}"/>
              </a:ext>
            </a:extLst>
          </p:cNvPr>
          <p:cNvPicPr>
            <a:picLocks noChangeAspect="1"/>
          </p:cNvPicPr>
          <p:nvPr/>
        </p:nvPicPr>
        <p:blipFill rotWithShape="1">
          <a:blip r:embed="rId3"/>
          <a:srcRect l="26461" t="25468" r="28989" b="37978"/>
          <a:stretch/>
        </p:blipFill>
        <p:spPr>
          <a:xfrm>
            <a:off x="283474" y="711587"/>
            <a:ext cx="10257812" cy="5691883"/>
          </a:xfrm>
          <a:prstGeom prst="rect">
            <a:avLst/>
          </a:prstGeom>
        </p:spPr>
      </p:pic>
    </p:spTree>
    <p:extLst>
      <p:ext uri="{BB962C8B-B14F-4D97-AF65-F5344CB8AC3E}">
        <p14:creationId xmlns:p14="http://schemas.microsoft.com/office/powerpoint/2010/main" val="37990188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83474" y="249922"/>
            <a:ext cx="10079725" cy="461665"/>
          </a:xfrm>
        </p:spPr>
        <p:txBody>
          <a:bodyPr/>
          <a:lstStyle/>
          <a:p>
            <a:pPr algn="ctr"/>
            <a:r>
              <a:rPr lang="en-ZA" dirty="0"/>
              <a:t>STAGE 4: PREFERENCE POINTS SYSTEM (80/20 or 90/10)………CONT.</a:t>
            </a:r>
            <a:endParaRPr lang="en-US" dirty="0"/>
          </a:p>
        </p:txBody>
      </p:sp>
      <p:sp>
        <p:nvSpPr>
          <p:cNvPr id="5" name="TextBox 4">
            <a:extLst>
              <a:ext uri="{FF2B5EF4-FFF2-40B4-BE49-F238E27FC236}">
                <a16:creationId xmlns:a16="http://schemas.microsoft.com/office/drawing/2014/main" id="{15BAEB1E-A4ED-012B-6B03-764C2CB399D7}"/>
              </a:ext>
            </a:extLst>
          </p:cNvPr>
          <p:cNvSpPr txBox="1"/>
          <p:nvPr/>
        </p:nvSpPr>
        <p:spPr>
          <a:xfrm>
            <a:off x="10469366" y="3059668"/>
            <a:ext cx="162331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ZA" b="0" i="0" u="none" strike="noStrike" kern="1200" cap="none" spc="0" normalizeH="0" baseline="0" noProof="0" dirty="0">
                <a:ln>
                  <a:noFill/>
                </a:ln>
                <a:solidFill>
                  <a:srgbClr val="000000"/>
                </a:solidFill>
                <a:effectLst/>
                <a:highlight>
                  <a:srgbClr val="FFFF00"/>
                </a:highlight>
                <a:uLnTx/>
                <a:uFillTx/>
                <a:latin typeface="Apex New Bold" panose="02010600040501010103"/>
              </a:rPr>
              <a:t>Page 30 of </a:t>
            </a:r>
            <a:r>
              <a:rPr lang="en-ZA" dirty="0">
                <a:solidFill>
                  <a:srgbClr val="000000"/>
                </a:solidFill>
                <a:highlight>
                  <a:srgbClr val="FFFF00"/>
                </a:highlight>
                <a:latin typeface="Apex New Bold" panose="02010600040501010103"/>
              </a:rPr>
              <a:t>411</a:t>
            </a:r>
            <a:endParaRPr kumimoji="0" lang="en-US" b="0" i="0" u="none" strike="noStrike" kern="1200" cap="none" spc="0" normalizeH="0" baseline="0" noProof="0" dirty="0">
              <a:ln>
                <a:noFill/>
              </a:ln>
              <a:solidFill>
                <a:srgbClr val="000000"/>
              </a:solidFill>
              <a:effectLst/>
              <a:highlight>
                <a:srgbClr val="FFFF00"/>
              </a:highlight>
              <a:uLnTx/>
              <a:uFillTx/>
              <a:latin typeface="Apex New Bold" panose="02010600040501010103"/>
            </a:endParaRPr>
          </a:p>
        </p:txBody>
      </p:sp>
      <p:pic>
        <p:nvPicPr>
          <p:cNvPr id="4" name="Picture 3">
            <a:extLst>
              <a:ext uri="{FF2B5EF4-FFF2-40B4-BE49-F238E27FC236}">
                <a16:creationId xmlns:a16="http://schemas.microsoft.com/office/drawing/2014/main" id="{940E56F1-B74F-8679-7ED8-AFAC2079CF51}"/>
              </a:ext>
            </a:extLst>
          </p:cNvPr>
          <p:cNvPicPr>
            <a:picLocks noChangeAspect="1"/>
          </p:cNvPicPr>
          <p:nvPr/>
        </p:nvPicPr>
        <p:blipFill>
          <a:blip r:embed="rId3"/>
          <a:stretch>
            <a:fillRect/>
          </a:stretch>
        </p:blipFill>
        <p:spPr>
          <a:xfrm>
            <a:off x="283474" y="805544"/>
            <a:ext cx="10275669" cy="5551714"/>
          </a:xfrm>
          <a:prstGeom prst="rect">
            <a:avLst/>
          </a:prstGeom>
        </p:spPr>
      </p:pic>
    </p:spTree>
    <p:extLst>
      <p:ext uri="{BB962C8B-B14F-4D97-AF65-F5344CB8AC3E}">
        <p14:creationId xmlns:p14="http://schemas.microsoft.com/office/powerpoint/2010/main" val="22967198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478683" y="364733"/>
            <a:ext cx="10079725" cy="461665"/>
          </a:xfrm>
        </p:spPr>
        <p:txBody>
          <a:bodyPr/>
          <a:lstStyle/>
          <a:p>
            <a:pPr algn="ctr"/>
            <a:r>
              <a:rPr lang="en-ZA" dirty="0"/>
              <a:t>SELECTED SPECIFIC GOALS AND PREFERENCE POINTS</a:t>
            </a:r>
            <a:endParaRPr lang="en-US" dirty="0"/>
          </a:p>
        </p:txBody>
      </p:sp>
      <p:sp>
        <p:nvSpPr>
          <p:cNvPr id="5" name="TextBox 4">
            <a:extLst>
              <a:ext uri="{FF2B5EF4-FFF2-40B4-BE49-F238E27FC236}">
                <a16:creationId xmlns:a16="http://schemas.microsoft.com/office/drawing/2014/main" id="{15BAEB1E-A4ED-012B-6B03-764C2CB399D7}"/>
              </a:ext>
            </a:extLst>
          </p:cNvPr>
          <p:cNvSpPr txBox="1"/>
          <p:nvPr/>
        </p:nvSpPr>
        <p:spPr>
          <a:xfrm>
            <a:off x="10453325" y="3606363"/>
            <a:ext cx="155716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ZA" b="0" i="0" u="none" strike="noStrike" kern="1200" cap="none" spc="0" normalizeH="0" baseline="0" noProof="0" dirty="0">
                <a:ln>
                  <a:noFill/>
                </a:ln>
                <a:solidFill>
                  <a:srgbClr val="000000"/>
                </a:solidFill>
                <a:effectLst/>
                <a:highlight>
                  <a:srgbClr val="FFFF00"/>
                </a:highlight>
                <a:uLnTx/>
                <a:uFillTx/>
                <a:latin typeface="Apex New Bold" panose="02010600040501010103"/>
              </a:rPr>
              <a:t>Page 31 of 411</a:t>
            </a:r>
            <a:endParaRPr kumimoji="0" lang="en-US" b="0" i="0" u="none" strike="noStrike" kern="1200" cap="none" spc="0" normalizeH="0" baseline="0" noProof="0" dirty="0">
              <a:ln>
                <a:noFill/>
              </a:ln>
              <a:solidFill>
                <a:srgbClr val="000000"/>
              </a:solidFill>
              <a:effectLst/>
              <a:highlight>
                <a:srgbClr val="FFFF00"/>
              </a:highlight>
              <a:uLnTx/>
              <a:uFillTx/>
              <a:latin typeface="Apex New Bold" panose="02010600040501010103"/>
            </a:endParaRPr>
          </a:p>
        </p:txBody>
      </p:sp>
      <p:sp>
        <p:nvSpPr>
          <p:cNvPr id="3" name="TextBox 2">
            <a:extLst>
              <a:ext uri="{FF2B5EF4-FFF2-40B4-BE49-F238E27FC236}">
                <a16:creationId xmlns:a16="http://schemas.microsoft.com/office/drawing/2014/main" id="{D0CE77EA-6023-3748-9DCD-61EF04C09AA2}"/>
              </a:ext>
            </a:extLst>
          </p:cNvPr>
          <p:cNvSpPr txBox="1"/>
          <p:nvPr/>
        </p:nvSpPr>
        <p:spPr>
          <a:xfrm>
            <a:off x="462333" y="890261"/>
            <a:ext cx="9990992" cy="1015663"/>
          </a:xfrm>
          <a:prstGeom prst="rect">
            <a:avLst/>
          </a:prstGeom>
          <a:noFill/>
        </p:spPr>
        <p:txBody>
          <a:bodyPr wrap="square">
            <a:spAutoFit/>
          </a:bodyPr>
          <a:lstStyle/>
          <a:p>
            <a:pPr algn="just"/>
            <a:r>
              <a:rPr lang="en-US" sz="2000" dirty="0">
                <a:latin typeface="Apex New Bold" panose="02010600040501010103"/>
              </a:rPr>
              <a:t>In terms of Transnet Preferential Procurement Policy (TPPP) and Procurement Manuals, the following preference points must be awarded to a bidder who provides the relevant required evidence for claiming points.</a:t>
            </a:r>
          </a:p>
        </p:txBody>
      </p:sp>
      <p:pic>
        <p:nvPicPr>
          <p:cNvPr id="4" name="Picture 3">
            <a:extLst>
              <a:ext uri="{FF2B5EF4-FFF2-40B4-BE49-F238E27FC236}">
                <a16:creationId xmlns:a16="http://schemas.microsoft.com/office/drawing/2014/main" id="{DF10CA69-B4C9-6450-7A64-A8D04635B583}"/>
              </a:ext>
            </a:extLst>
          </p:cNvPr>
          <p:cNvPicPr>
            <a:picLocks noChangeAspect="1"/>
          </p:cNvPicPr>
          <p:nvPr/>
        </p:nvPicPr>
        <p:blipFill>
          <a:blip r:embed="rId3"/>
          <a:stretch>
            <a:fillRect/>
          </a:stretch>
        </p:blipFill>
        <p:spPr>
          <a:xfrm>
            <a:off x="181510" y="1952091"/>
            <a:ext cx="10376898" cy="4541176"/>
          </a:xfrm>
          <a:prstGeom prst="rect">
            <a:avLst/>
          </a:prstGeom>
        </p:spPr>
      </p:pic>
    </p:spTree>
    <p:extLst>
      <p:ext uri="{BB962C8B-B14F-4D97-AF65-F5344CB8AC3E}">
        <p14:creationId xmlns:p14="http://schemas.microsoft.com/office/powerpoint/2010/main" val="17048015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83474" y="249922"/>
            <a:ext cx="10079725" cy="461665"/>
          </a:xfrm>
        </p:spPr>
        <p:txBody>
          <a:bodyPr/>
          <a:lstStyle/>
          <a:p>
            <a:pPr algn="ctr"/>
            <a:r>
              <a:rPr lang="en-ZA" dirty="0">
                <a:latin typeface="Apex New Bold" panose="02010600040501010103"/>
              </a:rPr>
              <a:t>SPECIFIC GOALS AND ACCEPTABLE EVIDENCE REQUIRED</a:t>
            </a:r>
            <a:endParaRPr lang="en-US" dirty="0">
              <a:latin typeface="Apex New Bold" panose="02010600040501010103"/>
            </a:endParaRPr>
          </a:p>
        </p:txBody>
      </p:sp>
      <p:sp>
        <p:nvSpPr>
          <p:cNvPr id="12" name="Title 25">
            <a:extLst>
              <a:ext uri="{FF2B5EF4-FFF2-40B4-BE49-F238E27FC236}">
                <a16:creationId xmlns:a16="http://schemas.microsoft.com/office/drawing/2014/main" id="{8DAFEC00-9FC0-A1BC-1CA1-94E8DC38FD20}"/>
              </a:ext>
            </a:extLst>
          </p:cNvPr>
          <p:cNvSpPr txBox="1">
            <a:spLocks/>
          </p:cNvSpPr>
          <p:nvPr/>
        </p:nvSpPr>
        <p:spPr>
          <a:xfrm>
            <a:off x="391885" y="5812906"/>
            <a:ext cx="9873342" cy="646331"/>
          </a:xfrm>
          <a:prstGeom prst="rect">
            <a:avLst/>
          </a:prstGeom>
        </p:spPr>
        <p:txBody>
          <a:bodyPr wrap="square" anchor="ctr" anchorCtr="0">
            <a:spAutoFit/>
          </a:bodyPr>
          <a:lstStyle>
            <a:lvl1pPr algn="l" defTabSz="779173" rtl="0" eaLnBrk="1" latinLnBrk="0" hangingPunct="1">
              <a:spcBef>
                <a:spcPct val="0"/>
              </a:spcBef>
              <a:buNone/>
              <a:defRPr sz="2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algn="just"/>
            <a:r>
              <a:rPr lang="en-ZA" sz="1800" dirty="0">
                <a:latin typeface="Apex New Bold" panose="02010600040501010103"/>
              </a:rPr>
              <a:t>Should the evidence required for any of the Specific Goals applicable in this tender not be provided, a tenderer will score zero preference points for that particular “Specific Goal”.</a:t>
            </a:r>
            <a:endParaRPr lang="en-US" sz="1800" dirty="0">
              <a:latin typeface="Apex New Bold" panose="02010600040501010103"/>
            </a:endParaRPr>
          </a:p>
        </p:txBody>
      </p:sp>
      <p:sp>
        <p:nvSpPr>
          <p:cNvPr id="14" name="TextBox 13">
            <a:extLst>
              <a:ext uri="{FF2B5EF4-FFF2-40B4-BE49-F238E27FC236}">
                <a16:creationId xmlns:a16="http://schemas.microsoft.com/office/drawing/2014/main" id="{73BECFB6-DCC8-562A-753C-D6F0568F2AAE}"/>
              </a:ext>
            </a:extLst>
          </p:cNvPr>
          <p:cNvSpPr txBox="1"/>
          <p:nvPr/>
        </p:nvSpPr>
        <p:spPr>
          <a:xfrm>
            <a:off x="10359771" y="3429000"/>
            <a:ext cx="1732911" cy="400110"/>
          </a:xfrm>
          <a:prstGeom prst="rect">
            <a:avLst/>
          </a:prstGeom>
          <a:noFill/>
        </p:spPr>
        <p:txBody>
          <a:bodyPr wrap="square" rtlCol="0">
            <a:spAutoFit/>
          </a:bodyPr>
          <a:lstStyle/>
          <a:p>
            <a:pPr algn="ctr"/>
            <a:r>
              <a:rPr lang="en-ZA" sz="2000" dirty="0">
                <a:highlight>
                  <a:srgbClr val="FFFF00"/>
                </a:highlight>
                <a:latin typeface="Apex New Bold" panose="02010600040501010103"/>
              </a:rPr>
              <a:t>Page 31 of 411</a:t>
            </a:r>
            <a:endParaRPr lang="en-US" sz="2000" dirty="0">
              <a:highlight>
                <a:srgbClr val="FFFF00"/>
              </a:highlight>
              <a:latin typeface="Apex New Bold" panose="02010600040501010103"/>
            </a:endParaRPr>
          </a:p>
        </p:txBody>
      </p:sp>
      <p:pic>
        <p:nvPicPr>
          <p:cNvPr id="5" name="Picture 4">
            <a:extLst>
              <a:ext uri="{FF2B5EF4-FFF2-40B4-BE49-F238E27FC236}">
                <a16:creationId xmlns:a16="http://schemas.microsoft.com/office/drawing/2014/main" id="{F85D58CD-95B3-F088-0D73-4F5E68F8045C}"/>
              </a:ext>
            </a:extLst>
          </p:cNvPr>
          <p:cNvPicPr>
            <a:picLocks noChangeAspect="1"/>
          </p:cNvPicPr>
          <p:nvPr/>
        </p:nvPicPr>
        <p:blipFill>
          <a:blip r:embed="rId3"/>
          <a:srcRect l="2032" r="2558" b="22134"/>
          <a:stretch>
            <a:fillRect/>
          </a:stretch>
        </p:blipFill>
        <p:spPr>
          <a:xfrm>
            <a:off x="391885" y="968829"/>
            <a:ext cx="9985180" cy="4713514"/>
          </a:xfrm>
          <a:prstGeom prst="rect">
            <a:avLst/>
          </a:prstGeom>
        </p:spPr>
      </p:pic>
    </p:spTree>
    <p:extLst>
      <p:ext uri="{BB962C8B-B14F-4D97-AF65-F5344CB8AC3E}">
        <p14:creationId xmlns:p14="http://schemas.microsoft.com/office/powerpoint/2010/main" val="14888339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1F978D-0EAB-C14B-2CE2-ADE85936CAEA}"/>
              </a:ext>
            </a:extLst>
          </p:cNvPr>
          <p:cNvSpPr>
            <a:spLocks noGrp="1"/>
          </p:cNvSpPr>
          <p:nvPr>
            <p:ph type="title"/>
          </p:nvPr>
        </p:nvSpPr>
        <p:spPr>
          <a:xfrm>
            <a:off x="283474" y="249922"/>
            <a:ext cx="10079725" cy="461665"/>
          </a:xfrm>
        </p:spPr>
        <p:txBody>
          <a:bodyPr/>
          <a:lstStyle/>
          <a:p>
            <a:r>
              <a:rPr lang="en-ZA" dirty="0"/>
              <a:t>Key Pointers determining the validity of B-BBEE Certificate:</a:t>
            </a:r>
            <a:endParaRPr lang="en-US" dirty="0"/>
          </a:p>
        </p:txBody>
      </p:sp>
      <p:pic>
        <p:nvPicPr>
          <p:cNvPr id="8" name="Picture 7">
            <a:extLst>
              <a:ext uri="{FF2B5EF4-FFF2-40B4-BE49-F238E27FC236}">
                <a16:creationId xmlns:a16="http://schemas.microsoft.com/office/drawing/2014/main" id="{D8DDD9CD-34A5-8D36-DD7B-0EFBBD56B69B}"/>
              </a:ext>
            </a:extLst>
          </p:cNvPr>
          <p:cNvPicPr>
            <a:picLocks noChangeAspect="1"/>
          </p:cNvPicPr>
          <p:nvPr/>
        </p:nvPicPr>
        <p:blipFill rotWithShape="1">
          <a:blip r:embed="rId2"/>
          <a:srcRect l="24269" t="26967" r="15000" b="15206"/>
          <a:stretch/>
        </p:blipFill>
        <p:spPr>
          <a:xfrm>
            <a:off x="283473" y="896253"/>
            <a:ext cx="10247538" cy="5617563"/>
          </a:xfrm>
          <a:prstGeom prst="rect">
            <a:avLst/>
          </a:prstGeom>
        </p:spPr>
      </p:pic>
    </p:spTree>
    <p:extLst>
      <p:ext uri="{BB962C8B-B14F-4D97-AF65-F5344CB8AC3E}">
        <p14:creationId xmlns:p14="http://schemas.microsoft.com/office/powerpoint/2010/main" val="8273239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1EDA816-F163-E0B5-5200-30657634E9A4}"/>
              </a:ext>
            </a:extLst>
          </p:cNvPr>
          <p:cNvSpPr>
            <a:spLocks noGrp="1"/>
          </p:cNvSpPr>
          <p:nvPr>
            <p:ph type="title"/>
          </p:nvPr>
        </p:nvSpPr>
        <p:spPr>
          <a:xfrm>
            <a:off x="283474" y="249922"/>
            <a:ext cx="10079725" cy="461665"/>
          </a:xfrm>
        </p:spPr>
        <p:txBody>
          <a:bodyPr/>
          <a:lstStyle/>
          <a:p>
            <a:r>
              <a:rPr kumimoji="0" lang="en-ZA" sz="2400" b="1" i="0" u="none" strike="noStrike" kern="1200" cap="none" spc="0" normalizeH="0" baseline="0" noProof="0" dirty="0">
                <a:ln>
                  <a:noFill/>
                </a:ln>
                <a:solidFill>
                  <a:srgbClr val="000000"/>
                </a:solidFill>
                <a:effectLst/>
                <a:uLnTx/>
                <a:uFillTx/>
                <a:latin typeface="Apex New Bold" panose="02010600040501010103" pitchFamily="2" charset="77"/>
                <a:cs typeface="+mj-cs"/>
              </a:rPr>
              <a:t>Key Pointers determining the validity of Sworn – Affidavit:</a:t>
            </a:r>
            <a:endParaRPr lang="en-US" dirty="0"/>
          </a:p>
        </p:txBody>
      </p:sp>
      <p:pic>
        <p:nvPicPr>
          <p:cNvPr id="8" name="Picture 7">
            <a:extLst>
              <a:ext uri="{FF2B5EF4-FFF2-40B4-BE49-F238E27FC236}">
                <a16:creationId xmlns:a16="http://schemas.microsoft.com/office/drawing/2014/main" id="{876B03BD-5447-219D-9F10-5AD2B2D0A8F8}"/>
              </a:ext>
            </a:extLst>
          </p:cNvPr>
          <p:cNvPicPr>
            <a:picLocks noChangeAspect="1"/>
          </p:cNvPicPr>
          <p:nvPr/>
        </p:nvPicPr>
        <p:blipFill rotWithShape="1">
          <a:blip r:embed="rId3"/>
          <a:srcRect l="23873" t="30849" r="18326" b="9611"/>
          <a:stretch/>
        </p:blipFill>
        <p:spPr>
          <a:xfrm>
            <a:off x="283474" y="1089061"/>
            <a:ext cx="10298908" cy="5393932"/>
          </a:xfrm>
          <a:prstGeom prst="rect">
            <a:avLst/>
          </a:prstGeom>
        </p:spPr>
      </p:pic>
    </p:spTree>
    <p:extLst>
      <p:ext uri="{BB962C8B-B14F-4D97-AF65-F5344CB8AC3E}">
        <p14:creationId xmlns:p14="http://schemas.microsoft.com/office/powerpoint/2010/main" val="5651118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0B634E1-2772-8FB3-2A9F-7F1909A29CFC}"/>
              </a:ext>
            </a:extLst>
          </p:cNvPr>
          <p:cNvSpPr>
            <a:spLocks noGrp="1"/>
          </p:cNvSpPr>
          <p:nvPr>
            <p:ph type="title"/>
          </p:nvPr>
        </p:nvSpPr>
        <p:spPr>
          <a:xfrm>
            <a:off x="283474" y="249922"/>
            <a:ext cx="10079725" cy="461665"/>
          </a:xfrm>
        </p:spPr>
        <p:txBody>
          <a:bodyPr/>
          <a:lstStyle/>
          <a:p>
            <a:r>
              <a:rPr kumimoji="0" lang="en-ZA" sz="2400" b="1" i="0" u="none" strike="noStrike" kern="1200" cap="none" spc="0" normalizeH="0" baseline="0" noProof="0" dirty="0">
                <a:ln>
                  <a:noFill/>
                </a:ln>
                <a:solidFill>
                  <a:srgbClr val="000000"/>
                </a:solidFill>
                <a:effectLst/>
                <a:uLnTx/>
                <a:uFillTx/>
                <a:latin typeface="Apex New Bold" panose="02010600040501010103" pitchFamily="2" charset="77"/>
                <a:cs typeface="+mj-cs"/>
              </a:rPr>
              <a:t>Key Pointers determining the validity of CIPC B-BBEE Certificate:</a:t>
            </a:r>
            <a:endParaRPr lang="en-US" dirty="0"/>
          </a:p>
        </p:txBody>
      </p:sp>
      <p:pic>
        <p:nvPicPr>
          <p:cNvPr id="12" name="Picture 11">
            <a:extLst>
              <a:ext uri="{FF2B5EF4-FFF2-40B4-BE49-F238E27FC236}">
                <a16:creationId xmlns:a16="http://schemas.microsoft.com/office/drawing/2014/main" id="{50B13998-7A14-E37B-C59A-E742E0D443D9}"/>
              </a:ext>
            </a:extLst>
          </p:cNvPr>
          <p:cNvPicPr>
            <a:picLocks noChangeAspect="1"/>
          </p:cNvPicPr>
          <p:nvPr/>
        </p:nvPicPr>
        <p:blipFill rotWithShape="1">
          <a:blip r:embed="rId3"/>
          <a:srcRect l="24438" t="32907" r="15000" b="9812"/>
          <a:stretch/>
        </p:blipFill>
        <p:spPr>
          <a:xfrm>
            <a:off x="209841" y="955498"/>
            <a:ext cx="10226989" cy="5406000"/>
          </a:xfrm>
          <a:prstGeom prst="rect">
            <a:avLst/>
          </a:prstGeom>
        </p:spPr>
      </p:pic>
    </p:spTree>
    <p:extLst>
      <p:ext uri="{BB962C8B-B14F-4D97-AF65-F5344CB8AC3E}">
        <p14:creationId xmlns:p14="http://schemas.microsoft.com/office/powerpoint/2010/main" val="2464157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11995-44A9-4A08-82ED-B061B0E16837}"/>
              </a:ext>
            </a:extLst>
          </p:cNvPr>
          <p:cNvSpPr>
            <a:spLocks noGrp="1"/>
          </p:cNvSpPr>
          <p:nvPr>
            <p:ph type="ctrTitle"/>
          </p:nvPr>
        </p:nvSpPr>
        <p:spPr>
          <a:xfrm>
            <a:off x="469624" y="272769"/>
            <a:ext cx="10412597" cy="661832"/>
          </a:xfrm>
        </p:spPr>
        <p:txBody>
          <a:bodyPr/>
          <a:lstStyle/>
          <a:p>
            <a:r>
              <a:rPr lang="en-US">
                <a:solidFill>
                  <a:schemeClr val="tx1"/>
                </a:solidFill>
              </a:rPr>
              <a:t>QUESTIONS AND ANSWERS</a:t>
            </a:r>
          </a:p>
        </p:txBody>
      </p:sp>
      <p:pic>
        <p:nvPicPr>
          <p:cNvPr id="7" name="Picture 45" descr="https://www.bvkz.nl/wp-content/uploads/2015/05/question-and-answer-qa-sign-and-3d-character-as-symbol-for-support_GyzjKEPO.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87426" y="1523272"/>
            <a:ext cx="9224673" cy="4908447"/>
          </a:xfrm>
          <a:prstGeom prst="rect">
            <a:avLst/>
          </a:prstGeom>
          <a:noFill/>
          <a:extLst>
            <a:ext uri="{909E8E84-426E-40DD-AFC4-6F175D3DCCD1}">
              <a14:hiddenFill xmlns:a14="http://schemas.microsoft.com/office/drawing/2010/main">
                <a:solidFill>
                  <a:srgbClr val="FFFFFF"/>
                </a:solidFill>
              </a14:hiddenFill>
            </a:ext>
          </a:extLst>
        </p:spPr>
      </p:pic>
      <p:sp>
        <p:nvSpPr>
          <p:cNvPr id="5" name="object 11">
            <a:extLst>
              <a:ext uri="{FF2B5EF4-FFF2-40B4-BE49-F238E27FC236}">
                <a16:creationId xmlns:a16="http://schemas.microsoft.com/office/drawing/2014/main" id="{C41FF81B-6565-46EC-B35A-7400E2F2D663}"/>
              </a:ext>
            </a:extLst>
          </p:cNvPr>
          <p:cNvSpPr/>
          <p:nvPr/>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a:latin typeface="Tahoma Regular"/>
            </a:endParaRPr>
          </a:p>
        </p:txBody>
      </p:sp>
    </p:spTree>
    <p:extLst>
      <p:ext uri="{BB962C8B-B14F-4D97-AF65-F5344CB8AC3E}">
        <p14:creationId xmlns:p14="http://schemas.microsoft.com/office/powerpoint/2010/main" val="38156192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1" y="0"/>
            <a:ext cx="12191999"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2000" b="1" dirty="0">
              <a:solidFill>
                <a:srgbClr val="ECECEC"/>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2000" b="1" dirty="0">
              <a:solidFill>
                <a:srgbClr val="ECECEC"/>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2000" b="1" dirty="0">
              <a:solidFill>
                <a:srgbClr val="ECECEC"/>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GB" sz="2800" b="1" dirty="0">
                <a:solidFill>
                  <a:srgbClr val="ECECEC"/>
                </a:solidFill>
                <a:latin typeface="Tahoma"/>
              </a:rPr>
              <a:t>BILL OF QUANTITIES (BOQ)</a:t>
            </a:r>
            <a:endParaRPr lang="en-GB" sz="4000" b="1" dirty="0">
              <a:solidFill>
                <a:srgbClr val="000000"/>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600" b="1" dirty="0">
              <a:solidFill>
                <a:srgbClr val="000000"/>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600" b="1" dirty="0">
              <a:solidFill>
                <a:srgbClr val="000000"/>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600" b="1" dirty="0">
              <a:solidFill>
                <a:srgbClr val="000000"/>
              </a:solidFill>
              <a:latin typeface="Tahoma"/>
            </a:endParaRPr>
          </a:p>
          <a:p>
            <a:pPr lvl="0" defTabSz="914400">
              <a:spcBef>
                <a:spcPct val="0"/>
              </a:spcBef>
              <a:defRPr/>
            </a:pPr>
            <a:r>
              <a:rPr lang="en-GB" sz="1600" b="1" dirty="0">
                <a:solidFill>
                  <a:srgbClr val="000000"/>
                </a:solidFill>
              </a:rPr>
              <a:t>2023</a:t>
            </a:r>
            <a:br>
              <a:rPr kumimoji="0" lang="en-GB" sz="1600" b="1" i="0" u="none" strike="noStrike" kern="1200" cap="none" spc="0" normalizeH="0" baseline="0" noProof="0" dirty="0">
                <a:ln>
                  <a:noFill/>
                </a:ln>
                <a:solidFill>
                  <a:srgbClr val="000000"/>
                </a:solidFill>
                <a:effectLst/>
                <a:uLnTx/>
                <a:uFillTx/>
                <a:latin typeface="Tahoma"/>
                <a:ea typeface="+mn-ea"/>
                <a:cs typeface="+mn-cs"/>
              </a:rPr>
            </a:br>
            <a:r>
              <a:rPr kumimoji="0" lang="en-GB" sz="1600" b="1" i="0" u="none" strike="noStrike" kern="1200" cap="none" spc="0" normalizeH="0" baseline="0" noProof="0" dirty="0">
                <a:ln>
                  <a:noFill/>
                </a:ln>
                <a:solidFill>
                  <a:srgbClr val="000000"/>
                </a:solidFill>
                <a:effectLst/>
                <a:uLnTx/>
                <a:uFillTx/>
                <a:latin typeface="Tahoma"/>
                <a:ea typeface="+mn-ea"/>
                <a:cs typeface="+mn-cs"/>
              </a:rPr>
              <a:t>Date: June</a:t>
            </a:r>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21592458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473" y="409699"/>
            <a:ext cx="9237114" cy="720105"/>
          </a:xfrm>
        </p:spPr>
        <p:txBody>
          <a:bodyPr/>
          <a:lstStyle/>
          <a:p>
            <a:r>
              <a:rPr lang="en-US" sz="2000" b="1" dirty="0">
                <a:solidFill>
                  <a:srgbClr val="000000"/>
                </a:solidFill>
                <a:latin typeface="Tahoma"/>
                <a:ea typeface="+mj-ea"/>
                <a:cs typeface="+mj-cs"/>
              </a:rPr>
              <a:t>Scope of Works (Based on BOQ)</a:t>
            </a:r>
            <a:endParaRPr lang="en-ZA" sz="2000" b="1" dirty="0">
              <a:solidFill>
                <a:srgbClr val="000000"/>
              </a:solidFill>
              <a:latin typeface="Tahoma"/>
              <a:ea typeface="+mj-ea"/>
              <a:cs typeface="+mj-cs"/>
            </a:endParaRPr>
          </a:p>
        </p:txBody>
      </p:sp>
      <p:sp>
        <p:nvSpPr>
          <p:cNvPr id="4" name="TextBox 3">
            <a:extLst>
              <a:ext uri="{FF2B5EF4-FFF2-40B4-BE49-F238E27FC236}">
                <a16:creationId xmlns:a16="http://schemas.microsoft.com/office/drawing/2014/main" id="{EA2E3C61-AD0B-68EF-6875-3266E1103444}"/>
              </a:ext>
            </a:extLst>
          </p:cNvPr>
          <p:cNvSpPr txBox="1"/>
          <p:nvPr/>
        </p:nvSpPr>
        <p:spPr>
          <a:xfrm>
            <a:off x="603250" y="1188135"/>
            <a:ext cx="9823450" cy="5909310"/>
          </a:xfrm>
          <a:prstGeom prst="rect">
            <a:avLst/>
          </a:prstGeom>
          <a:noFill/>
        </p:spPr>
        <p:txBody>
          <a:bodyPr wrap="square">
            <a:spAutoFit/>
          </a:bodyPr>
          <a:lstStyle/>
          <a:p>
            <a:pPr>
              <a:buNone/>
            </a:pPr>
            <a:r>
              <a:rPr lang="en-US" dirty="0"/>
              <a:t>The BOQ is divided into the following major sections:</a:t>
            </a:r>
          </a:p>
          <a:p>
            <a:pPr>
              <a:buNone/>
            </a:pPr>
            <a:endParaRPr lang="en-US" dirty="0"/>
          </a:p>
          <a:p>
            <a:pPr>
              <a:buFont typeface="Arial" panose="020B0604020202020204" pitchFamily="34" charset="0"/>
              <a:buChar char="•"/>
            </a:pPr>
            <a:r>
              <a:rPr lang="en-US" b="1" dirty="0"/>
              <a:t> Preliminaries &amp; General</a:t>
            </a:r>
            <a:r>
              <a:rPr lang="en-US" dirty="0"/>
              <a:t> – Contractor obligations, site establishment, compliance.</a:t>
            </a:r>
          </a:p>
          <a:p>
            <a:pPr>
              <a:buFont typeface="Arial" panose="020B0604020202020204" pitchFamily="34" charset="0"/>
              <a:buChar char="•"/>
            </a:pPr>
            <a:endParaRPr lang="en-US" dirty="0"/>
          </a:p>
          <a:p>
            <a:pPr>
              <a:buFont typeface="Arial" panose="020B0604020202020204" pitchFamily="34" charset="0"/>
              <a:buChar char="•"/>
            </a:pPr>
            <a:r>
              <a:rPr lang="en-US" b="1" dirty="0"/>
              <a:t> External &amp; Earthworks</a:t>
            </a:r>
            <a:r>
              <a:rPr lang="en-US" dirty="0"/>
              <a:t> – Excavation, trenching, and backfilling for services.</a:t>
            </a:r>
          </a:p>
          <a:p>
            <a:pPr>
              <a:buFont typeface="Arial" panose="020B0604020202020204" pitchFamily="34" charset="0"/>
              <a:buChar char="•"/>
            </a:pPr>
            <a:endParaRPr lang="en-US" dirty="0"/>
          </a:p>
          <a:p>
            <a:pPr>
              <a:buFont typeface="Arial" panose="020B0604020202020204" pitchFamily="34" charset="0"/>
              <a:buChar char="•"/>
            </a:pPr>
            <a:r>
              <a:rPr lang="en-US" b="1" dirty="0"/>
              <a:t> Concrete &amp; Masonry</a:t>
            </a:r>
            <a:r>
              <a:rPr lang="en-US" dirty="0"/>
              <a:t> – Foundations, bases, and ancillary structural works.</a:t>
            </a:r>
          </a:p>
          <a:p>
            <a:pPr>
              <a:buFont typeface="Arial" panose="020B0604020202020204" pitchFamily="34" charset="0"/>
              <a:buChar char="•"/>
            </a:pPr>
            <a:endParaRPr lang="en-US" dirty="0"/>
          </a:p>
          <a:p>
            <a:pPr>
              <a:buFont typeface="Arial" panose="020B0604020202020204" pitchFamily="34" charset="0"/>
              <a:buChar char="•"/>
            </a:pPr>
            <a:r>
              <a:rPr lang="en-US" b="1" dirty="0"/>
              <a:t> Electrical Works</a:t>
            </a:r>
            <a:r>
              <a:rPr lang="en-US" dirty="0"/>
              <a:t> – Main scope: bulk electrical upgrade, distribution systems, cabling, lighting, earthing, and control.</a:t>
            </a:r>
          </a:p>
          <a:p>
            <a:pPr>
              <a:buFont typeface="Arial" panose="020B0604020202020204" pitchFamily="34" charset="0"/>
              <a:buChar char="•"/>
            </a:pPr>
            <a:endParaRPr lang="en-US" dirty="0"/>
          </a:p>
          <a:p>
            <a:pPr>
              <a:buFont typeface="Arial" panose="020B0604020202020204" pitchFamily="34" charset="0"/>
              <a:buChar char="•"/>
            </a:pPr>
            <a:r>
              <a:rPr lang="en-US" b="1" dirty="0"/>
              <a:t> Fire Protection &amp; HVAC</a:t>
            </a:r>
            <a:r>
              <a:rPr lang="en-US" dirty="0"/>
              <a:t> – Safety and auxiliary systems.</a:t>
            </a:r>
          </a:p>
          <a:p>
            <a:pPr>
              <a:buFont typeface="Arial" panose="020B0604020202020204" pitchFamily="34" charset="0"/>
              <a:buChar char="•"/>
            </a:pPr>
            <a:endParaRPr lang="en-US" dirty="0"/>
          </a:p>
          <a:p>
            <a:pPr>
              <a:buFont typeface="Arial" panose="020B0604020202020204" pitchFamily="34" charset="0"/>
              <a:buChar char="•"/>
            </a:pPr>
            <a:r>
              <a:rPr lang="en-US" b="1" dirty="0"/>
              <a:t> Paintwork &amp; Waterproofing</a:t>
            </a:r>
            <a:r>
              <a:rPr lang="en-US" dirty="0"/>
              <a:t> – Finishing elements.</a:t>
            </a:r>
          </a:p>
          <a:p>
            <a:pPr>
              <a:buFont typeface="Arial" panose="020B0604020202020204" pitchFamily="34" charset="0"/>
              <a:buChar char="•"/>
            </a:pPr>
            <a:endParaRPr lang="en-US" dirty="0"/>
          </a:p>
          <a:p>
            <a:pPr>
              <a:buFont typeface="Arial" panose="020B0604020202020204" pitchFamily="34" charset="0"/>
              <a:buChar char="•"/>
            </a:pPr>
            <a:r>
              <a:rPr lang="en-US" b="1" dirty="0"/>
              <a:t> Provisional Sums</a:t>
            </a:r>
            <a:r>
              <a:rPr lang="en-US" dirty="0"/>
              <a:t> – Allowances for specialist works and unforeseen conditions.</a:t>
            </a:r>
          </a:p>
          <a:p>
            <a:endParaRPr lang="en-US" dirty="0"/>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7660115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FEFB2-3751-4022-A759-CCC4C6BCB6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BB638F-43E1-8F35-B396-88C63FE757E1}"/>
              </a:ext>
            </a:extLst>
          </p:cNvPr>
          <p:cNvSpPr>
            <a:spLocks noGrp="1"/>
          </p:cNvSpPr>
          <p:nvPr>
            <p:ph type="title"/>
          </p:nvPr>
        </p:nvSpPr>
        <p:spPr>
          <a:xfrm>
            <a:off x="526473" y="409699"/>
            <a:ext cx="9237114" cy="720105"/>
          </a:xfrm>
        </p:spPr>
        <p:txBody>
          <a:bodyPr/>
          <a:lstStyle/>
          <a:p>
            <a:r>
              <a:rPr lang="en-US" sz="2000" b="1" dirty="0">
                <a:solidFill>
                  <a:srgbClr val="000000"/>
                </a:solidFill>
                <a:latin typeface="Tahoma"/>
                <a:ea typeface="+mj-ea"/>
                <a:cs typeface="+mj-cs"/>
              </a:rPr>
              <a:t>Contractual Notes</a:t>
            </a:r>
            <a:endParaRPr lang="en-ZA" sz="2000" b="1" dirty="0">
              <a:solidFill>
                <a:srgbClr val="000000"/>
              </a:solidFill>
              <a:latin typeface="Tahoma"/>
              <a:ea typeface="+mj-ea"/>
              <a:cs typeface="+mj-cs"/>
            </a:endParaRPr>
          </a:p>
        </p:txBody>
      </p:sp>
      <p:sp>
        <p:nvSpPr>
          <p:cNvPr id="4" name="TextBox 3">
            <a:extLst>
              <a:ext uri="{FF2B5EF4-FFF2-40B4-BE49-F238E27FC236}">
                <a16:creationId xmlns:a16="http://schemas.microsoft.com/office/drawing/2014/main" id="{1955076C-6A91-6359-8FA3-FF57FE9C085B}"/>
              </a:ext>
            </a:extLst>
          </p:cNvPr>
          <p:cNvSpPr txBox="1"/>
          <p:nvPr/>
        </p:nvSpPr>
        <p:spPr>
          <a:xfrm>
            <a:off x="603250" y="1188135"/>
            <a:ext cx="9823450" cy="3970318"/>
          </a:xfrm>
          <a:prstGeom prst="rect">
            <a:avLst/>
          </a:prstGeom>
          <a:noFill/>
        </p:spPr>
        <p:txBody>
          <a:bodyPr wrap="square">
            <a:spAutoFit/>
          </a:bodyPr>
          <a:lstStyle/>
          <a:p>
            <a:pPr>
              <a:buNone/>
            </a:pPr>
            <a:r>
              <a:rPr lang="en-US" dirty="0"/>
              <a:t>Contract Type: Re-measurable, final value determined at project completion.</a:t>
            </a:r>
          </a:p>
          <a:p>
            <a:pPr>
              <a:buNone/>
            </a:pPr>
            <a:endParaRPr lang="en-US" dirty="0"/>
          </a:p>
          <a:p>
            <a:pPr>
              <a:buNone/>
            </a:pPr>
            <a:r>
              <a:rPr lang="en-US" dirty="0"/>
              <a:t>Payment Terms: 30 days period, Monthly valuations based on completed works.</a:t>
            </a:r>
          </a:p>
          <a:p>
            <a:pPr>
              <a:buNone/>
            </a:pPr>
            <a:endParaRPr lang="en-US" dirty="0"/>
          </a:p>
          <a:p>
            <a:pPr>
              <a:buNone/>
            </a:pPr>
            <a:r>
              <a:rPr lang="en-US" dirty="0"/>
              <a:t>Retention: 10% as per contract data and will be deducted in all payment certificates.</a:t>
            </a:r>
          </a:p>
          <a:p>
            <a:pPr>
              <a:buNone/>
            </a:pPr>
            <a:endParaRPr lang="en-US" dirty="0"/>
          </a:p>
          <a:p>
            <a:pPr>
              <a:buNone/>
            </a:pPr>
            <a:r>
              <a:rPr lang="en-US" dirty="0"/>
              <a:t>Price adjustment for inflation will only be applicable from September 2026 as the base date is September 2025.</a:t>
            </a:r>
          </a:p>
          <a:p>
            <a:pPr>
              <a:buNone/>
            </a:pPr>
            <a:endParaRPr lang="en-US" dirty="0"/>
          </a:p>
          <a:p>
            <a:pPr>
              <a:buNone/>
            </a:pPr>
            <a:r>
              <a:rPr lang="en-US" dirty="0"/>
              <a:t>Special Conditions: Contractors to note Employer’s right to adjust based on re-measurement.</a:t>
            </a:r>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5591923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3B38F-3EBF-E69D-B79D-109FD8ADA2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904C03-067E-50C7-FB66-7095AC95A1EE}"/>
              </a:ext>
            </a:extLst>
          </p:cNvPr>
          <p:cNvSpPr>
            <a:spLocks noGrp="1"/>
          </p:cNvSpPr>
          <p:nvPr>
            <p:ph type="title"/>
          </p:nvPr>
        </p:nvSpPr>
        <p:spPr>
          <a:xfrm>
            <a:off x="526473" y="409699"/>
            <a:ext cx="9237114" cy="720105"/>
          </a:xfrm>
        </p:spPr>
        <p:txBody>
          <a:bodyPr/>
          <a:lstStyle/>
          <a:p>
            <a:r>
              <a:rPr lang="en-US" sz="2000" b="1" dirty="0">
                <a:solidFill>
                  <a:srgbClr val="000000"/>
                </a:solidFill>
                <a:latin typeface="Tahoma"/>
                <a:ea typeface="+mj-ea"/>
                <a:cs typeface="+mj-cs"/>
              </a:rPr>
              <a:t>BOQ Pricing Instructions</a:t>
            </a:r>
            <a:endParaRPr lang="en-ZA" sz="2000" b="1" dirty="0">
              <a:solidFill>
                <a:srgbClr val="000000"/>
              </a:solidFill>
              <a:latin typeface="Tahoma"/>
              <a:ea typeface="+mj-ea"/>
              <a:cs typeface="+mj-cs"/>
            </a:endParaRPr>
          </a:p>
        </p:txBody>
      </p:sp>
      <p:sp>
        <p:nvSpPr>
          <p:cNvPr id="4" name="TextBox 3">
            <a:extLst>
              <a:ext uri="{FF2B5EF4-FFF2-40B4-BE49-F238E27FC236}">
                <a16:creationId xmlns:a16="http://schemas.microsoft.com/office/drawing/2014/main" id="{52768EC0-A3FC-AC42-B44F-EFC09CF4876E}"/>
              </a:ext>
            </a:extLst>
          </p:cNvPr>
          <p:cNvSpPr txBox="1"/>
          <p:nvPr/>
        </p:nvSpPr>
        <p:spPr>
          <a:xfrm>
            <a:off x="603250" y="1188135"/>
            <a:ext cx="9823450" cy="3416320"/>
          </a:xfrm>
          <a:prstGeom prst="rect">
            <a:avLst/>
          </a:prstGeom>
          <a:noFill/>
        </p:spPr>
        <p:txBody>
          <a:bodyPr wrap="square">
            <a:spAutoFit/>
          </a:bodyPr>
          <a:lstStyle/>
          <a:p>
            <a:pPr>
              <a:buNone/>
            </a:pPr>
            <a:r>
              <a:rPr lang="en-US" dirty="0"/>
              <a:t>All items must be fully priced with unit rates and extensions (Totals).</a:t>
            </a:r>
          </a:p>
          <a:p>
            <a:pPr>
              <a:buNone/>
            </a:pPr>
            <a:endParaRPr lang="en-US" dirty="0"/>
          </a:p>
          <a:p>
            <a:pPr>
              <a:buNone/>
            </a:pPr>
            <a:r>
              <a:rPr lang="en-US" dirty="0"/>
              <a:t>Preliminaries must be broken down clearly (site establishment, insurances, compliance).</a:t>
            </a:r>
          </a:p>
          <a:p>
            <a:pPr>
              <a:buNone/>
            </a:pPr>
            <a:endParaRPr lang="en-US" dirty="0"/>
          </a:p>
          <a:p>
            <a:pPr>
              <a:buNone/>
            </a:pPr>
            <a:r>
              <a:rPr lang="en-US" dirty="0"/>
              <a:t>Electrical Works: Tenderers must include full material, </a:t>
            </a:r>
            <a:r>
              <a:rPr lang="en-US" dirty="0" err="1"/>
              <a:t>labour</a:t>
            </a:r>
            <a:r>
              <a:rPr lang="en-US" dirty="0"/>
              <a:t>, and testing costs.</a:t>
            </a:r>
          </a:p>
          <a:p>
            <a:pPr>
              <a:buNone/>
            </a:pPr>
            <a:endParaRPr lang="en-US" dirty="0"/>
          </a:p>
          <a:p>
            <a:pPr>
              <a:buNone/>
            </a:pPr>
            <a:r>
              <a:rPr lang="en-US" dirty="0"/>
              <a:t>Provisional Sums: To be carried forward as stated, not adjusted.</a:t>
            </a:r>
          </a:p>
          <a:p>
            <a:pPr>
              <a:buNone/>
            </a:pPr>
            <a:endParaRPr lang="en-US" dirty="0"/>
          </a:p>
          <a:p>
            <a:pPr>
              <a:buNone/>
            </a:pPr>
            <a:r>
              <a:rPr lang="en-US" dirty="0"/>
              <a:t>Rate build-ups may be requested for major items.</a:t>
            </a:r>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4466136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56B44-38DC-3EF2-6495-4DC4F15196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631811-394D-32F9-7CE8-A4FB486BBC7E}"/>
              </a:ext>
            </a:extLst>
          </p:cNvPr>
          <p:cNvSpPr>
            <a:spLocks noGrp="1"/>
          </p:cNvSpPr>
          <p:nvPr>
            <p:ph type="title"/>
          </p:nvPr>
        </p:nvSpPr>
        <p:spPr>
          <a:xfrm>
            <a:off x="526473" y="409699"/>
            <a:ext cx="9237114" cy="720105"/>
          </a:xfrm>
        </p:spPr>
        <p:txBody>
          <a:bodyPr/>
          <a:lstStyle/>
          <a:p>
            <a:r>
              <a:rPr lang="en-US" sz="2000" b="1" dirty="0">
                <a:solidFill>
                  <a:srgbClr val="000000"/>
                </a:solidFill>
                <a:latin typeface="Tahoma"/>
                <a:ea typeface="+mj-ea"/>
                <a:cs typeface="+mj-cs"/>
              </a:rPr>
              <a:t>Submission Requirements</a:t>
            </a:r>
            <a:endParaRPr lang="en-ZA" sz="2000" b="1" dirty="0">
              <a:solidFill>
                <a:srgbClr val="000000"/>
              </a:solidFill>
              <a:latin typeface="Tahoma"/>
              <a:ea typeface="+mj-ea"/>
              <a:cs typeface="+mj-cs"/>
            </a:endParaRPr>
          </a:p>
        </p:txBody>
      </p:sp>
      <p:sp>
        <p:nvSpPr>
          <p:cNvPr id="4" name="TextBox 3">
            <a:extLst>
              <a:ext uri="{FF2B5EF4-FFF2-40B4-BE49-F238E27FC236}">
                <a16:creationId xmlns:a16="http://schemas.microsoft.com/office/drawing/2014/main" id="{8225D49D-7C7F-198D-CB5E-EBB83A819653}"/>
              </a:ext>
            </a:extLst>
          </p:cNvPr>
          <p:cNvSpPr txBox="1"/>
          <p:nvPr/>
        </p:nvSpPr>
        <p:spPr>
          <a:xfrm>
            <a:off x="603250" y="1188135"/>
            <a:ext cx="9823450" cy="2585323"/>
          </a:xfrm>
          <a:prstGeom prst="rect">
            <a:avLst/>
          </a:prstGeom>
          <a:noFill/>
        </p:spPr>
        <p:txBody>
          <a:bodyPr wrap="square">
            <a:spAutoFit/>
          </a:bodyPr>
          <a:lstStyle/>
          <a:p>
            <a:pPr>
              <a:buNone/>
            </a:pPr>
            <a:endParaRPr lang="en-US" dirty="0"/>
          </a:p>
          <a:p>
            <a:pPr>
              <a:buNone/>
            </a:pPr>
            <a:r>
              <a:rPr lang="en-US" dirty="0"/>
              <a:t>Format: Priced BOQ (PDF) + supporting documents.</a:t>
            </a:r>
          </a:p>
          <a:p>
            <a:pPr>
              <a:buNone/>
            </a:pPr>
            <a:endParaRPr lang="en-US" dirty="0"/>
          </a:p>
          <a:p>
            <a:pPr>
              <a:buNone/>
            </a:pPr>
            <a:r>
              <a:rPr lang="en-US" dirty="0"/>
              <a:t>Supporting Documents: Method statement, programme, schedule of rates, compliance certificates.</a:t>
            </a:r>
          </a:p>
          <a:p>
            <a:pPr>
              <a:buNone/>
            </a:pPr>
            <a:endParaRPr lang="en-US" dirty="0"/>
          </a:p>
          <a:p>
            <a:pPr>
              <a:buNone/>
            </a:pPr>
            <a:endParaRPr lang="en-US" dirty="0"/>
          </a:p>
          <a:p>
            <a:pPr>
              <a:buNone/>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1752288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C0657-EBC5-1E50-F7DF-32D8809452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091B3B-5221-774F-D1E3-1B4D6503E1AF}"/>
              </a:ext>
            </a:extLst>
          </p:cNvPr>
          <p:cNvSpPr>
            <a:spLocks noGrp="1"/>
          </p:cNvSpPr>
          <p:nvPr>
            <p:ph type="title"/>
          </p:nvPr>
        </p:nvSpPr>
        <p:spPr>
          <a:xfrm>
            <a:off x="526473" y="409699"/>
            <a:ext cx="9237114" cy="720105"/>
          </a:xfrm>
        </p:spPr>
        <p:txBody>
          <a:bodyPr/>
          <a:lstStyle/>
          <a:p>
            <a:r>
              <a:rPr lang="en-US" sz="2000" dirty="0">
                <a:solidFill>
                  <a:srgbClr val="000000"/>
                </a:solidFill>
                <a:latin typeface="Tahoma"/>
                <a:ea typeface="+mj-ea"/>
              </a:rPr>
              <a:t>Bill of Quantities (BOQ) Summary</a:t>
            </a:r>
            <a:endParaRPr lang="en-ZA" sz="2000" b="1" dirty="0">
              <a:solidFill>
                <a:srgbClr val="000000"/>
              </a:solidFill>
              <a:latin typeface="Tahoma"/>
              <a:ea typeface="+mj-ea"/>
              <a:cs typeface="+mj-cs"/>
            </a:endParaRPr>
          </a:p>
        </p:txBody>
      </p:sp>
      <p:sp>
        <p:nvSpPr>
          <p:cNvPr id="4" name="TextBox 3">
            <a:extLst>
              <a:ext uri="{FF2B5EF4-FFF2-40B4-BE49-F238E27FC236}">
                <a16:creationId xmlns:a16="http://schemas.microsoft.com/office/drawing/2014/main" id="{D34A425B-1CE3-CADB-2F09-9EA23FEC0237}"/>
              </a:ext>
            </a:extLst>
          </p:cNvPr>
          <p:cNvSpPr txBox="1"/>
          <p:nvPr/>
        </p:nvSpPr>
        <p:spPr>
          <a:xfrm>
            <a:off x="603250" y="1188135"/>
            <a:ext cx="9823450" cy="1754326"/>
          </a:xfrm>
          <a:prstGeom prst="rect">
            <a:avLst/>
          </a:prstGeom>
          <a:noFill/>
        </p:spPr>
        <p:txBody>
          <a:bodyPr wrap="square">
            <a:spAutoFit/>
          </a:bodyPr>
          <a:lstStyle/>
          <a:p>
            <a:pPr>
              <a:buNone/>
            </a:pPr>
            <a:endParaRPr lang="en-US" dirty="0"/>
          </a:p>
          <a:p>
            <a:pPr>
              <a:buNone/>
            </a:pPr>
            <a:endParaRPr lang="en-US" dirty="0"/>
          </a:p>
          <a:p>
            <a:pPr>
              <a:buNone/>
            </a:pPr>
            <a:endParaRPr lang="en-US" dirty="0"/>
          </a:p>
          <a:p>
            <a:pPr>
              <a:buNone/>
            </a:pPr>
            <a:endParaRPr lang="en-US" dirty="0"/>
          </a:p>
          <a:p>
            <a:pPr>
              <a:buNone/>
            </a:pPr>
            <a:endParaRPr lang="en-US" dirty="0"/>
          </a:p>
          <a:p>
            <a:pPr marL="285750" indent="-285750">
              <a:buFont typeface="Arial" panose="020B0604020202020204" pitchFamily="34" charset="0"/>
              <a:buChar char="•"/>
            </a:pPr>
            <a:endParaRPr lang="en-US" dirty="0"/>
          </a:p>
        </p:txBody>
      </p:sp>
      <p:pic>
        <p:nvPicPr>
          <p:cNvPr id="3" name="Picture 2">
            <a:extLst>
              <a:ext uri="{FF2B5EF4-FFF2-40B4-BE49-F238E27FC236}">
                <a16:creationId xmlns:a16="http://schemas.microsoft.com/office/drawing/2014/main" id="{ED88E2DC-AE3C-55A5-8642-E7C93B6D4F28}"/>
              </a:ext>
            </a:extLst>
          </p:cNvPr>
          <p:cNvPicPr>
            <a:picLocks noChangeAspect="1"/>
          </p:cNvPicPr>
          <p:nvPr/>
        </p:nvPicPr>
        <p:blipFill>
          <a:blip r:embed="rId3"/>
          <a:stretch>
            <a:fillRect/>
          </a:stretch>
        </p:blipFill>
        <p:spPr>
          <a:xfrm>
            <a:off x="1391044" y="887157"/>
            <a:ext cx="5584188" cy="5833406"/>
          </a:xfrm>
          <a:prstGeom prst="rect">
            <a:avLst/>
          </a:prstGeom>
        </p:spPr>
      </p:pic>
    </p:spTree>
    <p:extLst>
      <p:ext uri="{BB962C8B-B14F-4D97-AF65-F5344CB8AC3E}">
        <p14:creationId xmlns:p14="http://schemas.microsoft.com/office/powerpoint/2010/main" val="21411641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852BE-1A40-1DE7-DE9B-187E9CA218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321CB8-360A-C827-2D07-41C58A002DF3}"/>
              </a:ext>
            </a:extLst>
          </p:cNvPr>
          <p:cNvSpPr>
            <a:spLocks noGrp="1"/>
          </p:cNvSpPr>
          <p:nvPr>
            <p:ph type="ctrTitle"/>
          </p:nvPr>
        </p:nvSpPr>
        <p:spPr>
          <a:xfrm>
            <a:off x="469624" y="272769"/>
            <a:ext cx="10412597" cy="661832"/>
          </a:xfrm>
        </p:spPr>
        <p:txBody>
          <a:bodyPr/>
          <a:lstStyle/>
          <a:p>
            <a:r>
              <a:rPr lang="en-US">
                <a:solidFill>
                  <a:schemeClr val="tx1"/>
                </a:solidFill>
              </a:rPr>
              <a:t>QUESTIONS AND ANSWERS</a:t>
            </a:r>
          </a:p>
        </p:txBody>
      </p:sp>
      <p:pic>
        <p:nvPicPr>
          <p:cNvPr id="7" name="Picture 45" descr="https://www.bvkz.nl/wp-content/uploads/2015/05/question-and-answer-qa-sign-and-3d-character-as-symbol-for-support_GyzjKEPO.jpg">
            <a:extLst>
              <a:ext uri="{FF2B5EF4-FFF2-40B4-BE49-F238E27FC236}">
                <a16:creationId xmlns:a16="http://schemas.microsoft.com/office/drawing/2014/main" id="{F37B177D-8625-719D-5159-E5BEDEDCD409}"/>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87426" y="1523272"/>
            <a:ext cx="9224673" cy="4908447"/>
          </a:xfrm>
          <a:prstGeom prst="rect">
            <a:avLst/>
          </a:prstGeom>
          <a:noFill/>
          <a:extLst>
            <a:ext uri="{909E8E84-426E-40DD-AFC4-6F175D3DCCD1}">
              <a14:hiddenFill xmlns:a14="http://schemas.microsoft.com/office/drawing/2010/main">
                <a:solidFill>
                  <a:srgbClr val="FFFFFF"/>
                </a:solidFill>
              </a14:hiddenFill>
            </a:ext>
          </a:extLst>
        </p:spPr>
      </p:pic>
      <p:sp>
        <p:nvSpPr>
          <p:cNvPr id="5" name="object 11">
            <a:extLst>
              <a:ext uri="{FF2B5EF4-FFF2-40B4-BE49-F238E27FC236}">
                <a16:creationId xmlns:a16="http://schemas.microsoft.com/office/drawing/2014/main" id="{7E7138DB-5CBD-3EBF-8CA1-AA845A84F289}"/>
              </a:ext>
            </a:extLst>
          </p:cNvPr>
          <p:cNvSpPr/>
          <p:nvPr/>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a:latin typeface="Tahoma Regular"/>
            </a:endParaRPr>
          </a:p>
        </p:txBody>
      </p:sp>
    </p:spTree>
    <p:extLst>
      <p:ext uri="{BB962C8B-B14F-4D97-AF65-F5344CB8AC3E}">
        <p14:creationId xmlns:p14="http://schemas.microsoft.com/office/powerpoint/2010/main" val="37665613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3D537-11DE-E2C6-D995-5944CA57388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A706E1E-EAF6-7775-4CE4-5E5FD6B88BDE}"/>
              </a:ext>
            </a:extLst>
          </p:cNvPr>
          <p:cNvSpPr/>
          <p:nvPr/>
        </p:nvSpPr>
        <p:spPr>
          <a:xfrm>
            <a:off x="108284" y="24063"/>
            <a:ext cx="12191999"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2000" b="1" dirty="0">
              <a:solidFill>
                <a:srgbClr val="ECECEC"/>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2000" b="1" dirty="0">
              <a:solidFill>
                <a:srgbClr val="ECECEC"/>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GB" sz="2800" b="1" dirty="0">
              <a:solidFill>
                <a:srgbClr val="ECECEC"/>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GB" sz="4000" b="1" dirty="0">
                <a:solidFill>
                  <a:srgbClr val="ECECEC"/>
                </a:solidFill>
                <a:latin typeface="Tahoma"/>
              </a:rPr>
              <a:t>SUMMARY OF FINANCIAL AND SPECIFIC GOALS EVALUATION </a:t>
            </a:r>
            <a:endParaRPr kumimoji="0" lang="en-GB" sz="40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4000" b="1" dirty="0">
              <a:solidFill>
                <a:srgbClr val="000000"/>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600" b="1" dirty="0">
              <a:solidFill>
                <a:srgbClr val="000000"/>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600" b="1" dirty="0">
              <a:solidFill>
                <a:srgbClr val="000000"/>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600" b="1" dirty="0">
              <a:solidFill>
                <a:srgbClr val="000000"/>
              </a:solidFill>
              <a:latin typeface="Tahoma"/>
            </a:endParaRPr>
          </a:p>
        </p:txBody>
      </p:sp>
      <p:sp>
        <p:nvSpPr>
          <p:cNvPr id="7" name="Graphic 64">
            <a:extLst>
              <a:ext uri="{FF2B5EF4-FFF2-40B4-BE49-F238E27FC236}">
                <a16:creationId xmlns:a16="http://schemas.microsoft.com/office/drawing/2014/main" id="{626196F4-571E-641C-ED78-F413F444E9B0}"/>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96B6154F-DE0E-3A82-709A-9BEEB109E2D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350207531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473" y="409699"/>
            <a:ext cx="9237114" cy="720105"/>
          </a:xfrm>
        </p:spPr>
        <p:txBody>
          <a:bodyPr/>
          <a:lstStyle/>
          <a:p>
            <a:r>
              <a:rPr lang="en-US" sz="2000" b="1" dirty="0">
                <a:solidFill>
                  <a:srgbClr val="000000"/>
                </a:solidFill>
                <a:latin typeface="Tahoma"/>
                <a:ea typeface="+mj-ea"/>
                <a:cs typeface="+mj-cs"/>
              </a:rPr>
              <a:t>SUMMARY - FINANCIAL AND SPECIFIC GOALS EVALUATION</a:t>
            </a:r>
            <a:endParaRPr lang="en-ZA" sz="2000" b="1" dirty="0">
              <a:solidFill>
                <a:srgbClr val="000000"/>
              </a:solidFill>
              <a:latin typeface="Tahoma"/>
              <a:ea typeface="+mj-ea"/>
              <a:cs typeface="+mj-cs"/>
            </a:endParaRPr>
          </a:p>
        </p:txBody>
      </p:sp>
      <p:sp>
        <p:nvSpPr>
          <p:cNvPr id="3" name="TextBox 2">
            <a:extLst>
              <a:ext uri="{FF2B5EF4-FFF2-40B4-BE49-F238E27FC236}">
                <a16:creationId xmlns:a16="http://schemas.microsoft.com/office/drawing/2014/main" id="{CF14813D-CCEB-C919-DBBD-84BE3AFBDDA7}"/>
              </a:ext>
            </a:extLst>
          </p:cNvPr>
          <p:cNvSpPr txBox="1"/>
          <p:nvPr/>
        </p:nvSpPr>
        <p:spPr>
          <a:xfrm>
            <a:off x="526473" y="1129803"/>
            <a:ext cx="10398882" cy="4794454"/>
          </a:xfrm>
          <a:prstGeom prst="rect">
            <a:avLst/>
          </a:prstGeom>
          <a:noFill/>
        </p:spPr>
        <p:txBody>
          <a:bodyPr wrap="square" rtlCol="0">
            <a:spAutoFit/>
          </a:bodyPr>
          <a:lstStyle/>
          <a:p>
            <a:pPr marL="285750" indent="-285750">
              <a:lnSpc>
                <a:spcPct val="150000"/>
              </a:lnSpc>
              <a:spcBef>
                <a:spcPts val="1200"/>
              </a:spcBef>
              <a:buFont typeface="Wingdings" panose="05000000000000000000" pitchFamily="2" charset="2"/>
              <a:buChar char="ü"/>
            </a:pPr>
            <a:r>
              <a:rPr lang="en-US" dirty="0">
                <a:solidFill>
                  <a:srgbClr val="000000"/>
                </a:solidFill>
                <a:latin typeface="+mj-lt"/>
              </a:rPr>
              <a:t>The 80/20 or 90/10 preference points systems as described in the Preferential Procurement Regulations 2022 will apply and the lowest acceptable tender will be used to determine the applicable preference point system</a:t>
            </a:r>
            <a:r>
              <a:rPr lang="en-ZA" dirty="0">
                <a:solidFill>
                  <a:srgbClr val="000000"/>
                </a:solidFill>
                <a:latin typeface="+mj-lt"/>
              </a:rPr>
              <a:t>.</a:t>
            </a:r>
          </a:p>
          <a:p>
            <a:pPr marL="285750" indent="-285750">
              <a:lnSpc>
                <a:spcPct val="150000"/>
              </a:lnSpc>
              <a:spcBef>
                <a:spcPts val="1200"/>
              </a:spcBef>
              <a:buFont typeface="Wingdings" panose="05000000000000000000" pitchFamily="2" charset="2"/>
              <a:buChar char="ü"/>
            </a:pPr>
            <a:r>
              <a:rPr lang="en-ZA" dirty="0">
                <a:solidFill>
                  <a:srgbClr val="000000"/>
                </a:solidFill>
                <a:latin typeface="+mj-lt"/>
              </a:rPr>
              <a:t>Preference points for this bid shall be awarded for: </a:t>
            </a:r>
          </a:p>
          <a:p>
            <a:pPr marL="742950" lvl="1" indent="-285750">
              <a:lnSpc>
                <a:spcPct val="150000"/>
              </a:lnSpc>
              <a:buFont typeface="Wingdings" panose="05000000000000000000" pitchFamily="2" charset="2"/>
              <a:buChar char="ü"/>
            </a:pPr>
            <a:r>
              <a:rPr lang="en-ZA" b="1" dirty="0">
                <a:solidFill>
                  <a:srgbClr val="000000"/>
                </a:solidFill>
                <a:latin typeface="+mj-lt"/>
              </a:rPr>
              <a:t>Price; </a:t>
            </a:r>
            <a:r>
              <a:rPr lang="en-ZA" dirty="0">
                <a:solidFill>
                  <a:srgbClr val="000000"/>
                </a:solidFill>
                <a:latin typeface="+mj-lt"/>
              </a:rPr>
              <a:t>and</a:t>
            </a:r>
          </a:p>
          <a:p>
            <a:pPr marL="742950" lvl="1" indent="-285750">
              <a:lnSpc>
                <a:spcPct val="150000"/>
              </a:lnSpc>
              <a:buFont typeface="Wingdings" panose="05000000000000000000" pitchFamily="2" charset="2"/>
              <a:buChar char="ü"/>
            </a:pPr>
            <a:r>
              <a:rPr lang="en-ZA" b="1" dirty="0">
                <a:solidFill>
                  <a:srgbClr val="000000"/>
                </a:solidFill>
                <a:latin typeface="+mj-lt"/>
              </a:rPr>
              <a:t>Specific goals.</a:t>
            </a:r>
          </a:p>
          <a:p>
            <a:pPr marL="285750" indent="-285750">
              <a:lnSpc>
                <a:spcPct val="150000"/>
              </a:lnSpc>
              <a:spcBef>
                <a:spcPts val="1200"/>
              </a:spcBef>
              <a:buFont typeface="Wingdings" panose="05000000000000000000" pitchFamily="2" charset="2"/>
              <a:buChar char="ü"/>
            </a:pPr>
            <a:r>
              <a:rPr lang="en-ZA" dirty="0">
                <a:solidFill>
                  <a:srgbClr val="000000"/>
                </a:solidFill>
                <a:latin typeface="+mj-lt"/>
              </a:rPr>
              <a:t>The Finance and team shall conduct financial and price evaluation to check the following:</a:t>
            </a:r>
          </a:p>
          <a:p>
            <a:pPr marL="742950" lvl="1" indent="-285750">
              <a:lnSpc>
                <a:spcPct val="150000"/>
              </a:lnSpc>
              <a:buFont typeface="Wingdings" panose="05000000000000000000" pitchFamily="2" charset="2"/>
              <a:buChar char="ü"/>
            </a:pPr>
            <a:r>
              <a:rPr lang="en-ZA" b="1" dirty="0">
                <a:solidFill>
                  <a:srgbClr val="000000"/>
                </a:solidFill>
                <a:latin typeface="+mj-lt"/>
              </a:rPr>
              <a:t>Financial stability of the bidder</a:t>
            </a:r>
          </a:p>
          <a:p>
            <a:pPr marL="742950" lvl="1" indent="-285750">
              <a:lnSpc>
                <a:spcPct val="150000"/>
              </a:lnSpc>
              <a:buFont typeface="Wingdings" panose="05000000000000000000" pitchFamily="2" charset="2"/>
              <a:buChar char="ü"/>
            </a:pPr>
            <a:r>
              <a:rPr lang="en-US" b="1" dirty="0">
                <a:solidFill>
                  <a:srgbClr val="000000"/>
                </a:solidFill>
                <a:latin typeface="+mj-lt"/>
              </a:rPr>
              <a:t>If the bid price is market-related or falls within the budget </a:t>
            </a:r>
          </a:p>
          <a:p>
            <a:pPr marL="742950" lvl="1" indent="-285750">
              <a:lnSpc>
                <a:spcPct val="150000"/>
              </a:lnSpc>
              <a:buFont typeface="Wingdings" panose="05000000000000000000" pitchFamily="2" charset="2"/>
              <a:buChar char="ü"/>
            </a:pPr>
            <a:r>
              <a:rPr lang="en-US" b="1" dirty="0">
                <a:solidFill>
                  <a:srgbClr val="000000"/>
                </a:solidFill>
                <a:latin typeface="+mj-lt"/>
              </a:rPr>
              <a:t>The BOQ will be checked for any discrepancies and/or arithmetical  errors.  </a:t>
            </a:r>
            <a:endParaRPr lang="en-ZA" b="1" dirty="0">
              <a:solidFill>
                <a:srgbClr val="000000"/>
              </a:solidFill>
              <a:latin typeface="+mj-lt"/>
            </a:endParaRPr>
          </a:p>
          <a:p>
            <a:pPr marL="742950" lvl="1" indent="-285750">
              <a:lnSpc>
                <a:spcPct val="150000"/>
              </a:lnSpc>
              <a:buFont typeface="Arial" panose="020B0604020202020204" pitchFamily="34" charset="0"/>
              <a:buChar char="•"/>
            </a:pPr>
            <a:endParaRPr lang="en-US" sz="1200" dirty="0"/>
          </a:p>
        </p:txBody>
      </p:sp>
    </p:spTree>
    <p:extLst>
      <p:ext uri="{BB962C8B-B14F-4D97-AF65-F5344CB8AC3E}">
        <p14:creationId xmlns:p14="http://schemas.microsoft.com/office/powerpoint/2010/main" val="40614670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3DFE843-1B2D-3354-14B1-E6299CFB52D2}"/>
              </a:ext>
            </a:extLst>
          </p:cNvPr>
          <p:cNvSpPr>
            <a:spLocks noGrp="1"/>
          </p:cNvSpPr>
          <p:nvPr>
            <p:ph type="title"/>
          </p:nvPr>
        </p:nvSpPr>
        <p:spPr>
          <a:xfrm>
            <a:off x="314324" y="333389"/>
            <a:ext cx="10079037" cy="400110"/>
          </a:xfrm>
        </p:spPr>
        <p:txBody>
          <a:bodyPr/>
          <a:lstStyle/>
          <a:p>
            <a:r>
              <a:rPr lang="en-US" sz="2000" dirty="0">
                <a:solidFill>
                  <a:srgbClr val="000000"/>
                </a:solidFill>
                <a:latin typeface="Tahoma" panose="020B0604030504040204" pitchFamily="34" charset="0"/>
              </a:rPr>
              <a:t>Step 5 : Weighted score</a:t>
            </a:r>
            <a:endParaRPr lang="en-ZA" sz="2000" dirty="0"/>
          </a:p>
        </p:txBody>
      </p:sp>
      <p:graphicFrame>
        <p:nvGraphicFramePr>
          <p:cNvPr id="4" name="Table 3">
            <a:extLst>
              <a:ext uri="{FF2B5EF4-FFF2-40B4-BE49-F238E27FC236}">
                <a16:creationId xmlns:a16="http://schemas.microsoft.com/office/drawing/2014/main" id="{4AAA3DC5-4999-5C15-DD21-DFF3F452373D}"/>
              </a:ext>
            </a:extLst>
          </p:cNvPr>
          <p:cNvGraphicFramePr>
            <a:graphicFrameLocks noGrp="1"/>
          </p:cNvGraphicFramePr>
          <p:nvPr>
            <p:extLst>
              <p:ext uri="{D42A27DB-BD31-4B8C-83A1-F6EECF244321}">
                <p14:modId xmlns:p14="http://schemas.microsoft.com/office/powerpoint/2010/main" val="191930449"/>
              </p:ext>
            </p:extLst>
          </p:nvPr>
        </p:nvGraphicFramePr>
        <p:xfrm>
          <a:off x="653053" y="3197398"/>
          <a:ext cx="9740308" cy="2548310"/>
        </p:xfrm>
        <a:graphic>
          <a:graphicData uri="http://schemas.openxmlformats.org/drawingml/2006/table">
            <a:tbl>
              <a:tblPr firstRow="1" firstCol="1" bandRow="1">
                <a:tableStyleId>{00A15C55-8517-42AA-B614-E9B94910E393}</a:tableStyleId>
              </a:tblPr>
              <a:tblGrid>
                <a:gridCol w="5165587">
                  <a:extLst>
                    <a:ext uri="{9D8B030D-6E8A-4147-A177-3AD203B41FA5}">
                      <a16:colId xmlns:a16="http://schemas.microsoft.com/office/drawing/2014/main" val="20000"/>
                    </a:ext>
                  </a:extLst>
                </a:gridCol>
                <a:gridCol w="4574721">
                  <a:extLst>
                    <a:ext uri="{9D8B030D-6E8A-4147-A177-3AD203B41FA5}">
                      <a16:colId xmlns:a16="http://schemas.microsoft.com/office/drawing/2014/main" val="20001"/>
                    </a:ext>
                  </a:extLst>
                </a:gridCol>
              </a:tblGrid>
              <a:tr h="534066">
                <a:tc>
                  <a:txBody>
                    <a:bodyPr/>
                    <a:lstStyle/>
                    <a:p>
                      <a:pPr algn="ctr">
                        <a:lnSpc>
                          <a:spcPct val="115000"/>
                        </a:lnSpc>
                        <a:spcAft>
                          <a:spcPts val="300"/>
                        </a:spcAft>
                      </a:pPr>
                      <a:r>
                        <a:rPr lang="en-US" sz="1600">
                          <a:effectLst/>
                        </a:rPr>
                        <a:t>Evaluation Criteria</a:t>
                      </a:r>
                      <a:endParaRPr lang="en-ZA" sz="1600">
                        <a:effectLst/>
                        <a:latin typeface="+mj-lt"/>
                        <a:ea typeface="Times New Roman" panose="02020603050405020304" pitchFamily="18" charset="0"/>
                      </a:endParaRPr>
                    </a:p>
                  </a:txBody>
                  <a:tcPr marL="68580" marR="68580" marT="0" marB="0"/>
                </a:tc>
                <a:tc>
                  <a:txBody>
                    <a:bodyPr/>
                    <a:lstStyle/>
                    <a:p>
                      <a:pPr algn="ctr">
                        <a:lnSpc>
                          <a:spcPct val="115000"/>
                        </a:lnSpc>
                        <a:spcAft>
                          <a:spcPts val="300"/>
                        </a:spcAft>
                      </a:pPr>
                      <a:r>
                        <a:rPr lang="en-US" sz="1600">
                          <a:effectLst/>
                        </a:rPr>
                        <a:t>Final Weighted Scores</a:t>
                      </a:r>
                      <a:endParaRPr lang="en-ZA" sz="1600">
                        <a:effectLst/>
                        <a:latin typeface="+mj-lt"/>
                        <a:ea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657326">
                <a:tc>
                  <a:txBody>
                    <a:bodyPr/>
                    <a:lstStyle/>
                    <a:p>
                      <a:pPr>
                        <a:lnSpc>
                          <a:spcPct val="115000"/>
                        </a:lnSpc>
                        <a:spcAft>
                          <a:spcPts val="300"/>
                        </a:spcAft>
                      </a:pPr>
                      <a:r>
                        <a:rPr lang="en-US" sz="1600">
                          <a:effectLst/>
                        </a:rPr>
                        <a:t>Price </a:t>
                      </a:r>
                      <a:endParaRPr lang="en-ZA" sz="1600">
                        <a:effectLst/>
                        <a:latin typeface="+mj-lt"/>
                        <a:ea typeface="Times New Roman" panose="02020603050405020304" pitchFamily="18" charset="0"/>
                      </a:endParaRPr>
                    </a:p>
                  </a:txBody>
                  <a:tcPr marL="68580" marR="68580" marT="0" marB="0"/>
                </a:tc>
                <a:tc>
                  <a:txBody>
                    <a:bodyPr/>
                    <a:lstStyle>
                      <a:lvl1pPr marL="0" algn="l" defTabSz="844083" rtl="0" eaLnBrk="1" latinLnBrk="0" hangingPunct="1">
                        <a:defRPr sz="1662" kern="1200">
                          <a:solidFill>
                            <a:schemeClr val="tx1"/>
                          </a:solidFill>
                          <a:latin typeface="Calibri"/>
                        </a:defRPr>
                      </a:lvl1pPr>
                      <a:lvl2pPr marL="422041" algn="l" defTabSz="844083" rtl="0" eaLnBrk="1" latinLnBrk="0" hangingPunct="1">
                        <a:defRPr sz="1662" kern="1200">
                          <a:solidFill>
                            <a:schemeClr val="tx1"/>
                          </a:solidFill>
                          <a:latin typeface="Calibri"/>
                        </a:defRPr>
                      </a:lvl2pPr>
                      <a:lvl3pPr marL="844083" algn="l" defTabSz="844083" rtl="0" eaLnBrk="1" latinLnBrk="0" hangingPunct="1">
                        <a:defRPr sz="1662" kern="1200">
                          <a:solidFill>
                            <a:schemeClr val="tx1"/>
                          </a:solidFill>
                          <a:latin typeface="Calibri"/>
                        </a:defRPr>
                      </a:lvl3pPr>
                      <a:lvl4pPr marL="1266124" algn="l" defTabSz="844083" rtl="0" eaLnBrk="1" latinLnBrk="0" hangingPunct="1">
                        <a:defRPr sz="1662" kern="1200">
                          <a:solidFill>
                            <a:schemeClr val="tx1"/>
                          </a:solidFill>
                          <a:latin typeface="Calibri"/>
                        </a:defRPr>
                      </a:lvl4pPr>
                      <a:lvl5pPr marL="1688165" algn="l" defTabSz="844083" rtl="0" eaLnBrk="1" latinLnBrk="0" hangingPunct="1">
                        <a:defRPr sz="1662" kern="1200">
                          <a:solidFill>
                            <a:schemeClr val="tx1"/>
                          </a:solidFill>
                          <a:latin typeface="Calibri"/>
                        </a:defRPr>
                      </a:lvl5pPr>
                      <a:lvl6pPr marL="2110207" algn="l" defTabSz="844083" rtl="0" eaLnBrk="1" latinLnBrk="0" hangingPunct="1">
                        <a:defRPr sz="1662" kern="1200">
                          <a:solidFill>
                            <a:schemeClr val="tx1"/>
                          </a:solidFill>
                          <a:latin typeface="Calibri"/>
                        </a:defRPr>
                      </a:lvl6pPr>
                      <a:lvl7pPr marL="2532248" algn="l" defTabSz="844083" rtl="0" eaLnBrk="1" latinLnBrk="0" hangingPunct="1">
                        <a:defRPr sz="1662" kern="1200">
                          <a:solidFill>
                            <a:schemeClr val="tx1"/>
                          </a:solidFill>
                          <a:latin typeface="Calibri"/>
                        </a:defRPr>
                      </a:lvl7pPr>
                      <a:lvl8pPr marL="2954289" algn="l" defTabSz="844083" rtl="0" eaLnBrk="1" latinLnBrk="0" hangingPunct="1">
                        <a:defRPr sz="1662" kern="1200">
                          <a:solidFill>
                            <a:schemeClr val="tx1"/>
                          </a:solidFill>
                          <a:latin typeface="Calibri"/>
                        </a:defRPr>
                      </a:lvl8pPr>
                      <a:lvl9pPr marL="3376331" algn="l" defTabSz="844083" rtl="0" eaLnBrk="1" latinLnBrk="0" hangingPunct="1">
                        <a:defRPr sz="1662" kern="1200">
                          <a:solidFill>
                            <a:schemeClr val="tx1"/>
                          </a:solidFill>
                          <a:latin typeface="Calibri"/>
                        </a:defRPr>
                      </a:lvl9pPr>
                    </a:lstStyle>
                    <a:p>
                      <a:pPr algn="ctr">
                        <a:lnSpc>
                          <a:spcPct val="150000"/>
                        </a:lnSpc>
                        <a:spcBef>
                          <a:spcPts val="300"/>
                        </a:spcBef>
                        <a:spcAft>
                          <a:spcPts val="300"/>
                        </a:spcAft>
                      </a:pPr>
                      <a:r>
                        <a:rPr lang="en-GB" sz="1600" kern="1200" dirty="0">
                          <a:solidFill>
                            <a:schemeClr val="dk1"/>
                          </a:solidFill>
                          <a:latin typeface="+mj-lt"/>
                        </a:rPr>
                        <a:t>80/90</a:t>
                      </a:r>
                      <a:endParaRPr lang="en-ZA" sz="1600" kern="1200" dirty="0">
                        <a:solidFill>
                          <a:schemeClr val="dk1"/>
                        </a:solidFill>
                        <a:latin typeface="+mj-lt"/>
                        <a:ea typeface="+mn-ea"/>
                        <a:cs typeface="+mn-cs"/>
                      </a:endParaRPr>
                    </a:p>
                  </a:txBody>
                  <a:tcPr marL="68580" marR="68580" marT="0" marB="0"/>
                </a:tc>
                <a:extLst>
                  <a:ext uri="{0D108BD9-81ED-4DB2-BD59-A6C34878D82A}">
                    <a16:rowId xmlns:a16="http://schemas.microsoft.com/office/drawing/2014/main" val="10001"/>
                  </a:ext>
                </a:extLst>
              </a:tr>
              <a:tr h="657326">
                <a:tc>
                  <a:txBody>
                    <a:bodyPr/>
                    <a:lstStyle/>
                    <a:p>
                      <a:pPr marL="471170" indent="-471170">
                        <a:lnSpc>
                          <a:spcPct val="115000"/>
                        </a:lnSpc>
                        <a:spcAft>
                          <a:spcPts val="300"/>
                        </a:spcAft>
                        <a:tabLst>
                          <a:tab pos="651510" algn="l"/>
                        </a:tabLst>
                      </a:pPr>
                      <a:r>
                        <a:rPr lang="en-US" sz="1600">
                          <a:effectLst/>
                        </a:rPr>
                        <a:t>Specific Goals- Scorecard</a:t>
                      </a:r>
                      <a:endParaRPr lang="en-ZA" sz="1600">
                        <a:effectLst/>
                        <a:latin typeface="+mj-lt"/>
                        <a:ea typeface="Times New Roman" panose="02020603050405020304" pitchFamily="18" charset="0"/>
                      </a:endParaRPr>
                    </a:p>
                  </a:txBody>
                  <a:tcPr marL="68580" marR="68580" marT="0" marB="0"/>
                </a:tc>
                <a:tc>
                  <a:txBody>
                    <a:bodyPr/>
                    <a:lstStyle>
                      <a:lvl1pPr marL="0" algn="l" defTabSz="844083" rtl="0" eaLnBrk="1" latinLnBrk="0" hangingPunct="1">
                        <a:defRPr sz="1662" kern="1200">
                          <a:solidFill>
                            <a:schemeClr val="tx1"/>
                          </a:solidFill>
                          <a:latin typeface="Calibri"/>
                        </a:defRPr>
                      </a:lvl1pPr>
                      <a:lvl2pPr marL="422041" algn="l" defTabSz="844083" rtl="0" eaLnBrk="1" latinLnBrk="0" hangingPunct="1">
                        <a:defRPr sz="1662" kern="1200">
                          <a:solidFill>
                            <a:schemeClr val="tx1"/>
                          </a:solidFill>
                          <a:latin typeface="Calibri"/>
                        </a:defRPr>
                      </a:lvl2pPr>
                      <a:lvl3pPr marL="844083" algn="l" defTabSz="844083" rtl="0" eaLnBrk="1" latinLnBrk="0" hangingPunct="1">
                        <a:defRPr sz="1662" kern="1200">
                          <a:solidFill>
                            <a:schemeClr val="tx1"/>
                          </a:solidFill>
                          <a:latin typeface="Calibri"/>
                        </a:defRPr>
                      </a:lvl3pPr>
                      <a:lvl4pPr marL="1266124" algn="l" defTabSz="844083" rtl="0" eaLnBrk="1" latinLnBrk="0" hangingPunct="1">
                        <a:defRPr sz="1662" kern="1200">
                          <a:solidFill>
                            <a:schemeClr val="tx1"/>
                          </a:solidFill>
                          <a:latin typeface="Calibri"/>
                        </a:defRPr>
                      </a:lvl4pPr>
                      <a:lvl5pPr marL="1688165" algn="l" defTabSz="844083" rtl="0" eaLnBrk="1" latinLnBrk="0" hangingPunct="1">
                        <a:defRPr sz="1662" kern="1200">
                          <a:solidFill>
                            <a:schemeClr val="tx1"/>
                          </a:solidFill>
                          <a:latin typeface="Calibri"/>
                        </a:defRPr>
                      </a:lvl5pPr>
                      <a:lvl6pPr marL="2110207" algn="l" defTabSz="844083" rtl="0" eaLnBrk="1" latinLnBrk="0" hangingPunct="1">
                        <a:defRPr sz="1662" kern="1200">
                          <a:solidFill>
                            <a:schemeClr val="tx1"/>
                          </a:solidFill>
                          <a:latin typeface="Calibri"/>
                        </a:defRPr>
                      </a:lvl6pPr>
                      <a:lvl7pPr marL="2532248" algn="l" defTabSz="844083" rtl="0" eaLnBrk="1" latinLnBrk="0" hangingPunct="1">
                        <a:defRPr sz="1662" kern="1200">
                          <a:solidFill>
                            <a:schemeClr val="tx1"/>
                          </a:solidFill>
                          <a:latin typeface="Calibri"/>
                        </a:defRPr>
                      </a:lvl7pPr>
                      <a:lvl8pPr marL="2954289" algn="l" defTabSz="844083" rtl="0" eaLnBrk="1" latinLnBrk="0" hangingPunct="1">
                        <a:defRPr sz="1662" kern="1200">
                          <a:solidFill>
                            <a:schemeClr val="tx1"/>
                          </a:solidFill>
                          <a:latin typeface="Calibri"/>
                        </a:defRPr>
                      </a:lvl8pPr>
                      <a:lvl9pPr marL="3376331" algn="l" defTabSz="844083" rtl="0" eaLnBrk="1" latinLnBrk="0" hangingPunct="1">
                        <a:defRPr sz="1662" kern="1200">
                          <a:solidFill>
                            <a:schemeClr val="tx1"/>
                          </a:solidFill>
                          <a:latin typeface="Calibri"/>
                        </a:defRPr>
                      </a:lvl9pPr>
                    </a:lstStyle>
                    <a:p>
                      <a:pPr algn="ctr">
                        <a:lnSpc>
                          <a:spcPct val="150000"/>
                        </a:lnSpc>
                        <a:spcBef>
                          <a:spcPts val="300"/>
                        </a:spcBef>
                        <a:spcAft>
                          <a:spcPts val="300"/>
                        </a:spcAft>
                      </a:pPr>
                      <a:r>
                        <a:rPr lang="en-GB" sz="1600" kern="1200" dirty="0">
                          <a:solidFill>
                            <a:schemeClr val="dk1"/>
                          </a:solidFill>
                          <a:latin typeface="+mj-lt"/>
                        </a:rPr>
                        <a:t>20/10</a:t>
                      </a:r>
                      <a:endParaRPr lang="en-ZA" sz="1600" kern="1200" dirty="0">
                        <a:solidFill>
                          <a:schemeClr val="dk1"/>
                        </a:solidFill>
                        <a:latin typeface="+mj-lt"/>
                        <a:ea typeface="+mn-ea"/>
                        <a:cs typeface="+mn-cs"/>
                      </a:endParaRPr>
                    </a:p>
                  </a:txBody>
                  <a:tcPr marL="68580" marR="68580" marT="0" marB="0"/>
                </a:tc>
                <a:extLst>
                  <a:ext uri="{0D108BD9-81ED-4DB2-BD59-A6C34878D82A}">
                    <a16:rowId xmlns:a16="http://schemas.microsoft.com/office/drawing/2014/main" val="10002"/>
                  </a:ext>
                </a:extLst>
              </a:tr>
              <a:tr h="699592">
                <a:tc>
                  <a:txBody>
                    <a:bodyPr/>
                    <a:lstStyle/>
                    <a:p>
                      <a:pPr algn="r">
                        <a:lnSpc>
                          <a:spcPct val="115000"/>
                        </a:lnSpc>
                        <a:spcAft>
                          <a:spcPts val="300"/>
                        </a:spcAft>
                      </a:pPr>
                      <a:r>
                        <a:rPr lang="en-US" sz="1600">
                          <a:effectLst/>
                        </a:rPr>
                        <a:t>TOTAL SCORE:</a:t>
                      </a:r>
                      <a:endParaRPr lang="en-ZA" sz="1600">
                        <a:effectLst/>
                        <a:latin typeface="+mj-lt"/>
                        <a:ea typeface="Times New Roman" panose="02020603050405020304" pitchFamily="18" charset="0"/>
                      </a:endParaRPr>
                    </a:p>
                  </a:txBody>
                  <a:tcPr marL="68580" marR="68580" marT="0" marB="0"/>
                </a:tc>
                <a:tc>
                  <a:txBody>
                    <a:bodyPr/>
                    <a:lstStyle/>
                    <a:p>
                      <a:pPr algn="ctr">
                        <a:lnSpc>
                          <a:spcPct val="115000"/>
                        </a:lnSpc>
                        <a:spcAft>
                          <a:spcPts val="300"/>
                        </a:spcAft>
                      </a:pPr>
                      <a:r>
                        <a:rPr lang="en-US" sz="1600" b="1" dirty="0">
                          <a:effectLst/>
                        </a:rPr>
                        <a:t>100</a:t>
                      </a:r>
                      <a:endParaRPr lang="en-ZA" sz="1600" b="1" dirty="0">
                        <a:effectLst/>
                        <a:latin typeface="+mj-lt"/>
                        <a:ea typeface="Times New Roman" panose="02020603050405020304" pitchFamily="18" charset="0"/>
                      </a:endParaRPr>
                    </a:p>
                  </a:txBody>
                  <a:tcPr marL="68580" marR="68580" marT="0" marB="0"/>
                </a:tc>
                <a:extLst>
                  <a:ext uri="{0D108BD9-81ED-4DB2-BD59-A6C34878D82A}">
                    <a16:rowId xmlns:a16="http://schemas.microsoft.com/office/drawing/2014/main" val="10003"/>
                  </a:ext>
                </a:extLst>
              </a:tr>
            </a:tbl>
          </a:graphicData>
        </a:graphic>
      </p:graphicFrame>
      <p:pic>
        <p:nvPicPr>
          <p:cNvPr id="6" name="Picture 5">
            <a:extLst>
              <a:ext uri="{FF2B5EF4-FFF2-40B4-BE49-F238E27FC236}">
                <a16:creationId xmlns:a16="http://schemas.microsoft.com/office/drawing/2014/main" id="{9AF8AD1E-902B-048A-E8DB-B29447BE60BF}"/>
              </a:ext>
            </a:extLst>
          </p:cNvPr>
          <p:cNvPicPr>
            <a:picLocks noChangeAspect="1"/>
          </p:cNvPicPr>
          <p:nvPr/>
        </p:nvPicPr>
        <p:blipFill>
          <a:blip r:embed="rId3"/>
          <a:stretch>
            <a:fillRect/>
          </a:stretch>
        </p:blipFill>
        <p:spPr>
          <a:xfrm>
            <a:off x="1841679" y="1112291"/>
            <a:ext cx="6967470" cy="1875607"/>
          </a:xfrm>
          <a:prstGeom prst="rect">
            <a:avLst/>
          </a:prstGeom>
        </p:spPr>
      </p:pic>
    </p:spTree>
    <p:extLst>
      <p:ext uri="{BB962C8B-B14F-4D97-AF65-F5344CB8AC3E}">
        <p14:creationId xmlns:p14="http://schemas.microsoft.com/office/powerpoint/2010/main" val="40039833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11995-44A9-4A08-82ED-B061B0E16837}"/>
              </a:ext>
            </a:extLst>
          </p:cNvPr>
          <p:cNvSpPr>
            <a:spLocks noGrp="1"/>
          </p:cNvSpPr>
          <p:nvPr>
            <p:ph type="ctrTitle"/>
          </p:nvPr>
        </p:nvSpPr>
        <p:spPr>
          <a:xfrm>
            <a:off x="469624" y="272769"/>
            <a:ext cx="10412597" cy="661832"/>
          </a:xfrm>
        </p:spPr>
        <p:txBody>
          <a:bodyPr/>
          <a:lstStyle/>
          <a:p>
            <a:r>
              <a:rPr lang="en-US">
                <a:solidFill>
                  <a:schemeClr val="tx1"/>
                </a:solidFill>
              </a:rPr>
              <a:t>QUESTIONS AND ANSWERS</a:t>
            </a:r>
          </a:p>
        </p:txBody>
      </p:sp>
      <p:pic>
        <p:nvPicPr>
          <p:cNvPr id="7" name="Picture 45" descr="https://www.bvkz.nl/wp-content/uploads/2015/05/question-and-answer-qa-sign-and-3d-character-as-symbol-for-support_GyzjKEPO.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87426" y="1523272"/>
            <a:ext cx="9224673" cy="4908447"/>
          </a:xfrm>
          <a:prstGeom prst="rect">
            <a:avLst/>
          </a:prstGeom>
          <a:noFill/>
          <a:extLst>
            <a:ext uri="{909E8E84-426E-40DD-AFC4-6F175D3DCCD1}">
              <a14:hiddenFill xmlns:a14="http://schemas.microsoft.com/office/drawing/2010/main">
                <a:solidFill>
                  <a:srgbClr val="FFFFFF"/>
                </a:solidFill>
              </a14:hiddenFill>
            </a:ext>
          </a:extLst>
        </p:spPr>
      </p:pic>
      <p:sp>
        <p:nvSpPr>
          <p:cNvPr id="5" name="object 11">
            <a:extLst>
              <a:ext uri="{FF2B5EF4-FFF2-40B4-BE49-F238E27FC236}">
                <a16:creationId xmlns:a16="http://schemas.microsoft.com/office/drawing/2014/main" id="{C41FF81B-6565-46EC-B35A-7400E2F2D663}"/>
              </a:ext>
            </a:extLst>
          </p:cNvPr>
          <p:cNvSpPr/>
          <p:nvPr/>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a:latin typeface="Tahoma Regular"/>
            </a:endParaRPr>
          </a:p>
        </p:txBody>
      </p:sp>
    </p:spTree>
    <p:extLst>
      <p:ext uri="{BB962C8B-B14F-4D97-AF65-F5344CB8AC3E}">
        <p14:creationId xmlns:p14="http://schemas.microsoft.com/office/powerpoint/2010/main" val="11784307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24AD8EA-22B8-6E4F-F53C-A8EA6346EE67}"/>
              </a:ext>
            </a:extLst>
          </p:cNvPr>
          <p:cNvSpPr/>
          <p:nvPr/>
        </p:nvSpPr>
        <p:spPr>
          <a:xfrm>
            <a:off x="0" y="0"/>
            <a:ext cx="12192000" cy="6858000"/>
          </a:xfrm>
          <a:prstGeom prst="rect">
            <a:avLst/>
          </a:prstGeom>
          <a:solidFill>
            <a:schemeClr val="bg1">
              <a:lumMod val="95000"/>
              <a:alpha val="36789"/>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6" name="Freeform 5">
            <a:extLst>
              <a:ext uri="{FF2B5EF4-FFF2-40B4-BE49-F238E27FC236}">
                <a16:creationId xmlns:a16="http://schemas.microsoft.com/office/drawing/2014/main" id="{C5FD939D-CA5B-98F9-F940-CE6A247861B2}"/>
              </a:ext>
            </a:extLst>
          </p:cNvPr>
          <p:cNvSpPr/>
          <p:nvPr/>
        </p:nvSpPr>
        <p:spPr>
          <a:xfrm>
            <a:off x="-43570" y="-22477"/>
            <a:ext cx="12279140" cy="6880475"/>
          </a:xfrm>
          <a:custGeom>
            <a:avLst/>
            <a:gdLst>
              <a:gd name="connsiteX0" fmla="*/ 1322551 w 12196437"/>
              <a:gd name="connsiteY0" fmla="*/ 917119 h 6880475"/>
              <a:gd name="connsiteX1" fmla="*/ 642578 w 12196437"/>
              <a:gd name="connsiteY1" fmla="*/ 2059126 h 6880475"/>
              <a:gd name="connsiteX2" fmla="*/ 642578 w 12196437"/>
              <a:gd name="connsiteY2" fmla="*/ 2878457 h 6880475"/>
              <a:gd name="connsiteX3" fmla="*/ 1108528 w 12196437"/>
              <a:gd name="connsiteY3" fmla="*/ 3602271 h 6880475"/>
              <a:gd name="connsiteX4" fmla="*/ 1899683 w 12196437"/>
              <a:gd name="connsiteY4" fmla="*/ 3602271 h 6880475"/>
              <a:gd name="connsiteX5" fmla="*/ 1982058 w 12196437"/>
              <a:gd name="connsiteY5" fmla="*/ 3459631 h 6880475"/>
              <a:gd name="connsiteX6" fmla="*/ 2716485 w 12196437"/>
              <a:gd name="connsiteY6" fmla="*/ 3459631 h 6880475"/>
              <a:gd name="connsiteX7" fmla="*/ 2769423 w 12196437"/>
              <a:gd name="connsiteY7" fmla="*/ 3554387 h 6880475"/>
              <a:gd name="connsiteX8" fmla="*/ 2769423 w 12196437"/>
              <a:gd name="connsiteY8" fmla="*/ 4078708 h 6880475"/>
              <a:gd name="connsiteX9" fmla="*/ 2955399 w 12196437"/>
              <a:gd name="connsiteY9" fmla="*/ 4402397 h 6880475"/>
              <a:gd name="connsiteX10" fmla="*/ 2954388 w 12196437"/>
              <a:gd name="connsiteY10" fmla="*/ 4744531 h 6880475"/>
              <a:gd name="connsiteX11" fmla="*/ 3267086 w 12196437"/>
              <a:gd name="connsiteY11" fmla="*/ 5313072 h 6880475"/>
              <a:gd name="connsiteX12" fmla="*/ 3267086 w 12196437"/>
              <a:gd name="connsiteY12" fmla="*/ 5777000 h 6880475"/>
              <a:gd name="connsiteX13" fmla="*/ 3677951 w 12196437"/>
              <a:gd name="connsiteY13" fmla="*/ 6260639 h 6880475"/>
              <a:gd name="connsiteX14" fmla="*/ 4248259 w 12196437"/>
              <a:gd name="connsiteY14" fmla="*/ 6264176 h 6880475"/>
              <a:gd name="connsiteX15" fmla="*/ 4523812 w 12196437"/>
              <a:gd name="connsiteY15" fmla="*/ 5805807 h 6880475"/>
              <a:gd name="connsiteX16" fmla="*/ 4523812 w 12196437"/>
              <a:gd name="connsiteY16" fmla="*/ 5519010 h 6880475"/>
              <a:gd name="connsiteX17" fmla="*/ 5035877 w 12196437"/>
              <a:gd name="connsiteY17" fmla="*/ 4716736 h 6880475"/>
              <a:gd name="connsiteX18" fmla="*/ 5035877 w 12196437"/>
              <a:gd name="connsiteY18" fmla="*/ 4178518 h 6880475"/>
              <a:gd name="connsiteX19" fmla="*/ 5235624 w 12196437"/>
              <a:gd name="connsiteY19" fmla="*/ 3862662 h 6880475"/>
              <a:gd name="connsiteX20" fmla="*/ 5536950 w 12196437"/>
              <a:gd name="connsiteY20" fmla="*/ 3866200 h 6880475"/>
              <a:gd name="connsiteX21" fmla="*/ 6150722 w 12196437"/>
              <a:gd name="connsiteY21" fmla="*/ 2792291 h 6880475"/>
              <a:gd name="connsiteX22" fmla="*/ 5124064 w 12196437"/>
              <a:gd name="connsiteY22" fmla="*/ 2792291 h 6880475"/>
              <a:gd name="connsiteX23" fmla="*/ 4913199 w 12196437"/>
              <a:gd name="connsiteY23" fmla="*/ 2429941 h 6880475"/>
              <a:gd name="connsiteX24" fmla="*/ 4913199 w 12196437"/>
              <a:gd name="connsiteY24" fmla="*/ 1998230 h 6880475"/>
              <a:gd name="connsiteX25" fmla="*/ 4398481 w 12196437"/>
              <a:gd name="connsiteY25" fmla="*/ 1286670 h 6880475"/>
              <a:gd name="connsiteX26" fmla="*/ 3246239 w 12196437"/>
              <a:gd name="connsiteY26" fmla="*/ 1286670 h 6880475"/>
              <a:gd name="connsiteX27" fmla="*/ 3001135 w 12196437"/>
              <a:gd name="connsiteY27" fmla="*/ 1734048 h 6880475"/>
              <a:gd name="connsiteX28" fmla="*/ 2497029 w 12196437"/>
              <a:gd name="connsiteY28" fmla="*/ 1734048 h 6880475"/>
              <a:gd name="connsiteX29" fmla="*/ 2227921 w 12196437"/>
              <a:gd name="connsiteY29" fmla="*/ 1274036 h 6880475"/>
              <a:gd name="connsiteX30" fmla="*/ 1498168 w 12196437"/>
              <a:gd name="connsiteY30" fmla="*/ 1274036 h 6880475"/>
              <a:gd name="connsiteX31" fmla="*/ 985470 w 12196437"/>
              <a:gd name="connsiteY31" fmla="*/ 2182310 h 6880475"/>
              <a:gd name="connsiteX32" fmla="*/ 998104 w 12196437"/>
              <a:gd name="connsiteY32" fmla="*/ 2763485 h 6880475"/>
              <a:gd name="connsiteX33" fmla="*/ 1323436 w 12196437"/>
              <a:gd name="connsiteY33" fmla="*/ 3233478 h 6880475"/>
              <a:gd name="connsiteX34" fmla="*/ 1704231 w 12196437"/>
              <a:gd name="connsiteY34" fmla="*/ 3233478 h 6880475"/>
              <a:gd name="connsiteX35" fmla="*/ 1841439 w 12196437"/>
              <a:gd name="connsiteY35" fmla="*/ 3054072 h 6880475"/>
              <a:gd name="connsiteX36" fmla="*/ 2888059 w 12196437"/>
              <a:gd name="connsiteY36" fmla="*/ 3054072 h 6880475"/>
              <a:gd name="connsiteX37" fmla="*/ 3121791 w 12196437"/>
              <a:gd name="connsiteY37" fmla="*/ 3479213 h 6880475"/>
              <a:gd name="connsiteX38" fmla="*/ 3121791 w 12196437"/>
              <a:gd name="connsiteY38" fmla="*/ 4018947 h 6880475"/>
              <a:gd name="connsiteX39" fmla="*/ 3308400 w 12196437"/>
              <a:gd name="connsiteY39" fmla="*/ 4339225 h 6880475"/>
              <a:gd name="connsiteX40" fmla="*/ 3308400 w 12196437"/>
              <a:gd name="connsiteY40" fmla="*/ 4666958 h 6880475"/>
              <a:gd name="connsiteX41" fmla="*/ 3643332 w 12196437"/>
              <a:gd name="connsiteY41" fmla="*/ 5227159 h 6880475"/>
              <a:gd name="connsiteX42" fmla="*/ 3643332 w 12196437"/>
              <a:gd name="connsiteY42" fmla="*/ 5573716 h 6880475"/>
              <a:gd name="connsiteX43" fmla="*/ 3866074 w 12196437"/>
              <a:gd name="connsiteY43" fmla="*/ 5864303 h 6880475"/>
              <a:gd name="connsiteX44" fmla="*/ 4054577 w 12196437"/>
              <a:gd name="connsiteY44" fmla="*/ 5864303 h 6880475"/>
              <a:gd name="connsiteX45" fmla="*/ 4204672 w 12196437"/>
              <a:gd name="connsiteY45" fmla="*/ 5616293 h 6880475"/>
              <a:gd name="connsiteX46" fmla="*/ 4204672 w 12196437"/>
              <a:gd name="connsiteY46" fmla="*/ 5371063 h 6880475"/>
              <a:gd name="connsiteX47" fmla="*/ 4680603 w 12196437"/>
              <a:gd name="connsiteY47" fmla="*/ 4609724 h 6880475"/>
              <a:gd name="connsiteX48" fmla="*/ 4684646 w 12196437"/>
              <a:gd name="connsiteY48" fmla="*/ 4017179 h 6880475"/>
              <a:gd name="connsiteX49" fmla="*/ 4956281 w 12196437"/>
              <a:gd name="connsiteY49" fmla="*/ 3560957 h 6880475"/>
              <a:gd name="connsiteX50" fmla="*/ 5339856 w 12196437"/>
              <a:gd name="connsiteY50" fmla="*/ 3559441 h 6880475"/>
              <a:gd name="connsiteX51" fmla="*/ 5613009 w 12196437"/>
              <a:gd name="connsiteY51" fmla="*/ 3098544 h 6880475"/>
              <a:gd name="connsiteX52" fmla="*/ 4927349 w 12196437"/>
              <a:gd name="connsiteY52" fmla="*/ 3096017 h 6880475"/>
              <a:gd name="connsiteX53" fmla="*/ 4568411 w 12196437"/>
              <a:gd name="connsiteY53" fmla="*/ 2507768 h 6880475"/>
              <a:gd name="connsiteX54" fmla="*/ 4582687 w 12196437"/>
              <a:gd name="connsiteY54" fmla="*/ 2127225 h 6880475"/>
              <a:gd name="connsiteX55" fmla="*/ 4252934 w 12196437"/>
              <a:gd name="connsiteY55" fmla="*/ 1643207 h 6880475"/>
              <a:gd name="connsiteX56" fmla="*/ 3444344 w 12196437"/>
              <a:gd name="connsiteY56" fmla="*/ 1638786 h 6880475"/>
              <a:gd name="connsiteX57" fmla="*/ 3194438 w 12196437"/>
              <a:gd name="connsiteY57" fmla="*/ 2076941 h 6880475"/>
              <a:gd name="connsiteX58" fmla="*/ 2278710 w 12196437"/>
              <a:gd name="connsiteY58" fmla="*/ 2076941 h 6880475"/>
              <a:gd name="connsiteX59" fmla="*/ 2053568 w 12196437"/>
              <a:gd name="connsiteY59" fmla="*/ 1657105 h 6880475"/>
              <a:gd name="connsiteX60" fmla="*/ 1715602 w 12196437"/>
              <a:gd name="connsiteY60" fmla="*/ 1657105 h 6880475"/>
              <a:gd name="connsiteX61" fmla="*/ 1365381 w 12196437"/>
              <a:gd name="connsiteY61" fmla="*/ 2321286 h 6880475"/>
              <a:gd name="connsiteX62" fmla="*/ 1372331 w 12196437"/>
              <a:gd name="connsiteY62" fmla="*/ 2653694 h 6880475"/>
              <a:gd name="connsiteX63" fmla="*/ 1441818 w 12196437"/>
              <a:gd name="connsiteY63" fmla="*/ 2745670 h 6880475"/>
              <a:gd name="connsiteX64" fmla="*/ 1553125 w 12196437"/>
              <a:gd name="connsiteY64" fmla="*/ 2743775 h 6880475"/>
              <a:gd name="connsiteX65" fmla="*/ 1649399 w 12196437"/>
              <a:gd name="connsiteY65" fmla="*/ 2662411 h 6880475"/>
              <a:gd name="connsiteX66" fmla="*/ 3697281 w 12196437"/>
              <a:gd name="connsiteY66" fmla="*/ 2663801 h 6880475"/>
              <a:gd name="connsiteX67" fmla="*/ 3898038 w 12196437"/>
              <a:gd name="connsiteY67" fmla="*/ 2270370 h 6880475"/>
              <a:gd name="connsiteX68" fmla="*/ 3931141 w 12196437"/>
              <a:gd name="connsiteY68" fmla="*/ 2270370 h 6880475"/>
              <a:gd name="connsiteX69" fmla="*/ 3994312 w 12196437"/>
              <a:gd name="connsiteY69" fmla="*/ 2353504 h 6880475"/>
              <a:gd name="connsiteX70" fmla="*/ 3994312 w 12196437"/>
              <a:gd name="connsiteY70" fmla="*/ 2771317 h 6880475"/>
              <a:gd name="connsiteX71" fmla="*/ 4377887 w 12196437"/>
              <a:gd name="connsiteY71" fmla="*/ 3414653 h 6880475"/>
              <a:gd name="connsiteX72" fmla="*/ 4099303 w 12196437"/>
              <a:gd name="connsiteY72" fmla="*/ 3832466 h 6880475"/>
              <a:gd name="connsiteX73" fmla="*/ 4091595 w 12196437"/>
              <a:gd name="connsiteY73" fmla="*/ 4456471 h 6880475"/>
              <a:gd name="connsiteX74" fmla="*/ 3969297 w 12196437"/>
              <a:gd name="connsiteY74" fmla="*/ 4641815 h 6880475"/>
              <a:gd name="connsiteX75" fmla="*/ 3858620 w 12196437"/>
              <a:gd name="connsiteY75" fmla="*/ 4455966 h 6880475"/>
              <a:gd name="connsiteX76" fmla="*/ 3858620 w 12196437"/>
              <a:gd name="connsiteY76" fmla="*/ 4076939 h 6880475"/>
              <a:gd name="connsiteX77" fmla="*/ 3720781 w 12196437"/>
              <a:gd name="connsiteY77" fmla="*/ 3851165 h 6880475"/>
              <a:gd name="connsiteX78" fmla="*/ 3720781 w 12196437"/>
              <a:gd name="connsiteY78" fmla="*/ 3321665 h 6880475"/>
              <a:gd name="connsiteX79" fmla="*/ 3556536 w 12196437"/>
              <a:gd name="connsiteY79" fmla="*/ 3043712 h 6880475"/>
              <a:gd name="connsiteX80" fmla="*/ 3728487 w 12196437"/>
              <a:gd name="connsiteY80" fmla="*/ 3043712 h 6880475"/>
              <a:gd name="connsiteX81" fmla="*/ 3946176 w 12196437"/>
              <a:gd name="connsiteY81" fmla="*/ 3385973 h 6880475"/>
              <a:gd name="connsiteX82" fmla="*/ 3779276 w 12196437"/>
              <a:gd name="connsiteY82" fmla="*/ 3638658 h 6880475"/>
              <a:gd name="connsiteX83" fmla="*/ 3779276 w 12196437"/>
              <a:gd name="connsiteY83" fmla="*/ 3763104 h 6880475"/>
              <a:gd name="connsiteX84" fmla="*/ 3994058 w 12196437"/>
              <a:gd name="connsiteY84" fmla="*/ 3763104 h 6880475"/>
              <a:gd name="connsiteX85" fmla="*/ 3994058 w 12196437"/>
              <a:gd name="connsiteY85" fmla="*/ 3703345 h 6880475"/>
              <a:gd name="connsiteX86" fmla="*/ 4202144 w 12196437"/>
              <a:gd name="connsiteY86" fmla="*/ 3389005 h 6880475"/>
              <a:gd name="connsiteX87" fmla="*/ 3846365 w 12196437"/>
              <a:gd name="connsiteY87" fmla="*/ 2829562 h 6880475"/>
              <a:gd name="connsiteX88" fmla="*/ 3180036 w 12196437"/>
              <a:gd name="connsiteY88" fmla="*/ 2829562 h 6880475"/>
              <a:gd name="connsiteX89" fmla="*/ 3505368 w 12196437"/>
              <a:gd name="connsiteY89" fmla="*/ 3380540 h 6880475"/>
              <a:gd name="connsiteX90" fmla="*/ 3505368 w 12196437"/>
              <a:gd name="connsiteY90" fmla="*/ 3911178 h 6880475"/>
              <a:gd name="connsiteX91" fmla="*/ 3643206 w 12196437"/>
              <a:gd name="connsiteY91" fmla="*/ 4136952 h 6880475"/>
              <a:gd name="connsiteX92" fmla="*/ 3643206 w 12196437"/>
              <a:gd name="connsiteY92" fmla="*/ 4514083 h 6880475"/>
              <a:gd name="connsiteX93" fmla="*/ 3959062 w 12196437"/>
              <a:gd name="connsiteY93" fmla="*/ 5043836 h 6880475"/>
              <a:gd name="connsiteX94" fmla="*/ 4305619 w 12196437"/>
              <a:gd name="connsiteY94" fmla="*/ 4522043 h 6880475"/>
              <a:gd name="connsiteX95" fmla="*/ 4313199 w 12196437"/>
              <a:gd name="connsiteY95" fmla="*/ 3898291 h 6880475"/>
              <a:gd name="connsiteX96" fmla="*/ 4631708 w 12196437"/>
              <a:gd name="connsiteY96" fmla="*/ 3420464 h 6880475"/>
              <a:gd name="connsiteX97" fmla="*/ 4209093 w 12196437"/>
              <a:gd name="connsiteY97" fmla="*/ 2712442 h 6880475"/>
              <a:gd name="connsiteX98" fmla="*/ 4209093 w 12196437"/>
              <a:gd name="connsiteY98" fmla="*/ 2281616 h 6880475"/>
              <a:gd name="connsiteX99" fmla="*/ 4037899 w 12196437"/>
              <a:gd name="connsiteY99" fmla="*/ 2055968 h 6880475"/>
              <a:gd name="connsiteX100" fmla="*/ 3766642 w 12196437"/>
              <a:gd name="connsiteY100" fmla="*/ 2055968 h 6880475"/>
              <a:gd name="connsiteX101" fmla="*/ 3566390 w 12196437"/>
              <a:gd name="connsiteY101" fmla="*/ 2448766 h 6880475"/>
              <a:gd name="connsiteX102" fmla="*/ 1582816 w 12196437"/>
              <a:gd name="connsiteY102" fmla="*/ 2447629 h 6880475"/>
              <a:gd name="connsiteX103" fmla="*/ 1581300 w 12196437"/>
              <a:gd name="connsiteY103" fmla="*/ 2371823 h 6880475"/>
              <a:gd name="connsiteX104" fmla="*/ 1844598 w 12196437"/>
              <a:gd name="connsiteY104" fmla="*/ 1871382 h 6880475"/>
              <a:gd name="connsiteX105" fmla="*/ 1924951 w 12196437"/>
              <a:gd name="connsiteY105" fmla="*/ 1871382 h 6880475"/>
              <a:gd name="connsiteX106" fmla="*/ 2150220 w 12196437"/>
              <a:gd name="connsiteY106" fmla="*/ 2291216 h 6880475"/>
              <a:gd name="connsiteX107" fmla="*/ 3319265 w 12196437"/>
              <a:gd name="connsiteY107" fmla="*/ 2291216 h 6880475"/>
              <a:gd name="connsiteX108" fmla="*/ 3568665 w 12196437"/>
              <a:gd name="connsiteY108" fmla="*/ 1853820 h 6880475"/>
              <a:gd name="connsiteX109" fmla="*/ 4139353 w 12196437"/>
              <a:gd name="connsiteY109" fmla="*/ 1856852 h 6880475"/>
              <a:gd name="connsiteX110" fmla="*/ 4365758 w 12196437"/>
              <a:gd name="connsiteY110" fmla="*/ 2189259 h 6880475"/>
              <a:gd name="connsiteX111" fmla="*/ 4351733 w 12196437"/>
              <a:gd name="connsiteY111" fmla="*/ 2563864 h 6880475"/>
              <a:gd name="connsiteX112" fmla="*/ 4806566 w 12196437"/>
              <a:gd name="connsiteY112" fmla="*/ 3310294 h 6880475"/>
              <a:gd name="connsiteX113" fmla="*/ 5236761 w 12196437"/>
              <a:gd name="connsiteY113" fmla="*/ 3311936 h 6880475"/>
              <a:gd name="connsiteX114" fmla="*/ 5217179 w 12196437"/>
              <a:gd name="connsiteY114" fmla="*/ 3344912 h 6880475"/>
              <a:gd name="connsiteX115" fmla="*/ 4833982 w 12196437"/>
              <a:gd name="connsiteY115" fmla="*/ 3346301 h 6880475"/>
              <a:gd name="connsiteX116" fmla="*/ 4470243 w 12196437"/>
              <a:gd name="connsiteY116" fmla="*/ 3957166 h 6880475"/>
              <a:gd name="connsiteX117" fmla="*/ 4466200 w 12196437"/>
              <a:gd name="connsiteY117" fmla="*/ 4547185 h 6880475"/>
              <a:gd name="connsiteX118" fmla="*/ 3989889 w 12196437"/>
              <a:gd name="connsiteY118" fmla="*/ 5309408 h 6880475"/>
              <a:gd name="connsiteX119" fmla="*/ 3989889 w 12196437"/>
              <a:gd name="connsiteY119" fmla="*/ 5556786 h 6880475"/>
              <a:gd name="connsiteX120" fmla="*/ 3950345 w 12196437"/>
              <a:gd name="connsiteY120" fmla="*/ 5622106 h 6880475"/>
              <a:gd name="connsiteX121" fmla="*/ 3857736 w 12196437"/>
              <a:gd name="connsiteY121" fmla="*/ 5501448 h 6880475"/>
              <a:gd name="connsiteX122" fmla="*/ 3857736 w 12196437"/>
              <a:gd name="connsiteY122" fmla="*/ 5168410 h 6880475"/>
              <a:gd name="connsiteX123" fmla="*/ 3522802 w 12196437"/>
              <a:gd name="connsiteY123" fmla="*/ 4608082 h 6880475"/>
              <a:gd name="connsiteX124" fmla="*/ 3522802 w 12196437"/>
              <a:gd name="connsiteY124" fmla="*/ 4281108 h 6880475"/>
              <a:gd name="connsiteX125" fmla="*/ 3336195 w 12196437"/>
              <a:gd name="connsiteY125" fmla="*/ 3960830 h 6880475"/>
              <a:gd name="connsiteX126" fmla="*/ 3336195 w 12196437"/>
              <a:gd name="connsiteY126" fmla="*/ 3424002 h 6880475"/>
              <a:gd name="connsiteX127" fmla="*/ 3015158 w 12196437"/>
              <a:gd name="connsiteY127" fmla="*/ 2839290 h 6880475"/>
              <a:gd name="connsiteX128" fmla="*/ 1735312 w 12196437"/>
              <a:gd name="connsiteY128" fmla="*/ 2839290 h 6880475"/>
              <a:gd name="connsiteX129" fmla="*/ 1598231 w 12196437"/>
              <a:gd name="connsiteY129" fmla="*/ 3018316 h 6880475"/>
              <a:gd name="connsiteX130" fmla="*/ 1435880 w 12196437"/>
              <a:gd name="connsiteY130" fmla="*/ 3018316 h 6880475"/>
              <a:gd name="connsiteX131" fmla="*/ 1210865 w 12196437"/>
              <a:gd name="connsiteY131" fmla="*/ 2693869 h 6880475"/>
              <a:gd name="connsiteX132" fmla="*/ 1201263 w 12196437"/>
              <a:gd name="connsiteY132" fmla="*/ 2236638 h 6880475"/>
              <a:gd name="connsiteX133" fmla="*/ 1623246 w 12196437"/>
              <a:gd name="connsiteY133" fmla="*/ 1488944 h 6880475"/>
              <a:gd name="connsiteX134" fmla="*/ 2104483 w 12196437"/>
              <a:gd name="connsiteY134" fmla="*/ 1488944 h 6880475"/>
              <a:gd name="connsiteX135" fmla="*/ 2373593 w 12196437"/>
              <a:gd name="connsiteY135" fmla="*/ 1948955 h 6880475"/>
              <a:gd name="connsiteX136" fmla="*/ 3128235 w 12196437"/>
              <a:gd name="connsiteY136" fmla="*/ 1948955 h 6880475"/>
              <a:gd name="connsiteX137" fmla="*/ 3373339 w 12196437"/>
              <a:gd name="connsiteY137" fmla="*/ 1501578 h 6880475"/>
              <a:gd name="connsiteX138" fmla="*/ 4288437 w 12196437"/>
              <a:gd name="connsiteY138" fmla="*/ 1501578 h 6880475"/>
              <a:gd name="connsiteX139" fmla="*/ 4698165 w 12196437"/>
              <a:gd name="connsiteY139" fmla="*/ 2067717 h 6880475"/>
              <a:gd name="connsiteX140" fmla="*/ 4697532 w 12196437"/>
              <a:gd name="connsiteY140" fmla="*/ 2487932 h 6880475"/>
              <a:gd name="connsiteX141" fmla="*/ 4999743 w 12196437"/>
              <a:gd name="connsiteY141" fmla="*/ 3007199 h 6880475"/>
              <a:gd name="connsiteX142" fmla="*/ 5779529 w 12196437"/>
              <a:gd name="connsiteY142" fmla="*/ 3007199 h 6880475"/>
              <a:gd name="connsiteX143" fmla="*/ 5412124 w 12196437"/>
              <a:gd name="connsiteY143" fmla="*/ 3649776 h 6880475"/>
              <a:gd name="connsiteX144" fmla="*/ 5117999 w 12196437"/>
              <a:gd name="connsiteY144" fmla="*/ 3646618 h 6880475"/>
              <a:gd name="connsiteX145" fmla="*/ 4820842 w 12196437"/>
              <a:gd name="connsiteY145" fmla="*/ 4115347 h 6880475"/>
              <a:gd name="connsiteX146" fmla="*/ 4820842 w 12196437"/>
              <a:gd name="connsiteY146" fmla="*/ 4653691 h 6880475"/>
              <a:gd name="connsiteX147" fmla="*/ 4308777 w 12196437"/>
              <a:gd name="connsiteY147" fmla="*/ 5456344 h 6880475"/>
              <a:gd name="connsiteX148" fmla="*/ 4308777 w 12196437"/>
              <a:gd name="connsiteY148" fmla="*/ 5746173 h 6880475"/>
              <a:gd name="connsiteX149" fmla="*/ 4126971 w 12196437"/>
              <a:gd name="connsiteY149" fmla="*/ 6048637 h 6880475"/>
              <a:gd name="connsiteX150" fmla="*/ 3777634 w 12196437"/>
              <a:gd name="connsiteY150" fmla="*/ 6046490 h 6880475"/>
              <a:gd name="connsiteX151" fmla="*/ 3482119 w 12196437"/>
              <a:gd name="connsiteY151" fmla="*/ 5698668 h 6880475"/>
              <a:gd name="connsiteX152" fmla="*/ 3482119 w 12196437"/>
              <a:gd name="connsiteY152" fmla="*/ 5258366 h 6880475"/>
              <a:gd name="connsiteX153" fmla="*/ 3169549 w 12196437"/>
              <a:gd name="connsiteY153" fmla="*/ 4689826 h 6880475"/>
              <a:gd name="connsiteX154" fmla="*/ 3170560 w 12196437"/>
              <a:gd name="connsiteY154" fmla="*/ 4345543 h 6880475"/>
              <a:gd name="connsiteX155" fmla="*/ 2984458 w 12196437"/>
              <a:gd name="connsiteY155" fmla="*/ 4021474 h 6880475"/>
              <a:gd name="connsiteX156" fmla="*/ 2984458 w 12196437"/>
              <a:gd name="connsiteY156" fmla="*/ 3498544 h 6880475"/>
              <a:gd name="connsiteX157" fmla="*/ 2842701 w 12196437"/>
              <a:gd name="connsiteY157" fmla="*/ 3244975 h 6880475"/>
              <a:gd name="connsiteX158" fmla="*/ 1857863 w 12196437"/>
              <a:gd name="connsiteY158" fmla="*/ 3244975 h 6880475"/>
              <a:gd name="connsiteX159" fmla="*/ 1775615 w 12196437"/>
              <a:gd name="connsiteY159" fmla="*/ 3387615 h 6880475"/>
              <a:gd name="connsiteX160" fmla="*/ 1225520 w 12196437"/>
              <a:gd name="connsiteY160" fmla="*/ 3387615 h 6880475"/>
              <a:gd name="connsiteX161" fmla="*/ 857360 w 12196437"/>
              <a:gd name="connsiteY161" fmla="*/ 2815285 h 6880475"/>
              <a:gd name="connsiteX162" fmla="*/ 857360 w 12196437"/>
              <a:gd name="connsiteY162" fmla="*/ 2118254 h 6880475"/>
              <a:gd name="connsiteX163" fmla="*/ 1444599 w 12196437"/>
              <a:gd name="connsiteY163" fmla="*/ 1131901 h 6880475"/>
              <a:gd name="connsiteX164" fmla="*/ 2327351 w 12196437"/>
              <a:gd name="connsiteY164" fmla="*/ 1131901 h 6880475"/>
              <a:gd name="connsiteX165" fmla="*/ 2561211 w 12196437"/>
              <a:gd name="connsiteY165" fmla="*/ 1518003 h 6880475"/>
              <a:gd name="connsiteX166" fmla="*/ 2943775 w 12196437"/>
              <a:gd name="connsiteY166" fmla="*/ 1515476 h 6880475"/>
              <a:gd name="connsiteX167" fmla="*/ 3154640 w 12196437"/>
              <a:gd name="connsiteY167" fmla="*/ 1131901 h 6880475"/>
              <a:gd name="connsiteX168" fmla="*/ 9701445 w 12196437"/>
              <a:gd name="connsiteY168" fmla="*/ 1131901 h 6880475"/>
              <a:gd name="connsiteX169" fmla="*/ 9701445 w 12196437"/>
              <a:gd name="connsiteY169" fmla="*/ 917119 h 6880475"/>
              <a:gd name="connsiteX170" fmla="*/ 3027541 w 12196437"/>
              <a:gd name="connsiteY170" fmla="*/ 917119 h 6880475"/>
              <a:gd name="connsiteX171" fmla="*/ 2816548 w 12196437"/>
              <a:gd name="connsiteY171" fmla="*/ 1301452 h 6880475"/>
              <a:gd name="connsiteX172" fmla="*/ 2681994 w 12196437"/>
              <a:gd name="connsiteY172" fmla="*/ 1302336 h 6880475"/>
              <a:gd name="connsiteX173" fmla="*/ 2448388 w 12196437"/>
              <a:gd name="connsiteY173" fmla="*/ 917119 h 6880475"/>
              <a:gd name="connsiteX174" fmla="*/ 0 w 12196437"/>
              <a:gd name="connsiteY174" fmla="*/ 0 h 6880475"/>
              <a:gd name="connsiteX175" fmla="*/ 11413612 w 12196437"/>
              <a:gd name="connsiteY175" fmla="*/ 0 h 6880475"/>
              <a:gd name="connsiteX176" fmla="*/ 12183186 w 12196437"/>
              <a:gd name="connsiteY176" fmla="*/ 0 h 6880475"/>
              <a:gd name="connsiteX177" fmla="*/ 12196437 w 12196437"/>
              <a:gd name="connsiteY177" fmla="*/ 0 h 6880475"/>
              <a:gd name="connsiteX178" fmla="*/ 12196437 w 12196437"/>
              <a:gd name="connsiteY178" fmla="*/ 6880472 h 6880475"/>
              <a:gd name="connsiteX179" fmla="*/ 12183186 w 12196437"/>
              <a:gd name="connsiteY179" fmla="*/ 6880472 h 6880475"/>
              <a:gd name="connsiteX180" fmla="*/ 12183186 w 12196437"/>
              <a:gd name="connsiteY180" fmla="*/ 6880475 h 6880475"/>
              <a:gd name="connsiteX181" fmla="*/ 0 w 12196437"/>
              <a:gd name="connsiteY181" fmla="*/ 6880475 h 688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2196437" h="6880475">
                <a:moveTo>
                  <a:pt x="1322551" y="917119"/>
                </a:moveTo>
                <a:lnTo>
                  <a:pt x="642578" y="2059126"/>
                </a:lnTo>
                <a:lnTo>
                  <a:pt x="642578" y="2878457"/>
                </a:lnTo>
                <a:lnTo>
                  <a:pt x="1108528" y="3602271"/>
                </a:lnTo>
                <a:lnTo>
                  <a:pt x="1899683" y="3602271"/>
                </a:lnTo>
                <a:lnTo>
                  <a:pt x="1982058" y="3459631"/>
                </a:lnTo>
                <a:lnTo>
                  <a:pt x="2716485" y="3459631"/>
                </a:lnTo>
                <a:lnTo>
                  <a:pt x="2769423" y="3554387"/>
                </a:lnTo>
                <a:lnTo>
                  <a:pt x="2769423" y="4078708"/>
                </a:lnTo>
                <a:lnTo>
                  <a:pt x="2955399" y="4402397"/>
                </a:lnTo>
                <a:lnTo>
                  <a:pt x="2954388" y="4744531"/>
                </a:lnTo>
                <a:lnTo>
                  <a:pt x="3267086" y="5313072"/>
                </a:lnTo>
                <a:lnTo>
                  <a:pt x="3267086" y="5777000"/>
                </a:lnTo>
                <a:lnTo>
                  <a:pt x="3677951" y="6260639"/>
                </a:lnTo>
                <a:lnTo>
                  <a:pt x="4248259" y="6264176"/>
                </a:lnTo>
                <a:lnTo>
                  <a:pt x="4523812" y="5805807"/>
                </a:lnTo>
                <a:lnTo>
                  <a:pt x="4523812" y="5519010"/>
                </a:lnTo>
                <a:lnTo>
                  <a:pt x="5035877" y="4716736"/>
                </a:lnTo>
                <a:lnTo>
                  <a:pt x="5035877" y="4178518"/>
                </a:lnTo>
                <a:lnTo>
                  <a:pt x="5235624" y="3862662"/>
                </a:lnTo>
                <a:lnTo>
                  <a:pt x="5536950" y="3866200"/>
                </a:lnTo>
                <a:lnTo>
                  <a:pt x="6150722" y="2792291"/>
                </a:lnTo>
                <a:lnTo>
                  <a:pt x="5124064" y="2792291"/>
                </a:lnTo>
                <a:lnTo>
                  <a:pt x="4913199" y="2429941"/>
                </a:lnTo>
                <a:lnTo>
                  <a:pt x="4913199" y="1998230"/>
                </a:lnTo>
                <a:lnTo>
                  <a:pt x="4398481" y="1286670"/>
                </a:lnTo>
                <a:lnTo>
                  <a:pt x="3246239" y="1286670"/>
                </a:lnTo>
                <a:lnTo>
                  <a:pt x="3001135" y="1734048"/>
                </a:lnTo>
                <a:lnTo>
                  <a:pt x="2497029" y="1734048"/>
                </a:lnTo>
                <a:lnTo>
                  <a:pt x="2227921" y="1274036"/>
                </a:lnTo>
                <a:lnTo>
                  <a:pt x="1498168" y="1274036"/>
                </a:lnTo>
                <a:lnTo>
                  <a:pt x="985470" y="2182310"/>
                </a:lnTo>
                <a:lnTo>
                  <a:pt x="998104" y="2763485"/>
                </a:lnTo>
                <a:lnTo>
                  <a:pt x="1323436" y="3233478"/>
                </a:lnTo>
                <a:lnTo>
                  <a:pt x="1704231" y="3233478"/>
                </a:lnTo>
                <a:lnTo>
                  <a:pt x="1841439" y="3054072"/>
                </a:lnTo>
                <a:lnTo>
                  <a:pt x="2888059" y="3054072"/>
                </a:lnTo>
                <a:lnTo>
                  <a:pt x="3121791" y="3479213"/>
                </a:lnTo>
                <a:lnTo>
                  <a:pt x="3121791" y="4018947"/>
                </a:lnTo>
                <a:lnTo>
                  <a:pt x="3308400" y="4339225"/>
                </a:lnTo>
                <a:lnTo>
                  <a:pt x="3308400" y="4666958"/>
                </a:lnTo>
                <a:lnTo>
                  <a:pt x="3643332" y="5227159"/>
                </a:lnTo>
                <a:lnTo>
                  <a:pt x="3643332" y="5573716"/>
                </a:lnTo>
                <a:lnTo>
                  <a:pt x="3866074" y="5864303"/>
                </a:lnTo>
                <a:lnTo>
                  <a:pt x="4054577" y="5864303"/>
                </a:lnTo>
                <a:lnTo>
                  <a:pt x="4204672" y="5616293"/>
                </a:lnTo>
                <a:lnTo>
                  <a:pt x="4204672" y="5371063"/>
                </a:lnTo>
                <a:lnTo>
                  <a:pt x="4680603" y="4609724"/>
                </a:lnTo>
                <a:lnTo>
                  <a:pt x="4684646" y="4017179"/>
                </a:lnTo>
                <a:lnTo>
                  <a:pt x="4956281" y="3560957"/>
                </a:lnTo>
                <a:lnTo>
                  <a:pt x="5339856" y="3559441"/>
                </a:lnTo>
                <a:lnTo>
                  <a:pt x="5613009" y="3098544"/>
                </a:lnTo>
                <a:lnTo>
                  <a:pt x="4927349" y="3096017"/>
                </a:lnTo>
                <a:lnTo>
                  <a:pt x="4568411" y="2507768"/>
                </a:lnTo>
                <a:lnTo>
                  <a:pt x="4582687" y="2127225"/>
                </a:lnTo>
                <a:lnTo>
                  <a:pt x="4252934" y="1643207"/>
                </a:lnTo>
                <a:lnTo>
                  <a:pt x="3444344" y="1638786"/>
                </a:lnTo>
                <a:lnTo>
                  <a:pt x="3194438" y="2076941"/>
                </a:lnTo>
                <a:lnTo>
                  <a:pt x="2278710" y="2076941"/>
                </a:lnTo>
                <a:lnTo>
                  <a:pt x="2053568" y="1657105"/>
                </a:lnTo>
                <a:lnTo>
                  <a:pt x="1715602" y="1657105"/>
                </a:lnTo>
                <a:lnTo>
                  <a:pt x="1365381" y="2321286"/>
                </a:lnTo>
                <a:lnTo>
                  <a:pt x="1372331" y="2653694"/>
                </a:lnTo>
                <a:lnTo>
                  <a:pt x="1441818" y="2745670"/>
                </a:lnTo>
                <a:lnTo>
                  <a:pt x="1553125" y="2743775"/>
                </a:lnTo>
                <a:lnTo>
                  <a:pt x="1649399" y="2662411"/>
                </a:lnTo>
                <a:lnTo>
                  <a:pt x="3697281" y="2663801"/>
                </a:lnTo>
                <a:lnTo>
                  <a:pt x="3898038" y="2270370"/>
                </a:lnTo>
                <a:lnTo>
                  <a:pt x="3931141" y="2270370"/>
                </a:lnTo>
                <a:lnTo>
                  <a:pt x="3994312" y="2353504"/>
                </a:lnTo>
                <a:lnTo>
                  <a:pt x="3994312" y="2771317"/>
                </a:lnTo>
                <a:lnTo>
                  <a:pt x="4377887" y="3414653"/>
                </a:lnTo>
                <a:lnTo>
                  <a:pt x="4099303" y="3832466"/>
                </a:lnTo>
                <a:lnTo>
                  <a:pt x="4091595" y="4456471"/>
                </a:lnTo>
                <a:lnTo>
                  <a:pt x="3969297" y="4641815"/>
                </a:lnTo>
                <a:lnTo>
                  <a:pt x="3858620" y="4455966"/>
                </a:lnTo>
                <a:lnTo>
                  <a:pt x="3858620" y="4076939"/>
                </a:lnTo>
                <a:lnTo>
                  <a:pt x="3720781" y="3851165"/>
                </a:lnTo>
                <a:lnTo>
                  <a:pt x="3720781" y="3321665"/>
                </a:lnTo>
                <a:lnTo>
                  <a:pt x="3556536" y="3043712"/>
                </a:lnTo>
                <a:lnTo>
                  <a:pt x="3728487" y="3043712"/>
                </a:lnTo>
                <a:lnTo>
                  <a:pt x="3946176" y="3385973"/>
                </a:lnTo>
                <a:lnTo>
                  <a:pt x="3779276" y="3638658"/>
                </a:lnTo>
                <a:lnTo>
                  <a:pt x="3779276" y="3763104"/>
                </a:lnTo>
                <a:lnTo>
                  <a:pt x="3994058" y="3763104"/>
                </a:lnTo>
                <a:lnTo>
                  <a:pt x="3994058" y="3703345"/>
                </a:lnTo>
                <a:lnTo>
                  <a:pt x="4202144" y="3389005"/>
                </a:lnTo>
                <a:lnTo>
                  <a:pt x="3846365" y="2829562"/>
                </a:lnTo>
                <a:lnTo>
                  <a:pt x="3180036" y="2829562"/>
                </a:lnTo>
                <a:lnTo>
                  <a:pt x="3505368" y="3380540"/>
                </a:lnTo>
                <a:lnTo>
                  <a:pt x="3505368" y="3911178"/>
                </a:lnTo>
                <a:lnTo>
                  <a:pt x="3643206" y="4136952"/>
                </a:lnTo>
                <a:lnTo>
                  <a:pt x="3643206" y="4514083"/>
                </a:lnTo>
                <a:lnTo>
                  <a:pt x="3959062" y="5043836"/>
                </a:lnTo>
                <a:lnTo>
                  <a:pt x="4305619" y="4522043"/>
                </a:lnTo>
                <a:lnTo>
                  <a:pt x="4313199" y="3898291"/>
                </a:lnTo>
                <a:lnTo>
                  <a:pt x="4631708" y="3420464"/>
                </a:lnTo>
                <a:lnTo>
                  <a:pt x="4209093" y="2712442"/>
                </a:lnTo>
                <a:lnTo>
                  <a:pt x="4209093" y="2281616"/>
                </a:lnTo>
                <a:lnTo>
                  <a:pt x="4037899" y="2055968"/>
                </a:lnTo>
                <a:lnTo>
                  <a:pt x="3766642" y="2055968"/>
                </a:lnTo>
                <a:lnTo>
                  <a:pt x="3566390" y="2448766"/>
                </a:lnTo>
                <a:lnTo>
                  <a:pt x="1582816" y="2447629"/>
                </a:lnTo>
                <a:lnTo>
                  <a:pt x="1581300" y="2371823"/>
                </a:lnTo>
                <a:lnTo>
                  <a:pt x="1844598" y="1871382"/>
                </a:lnTo>
                <a:lnTo>
                  <a:pt x="1924951" y="1871382"/>
                </a:lnTo>
                <a:lnTo>
                  <a:pt x="2150220" y="2291216"/>
                </a:lnTo>
                <a:lnTo>
                  <a:pt x="3319265" y="2291216"/>
                </a:lnTo>
                <a:lnTo>
                  <a:pt x="3568665" y="1853820"/>
                </a:lnTo>
                <a:lnTo>
                  <a:pt x="4139353" y="1856852"/>
                </a:lnTo>
                <a:lnTo>
                  <a:pt x="4365758" y="2189259"/>
                </a:lnTo>
                <a:lnTo>
                  <a:pt x="4351733" y="2563864"/>
                </a:lnTo>
                <a:lnTo>
                  <a:pt x="4806566" y="3310294"/>
                </a:lnTo>
                <a:lnTo>
                  <a:pt x="5236761" y="3311936"/>
                </a:lnTo>
                <a:lnTo>
                  <a:pt x="5217179" y="3344912"/>
                </a:lnTo>
                <a:lnTo>
                  <a:pt x="4833982" y="3346301"/>
                </a:lnTo>
                <a:lnTo>
                  <a:pt x="4470243" y="3957166"/>
                </a:lnTo>
                <a:lnTo>
                  <a:pt x="4466200" y="4547185"/>
                </a:lnTo>
                <a:lnTo>
                  <a:pt x="3989889" y="5309408"/>
                </a:lnTo>
                <a:lnTo>
                  <a:pt x="3989889" y="5556786"/>
                </a:lnTo>
                <a:lnTo>
                  <a:pt x="3950345" y="5622106"/>
                </a:lnTo>
                <a:lnTo>
                  <a:pt x="3857736" y="5501448"/>
                </a:lnTo>
                <a:lnTo>
                  <a:pt x="3857736" y="5168410"/>
                </a:lnTo>
                <a:lnTo>
                  <a:pt x="3522802" y="4608082"/>
                </a:lnTo>
                <a:lnTo>
                  <a:pt x="3522802" y="4281108"/>
                </a:lnTo>
                <a:lnTo>
                  <a:pt x="3336195" y="3960830"/>
                </a:lnTo>
                <a:lnTo>
                  <a:pt x="3336195" y="3424002"/>
                </a:lnTo>
                <a:lnTo>
                  <a:pt x="3015158" y="2839290"/>
                </a:lnTo>
                <a:lnTo>
                  <a:pt x="1735312" y="2839290"/>
                </a:lnTo>
                <a:lnTo>
                  <a:pt x="1598231" y="3018316"/>
                </a:lnTo>
                <a:lnTo>
                  <a:pt x="1435880" y="3018316"/>
                </a:lnTo>
                <a:lnTo>
                  <a:pt x="1210865" y="2693869"/>
                </a:lnTo>
                <a:lnTo>
                  <a:pt x="1201263" y="2236638"/>
                </a:lnTo>
                <a:lnTo>
                  <a:pt x="1623246" y="1488944"/>
                </a:lnTo>
                <a:lnTo>
                  <a:pt x="2104483" y="1488944"/>
                </a:lnTo>
                <a:lnTo>
                  <a:pt x="2373593" y="1948955"/>
                </a:lnTo>
                <a:lnTo>
                  <a:pt x="3128235" y="1948955"/>
                </a:lnTo>
                <a:lnTo>
                  <a:pt x="3373339" y="1501578"/>
                </a:lnTo>
                <a:lnTo>
                  <a:pt x="4288437" y="1501578"/>
                </a:lnTo>
                <a:lnTo>
                  <a:pt x="4698165" y="2067717"/>
                </a:lnTo>
                <a:lnTo>
                  <a:pt x="4697532" y="2487932"/>
                </a:lnTo>
                <a:lnTo>
                  <a:pt x="4999743" y="3007199"/>
                </a:lnTo>
                <a:lnTo>
                  <a:pt x="5779529" y="3007199"/>
                </a:lnTo>
                <a:lnTo>
                  <a:pt x="5412124" y="3649776"/>
                </a:lnTo>
                <a:lnTo>
                  <a:pt x="5117999" y="3646618"/>
                </a:lnTo>
                <a:lnTo>
                  <a:pt x="4820842" y="4115347"/>
                </a:lnTo>
                <a:lnTo>
                  <a:pt x="4820842" y="4653691"/>
                </a:lnTo>
                <a:lnTo>
                  <a:pt x="4308777" y="5456344"/>
                </a:lnTo>
                <a:lnTo>
                  <a:pt x="4308777" y="5746173"/>
                </a:lnTo>
                <a:lnTo>
                  <a:pt x="4126971" y="6048637"/>
                </a:lnTo>
                <a:lnTo>
                  <a:pt x="3777634" y="6046490"/>
                </a:lnTo>
                <a:lnTo>
                  <a:pt x="3482119" y="5698668"/>
                </a:lnTo>
                <a:lnTo>
                  <a:pt x="3482119" y="5258366"/>
                </a:lnTo>
                <a:lnTo>
                  <a:pt x="3169549" y="4689826"/>
                </a:lnTo>
                <a:lnTo>
                  <a:pt x="3170560" y="4345543"/>
                </a:lnTo>
                <a:lnTo>
                  <a:pt x="2984458" y="4021474"/>
                </a:lnTo>
                <a:lnTo>
                  <a:pt x="2984458" y="3498544"/>
                </a:lnTo>
                <a:lnTo>
                  <a:pt x="2842701" y="3244975"/>
                </a:lnTo>
                <a:lnTo>
                  <a:pt x="1857863" y="3244975"/>
                </a:lnTo>
                <a:lnTo>
                  <a:pt x="1775615" y="3387615"/>
                </a:lnTo>
                <a:lnTo>
                  <a:pt x="1225520" y="3387615"/>
                </a:lnTo>
                <a:lnTo>
                  <a:pt x="857360" y="2815285"/>
                </a:lnTo>
                <a:lnTo>
                  <a:pt x="857360" y="2118254"/>
                </a:lnTo>
                <a:lnTo>
                  <a:pt x="1444599" y="1131901"/>
                </a:lnTo>
                <a:lnTo>
                  <a:pt x="2327351" y="1131901"/>
                </a:lnTo>
                <a:lnTo>
                  <a:pt x="2561211" y="1518003"/>
                </a:lnTo>
                <a:lnTo>
                  <a:pt x="2943775" y="1515476"/>
                </a:lnTo>
                <a:lnTo>
                  <a:pt x="3154640" y="1131901"/>
                </a:lnTo>
                <a:lnTo>
                  <a:pt x="9701445" y="1131901"/>
                </a:lnTo>
                <a:lnTo>
                  <a:pt x="9701445" y="917119"/>
                </a:lnTo>
                <a:lnTo>
                  <a:pt x="3027541" y="917119"/>
                </a:lnTo>
                <a:lnTo>
                  <a:pt x="2816548" y="1301452"/>
                </a:lnTo>
                <a:lnTo>
                  <a:pt x="2681994" y="1302336"/>
                </a:lnTo>
                <a:lnTo>
                  <a:pt x="2448388" y="917119"/>
                </a:lnTo>
                <a:close/>
                <a:moveTo>
                  <a:pt x="0" y="0"/>
                </a:moveTo>
                <a:lnTo>
                  <a:pt x="11413612" y="0"/>
                </a:lnTo>
                <a:lnTo>
                  <a:pt x="12183186" y="0"/>
                </a:lnTo>
                <a:lnTo>
                  <a:pt x="12196437" y="0"/>
                </a:lnTo>
                <a:lnTo>
                  <a:pt x="12196437" y="6880472"/>
                </a:lnTo>
                <a:lnTo>
                  <a:pt x="12183186" y="6880472"/>
                </a:lnTo>
                <a:lnTo>
                  <a:pt x="12183186" y="6880475"/>
                </a:lnTo>
                <a:lnTo>
                  <a:pt x="0" y="6880475"/>
                </a:lnTo>
                <a:close/>
              </a:path>
            </a:pathLst>
          </a:custGeom>
          <a:solidFill>
            <a:schemeClr val="tx1">
              <a:alpha val="62171"/>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2" name="Freeform 1">
            <a:extLst>
              <a:ext uri="{FF2B5EF4-FFF2-40B4-BE49-F238E27FC236}">
                <a16:creationId xmlns:a16="http://schemas.microsoft.com/office/drawing/2014/main" id="{B09E5C05-58EE-8F81-7FB9-2B431E9D0176}"/>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3" name="Rectangle 2">
            <a:extLst>
              <a:ext uri="{FF2B5EF4-FFF2-40B4-BE49-F238E27FC236}">
                <a16:creationId xmlns:a16="http://schemas.microsoft.com/office/drawing/2014/main" id="{0A2EDAA9-AC0D-B8CB-813C-52A53473DD93}"/>
              </a:ext>
            </a:extLst>
          </p:cNvPr>
          <p:cNvSpPr/>
          <p:nvPr/>
        </p:nvSpPr>
        <p:spPr>
          <a:xfrm>
            <a:off x="11588593" y="6534855"/>
            <a:ext cx="520704" cy="214315"/>
          </a:xfrm>
          <a:prstGeom prst="rect">
            <a:avLst/>
          </a:prstGeom>
        </p:spPr>
        <p:txBody>
          <a:bodyPr vert="horz" lIns="0" tIns="0" rIns="0" bIns="46012" rtlCol="0" anchor="b"/>
          <a:lstStyle/>
          <a:p>
            <a:pPr marL="0" marR="0" lvl="0" indent="0" algn="r" defTabSz="457200" rtl="0" eaLnBrk="1" fontAlgn="auto" latinLnBrk="0" hangingPunct="1">
              <a:lnSpc>
                <a:spcPct val="100000"/>
              </a:lnSpc>
              <a:spcBef>
                <a:spcPts val="0"/>
              </a:spcBef>
              <a:spcAft>
                <a:spcPts val="0"/>
              </a:spcAft>
              <a:buClrTx/>
              <a:buSzTx/>
              <a:buFontTx/>
              <a:buNone/>
              <a:tabLst/>
              <a:defRPr/>
            </a:pPr>
            <a:fld id="{6ED65CF5-D76E-45E1-818D-9A8AC32524F3}" type="slidenum">
              <a:rPr kumimoji="0" lang="en-ZA" sz="900" b="1" i="0" u="none" strike="noStrike" kern="1200" cap="none" spc="0" normalizeH="0" baseline="0" noProof="0" smtClean="0">
                <a:ln>
                  <a:noFill/>
                </a:ln>
                <a:solidFill>
                  <a:srgbClr val="FFFFFF"/>
                </a:solidFill>
                <a:effectLst/>
                <a:uLnTx/>
                <a:uFillTx/>
                <a:latin typeface="Tahom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en-ZA" sz="767" b="1" i="0" u="none" strike="noStrike" kern="1200" cap="none" spc="0" normalizeH="0" baseline="0" noProof="0">
              <a:ln>
                <a:noFill/>
              </a:ln>
              <a:solidFill>
                <a:srgbClr val="FFFFFF"/>
              </a:solidFill>
              <a:effectLst/>
              <a:uLnTx/>
              <a:uFillTx/>
              <a:latin typeface="Tahoma"/>
              <a:ea typeface="+mn-ea"/>
              <a:cs typeface="+mn-cs"/>
            </a:endParaRPr>
          </a:p>
        </p:txBody>
      </p:sp>
      <p:pic>
        <p:nvPicPr>
          <p:cNvPr id="4" name="Picture 3">
            <a:extLst>
              <a:ext uri="{FF2B5EF4-FFF2-40B4-BE49-F238E27FC236}">
                <a16:creationId xmlns:a16="http://schemas.microsoft.com/office/drawing/2014/main" id="{BA32E800-EFD1-9B45-4BF9-7DD5C13E1BF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
        <p:nvSpPr>
          <p:cNvPr id="13" name="Title 520">
            <a:extLst>
              <a:ext uri="{FF2B5EF4-FFF2-40B4-BE49-F238E27FC236}">
                <a16:creationId xmlns:a16="http://schemas.microsoft.com/office/drawing/2014/main" id="{6B1C4130-BBBB-6151-8923-C52F04B6CE2D}"/>
              </a:ext>
            </a:extLst>
          </p:cNvPr>
          <p:cNvSpPr>
            <a:spLocks noGrp="1"/>
          </p:cNvSpPr>
          <p:nvPr>
            <p:ph type="title"/>
          </p:nvPr>
        </p:nvSpPr>
        <p:spPr>
          <a:xfrm>
            <a:off x="5452532" y="1559080"/>
            <a:ext cx="6136061" cy="1488919"/>
          </a:xfrm>
        </p:spPr>
        <p:txBody>
          <a:bodyPr/>
          <a:lstStyle/>
          <a:p>
            <a:pPr algn="r">
              <a:lnSpc>
                <a:spcPts val="6000"/>
              </a:lnSpc>
              <a:tabLst>
                <a:tab pos="4787900" algn="l"/>
              </a:tabLst>
            </a:pPr>
            <a:r>
              <a:rPr lang="en-US" sz="4000" dirty="0">
                <a:solidFill>
                  <a:schemeClr val="bg1"/>
                </a:solidFill>
                <a:latin typeface="+mj-lt"/>
              </a:rPr>
              <a:t>TENDER DATA AND RETURNABLES </a:t>
            </a:r>
          </a:p>
        </p:txBody>
      </p:sp>
    </p:spTree>
    <p:extLst>
      <p:ext uri="{BB962C8B-B14F-4D97-AF65-F5344CB8AC3E}">
        <p14:creationId xmlns:p14="http://schemas.microsoft.com/office/powerpoint/2010/main" val="29637833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ctrTitle"/>
          </p:nvPr>
        </p:nvSpPr>
        <p:spPr>
          <a:xfrm>
            <a:off x="568328" y="116358"/>
            <a:ext cx="9145218" cy="661832"/>
          </a:xfrm>
        </p:spPr>
        <p:txBody>
          <a:bodyPr anchor="b">
            <a:normAutofit/>
          </a:bodyPr>
          <a:lstStyle/>
          <a:p>
            <a:r>
              <a:rPr kumimoji="0" lang="en-US" sz="2000" b="1" u="none" strike="noStrike" kern="1200" cap="none" spc="0" normalizeH="0" baseline="0" noProof="0" dirty="0">
                <a:ln>
                  <a:noFill/>
                </a:ln>
                <a:solidFill>
                  <a:schemeClr val="tx1"/>
                </a:solidFill>
                <a:effectLst/>
                <a:uLnTx/>
                <a:uFillTx/>
              </a:rPr>
              <a:t>TENDER DATA AND RETURNABLES</a:t>
            </a:r>
            <a:endParaRPr lang="en-US" sz="2000" dirty="0">
              <a:solidFill>
                <a:schemeClr val="tx1"/>
              </a:solidFill>
            </a:endParaRPr>
          </a:p>
        </p:txBody>
      </p:sp>
      <p:pic>
        <p:nvPicPr>
          <p:cNvPr id="6" name="Picture 5">
            <a:extLst>
              <a:ext uri="{FF2B5EF4-FFF2-40B4-BE49-F238E27FC236}">
                <a16:creationId xmlns:a16="http://schemas.microsoft.com/office/drawing/2014/main" id="{0A246628-EFC1-95F4-FDE2-6CFA4B995A0D}"/>
              </a:ext>
            </a:extLst>
          </p:cNvPr>
          <p:cNvPicPr>
            <a:picLocks noChangeAspect="1"/>
          </p:cNvPicPr>
          <p:nvPr/>
        </p:nvPicPr>
        <p:blipFill>
          <a:blip r:embed="rId2"/>
          <a:stretch>
            <a:fillRect/>
          </a:stretch>
        </p:blipFill>
        <p:spPr>
          <a:xfrm>
            <a:off x="313037" y="1248228"/>
            <a:ext cx="11232674" cy="3155537"/>
          </a:xfrm>
          <a:prstGeom prst="rect">
            <a:avLst/>
          </a:prstGeom>
        </p:spPr>
      </p:pic>
    </p:spTree>
    <p:extLst>
      <p:ext uri="{BB962C8B-B14F-4D97-AF65-F5344CB8AC3E}">
        <p14:creationId xmlns:p14="http://schemas.microsoft.com/office/powerpoint/2010/main" val="166616964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ctrTitle"/>
          </p:nvPr>
        </p:nvSpPr>
        <p:spPr>
          <a:xfrm>
            <a:off x="575552" y="164485"/>
            <a:ext cx="9145218" cy="661832"/>
          </a:xfrm>
        </p:spPr>
        <p:txBody>
          <a:bodyPr anchor="b">
            <a:normAutofit/>
          </a:bodyPr>
          <a:lstStyle/>
          <a:p>
            <a:r>
              <a:rPr kumimoji="0" lang="en-US" sz="2000" b="1" i="0" u="none" strike="noStrike" kern="1200" cap="none" spc="0" normalizeH="0" baseline="0" noProof="0" dirty="0">
                <a:ln>
                  <a:noFill/>
                </a:ln>
                <a:solidFill>
                  <a:schemeClr val="tx1"/>
                </a:solidFill>
                <a:effectLst/>
                <a:uLnTx/>
                <a:uFillTx/>
              </a:rPr>
              <a:t>TENDER DATA AND RETURNABLES(Continued)</a:t>
            </a:r>
            <a:endParaRPr lang="en-US" sz="2000" i="1" dirty="0">
              <a:solidFill>
                <a:schemeClr val="tx1"/>
              </a:solidFill>
            </a:endParaRPr>
          </a:p>
        </p:txBody>
      </p:sp>
      <p:pic>
        <p:nvPicPr>
          <p:cNvPr id="3" name="Picture 2">
            <a:extLst>
              <a:ext uri="{FF2B5EF4-FFF2-40B4-BE49-F238E27FC236}">
                <a16:creationId xmlns:a16="http://schemas.microsoft.com/office/drawing/2014/main" id="{432EAB13-B299-056F-03F8-47875DE3AEC0}"/>
              </a:ext>
            </a:extLst>
          </p:cNvPr>
          <p:cNvPicPr>
            <a:picLocks noChangeAspect="1"/>
          </p:cNvPicPr>
          <p:nvPr/>
        </p:nvPicPr>
        <p:blipFill>
          <a:blip r:embed="rId2"/>
          <a:stretch>
            <a:fillRect/>
          </a:stretch>
        </p:blipFill>
        <p:spPr>
          <a:xfrm>
            <a:off x="367252" y="1249250"/>
            <a:ext cx="11898863" cy="4629036"/>
          </a:xfrm>
          <a:prstGeom prst="rect">
            <a:avLst/>
          </a:prstGeom>
        </p:spPr>
      </p:pic>
    </p:spTree>
    <p:extLst>
      <p:ext uri="{BB962C8B-B14F-4D97-AF65-F5344CB8AC3E}">
        <p14:creationId xmlns:p14="http://schemas.microsoft.com/office/powerpoint/2010/main" val="14383132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664563" y="280700"/>
            <a:ext cx="9698636" cy="400110"/>
          </a:xfrm>
        </p:spPr>
        <p:txBody>
          <a:bodyPr/>
          <a:lstStyle/>
          <a:p>
            <a:r>
              <a:rPr kumimoji="0" lang="en-US" sz="2000" b="1" i="0" u="none" strike="noStrike" kern="1200" cap="none" spc="0" normalizeH="0" baseline="0" noProof="0" dirty="0">
                <a:ln>
                  <a:noFill/>
                </a:ln>
                <a:solidFill>
                  <a:srgbClr val="000000"/>
                </a:solidFill>
                <a:effectLst/>
                <a:uLnTx/>
                <a:uFillTx/>
                <a:latin typeface="Tahoma" panose="020B0604030504040204" pitchFamily="34" charset="0"/>
                <a:cs typeface="+mj-cs"/>
              </a:rPr>
              <a:t>TENDER DATA AND </a:t>
            </a:r>
            <a:r>
              <a:rPr kumimoji="0" lang="en-US" sz="2000" b="1" i="0" u="none" strike="noStrike" kern="1200" cap="none" spc="0" normalizeH="0" baseline="0" noProof="0" dirty="0">
                <a:ln>
                  <a:noFill/>
                </a:ln>
                <a:solidFill>
                  <a:srgbClr val="000000"/>
                </a:solidFill>
                <a:effectLst/>
                <a:uLnTx/>
                <a:uFillTx/>
                <a:latin typeface="Tahoma"/>
                <a:cs typeface="+mj-cs"/>
              </a:rPr>
              <a:t>RETURNABLES</a:t>
            </a:r>
            <a:r>
              <a:rPr kumimoji="0" lang="en-US" sz="2000" b="1" i="1" u="none" strike="noStrike" kern="1200" cap="none" spc="0" normalizeH="0" baseline="0" noProof="0" dirty="0">
                <a:ln>
                  <a:noFill/>
                </a:ln>
                <a:solidFill>
                  <a:srgbClr val="000000"/>
                </a:solidFill>
                <a:effectLst/>
                <a:uLnTx/>
                <a:uFillTx/>
                <a:latin typeface="Tahoma"/>
                <a:cs typeface="+mj-cs"/>
              </a:rPr>
              <a:t>(Continued)</a:t>
            </a:r>
            <a:endParaRPr lang="en-US" sz="2000" i="1" dirty="0">
              <a:solidFill>
                <a:srgbClr val="000000"/>
              </a:solidFill>
              <a:latin typeface="Tahoma" panose="020B0604030504040204" pitchFamily="34" charset="0"/>
            </a:endParaRPr>
          </a:p>
        </p:txBody>
      </p:sp>
      <p:pic>
        <p:nvPicPr>
          <p:cNvPr id="3" name="Picture 2">
            <a:extLst>
              <a:ext uri="{FF2B5EF4-FFF2-40B4-BE49-F238E27FC236}">
                <a16:creationId xmlns:a16="http://schemas.microsoft.com/office/drawing/2014/main" id="{1E6FE3EF-5A90-9DCA-0AF4-553C8D3352A3}"/>
              </a:ext>
            </a:extLst>
          </p:cNvPr>
          <p:cNvPicPr>
            <a:picLocks noChangeAspect="1"/>
          </p:cNvPicPr>
          <p:nvPr/>
        </p:nvPicPr>
        <p:blipFill>
          <a:blip r:embed="rId2"/>
          <a:stretch>
            <a:fillRect/>
          </a:stretch>
        </p:blipFill>
        <p:spPr>
          <a:xfrm>
            <a:off x="759267" y="1030514"/>
            <a:ext cx="9117682" cy="5370285"/>
          </a:xfrm>
          <a:prstGeom prst="rect">
            <a:avLst/>
          </a:prstGeom>
        </p:spPr>
      </p:pic>
    </p:spTree>
    <p:extLst>
      <p:ext uri="{BB962C8B-B14F-4D97-AF65-F5344CB8AC3E}">
        <p14:creationId xmlns:p14="http://schemas.microsoft.com/office/powerpoint/2010/main" val="32765661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ctrTitle"/>
          </p:nvPr>
        </p:nvSpPr>
        <p:spPr>
          <a:xfrm>
            <a:off x="626036" y="140421"/>
            <a:ext cx="9145218" cy="661832"/>
          </a:xfrm>
        </p:spPr>
        <p:txBody>
          <a:bodyPr anchor="b">
            <a:normAutofit/>
          </a:bodyPr>
          <a:lstStyle/>
          <a:p>
            <a:r>
              <a:rPr kumimoji="0" lang="en-US" sz="2000" b="1" i="0" u="none" strike="noStrike" kern="1200" cap="none" spc="0" normalizeH="0" baseline="0" noProof="0">
                <a:ln>
                  <a:noFill/>
                </a:ln>
                <a:solidFill>
                  <a:srgbClr val="000000"/>
                </a:solidFill>
                <a:effectLst/>
                <a:uLnTx/>
                <a:uFillTx/>
                <a:latin typeface="Tahoma" panose="020B0604030504040204" pitchFamily="34" charset="0"/>
                <a:cs typeface="+mj-cs"/>
              </a:rPr>
              <a:t>TENDER DATA AND </a:t>
            </a:r>
            <a:r>
              <a:rPr kumimoji="0" lang="en-US" sz="2000" b="1" i="0" u="none" strike="noStrike" kern="1200" cap="none" spc="0" normalizeH="0" baseline="0" noProof="0">
                <a:ln>
                  <a:noFill/>
                </a:ln>
                <a:solidFill>
                  <a:srgbClr val="000000"/>
                </a:solidFill>
                <a:effectLst/>
                <a:uLnTx/>
                <a:uFillTx/>
                <a:latin typeface="Tahoma"/>
                <a:cs typeface="+mj-cs"/>
              </a:rPr>
              <a:t>RETURNABLES</a:t>
            </a:r>
            <a:r>
              <a:rPr kumimoji="0" lang="en-US" sz="2000" b="1" i="1" u="none" strike="noStrike" kern="1200" cap="none" spc="0" normalizeH="0" baseline="0" noProof="0">
                <a:ln>
                  <a:noFill/>
                </a:ln>
                <a:solidFill>
                  <a:srgbClr val="000000"/>
                </a:solidFill>
                <a:effectLst/>
                <a:uLnTx/>
                <a:uFillTx/>
                <a:latin typeface="Tahoma"/>
                <a:cs typeface="+mj-cs"/>
              </a:rPr>
              <a:t>(Continued)</a:t>
            </a:r>
            <a:endParaRPr lang="en-US" sz="2000" dirty="0"/>
          </a:p>
        </p:txBody>
      </p:sp>
      <p:pic>
        <p:nvPicPr>
          <p:cNvPr id="5" name="Picture 4">
            <a:extLst>
              <a:ext uri="{FF2B5EF4-FFF2-40B4-BE49-F238E27FC236}">
                <a16:creationId xmlns:a16="http://schemas.microsoft.com/office/drawing/2014/main" id="{63BB666B-B8B0-6FF5-F8F6-B344FB0CB372}"/>
              </a:ext>
            </a:extLst>
          </p:cNvPr>
          <p:cNvPicPr>
            <a:picLocks noChangeAspect="1"/>
          </p:cNvPicPr>
          <p:nvPr/>
        </p:nvPicPr>
        <p:blipFill>
          <a:blip r:embed="rId2"/>
          <a:stretch>
            <a:fillRect/>
          </a:stretch>
        </p:blipFill>
        <p:spPr>
          <a:xfrm>
            <a:off x="626036" y="2554513"/>
            <a:ext cx="11085508" cy="3872780"/>
          </a:xfrm>
          <a:prstGeom prst="rect">
            <a:avLst/>
          </a:prstGeom>
        </p:spPr>
      </p:pic>
      <p:pic>
        <p:nvPicPr>
          <p:cNvPr id="8" name="Picture 7">
            <a:extLst>
              <a:ext uri="{FF2B5EF4-FFF2-40B4-BE49-F238E27FC236}">
                <a16:creationId xmlns:a16="http://schemas.microsoft.com/office/drawing/2014/main" id="{E889F800-2F9E-A4DD-5026-CCB597D84F73}"/>
              </a:ext>
            </a:extLst>
          </p:cNvPr>
          <p:cNvPicPr>
            <a:picLocks noChangeAspect="1"/>
          </p:cNvPicPr>
          <p:nvPr/>
        </p:nvPicPr>
        <p:blipFill>
          <a:blip r:embed="rId3"/>
          <a:stretch>
            <a:fillRect/>
          </a:stretch>
        </p:blipFill>
        <p:spPr>
          <a:xfrm>
            <a:off x="201360" y="1277257"/>
            <a:ext cx="7416332" cy="1277256"/>
          </a:xfrm>
          <a:prstGeom prst="rect">
            <a:avLst/>
          </a:prstGeom>
        </p:spPr>
      </p:pic>
    </p:spTree>
    <p:extLst>
      <p:ext uri="{BB962C8B-B14F-4D97-AF65-F5344CB8AC3E}">
        <p14:creationId xmlns:p14="http://schemas.microsoft.com/office/powerpoint/2010/main" val="35466387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ctrTitle"/>
          </p:nvPr>
        </p:nvSpPr>
        <p:spPr>
          <a:xfrm>
            <a:off x="568328" y="188548"/>
            <a:ext cx="9145218" cy="661832"/>
          </a:xfrm>
        </p:spPr>
        <p:txBody>
          <a:bodyPr anchor="b">
            <a:normAutofit/>
          </a:bodyPr>
          <a:lstStyle/>
          <a:p>
            <a:r>
              <a:rPr kumimoji="0" lang="en-US" sz="2000" b="1" i="0" u="none" strike="noStrike" kern="1200" cap="none" spc="0" normalizeH="0" baseline="0" noProof="0" dirty="0">
                <a:ln>
                  <a:noFill/>
                </a:ln>
                <a:solidFill>
                  <a:schemeClr val="tx1"/>
                </a:solidFill>
                <a:effectLst/>
                <a:uLnTx/>
                <a:uFillTx/>
              </a:rPr>
              <a:t>TENDER DATA AND RETURNABLES</a:t>
            </a:r>
            <a:r>
              <a:rPr kumimoji="0" lang="en-US" sz="2000" b="1" i="1" u="none" strike="noStrike" kern="1200" cap="none" spc="0" normalizeH="0" baseline="0" noProof="0" dirty="0">
                <a:ln>
                  <a:noFill/>
                </a:ln>
                <a:solidFill>
                  <a:schemeClr val="tx1"/>
                </a:solidFill>
                <a:effectLst/>
                <a:uLnTx/>
                <a:uFillTx/>
              </a:rPr>
              <a:t>(Continued)</a:t>
            </a:r>
            <a:endParaRPr lang="en-US" sz="2000" dirty="0">
              <a:solidFill>
                <a:schemeClr val="tx1"/>
              </a:solidFill>
            </a:endParaRPr>
          </a:p>
        </p:txBody>
      </p:sp>
      <p:pic>
        <p:nvPicPr>
          <p:cNvPr id="3" name="Picture 2">
            <a:extLst>
              <a:ext uri="{FF2B5EF4-FFF2-40B4-BE49-F238E27FC236}">
                <a16:creationId xmlns:a16="http://schemas.microsoft.com/office/drawing/2014/main" id="{ABE2E694-4935-B9B3-0BBB-46846261BABC}"/>
              </a:ext>
            </a:extLst>
          </p:cNvPr>
          <p:cNvPicPr>
            <a:picLocks noChangeAspect="1"/>
          </p:cNvPicPr>
          <p:nvPr/>
        </p:nvPicPr>
        <p:blipFill>
          <a:blip r:embed="rId2"/>
          <a:stretch>
            <a:fillRect/>
          </a:stretch>
        </p:blipFill>
        <p:spPr>
          <a:xfrm>
            <a:off x="568329" y="1349828"/>
            <a:ext cx="10683266" cy="3054747"/>
          </a:xfrm>
          <a:prstGeom prst="rect">
            <a:avLst/>
          </a:prstGeom>
        </p:spPr>
      </p:pic>
    </p:spTree>
    <p:extLst>
      <p:ext uri="{BB962C8B-B14F-4D97-AF65-F5344CB8AC3E}">
        <p14:creationId xmlns:p14="http://schemas.microsoft.com/office/powerpoint/2010/main" val="29312117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664563" y="280700"/>
            <a:ext cx="9698636" cy="400110"/>
          </a:xfrm>
        </p:spPr>
        <p:txBody>
          <a:bodyPr/>
          <a:lstStyle/>
          <a:p>
            <a:r>
              <a:rPr kumimoji="0" lang="en-US" sz="2000" b="1" i="0" u="none" strike="noStrike" kern="1200" cap="none" spc="0" normalizeH="0" baseline="0" noProof="0" dirty="0">
                <a:ln>
                  <a:noFill/>
                </a:ln>
                <a:solidFill>
                  <a:srgbClr val="000000"/>
                </a:solidFill>
                <a:effectLst/>
                <a:uLnTx/>
                <a:uFillTx/>
                <a:latin typeface="Tahoma" panose="020B0604030504040204" pitchFamily="34" charset="0"/>
                <a:cs typeface="+mj-cs"/>
              </a:rPr>
              <a:t>TENDER DATA AND </a:t>
            </a:r>
            <a:r>
              <a:rPr kumimoji="0" lang="en-US" sz="2000" b="1" i="0" u="none" strike="noStrike" kern="1200" cap="none" spc="0" normalizeH="0" baseline="0" noProof="0" dirty="0">
                <a:ln>
                  <a:noFill/>
                </a:ln>
                <a:solidFill>
                  <a:srgbClr val="000000"/>
                </a:solidFill>
                <a:effectLst/>
                <a:uLnTx/>
                <a:uFillTx/>
                <a:latin typeface="Tahoma"/>
                <a:cs typeface="+mj-cs"/>
              </a:rPr>
              <a:t>RETURNABLES</a:t>
            </a:r>
            <a:r>
              <a:rPr kumimoji="0" lang="en-US" sz="2000" b="1" i="1" u="none" strike="noStrike" kern="1200" cap="none" spc="0" normalizeH="0" baseline="0" noProof="0" dirty="0">
                <a:ln>
                  <a:noFill/>
                </a:ln>
                <a:solidFill>
                  <a:srgbClr val="000000"/>
                </a:solidFill>
                <a:effectLst/>
                <a:uLnTx/>
                <a:uFillTx/>
                <a:latin typeface="Tahoma"/>
                <a:cs typeface="+mj-cs"/>
              </a:rPr>
              <a:t>(Continued)</a:t>
            </a:r>
            <a:endParaRPr lang="en-US" sz="2000" dirty="0">
              <a:solidFill>
                <a:srgbClr val="000000"/>
              </a:solidFill>
              <a:latin typeface="Tahoma" panose="020B0604030504040204" pitchFamily="34" charset="0"/>
            </a:endParaRPr>
          </a:p>
        </p:txBody>
      </p:sp>
      <p:pic>
        <p:nvPicPr>
          <p:cNvPr id="3" name="Picture 2">
            <a:extLst>
              <a:ext uri="{FF2B5EF4-FFF2-40B4-BE49-F238E27FC236}">
                <a16:creationId xmlns:a16="http://schemas.microsoft.com/office/drawing/2014/main" id="{69C08425-5197-D521-60A4-BCB0F3BC67F8}"/>
              </a:ext>
            </a:extLst>
          </p:cNvPr>
          <p:cNvPicPr>
            <a:picLocks noChangeAspect="1"/>
          </p:cNvPicPr>
          <p:nvPr/>
        </p:nvPicPr>
        <p:blipFill>
          <a:blip r:embed="rId2"/>
          <a:stretch>
            <a:fillRect/>
          </a:stretch>
        </p:blipFill>
        <p:spPr>
          <a:xfrm>
            <a:off x="522515" y="997428"/>
            <a:ext cx="9013155" cy="5860572"/>
          </a:xfrm>
          <a:prstGeom prst="rect">
            <a:avLst/>
          </a:prstGeom>
        </p:spPr>
      </p:pic>
    </p:spTree>
    <p:extLst>
      <p:ext uri="{BB962C8B-B14F-4D97-AF65-F5344CB8AC3E}">
        <p14:creationId xmlns:p14="http://schemas.microsoft.com/office/powerpoint/2010/main" val="39877647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9473F-A35C-875D-2FA6-509F77352C95}"/>
            </a:ext>
          </a:extLst>
        </p:cNvPr>
        <p:cNvGrpSpPr/>
        <p:nvPr/>
      </p:nvGrpSpPr>
      <p:grpSpPr>
        <a:xfrm>
          <a:off x="0" y="0"/>
          <a:ext cx="0" cy="0"/>
          <a:chOff x="0" y="0"/>
          <a:chExt cx="0" cy="0"/>
        </a:xfrm>
      </p:grpSpPr>
      <p:sp>
        <p:nvSpPr>
          <p:cNvPr id="26" name="Title 25">
            <a:extLst>
              <a:ext uri="{FF2B5EF4-FFF2-40B4-BE49-F238E27FC236}">
                <a16:creationId xmlns:a16="http://schemas.microsoft.com/office/drawing/2014/main" id="{BC96E564-3331-EAA8-6383-26C7826D1002}"/>
              </a:ext>
            </a:extLst>
          </p:cNvPr>
          <p:cNvSpPr>
            <a:spLocks noGrp="1"/>
          </p:cNvSpPr>
          <p:nvPr>
            <p:ph type="title"/>
          </p:nvPr>
        </p:nvSpPr>
        <p:spPr>
          <a:xfrm>
            <a:off x="664563" y="280700"/>
            <a:ext cx="9698636" cy="400110"/>
          </a:xfrm>
        </p:spPr>
        <p:txBody>
          <a:bodyPr/>
          <a:lstStyle/>
          <a:p>
            <a:r>
              <a:rPr kumimoji="0" lang="en-US" sz="2000" b="1" i="0" u="none" strike="noStrike" kern="1200" cap="none" spc="0" normalizeH="0" baseline="0" noProof="0" dirty="0">
                <a:ln>
                  <a:noFill/>
                </a:ln>
                <a:solidFill>
                  <a:srgbClr val="000000"/>
                </a:solidFill>
                <a:effectLst/>
                <a:uLnTx/>
                <a:uFillTx/>
                <a:latin typeface="Tahoma" panose="020B0604030504040204" pitchFamily="34" charset="0"/>
                <a:cs typeface="+mj-cs"/>
              </a:rPr>
              <a:t>TENDER DATA AND </a:t>
            </a:r>
            <a:r>
              <a:rPr kumimoji="0" lang="en-US" sz="2000" b="1" i="0" u="none" strike="noStrike" kern="1200" cap="none" spc="0" normalizeH="0" baseline="0" noProof="0" dirty="0">
                <a:ln>
                  <a:noFill/>
                </a:ln>
                <a:solidFill>
                  <a:srgbClr val="000000"/>
                </a:solidFill>
                <a:effectLst/>
                <a:uLnTx/>
                <a:uFillTx/>
                <a:latin typeface="Tahoma"/>
                <a:cs typeface="+mj-cs"/>
              </a:rPr>
              <a:t>RETURNABLES</a:t>
            </a:r>
            <a:r>
              <a:rPr kumimoji="0" lang="en-US" sz="2000" b="1" i="1" u="none" strike="noStrike" kern="1200" cap="none" spc="0" normalizeH="0" baseline="0" noProof="0" dirty="0">
                <a:ln>
                  <a:noFill/>
                </a:ln>
                <a:solidFill>
                  <a:srgbClr val="000000"/>
                </a:solidFill>
                <a:effectLst/>
                <a:uLnTx/>
                <a:uFillTx/>
                <a:latin typeface="Tahoma"/>
                <a:cs typeface="+mj-cs"/>
              </a:rPr>
              <a:t>(Continued)</a:t>
            </a:r>
            <a:endParaRPr lang="en-US" sz="2000" dirty="0">
              <a:solidFill>
                <a:srgbClr val="000000"/>
              </a:solidFill>
              <a:latin typeface="Tahoma" panose="020B0604030504040204" pitchFamily="34" charset="0"/>
            </a:endParaRPr>
          </a:p>
        </p:txBody>
      </p:sp>
      <p:pic>
        <p:nvPicPr>
          <p:cNvPr id="3" name="Picture 2">
            <a:extLst>
              <a:ext uri="{FF2B5EF4-FFF2-40B4-BE49-F238E27FC236}">
                <a16:creationId xmlns:a16="http://schemas.microsoft.com/office/drawing/2014/main" id="{78AB7551-18B3-210E-2479-030E8DDB81D5}"/>
              </a:ext>
            </a:extLst>
          </p:cNvPr>
          <p:cNvPicPr>
            <a:picLocks noChangeAspect="1"/>
          </p:cNvPicPr>
          <p:nvPr/>
        </p:nvPicPr>
        <p:blipFill>
          <a:blip r:embed="rId2"/>
          <a:stretch>
            <a:fillRect/>
          </a:stretch>
        </p:blipFill>
        <p:spPr>
          <a:xfrm>
            <a:off x="572732" y="1262744"/>
            <a:ext cx="8314943" cy="3410856"/>
          </a:xfrm>
          <a:prstGeom prst="rect">
            <a:avLst/>
          </a:prstGeom>
        </p:spPr>
      </p:pic>
    </p:spTree>
    <p:extLst>
      <p:ext uri="{BB962C8B-B14F-4D97-AF65-F5344CB8AC3E}">
        <p14:creationId xmlns:p14="http://schemas.microsoft.com/office/powerpoint/2010/main" val="7349618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D521921-02D3-16F7-AFBA-5EF4BC2C0398}"/>
              </a:ext>
            </a:extLst>
          </p:cNvPr>
          <p:cNvSpPr/>
          <p:nvPr/>
        </p:nvSpPr>
        <p:spPr>
          <a:xfrm>
            <a:off x="0" y="22475"/>
            <a:ext cx="12192000" cy="6858000"/>
          </a:xfrm>
          <a:prstGeom prst="rect">
            <a:avLst/>
          </a:prstGeom>
          <a:solidFill>
            <a:schemeClr val="bg1">
              <a:lumMod val="95000"/>
              <a:alpha val="36789"/>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Freeform 4">
            <a:extLst>
              <a:ext uri="{FF2B5EF4-FFF2-40B4-BE49-F238E27FC236}">
                <a16:creationId xmlns:a16="http://schemas.microsoft.com/office/drawing/2014/main" id="{1F54FC13-02AE-90E1-C564-F0EE8DD75D6F}"/>
              </a:ext>
            </a:extLst>
          </p:cNvPr>
          <p:cNvSpPr/>
          <p:nvPr/>
        </p:nvSpPr>
        <p:spPr>
          <a:xfrm>
            <a:off x="0" y="0"/>
            <a:ext cx="12196437" cy="6880475"/>
          </a:xfrm>
          <a:custGeom>
            <a:avLst/>
            <a:gdLst>
              <a:gd name="connsiteX0" fmla="*/ 1322551 w 12196437"/>
              <a:gd name="connsiteY0" fmla="*/ 917119 h 6880475"/>
              <a:gd name="connsiteX1" fmla="*/ 642578 w 12196437"/>
              <a:gd name="connsiteY1" fmla="*/ 2059126 h 6880475"/>
              <a:gd name="connsiteX2" fmla="*/ 642578 w 12196437"/>
              <a:gd name="connsiteY2" fmla="*/ 2878457 h 6880475"/>
              <a:gd name="connsiteX3" fmla="*/ 1108528 w 12196437"/>
              <a:gd name="connsiteY3" fmla="*/ 3602271 h 6880475"/>
              <a:gd name="connsiteX4" fmla="*/ 1899683 w 12196437"/>
              <a:gd name="connsiteY4" fmla="*/ 3602271 h 6880475"/>
              <a:gd name="connsiteX5" fmla="*/ 1982058 w 12196437"/>
              <a:gd name="connsiteY5" fmla="*/ 3459631 h 6880475"/>
              <a:gd name="connsiteX6" fmla="*/ 2716485 w 12196437"/>
              <a:gd name="connsiteY6" fmla="*/ 3459631 h 6880475"/>
              <a:gd name="connsiteX7" fmla="*/ 2769423 w 12196437"/>
              <a:gd name="connsiteY7" fmla="*/ 3554387 h 6880475"/>
              <a:gd name="connsiteX8" fmla="*/ 2769423 w 12196437"/>
              <a:gd name="connsiteY8" fmla="*/ 4078708 h 6880475"/>
              <a:gd name="connsiteX9" fmla="*/ 2955399 w 12196437"/>
              <a:gd name="connsiteY9" fmla="*/ 4402397 h 6880475"/>
              <a:gd name="connsiteX10" fmla="*/ 2954388 w 12196437"/>
              <a:gd name="connsiteY10" fmla="*/ 4744531 h 6880475"/>
              <a:gd name="connsiteX11" fmla="*/ 3267086 w 12196437"/>
              <a:gd name="connsiteY11" fmla="*/ 5313072 h 6880475"/>
              <a:gd name="connsiteX12" fmla="*/ 3267086 w 12196437"/>
              <a:gd name="connsiteY12" fmla="*/ 5777000 h 6880475"/>
              <a:gd name="connsiteX13" fmla="*/ 3677951 w 12196437"/>
              <a:gd name="connsiteY13" fmla="*/ 6260639 h 6880475"/>
              <a:gd name="connsiteX14" fmla="*/ 4248259 w 12196437"/>
              <a:gd name="connsiteY14" fmla="*/ 6264176 h 6880475"/>
              <a:gd name="connsiteX15" fmla="*/ 4523812 w 12196437"/>
              <a:gd name="connsiteY15" fmla="*/ 5805807 h 6880475"/>
              <a:gd name="connsiteX16" fmla="*/ 4523812 w 12196437"/>
              <a:gd name="connsiteY16" fmla="*/ 5519010 h 6880475"/>
              <a:gd name="connsiteX17" fmla="*/ 5035877 w 12196437"/>
              <a:gd name="connsiteY17" fmla="*/ 4716736 h 6880475"/>
              <a:gd name="connsiteX18" fmla="*/ 5035877 w 12196437"/>
              <a:gd name="connsiteY18" fmla="*/ 4178518 h 6880475"/>
              <a:gd name="connsiteX19" fmla="*/ 5235624 w 12196437"/>
              <a:gd name="connsiteY19" fmla="*/ 3862662 h 6880475"/>
              <a:gd name="connsiteX20" fmla="*/ 5536950 w 12196437"/>
              <a:gd name="connsiteY20" fmla="*/ 3866200 h 6880475"/>
              <a:gd name="connsiteX21" fmla="*/ 6150722 w 12196437"/>
              <a:gd name="connsiteY21" fmla="*/ 2792291 h 6880475"/>
              <a:gd name="connsiteX22" fmla="*/ 5124064 w 12196437"/>
              <a:gd name="connsiteY22" fmla="*/ 2792291 h 6880475"/>
              <a:gd name="connsiteX23" fmla="*/ 4913199 w 12196437"/>
              <a:gd name="connsiteY23" fmla="*/ 2429941 h 6880475"/>
              <a:gd name="connsiteX24" fmla="*/ 4913199 w 12196437"/>
              <a:gd name="connsiteY24" fmla="*/ 1998230 h 6880475"/>
              <a:gd name="connsiteX25" fmla="*/ 4398481 w 12196437"/>
              <a:gd name="connsiteY25" fmla="*/ 1286670 h 6880475"/>
              <a:gd name="connsiteX26" fmla="*/ 3246239 w 12196437"/>
              <a:gd name="connsiteY26" fmla="*/ 1286670 h 6880475"/>
              <a:gd name="connsiteX27" fmla="*/ 3001135 w 12196437"/>
              <a:gd name="connsiteY27" fmla="*/ 1734048 h 6880475"/>
              <a:gd name="connsiteX28" fmla="*/ 2497029 w 12196437"/>
              <a:gd name="connsiteY28" fmla="*/ 1734048 h 6880475"/>
              <a:gd name="connsiteX29" fmla="*/ 2227921 w 12196437"/>
              <a:gd name="connsiteY29" fmla="*/ 1274036 h 6880475"/>
              <a:gd name="connsiteX30" fmla="*/ 1498168 w 12196437"/>
              <a:gd name="connsiteY30" fmla="*/ 1274036 h 6880475"/>
              <a:gd name="connsiteX31" fmla="*/ 985470 w 12196437"/>
              <a:gd name="connsiteY31" fmla="*/ 2182310 h 6880475"/>
              <a:gd name="connsiteX32" fmla="*/ 998104 w 12196437"/>
              <a:gd name="connsiteY32" fmla="*/ 2763485 h 6880475"/>
              <a:gd name="connsiteX33" fmla="*/ 1323436 w 12196437"/>
              <a:gd name="connsiteY33" fmla="*/ 3233478 h 6880475"/>
              <a:gd name="connsiteX34" fmla="*/ 1704231 w 12196437"/>
              <a:gd name="connsiteY34" fmla="*/ 3233478 h 6880475"/>
              <a:gd name="connsiteX35" fmla="*/ 1841439 w 12196437"/>
              <a:gd name="connsiteY35" fmla="*/ 3054072 h 6880475"/>
              <a:gd name="connsiteX36" fmla="*/ 2888059 w 12196437"/>
              <a:gd name="connsiteY36" fmla="*/ 3054072 h 6880475"/>
              <a:gd name="connsiteX37" fmla="*/ 3121791 w 12196437"/>
              <a:gd name="connsiteY37" fmla="*/ 3479213 h 6880475"/>
              <a:gd name="connsiteX38" fmla="*/ 3121791 w 12196437"/>
              <a:gd name="connsiteY38" fmla="*/ 4018947 h 6880475"/>
              <a:gd name="connsiteX39" fmla="*/ 3308400 w 12196437"/>
              <a:gd name="connsiteY39" fmla="*/ 4339225 h 6880475"/>
              <a:gd name="connsiteX40" fmla="*/ 3308400 w 12196437"/>
              <a:gd name="connsiteY40" fmla="*/ 4666958 h 6880475"/>
              <a:gd name="connsiteX41" fmla="*/ 3643332 w 12196437"/>
              <a:gd name="connsiteY41" fmla="*/ 5227159 h 6880475"/>
              <a:gd name="connsiteX42" fmla="*/ 3643332 w 12196437"/>
              <a:gd name="connsiteY42" fmla="*/ 5573716 h 6880475"/>
              <a:gd name="connsiteX43" fmla="*/ 3866074 w 12196437"/>
              <a:gd name="connsiteY43" fmla="*/ 5864303 h 6880475"/>
              <a:gd name="connsiteX44" fmla="*/ 4054577 w 12196437"/>
              <a:gd name="connsiteY44" fmla="*/ 5864303 h 6880475"/>
              <a:gd name="connsiteX45" fmla="*/ 4204672 w 12196437"/>
              <a:gd name="connsiteY45" fmla="*/ 5616293 h 6880475"/>
              <a:gd name="connsiteX46" fmla="*/ 4204672 w 12196437"/>
              <a:gd name="connsiteY46" fmla="*/ 5371063 h 6880475"/>
              <a:gd name="connsiteX47" fmla="*/ 4680603 w 12196437"/>
              <a:gd name="connsiteY47" fmla="*/ 4609724 h 6880475"/>
              <a:gd name="connsiteX48" fmla="*/ 4684646 w 12196437"/>
              <a:gd name="connsiteY48" fmla="*/ 4017179 h 6880475"/>
              <a:gd name="connsiteX49" fmla="*/ 4956281 w 12196437"/>
              <a:gd name="connsiteY49" fmla="*/ 3560957 h 6880475"/>
              <a:gd name="connsiteX50" fmla="*/ 5339856 w 12196437"/>
              <a:gd name="connsiteY50" fmla="*/ 3559441 h 6880475"/>
              <a:gd name="connsiteX51" fmla="*/ 5613009 w 12196437"/>
              <a:gd name="connsiteY51" fmla="*/ 3098544 h 6880475"/>
              <a:gd name="connsiteX52" fmla="*/ 4927349 w 12196437"/>
              <a:gd name="connsiteY52" fmla="*/ 3096017 h 6880475"/>
              <a:gd name="connsiteX53" fmla="*/ 4568411 w 12196437"/>
              <a:gd name="connsiteY53" fmla="*/ 2507768 h 6880475"/>
              <a:gd name="connsiteX54" fmla="*/ 4582687 w 12196437"/>
              <a:gd name="connsiteY54" fmla="*/ 2127225 h 6880475"/>
              <a:gd name="connsiteX55" fmla="*/ 4252934 w 12196437"/>
              <a:gd name="connsiteY55" fmla="*/ 1643207 h 6880475"/>
              <a:gd name="connsiteX56" fmla="*/ 3444344 w 12196437"/>
              <a:gd name="connsiteY56" fmla="*/ 1638786 h 6880475"/>
              <a:gd name="connsiteX57" fmla="*/ 3194438 w 12196437"/>
              <a:gd name="connsiteY57" fmla="*/ 2076941 h 6880475"/>
              <a:gd name="connsiteX58" fmla="*/ 2278710 w 12196437"/>
              <a:gd name="connsiteY58" fmla="*/ 2076941 h 6880475"/>
              <a:gd name="connsiteX59" fmla="*/ 2053568 w 12196437"/>
              <a:gd name="connsiteY59" fmla="*/ 1657105 h 6880475"/>
              <a:gd name="connsiteX60" fmla="*/ 1715602 w 12196437"/>
              <a:gd name="connsiteY60" fmla="*/ 1657105 h 6880475"/>
              <a:gd name="connsiteX61" fmla="*/ 1365381 w 12196437"/>
              <a:gd name="connsiteY61" fmla="*/ 2321286 h 6880475"/>
              <a:gd name="connsiteX62" fmla="*/ 1372331 w 12196437"/>
              <a:gd name="connsiteY62" fmla="*/ 2653694 h 6880475"/>
              <a:gd name="connsiteX63" fmla="*/ 1441818 w 12196437"/>
              <a:gd name="connsiteY63" fmla="*/ 2745670 h 6880475"/>
              <a:gd name="connsiteX64" fmla="*/ 1553125 w 12196437"/>
              <a:gd name="connsiteY64" fmla="*/ 2743775 h 6880475"/>
              <a:gd name="connsiteX65" fmla="*/ 1649399 w 12196437"/>
              <a:gd name="connsiteY65" fmla="*/ 2662411 h 6880475"/>
              <a:gd name="connsiteX66" fmla="*/ 3697281 w 12196437"/>
              <a:gd name="connsiteY66" fmla="*/ 2663801 h 6880475"/>
              <a:gd name="connsiteX67" fmla="*/ 3898038 w 12196437"/>
              <a:gd name="connsiteY67" fmla="*/ 2270370 h 6880475"/>
              <a:gd name="connsiteX68" fmla="*/ 3931141 w 12196437"/>
              <a:gd name="connsiteY68" fmla="*/ 2270370 h 6880475"/>
              <a:gd name="connsiteX69" fmla="*/ 3994312 w 12196437"/>
              <a:gd name="connsiteY69" fmla="*/ 2353504 h 6880475"/>
              <a:gd name="connsiteX70" fmla="*/ 3994312 w 12196437"/>
              <a:gd name="connsiteY70" fmla="*/ 2771317 h 6880475"/>
              <a:gd name="connsiteX71" fmla="*/ 4377887 w 12196437"/>
              <a:gd name="connsiteY71" fmla="*/ 3414653 h 6880475"/>
              <a:gd name="connsiteX72" fmla="*/ 4099303 w 12196437"/>
              <a:gd name="connsiteY72" fmla="*/ 3832466 h 6880475"/>
              <a:gd name="connsiteX73" fmla="*/ 4091595 w 12196437"/>
              <a:gd name="connsiteY73" fmla="*/ 4456471 h 6880475"/>
              <a:gd name="connsiteX74" fmla="*/ 3969297 w 12196437"/>
              <a:gd name="connsiteY74" fmla="*/ 4641815 h 6880475"/>
              <a:gd name="connsiteX75" fmla="*/ 3858620 w 12196437"/>
              <a:gd name="connsiteY75" fmla="*/ 4455966 h 6880475"/>
              <a:gd name="connsiteX76" fmla="*/ 3858620 w 12196437"/>
              <a:gd name="connsiteY76" fmla="*/ 4076939 h 6880475"/>
              <a:gd name="connsiteX77" fmla="*/ 3720781 w 12196437"/>
              <a:gd name="connsiteY77" fmla="*/ 3851165 h 6880475"/>
              <a:gd name="connsiteX78" fmla="*/ 3720781 w 12196437"/>
              <a:gd name="connsiteY78" fmla="*/ 3321665 h 6880475"/>
              <a:gd name="connsiteX79" fmla="*/ 3556536 w 12196437"/>
              <a:gd name="connsiteY79" fmla="*/ 3043712 h 6880475"/>
              <a:gd name="connsiteX80" fmla="*/ 3728487 w 12196437"/>
              <a:gd name="connsiteY80" fmla="*/ 3043712 h 6880475"/>
              <a:gd name="connsiteX81" fmla="*/ 3946176 w 12196437"/>
              <a:gd name="connsiteY81" fmla="*/ 3385973 h 6880475"/>
              <a:gd name="connsiteX82" fmla="*/ 3779276 w 12196437"/>
              <a:gd name="connsiteY82" fmla="*/ 3638658 h 6880475"/>
              <a:gd name="connsiteX83" fmla="*/ 3779276 w 12196437"/>
              <a:gd name="connsiteY83" fmla="*/ 3763104 h 6880475"/>
              <a:gd name="connsiteX84" fmla="*/ 3994058 w 12196437"/>
              <a:gd name="connsiteY84" fmla="*/ 3763104 h 6880475"/>
              <a:gd name="connsiteX85" fmla="*/ 3994058 w 12196437"/>
              <a:gd name="connsiteY85" fmla="*/ 3703345 h 6880475"/>
              <a:gd name="connsiteX86" fmla="*/ 4202144 w 12196437"/>
              <a:gd name="connsiteY86" fmla="*/ 3389005 h 6880475"/>
              <a:gd name="connsiteX87" fmla="*/ 3846365 w 12196437"/>
              <a:gd name="connsiteY87" fmla="*/ 2829562 h 6880475"/>
              <a:gd name="connsiteX88" fmla="*/ 3180036 w 12196437"/>
              <a:gd name="connsiteY88" fmla="*/ 2829562 h 6880475"/>
              <a:gd name="connsiteX89" fmla="*/ 3505368 w 12196437"/>
              <a:gd name="connsiteY89" fmla="*/ 3380540 h 6880475"/>
              <a:gd name="connsiteX90" fmla="*/ 3505368 w 12196437"/>
              <a:gd name="connsiteY90" fmla="*/ 3911178 h 6880475"/>
              <a:gd name="connsiteX91" fmla="*/ 3643206 w 12196437"/>
              <a:gd name="connsiteY91" fmla="*/ 4136952 h 6880475"/>
              <a:gd name="connsiteX92" fmla="*/ 3643206 w 12196437"/>
              <a:gd name="connsiteY92" fmla="*/ 4514083 h 6880475"/>
              <a:gd name="connsiteX93" fmla="*/ 3959062 w 12196437"/>
              <a:gd name="connsiteY93" fmla="*/ 5043836 h 6880475"/>
              <a:gd name="connsiteX94" fmla="*/ 4305619 w 12196437"/>
              <a:gd name="connsiteY94" fmla="*/ 4522043 h 6880475"/>
              <a:gd name="connsiteX95" fmla="*/ 4313199 w 12196437"/>
              <a:gd name="connsiteY95" fmla="*/ 3898291 h 6880475"/>
              <a:gd name="connsiteX96" fmla="*/ 4631708 w 12196437"/>
              <a:gd name="connsiteY96" fmla="*/ 3420464 h 6880475"/>
              <a:gd name="connsiteX97" fmla="*/ 4209093 w 12196437"/>
              <a:gd name="connsiteY97" fmla="*/ 2712442 h 6880475"/>
              <a:gd name="connsiteX98" fmla="*/ 4209093 w 12196437"/>
              <a:gd name="connsiteY98" fmla="*/ 2281616 h 6880475"/>
              <a:gd name="connsiteX99" fmla="*/ 4037899 w 12196437"/>
              <a:gd name="connsiteY99" fmla="*/ 2055968 h 6880475"/>
              <a:gd name="connsiteX100" fmla="*/ 3766642 w 12196437"/>
              <a:gd name="connsiteY100" fmla="*/ 2055968 h 6880475"/>
              <a:gd name="connsiteX101" fmla="*/ 3566390 w 12196437"/>
              <a:gd name="connsiteY101" fmla="*/ 2448766 h 6880475"/>
              <a:gd name="connsiteX102" fmla="*/ 1582816 w 12196437"/>
              <a:gd name="connsiteY102" fmla="*/ 2447629 h 6880475"/>
              <a:gd name="connsiteX103" fmla="*/ 1581300 w 12196437"/>
              <a:gd name="connsiteY103" fmla="*/ 2371823 h 6880475"/>
              <a:gd name="connsiteX104" fmla="*/ 1844598 w 12196437"/>
              <a:gd name="connsiteY104" fmla="*/ 1871382 h 6880475"/>
              <a:gd name="connsiteX105" fmla="*/ 1924951 w 12196437"/>
              <a:gd name="connsiteY105" fmla="*/ 1871382 h 6880475"/>
              <a:gd name="connsiteX106" fmla="*/ 2150220 w 12196437"/>
              <a:gd name="connsiteY106" fmla="*/ 2291216 h 6880475"/>
              <a:gd name="connsiteX107" fmla="*/ 3319265 w 12196437"/>
              <a:gd name="connsiteY107" fmla="*/ 2291216 h 6880475"/>
              <a:gd name="connsiteX108" fmla="*/ 3568665 w 12196437"/>
              <a:gd name="connsiteY108" fmla="*/ 1853820 h 6880475"/>
              <a:gd name="connsiteX109" fmla="*/ 4139353 w 12196437"/>
              <a:gd name="connsiteY109" fmla="*/ 1856852 h 6880475"/>
              <a:gd name="connsiteX110" fmla="*/ 4365758 w 12196437"/>
              <a:gd name="connsiteY110" fmla="*/ 2189259 h 6880475"/>
              <a:gd name="connsiteX111" fmla="*/ 4351733 w 12196437"/>
              <a:gd name="connsiteY111" fmla="*/ 2563864 h 6880475"/>
              <a:gd name="connsiteX112" fmla="*/ 4806566 w 12196437"/>
              <a:gd name="connsiteY112" fmla="*/ 3310294 h 6880475"/>
              <a:gd name="connsiteX113" fmla="*/ 5236761 w 12196437"/>
              <a:gd name="connsiteY113" fmla="*/ 3311936 h 6880475"/>
              <a:gd name="connsiteX114" fmla="*/ 5217179 w 12196437"/>
              <a:gd name="connsiteY114" fmla="*/ 3344912 h 6880475"/>
              <a:gd name="connsiteX115" fmla="*/ 4833982 w 12196437"/>
              <a:gd name="connsiteY115" fmla="*/ 3346301 h 6880475"/>
              <a:gd name="connsiteX116" fmla="*/ 4470243 w 12196437"/>
              <a:gd name="connsiteY116" fmla="*/ 3957166 h 6880475"/>
              <a:gd name="connsiteX117" fmla="*/ 4466200 w 12196437"/>
              <a:gd name="connsiteY117" fmla="*/ 4547185 h 6880475"/>
              <a:gd name="connsiteX118" fmla="*/ 3989889 w 12196437"/>
              <a:gd name="connsiteY118" fmla="*/ 5309408 h 6880475"/>
              <a:gd name="connsiteX119" fmla="*/ 3989889 w 12196437"/>
              <a:gd name="connsiteY119" fmla="*/ 5556786 h 6880475"/>
              <a:gd name="connsiteX120" fmla="*/ 3950345 w 12196437"/>
              <a:gd name="connsiteY120" fmla="*/ 5622106 h 6880475"/>
              <a:gd name="connsiteX121" fmla="*/ 3857736 w 12196437"/>
              <a:gd name="connsiteY121" fmla="*/ 5501448 h 6880475"/>
              <a:gd name="connsiteX122" fmla="*/ 3857736 w 12196437"/>
              <a:gd name="connsiteY122" fmla="*/ 5168410 h 6880475"/>
              <a:gd name="connsiteX123" fmla="*/ 3522802 w 12196437"/>
              <a:gd name="connsiteY123" fmla="*/ 4608082 h 6880475"/>
              <a:gd name="connsiteX124" fmla="*/ 3522802 w 12196437"/>
              <a:gd name="connsiteY124" fmla="*/ 4281108 h 6880475"/>
              <a:gd name="connsiteX125" fmla="*/ 3336195 w 12196437"/>
              <a:gd name="connsiteY125" fmla="*/ 3960830 h 6880475"/>
              <a:gd name="connsiteX126" fmla="*/ 3336195 w 12196437"/>
              <a:gd name="connsiteY126" fmla="*/ 3424002 h 6880475"/>
              <a:gd name="connsiteX127" fmla="*/ 3015158 w 12196437"/>
              <a:gd name="connsiteY127" fmla="*/ 2839290 h 6880475"/>
              <a:gd name="connsiteX128" fmla="*/ 1735312 w 12196437"/>
              <a:gd name="connsiteY128" fmla="*/ 2839290 h 6880475"/>
              <a:gd name="connsiteX129" fmla="*/ 1598231 w 12196437"/>
              <a:gd name="connsiteY129" fmla="*/ 3018316 h 6880475"/>
              <a:gd name="connsiteX130" fmla="*/ 1435880 w 12196437"/>
              <a:gd name="connsiteY130" fmla="*/ 3018316 h 6880475"/>
              <a:gd name="connsiteX131" fmla="*/ 1210865 w 12196437"/>
              <a:gd name="connsiteY131" fmla="*/ 2693869 h 6880475"/>
              <a:gd name="connsiteX132" fmla="*/ 1201263 w 12196437"/>
              <a:gd name="connsiteY132" fmla="*/ 2236638 h 6880475"/>
              <a:gd name="connsiteX133" fmla="*/ 1623246 w 12196437"/>
              <a:gd name="connsiteY133" fmla="*/ 1488944 h 6880475"/>
              <a:gd name="connsiteX134" fmla="*/ 2104483 w 12196437"/>
              <a:gd name="connsiteY134" fmla="*/ 1488944 h 6880475"/>
              <a:gd name="connsiteX135" fmla="*/ 2373593 w 12196437"/>
              <a:gd name="connsiteY135" fmla="*/ 1948955 h 6880475"/>
              <a:gd name="connsiteX136" fmla="*/ 3128235 w 12196437"/>
              <a:gd name="connsiteY136" fmla="*/ 1948955 h 6880475"/>
              <a:gd name="connsiteX137" fmla="*/ 3373339 w 12196437"/>
              <a:gd name="connsiteY137" fmla="*/ 1501578 h 6880475"/>
              <a:gd name="connsiteX138" fmla="*/ 4288437 w 12196437"/>
              <a:gd name="connsiteY138" fmla="*/ 1501578 h 6880475"/>
              <a:gd name="connsiteX139" fmla="*/ 4698165 w 12196437"/>
              <a:gd name="connsiteY139" fmla="*/ 2067717 h 6880475"/>
              <a:gd name="connsiteX140" fmla="*/ 4697532 w 12196437"/>
              <a:gd name="connsiteY140" fmla="*/ 2487932 h 6880475"/>
              <a:gd name="connsiteX141" fmla="*/ 4999743 w 12196437"/>
              <a:gd name="connsiteY141" fmla="*/ 3007199 h 6880475"/>
              <a:gd name="connsiteX142" fmla="*/ 5779529 w 12196437"/>
              <a:gd name="connsiteY142" fmla="*/ 3007199 h 6880475"/>
              <a:gd name="connsiteX143" fmla="*/ 5412124 w 12196437"/>
              <a:gd name="connsiteY143" fmla="*/ 3649776 h 6880475"/>
              <a:gd name="connsiteX144" fmla="*/ 5117999 w 12196437"/>
              <a:gd name="connsiteY144" fmla="*/ 3646618 h 6880475"/>
              <a:gd name="connsiteX145" fmla="*/ 4820842 w 12196437"/>
              <a:gd name="connsiteY145" fmla="*/ 4115347 h 6880475"/>
              <a:gd name="connsiteX146" fmla="*/ 4820842 w 12196437"/>
              <a:gd name="connsiteY146" fmla="*/ 4653691 h 6880475"/>
              <a:gd name="connsiteX147" fmla="*/ 4308777 w 12196437"/>
              <a:gd name="connsiteY147" fmla="*/ 5456344 h 6880475"/>
              <a:gd name="connsiteX148" fmla="*/ 4308777 w 12196437"/>
              <a:gd name="connsiteY148" fmla="*/ 5746173 h 6880475"/>
              <a:gd name="connsiteX149" fmla="*/ 4126971 w 12196437"/>
              <a:gd name="connsiteY149" fmla="*/ 6048637 h 6880475"/>
              <a:gd name="connsiteX150" fmla="*/ 3777634 w 12196437"/>
              <a:gd name="connsiteY150" fmla="*/ 6046490 h 6880475"/>
              <a:gd name="connsiteX151" fmla="*/ 3482119 w 12196437"/>
              <a:gd name="connsiteY151" fmla="*/ 5698668 h 6880475"/>
              <a:gd name="connsiteX152" fmla="*/ 3482119 w 12196437"/>
              <a:gd name="connsiteY152" fmla="*/ 5258366 h 6880475"/>
              <a:gd name="connsiteX153" fmla="*/ 3169549 w 12196437"/>
              <a:gd name="connsiteY153" fmla="*/ 4689826 h 6880475"/>
              <a:gd name="connsiteX154" fmla="*/ 3170560 w 12196437"/>
              <a:gd name="connsiteY154" fmla="*/ 4345543 h 6880475"/>
              <a:gd name="connsiteX155" fmla="*/ 2984458 w 12196437"/>
              <a:gd name="connsiteY155" fmla="*/ 4021474 h 6880475"/>
              <a:gd name="connsiteX156" fmla="*/ 2984458 w 12196437"/>
              <a:gd name="connsiteY156" fmla="*/ 3498544 h 6880475"/>
              <a:gd name="connsiteX157" fmla="*/ 2842701 w 12196437"/>
              <a:gd name="connsiteY157" fmla="*/ 3244975 h 6880475"/>
              <a:gd name="connsiteX158" fmla="*/ 1857863 w 12196437"/>
              <a:gd name="connsiteY158" fmla="*/ 3244975 h 6880475"/>
              <a:gd name="connsiteX159" fmla="*/ 1775615 w 12196437"/>
              <a:gd name="connsiteY159" fmla="*/ 3387615 h 6880475"/>
              <a:gd name="connsiteX160" fmla="*/ 1225520 w 12196437"/>
              <a:gd name="connsiteY160" fmla="*/ 3387615 h 6880475"/>
              <a:gd name="connsiteX161" fmla="*/ 857360 w 12196437"/>
              <a:gd name="connsiteY161" fmla="*/ 2815285 h 6880475"/>
              <a:gd name="connsiteX162" fmla="*/ 857360 w 12196437"/>
              <a:gd name="connsiteY162" fmla="*/ 2118254 h 6880475"/>
              <a:gd name="connsiteX163" fmla="*/ 1444599 w 12196437"/>
              <a:gd name="connsiteY163" fmla="*/ 1131901 h 6880475"/>
              <a:gd name="connsiteX164" fmla="*/ 2327351 w 12196437"/>
              <a:gd name="connsiteY164" fmla="*/ 1131901 h 6880475"/>
              <a:gd name="connsiteX165" fmla="*/ 2561211 w 12196437"/>
              <a:gd name="connsiteY165" fmla="*/ 1518003 h 6880475"/>
              <a:gd name="connsiteX166" fmla="*/ 2943775 w 12196437"/>
              <a:gd name="connsiteY166" fmla="*/ 1515476 h 6880475"/>
              <a:gd name="connsiteX167" fmla="*/ 3154640 w 12196437"/>
              <a:gd name="connsiteY167" fmla="*/ 1131901 h 6880475"/>
              <a:gd name="connsiteX168" fmla="*/ 9701445 w 12196437"/>
              <a:gd name="connsiteY168" fmla="*/ 1131901 h 6880475"/>
              <a:gd name="connsiteX169" fmla="*/ 9701445 w 12196437"/>
              <a:gd name="connsiteY169" fmla="*/ 917119 h 6880475"/>
              <a:gd name="connsiteX170" fmla="*/ 3027541 w 12196437"/>
              <a:gd name="connsiteY170" fmla="*/ 917119 h 6880475"/>
              <a:gd name="connsiteX171" fmla="*/ 2816548 w 12196437"/>
              <a:gd name="connsiteY171" fmla="*/ 1301452 h 6880475"/>
              <a:gd name="connsiteX172" fmla="*/ 2681994 w 12196437"/>
              <a:gd name="connsiteY172" fmla="*/ 1302336 h 6880475"/>
              <a:gd name="connsiteX173" fmla="*/ 2448388 w 12196437"/>
              <a:gd name="connsiteY173" fmla="*/ 917119 h 6880475"/>
              <a:gd name="connsiteX174" fmla="*/ 0 w 12196437"/>
              <a:gd name="connsiteY174" fmla="*/ 0 h 6880475"/>
              <a:gd name="connsiteX175" fmla="*/ 11413612 w 12196437"/>
              <a:gd name="connsiteY175" fmla="*/ 0 h 6880475"/>
              <a:gd name="connsiteX176" fmla="*/ 12183186 w 12196437"/>
              <a:gd name="connsiteY176" fmla="*/ 0 h 6880475"/>
              <a:gd name="connsiteX177" fmla="*/ 12196437 w 12196437"/>
              <a:gd name="connsiteY177" fmla="*/ 0 h 6880475"/>
              <a:gd name="connsiteX178" fmla="*/ 12196437 w 12196437"/>
              <a:gd name="connsiteY178" fmla="*/ 6880472 h 6880475"/>
              <a:gd name="connsiteX179" fmla="*/ 12183186 w 12196437"/>
              <a:gd name="connsiteY179" fmla="*/ 6880472 h 6880475"/>
              <a:gd name="connsiteX180" fmla="*/ 12183186 w 12196437"/>
              <a:gd name="connsiteY180" fmla="*/ 6880475 h 6880475"/>
              <a:gd name="connsiteX181" fmla="*/ 0 w 12196437"/>
              <a:gd name="connsiteY181" fmla="*/ 6880475 h 688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2196437" h="6880475">
                <a:moveTo>
                  <a:pt x="1322551" y="917119"/>
                </a:moveTo>
                <a:lnTo>
                  <a:pt x="642578" y="2059126"/>
                </a:lnTo>
                <a:lnTo>
                  <a:pt x="642578" y="2878457"/>
                </a:lnTo>
                <a:lnTo>
                  <a:pt x="1108528" y="3602271"/>
                </a:lnTo>
                <a:lnTo>
                  <a:pt x="1899683" y="3602271"/>
                </a:lnTo>
                <a:lnTo>
                  <a:pt x="1982058" y="3459631"/>
                </a:lnTo>
                <a:lnTo>
                  <a:pt x="2716485" y="3459631"/>
                </a:lnTo>
                <a:lnTo>
                  <a:pt x="2769423" y="3554387"/>
                </a:lnTo>
                <a:lnTo>
                  <a:pt x="2769423" y="4078708"/>
                </a:lnTo>
                <a:lnTo>
                  <a:pt x="2955399" y="4402397"/>
                </a:lnTo>
                <a:lnTo>
                  <a:pt x="2954388" y="4744531"/>
                </a:lnTo>
                <a:lnTo>
                  <a:pt x="3267086" y="5313072"/>
                </a:lnTo>
                <a:lnTo>
                  <a:pt x="3267086" y="5777000"/>
                </a:lnTo>
                <a:lnTo>
                  <a:pt x="3677951" y="6260639"/>
                </a:lnTo>
                <a:lnTo>
                  <a:pt x="4248259" y="6264176"/>
                </a:lnTo>
                <a:lnTo>
                  <a:pt x="4523812" y="5805807"/>
                </a:lnTo>
                <a:lnTo>
                  <a:pt x="4523812" y="5519010"/>
                </a:lnTo>
                <a:lnTo>
                  <a:pt x="5035877" y="4716736"/>
                </a:lnTo>
                <a:lnTo>
                  <a:pt x="5035877" y="4178518"/>
                </a:lnTo>
                <a:lnTo>
                  <a:pt x="5235624" y="3862662"/>
                </a:lnTo>
                <a:lnTo>
                  <a:pt x="5536950" y="3866200"/>
                </a:lnTo>
                <a:lnTo>
                  <a:pt x="6150722" y="2792291"/>
                </a:lnTo>
                <a:lnTo>
                  <a:pt x="5124064" y="2792291"/>
                </a:lnTo>
                <a:lnTo>
                  <a:pt x="4913199" y="2429941"/>
                </a:lnTo>
                <a:lnTo>
                  <a:pt x="4913199" y="1998230"/>
                </a:lnTo>
                <a:lnTo>
                  <a:pt x="4398481" y="1286670"/>
                </a:lnTo>
                <a:lnTo>
                  <a:pt x="3246239" y="1286670"/>
                </a:lnTo>
                <a:lnTo>
                  <a:pt x="3001135" y="1734048"/>
                </a:lnTo>
                <a:lnTo>
                  <a:pt x="2497029" y="1734048"/>
                </a:lnTo>
                <a:lnTo>
                  <a:pt x="2227921" y="1274036"/>
                </a:lnTo>
                <a:lnTo>
                  <a:pt x="1498168" y="1274036"/>
                </a:lnTo>
                <a:lnTo>
                  <a:pt x="985470" y="2182310"/>
                </a:lnTo>
                <a:lnTo>
                  <a:pt x="998104" y="2763485"/>
                </a:lnTo>
                <a:lnTo>
                  <a:pt x="1323436" y="3233478"/>
                </a:lnTo>
                <a:lnTo>
                  <a:pt x="1704231" y="3233478"/>
                </a:lnTo>
                <a:lnTo>
                  <a:pt x="1841439" y="3054072"/>
                </a:lnTo>
                <a:lnTo>
                  <a:pt x="2888059" y="3054072"/>
                </a:lnTo>
                <a:lnTo>
                  <a:pt x="3121791" y="3479213"/>
                </a:lnTo>
                <a:lnTo>
                  <a:pt x="3121791" y="4018947"/>
                </a:lnTo>
                <a:lnTo>
                  <a:pt x="3308400" y="4339225"/>
                </a:lnTo>
                <a:lnTo>
                  <a:pt x="3308400" y="4666958"/>
                </a:lnTo>
                <a:lnTo>
                  <a:pt x="3643332" y="5227159"/>
                </a:lnTo>
                <a:lnTo>
                  <a:pt x="3643332" y="5573716"/>
                </a:lnTo>
                <a:lnTo>
                  <a:pt x="3866074" y="5864303"/>
                </a:lnTo>
                <a:lnTo>
                  <a:pt x="4054577" y="5864303"/>
                </a:lnTo>
                <a:lnTo>
                  <a:pt x="4204672" y="5616293"/>
                </a:lnTo>
                <a:lnTo>
                  <a:pt x="4204672" y="5371063"/>
                </a:lnTo>
                <a:lnTo>
                  <a:pt x="4680603" y="4609724"/>
                </a:lnTo>
                <a:lnTo>
                  <a:pt x="4684646" y="4017179"/>
                </a:lnTo>
                <a:lnTo>
                  <a:pt x="4956281" y="3560957"/>
                </a:lnTo>
                <a:lnTo>
                  <a:pt x="5339856" y="3559441"/>
                </a:lnTo>
                <a:lnTo>
                  <a:pt x="5613009" y="3098544"/>
                </a:lnTo>
                <a:lnTo>
                  <a:pt x="4927349" y="3096017"/>
                </a:lnTo>
                <a:lnTo>
                  <a:pt x="4568411" y="2507768"/>
                </a:lnTo>
                <a:lnTo>
                  <a:pt x="4582687" y="2127225"/>
                </a:lnTo>
                <a:lnTo>
                  <a:pt x="4252934" y="1643207"/>
                </a:lnTo>
                <a:lnTo>
                  <a:pt x="3444344" y="1638786"/>
                </a:lnTo>
                <a:lnTo>
                  <a:pt x="3194438" y="2076941"/>
                </a:lnTo>
                <a:lnTo>
                  <a:pt x="2278710" y="2076941"/>
                </a:lnTo>
                <a:lnTo>
                  <a:pt x="2053568" y="1657105"/>
                </a:lnTo>
                <a:lnTo>
                  <a:pt x="1715602" y="1657105"/>
                </a:lnTo>
                <a:lnTo>
                  <a:pt x="1365381" y="2321286"/>
                </a:lnTo>
                <a:lnTo>
                  <a:pt x="1372331" y="2653694"/>
                </a:lnTo>
                <a:lnTo>
                  <a:pt x="1441818" y="2745670"/>
                </a:lnTo>
                <a:lnTo>
                  <a:pt x="1553125" y="2743775"/>
                </a:lnTo>
                <a:lnTo>
                  <a:pt x="1649399" y="2662411"/>
                </a:lnTo>
                <a:lnTo>
                  <a:pt x="3697281" y="2663801"/>
                </a:lnTo>
                <a:lnTo>
                  <a:pt x="3898038" y="2270370"/>
                </a:lnTo>
                <a:lnTo>
                  <a:pt x="3931141" y="2270370"/>
                </a:lnTo>
                <a:lnTo>
                  <a:pt x="3994312" y="2353504"/>
                </a:lnTo>
                <a:lnTo>
                  <a:pt x="3994312" y="2771317"/>
                </a:lnTo>
                <a:lnTo>
                  <a:pt x="4377887" y="3414653"/>
                </a:lnTo>
                <a:lnTo>
                  <a:pt x="4099303" y="3832466"/>
                </a:lnTo>
                <a:lnTo>
                  <a:pt x="4091595" y="4456471"/>
                </a:lnTo>
                <a:lnTo>
                  <a:pt x="3969297" y="4641815"/>
                </a:lnTo>
                <a:lnTo>
                  <a:pt x="3858620" y="4455966"/>
                </a:lnTo>
                <a:lnTo>
                  <a:pt x="3858620" y="4076939"/>
                </a:lnTo>
                <a:lnTo>
                  <a:pt x="3720781" y="3851165"/>
                </a:lnTo>
                <a:lnTo>
                  <a:pt x="3720781" y="3321665"/>
                </a:lnTo>
                <a:lnTo>
                  <a:pt x="3556536" y="3043712"/>
                </a:lnTo>
                <a:lnTo>
                  <a:pt x="3728487" y="3043712"/>
                </a:lnTo>
                <a:lnTo>
                  <a:pt x="3946176" y="3385973"/>
                </a:lnTo>
                <a:lnTo>
                  <a:pt x="3779276" y="3638658"/>
                </a:lnTo>
                <a:lnTo>
                  <a:pt x="3779276" y="3763104"/>
                </a:lnTo>
                <a:lnTo>
                  <a:pt x="3994058" y="3763104"/>
                </a:lnTo>
                <a:lnTo>
                  <a:pt x="3994058" y="3703345"/>
                </a:lnTo>
                <a:lnTo>
                  <a:pt x="4202144" y="3389005"/>
                </a:lnTo>
                <a:lnTo>
                  <a:pt x="3846365" y="2829562"/>
                </a:lnTo>
                <a:lnTo>
                  <a:pt x="3180036" y="2829562"/>
                </a:lnTo>
                <a:lnTo>
                  <a:pt x="3505368" y="3380540"/>
                </a:lnTo>
                <a:lnTo>
                  <a:pt x="3505368" y="3911178"/>
                </a:lnTo>
                <a:lnTo>
                  <a:pt x="3643206" y="4136952"/>
                </a:lnTo>
                <a:lnTo>
                  <a:pt x="3643206" y="4514083"/>
                </a:lnTo>
                <a:lnTo>
                  <a:pt x="3959062" y="5043836"/>
                </a:lnTo>
                <a:lnTo>
                  <a:pt x="4305619" y="4522043"/>
                </a:lnTo>
                <a:lnTo>
                  <a:pt x="4313199" y="3898291"/>
                </a:lnTo>
                <a:lnTo>
                  <a:pt x="4631708" y="3420464"/>
                </a:lnTo>
                <a:lnTo>
                  <a:pt x="4209093" y="2712442"/>
                </a:lnTo>
                <a:lnTo>
                  <a:pt x="4209093" y="2281616"/>
                </a:lnTo>
                <a:lnTo>
                  <a:pt x="4037899" y="2055968"/>
                </a:lnTo>
                <a:lnTo>
                  <a:pt x="3766642" y="2055968"/>
                </a:lnTo>
                <a:lnTo>
                  <a:pt x="3566390" y="2448766"/>
                </a:lnTo>
                <a:lnTo>
                  <a:pt x="1582816" y="2447629"/>
                </a:lnTo>
                <a:lnTo>
                  <a:pt x="1581300" y="2371823"/>
                </a:lnTo>
                <a:lnTo>
                  <a:pt x="1844598" y="1871382"/>
                </a:lnTo>
                <a:lnTo>
                  <a:pt x="1924951" y="1871382"/>
                </a:lnTo>
                <a:lnTo>
                  <a:pt x="2150220" y="2291216"/>
                </a:lnTo>
                <a:lnTo>
                  <a:pt x="3319265" y="2291216"/>
                </a:lnTo>
                <a:lnTo>
                  <a:pt x="3568665" y="1853820"/>
                </a:lnTo>
                <a:lnTo>
                  <a:pt x="4139353" y="1856852"/>
                </a:lnTo>
                <a:lnTo>
                  <a:pt x="4365758" y="2189259"/>
                </a:lnTo>
                <a:lnTo>
                  <a:pt x="4351733" y="2563864"/>
                </a:lnTo>
                <a:lnTo>
                  <a:pt x="4806566" y="3310294"/>
                </a:lnTo>
                <a:lnTo>
                  <a:pt x="5236761" y="3311936"/>
                </a:lnTo>
                <a:lnTo>
                  <a:pt x="5217179" y="3344912"/>
                </a:lnTo>
                <a:lnTo>
                  <a:pt x="4833982" y="3346301"/>
                </a:lnTo>
                <a:lnTo>
                  <a:pt x="4470243" y="3957166"/>
                </a:lnTo>
                <a:lnTo>
                  <a:pt x="4466200" y="4547185"/>
                </a:lnTo>
                <a:lnTo>
                  <a:pt x="3989889" y="5309408"/>
                </a:lnTo>
                <a:lnTo>
                  <a:pt x="3989889" y="5556786"/>
                </a:lnTo>
                <a:lnTo>
                  <a:pt x="3950345" y="5622106"/>
                </a:lnTo>
                <a:lnTo>
                  <a:pt x="3857736" y="5501448"/>
                </a:lnTo>
                <a:lnTo>
                  <a:pt x="3857736" y="5168410"/>
                </a:lnTo>
                <a:lnTo>
                  <a:pt x="3522802" y="4608082"/>
                </a:lnTo>
                <a:lnTo>
                  <a:pt x="3522802" y="4281108"/>
                </a:lnTo>
                <a:lnTo>
                  <a:pt x="3336195" y="3960830"/>
                </a:lnTo>
                <a:lnTo>
                  <a:pt x="3336195" y="3424002"/>
                </a:lnTo>
                <a:lnTo>
                  <a:pt x="3015158" y="2839290"/>
                </a:lnTo>
                <a:lnTo>
                  <a:pt x="1735312" y="2839290"/>
                </a:lnTo>
                <a:lnTo>
                  <a:pt x="1598231" y="3018316"/>
                </a:lnTo>
                <a:lnTo>
                  <a:pt x="1435880" y="3018316"/>
                </a:lnTo>
                <a:lnTo>
                  <a:pt x="1210865" y="2693869"/>
                </a:lnTo>
                <a:lnTo>
                  <a:pt x="1201263" y="2236638"/>
                </a:lnTo>
                <a:lnTo>
                  <a:pt x="1623246" y="1488944"/>
                </a:lnTo>
                <a:lnTo>
                  <a:pt x="2104483" y="1488944"/>
                </a:lnTo>
                <a:lnTo>
                  <a:pt x="2373593" y="1948955"/>
                </a:lnTo>
                <a:lnTo>
                  <a:pt x="3128235" y="1948955"/>
                </a:lnTo>
                <a:lnTo>
                  <a:pt x="3373339" y="1501578"/>
                </a:lnTo>
                <a:lnTo>
                  <a:pt x="4288437" y="1501578"/>
                </a:lnTo>
                <a:lnTo>
                  <a:pt x="4698165" y="2067717"/>
                </a:lnTo>
                <a:lnTo>
                  <a:pt x="4697532" y="2487932"/>
                </a:lnTo>
                <a:lnTo>
                  <a:pt x="4999743" y="3007199"/>
                </a:lnTo>
                <a:lnTo>
                  <a:pt x="5779529" y="3007199"/>
                </a:lnTo>
                <a:lnTo>
                  <a:pt x="5412124" y="3649776"/>
                </a:lnTo>
                <a:lnTo>
                  <a:pt x="5117999" y="3646618"/>
                </a:lnTo>
                <a:lnTo>
                  <a:pt x="4820842" y="4115347"/>
                </a:lnTo>
                <a:lnTo>
                  <a:pt x="4820842" y="4653691"/>
                </a:lnTo>
                <a:lnTo>
                  <a:pt x="4308777" y="5456344"/>
                </a:lnTo>
                <a:lnTo>
                  <a:pt x="4308777" y="5746173"/>
                </a:lnTo>
                <a:lnTo>
                  <a:pt x="4126971" y="6048637"/>
                </a:lnTo>
                <a:lnTo>
                  <a:pt x="3777634" y="6046490"/>
                </a:lnTo>
                <a:lnTo>
                  <a:pt x="3482119" y="5698668"/>
                </a:lnTo>
                <a:lnTo>
                  <a:pt x="3482119" y="5258366"/>
                </a:lnTo>
                <a:lnTo>
                  <a:pt x="3169549" y="4689826"/>
                </a:lnTo>
                <a:lnTo>
                  <a:pt x="3170560" y="4345543"/>
                </a:lnTo>
                <a:lnTo>
                  <a:pt x="2984458" y="4021474"/>
                </a:lnTo>
                <a:lnTo>
                  <a:pt x="2984458" y="3498544"/>
                </a:lnTo>
                <a:lnTo>
                  <a:pt x="2842701" y="3244975"/>
                </a:lnTo>
                <a:lnTo>
                  <a:pt x="1857863" y="3244975"/>
                </a:lnTo>
                <a:lnTo>
                  <a:pt x="1775615" y="3387615"/>
                </a:lnTo>
                <a:lnTo>
                  <a:pt x="1225520" y="3387615"/>
                </a:lnTo>
                <a:lnTo>
                  <a:pt x="857360" y="2815285"/>
                </a:lnTo>
                <a:lnTo>
                  <a:pt x="857360" y="2118254"/>
                </a:lnTo>
                <a:lnTo>
                  <a:pt x="1444599" y="1131901"/>
                </a:lnTo>
                <a:lnTo>
                  <a:pt x="2327351" y="1131901"/>
                </a:lnTo>
                <a:lnTo>
                  <a:pt x="2561211" y="1518003"/>
                </a:lnTo>
                <a:lnTo>
                  <a:pt x="2943775" y="1515476"/>
                </a:lnTo>
                <a:lnTo>
                  <a:pt x="3154640" y="1131901"/>
                </a:lnTo>
                <a:lnTo>
                  <a:pt x="9701445" y="1131901"/>
                </a:lnTo>
                <a:lnTo>
                  <a:pt x="9701445" y="917119"/>
                </a:lnTo>
                <a:lnTo>
                  <a:pt x="3027541" y="917119"/>
                </a:lnTo>
                <a:lnTo>
                  <a:pt x="2816548" y="1301452"/>
                </a:lnTo>
                <a:lnTo>
                  <a:pt x="2681994" y="1302336"/>
                </a:lnTo>
                <a:lnTo>
                  <a:pt x="2448388" y="917119"/>
                </a:lnTo>
                <a:close/>
                <a:moveTo>
                  <a:pt x="0" y="0"/>
                </a:moveTo>
                <a:lnTo>
                  <a:pt x="11413612" y="0"/>
                </a:lnTo>
                <a:lnTo>
                  <a:pt x="12183186" y="0"/>
                </a:lnTo>
                <a:lnTo>
                  <a:pt x="12196437" y="0"/>
                </a:lnTo>
                <a:lnTo>
                  <a:pt x="12196437" y="6880472"/>
                </a:lnTo>
                <a:lnTo>
                  <a:pt x="12183186" y="6880472"/>
                </a:lnTo>
                <a:lnTo>
                  <a:pt x="12183186" y="6880475"/>
                </a:lnTo>
                <a:lnTo>
                  <a:pt x="0" y="6880475"/>
                </a:lnTo>
                <a:close/>
              </a:path>
            </a:pathLst>
          </a:custGeom>
          <a:solidFill>
            <a:schemeClr val="tx1">
              <a:alpha val="62171"/>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2" name="Freeform 1">
            <a:extLst>
              <a:ext uri="{FF2B5EF4-FFF2-40B4-BE49-F238E27FC236}">
                <a16:creationId xmlns:a16="http://schemas.microsoft.com/office/drawing/2014/main" id="{3BB95173-D454-AF97-C95E-3E044B9B7FE4}"/>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3" name="Rectangle 2">
            <a:extLst>
              <a:ext uri="{FF2B5EF4-FFF2-40B4-BE49-F238E27FC236}">
                <a16:creationId xmlns:a16="http://schemas.microsoft.com/office/drawing/2014/main" id="{E8839E4A-A270-8325-7BE7-18C3F3F11C29}"/>
              </a:ext>
            </a:extLst>
          </p:cNvPr>
          <p:cNvSpPr/>
          <p:nvPr/>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88</a:t>
            </a:fld>
            <a:endParaRPr lang="en-ZA" sz="767" b="1">
              <a:solidFill>
                <a:schemeClr val="bg1"/>
              </a:solidFill>
              <a:latin typeface="Tahoma"/>
            </a:endParaRPr>
          </a:p>
        </p:txBody>
      </p:sp>
      <p:pic>
        <p:nvPicPr>
          <p:cNvPr id="4" name="Picture 3">
            <a:extLst>
              <a:ext uri="{FF2B5EF4-FFF2-40B4-BE49-F238E27FC236}">
                <a16:creationId xmlns:a16="http://schemas.microsoft.com/office/drawing/2014/main" id="{02B1984C-F51E-C80D-FE4C-C4F92553946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
        <p:nvSpPr>
          <p:cNvPr id="11" name="Title 520">
            <a:extLst>
              <a:ext uri="{FF2B5EF4-FFF2-40B4-BE49-F238E27FC236}">
                <a16:creationId xmlns:a16="http://schemas.microsoft.com/office/drawing/2014/main" id="{6AEC1638-28F3-6F55-DF6F-C9CA11247ECE}"/>
              </a:ext>
            </a:extLst>
          </p:cNvPr>
          <p:cNvSpPr>
            <a:spLocks noGrp="1"/>
          </p:cNvSpPr>
          <p:nvPr>
            <p:ph type="title"/>
          </p:nvPr>
        </p:nvSpPr>
        <p:spPr>
          <a:xfrm>
            <a:off x="5720860" y="2330327"/>
            <a:ext cx="6136061" cy="764184"/>
          </a:xfrm>
        </p:spPr>
        <p:txBody>
          <a:bodyPr/>
          <a:lstStyle/>
          <a:p>
            <a:pPr algn="r">
              <a:lnSpc>
                <a:spcPts val="6000"/>
              </a:lnSpc>
              <a:tabLst>
                <a:tab pos="4787900" algn="l"/>
              </a:tabLst>
            </a:pPr>
            <a:r>
              <a:rPr lang="en-US" sz="3600">
                <a:solidFill>
                  <a:schemeClr val="bg1"/>
                </a:solidFill>
                <a:latin typeface="+mj-lt"/>
              </a:rPr>
              <a:t>CONTRACT DATA</a:t>
            </a:r>
          </a:p>
        </p:txBody>
      </p:sp>
    </p:spTree>
    <p:extLst>
      <p:ext uri="{BB962C8B-B14F-4D97-AF65-F5344CB8AC3E}">
        <p14:creationId xmlns:p14="http://schemas.microsoft.com/office/powerpoint/2010/main" val="9102114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43457" y="339676"/>
            <a:ext cx="9698636" cy="400110"/>
          </a:xfrm>
        </p:spPr>
        <p:txBody>
          <a:bodyPr/>
          <a:lstStyle/>
          <a:p>
            <a:r>
              <a:rPr lang="en-ZA" sz="2000">
                <a:solidFill>
                  <a:srgbClr val="000000"/>
                </a:solidFill>
                <a:latin typeface="Tahoma" panose="020B0604030504040204" pitchFamily="34" charset="0"/>
              </a:rPr>
              <a:t>C</a:t>
            </a:r>
            <a:r>
              <a:rPr lang="en-US" sz="2000">
                <a:solidFill>
                  <a:srgbClr val="000000"/>
                </a:solidFill>
                <a:latin typeface="Tahoma" panose="020B0604030504040204" pitchFamily="34" charset="0"/>
              </a:rPr>
              <a:t>ONTRACT DATA</a:t>
            </a:r>
          </a:p>
        </p:txBody>
      </p:sp>
      <p:sp>
        <p:nvSpPr>
          <p:cNvPr id="2" name="Rectangle 1">
            <a:extLst>
              <a:ext uri="{FF2B5EF4-FFF2-40B4-BE49-F238E27FC236}">
                <a16:creationId xmlns:a16="http://schemas.microsoft.com/office/drawing/2014/main" id="{12302FED-0172-939A-6CC7-5D57CCED5228}"/>
              </a:ext>
            </a:extLst>
          </p:cNvPr>
          <p:cNvSpPr/>
          <p:nvPr/>
        </p:nvSpPr>
        <p:spPr>
          <a:xfrm>
            <a:off x="140499" y="880883"/>
            <a:ext cx="9467140" cy="4940368"/>
          </a:xfrm>
          <a:prstGeom prst="rect">
            <a:avLst/>
          </a:prstGeom>
        </p:spPr>
        <p:txBody>
          <a:bodyPr wrap="square">
            <a:spAutoFit/>
          </a:bodyPr>
          <a:lstStyle/>
          <a:p>
            <a:pPr>
              <a:lnSpc>
                <a:spcPct val="150000"/>
              </a:lnSpc>
              <a:buClr>
                <a:srgbClr val="1F497D"/>
              </a:buClr>
            </a:pPr>
            <a:r>
              <a:rPr lang="en-ZA" sz="1600" b="1" dirty="0">
                <a:solidFill>
                  <a:srgbClr val="000000"/>
                </a:solidFill>
                <a:cs typeface="Arial" pitchFamily="34" charset="0"/>
              </a:rPr>
              <a:t>Form of agreement </a:t>
            </a:r>
            <a:endParaRPr lang="en-ZA" sz="1600" dirty="0">
              <a:solidFill>
                <a:srgbClr val="000000"/>
              </a:solidFill>
              <a:cs typeface="Arial" pitchFamily="34" charset="0"/>
            </a:endParaRPr>
          </a:p>
          <a:p>
            <a:pPr marL="285750" lvl="1" indent="-285750">
              <a:lnSpc>
                <a:spcPct val="150000"/>
              </a:lnSpc>
              <a:buClr>
                <a:srgbClr val="C0504D"/>
              </a:buClr>
            </a:pPr>
            <a:r>
              <a:rPr lang="en-ZA" sz="1600" dirty="0">
                <a:solidFill>
                  <a:srgbClr val="000000"/>
                </a:solidFill>
                <a:cs typeface="Arial" pitchFamily="34" charset="0"/>
              </a:rPr>
              <a:t>Form of contract: </a:t>
            </a:r>
            <a:r>
              <a:rPr lang="en-ZA" sz="1600" b="1" dirty="0">
                <a:solidFill>
                  <a:srgbClr val="000000"/>
                </a:solidFill>
                <a:cs typeface="Arial" pitchFamily="34" charset="0"/>
              </a:rPr>
              <a:t>NEC ECC</a:t>
            </a:r>
          </a:p>
          <a:p>
            <a:pPr marL="285750" lvl="1" indent="-285750">
              <a:lnSpc>
                <a:spcPct val="150000"/>
              </a:lnSpc>
              <a:buClr>
                <a:srgbClr val="C0504D"/>
              </a:buClr>
            </a:pPr>
            <a:r>
              <a:rPr lang="en-ZA" sz="1600" dirty="0">
                <a:solidFill>
                  <a:srgbClr val="000000"/>
                </a:solidFill>
                <a:cs typeface="Arial" pitchFamily="34" charset="0"/>
              </a:rPr>
              <a:t>Main Clause: </a:t>
            </a:r>
            <a:r>
              <a:rPr lang="en-ZA" sz="1600" b="1" dirty="0">
                <a:solidFill>
                  <a:srgbClr val="000000"/>
                </a:solidFill>
                <a:cs typeface="Arial" pitchFamily="34" charset="0"/>
              </a:rPr>
              <a:t>Option Ab</a:t>
            </a:r>
            <a:r>
              <a:rPr lang="en-ZA" sz="1600" dirty="0">
                <a:solidFill>
                  <a:srgbClr val="000000"/>
                </a:solidFill>
                <a:cs typeface="Arial" pitchFamily="34" charset="0"/>
              </a:rPr>
              <a:t> </a:t>
            </a:r>
            <a:r>
              <a:rPr lang="en-US" sz="1600" dirty="0">
                <a:solidFill>
                  <a:srgbClr val="000000"/>
                </a:solidFill>
                <a:cs typeface="Arial" pitchFamily="34" charset="0"/>
              </a:rPr>
              <a:t>Priced contract with bill of quantities</a:t>
            </a:r>
          </a:p>
          <a:p>
            <a:pPr marL="285750" lvl="1" indent="-285750">
              <a:lnSpc>
                <a:spcPct val="150000"/>
              </a:lnSpc>
              <a:buClr>
                <a:srgbClr val="C0504D"/>
              </a:buClr>
            </a:pPr>
            <a:r>
              <a:rPr lang="en-ZA" sz="1600" dirty="0">
                <a:solidFill>
                  <a:srgbClr val="000000"/>
                </a:solidFill>
                <a:cs typeface="Arial" pitchFamily="34" charset="0"/>
              </a:rPr>
              <a:t>W1: Dispute resolution procedure</a:t>
            </a:r>
          </a:p>
          <a:p>
            <a:pPr marL="285750" lvl="1" indent="-285750">
              <a:lnSpc>
                <a:spcPct val="150000"/>
              </a:lnSpc>
              <a:buClr>
                <a:srgbClr val="C0504D"/>
              </a:buClr>
            </a:pPr>
            <a:r>
              <a:rPr lang="en-ZA" sz="1600" dirty="0">
                <a:solidFill>
                  <a:srgbClr val="000000"/>
                </a:solidFill>
                <a:cs typeface="Arial" pitchFamily="34" charset="0"/>
              </a:rPr>
              <a:t>Secondary Clause: </a:t>
            </a:r>
          </a:p>
          <a:p>
            <a:pPr marL="730250" lvl="2" indent="-285750">
              <a:lnSpc>
                <a:spcPct val="150000"/>
              </a:lnSpc>
              <a:buClr>
                <a:srgbClr val="C0504D"/>
              </a:buClr>
            </a:pPr>
            <a:r>
              <a:rPr lang="en-US" sz="1600" dirty="0">
                <a:solidFill>
                  <a:srgbClr val="000000"/>
                </a:solidFill>
                <a:cs typeface="Arial" pitchFamily="34" charset="0"/>
              </a:rPr>
              <a:t>X1:		Price adjustment for inflation</a:t>
            </a:r>
          </a:p>
          <a:p>
            <a:pPr marL="730250" lvl="2" indent="-285750">
              <a:lnSpc>
                <a:spcPct val="150000"/>
              </a:lnSpc>
              <a:buClr>
                <a:srgbClr val="C0504D"/>
              </a:buClr>
            </a:pPr>
            <a:r>
              <a:rPr lang="en-US" sz="1600" dirty="0">
                <a:solidFill>
                  <a:srgbClr val="000000"/>
                </a:solidFill>
                <a:cs typeface="Arial" pitchFamily="34" charset="0"/>
              </a:rPr>
              <a:t>X2:		Changes in the law</a:t>
            </a:r>
          </a:p>
          <a:p>
            <a:pPr marL="730250" lvl="2" indent="-285750">
              <a:lnSpc>
                <a:spcPct val="150000"/>
              </a:lnSpc>
              <a:buClr>
                <a:srgbClr val="C0504D"/>
              </a:buClr>
            </a:pPr>
            <a:r>
              <a:rPr lang="en-ZA" sz="1600" dirty="0">
                <a:solidFill>
                  <a:srgbClr val="000000"/>
                </a:solidFill>
                <a:cs typeface="Arial" pitchFamily="34" charset="0"/>
              </a:rPr>
              <a:t>X7:		Delay damages</a:t>
            </a:r>
          </a:p>
          <a:p>
            <a:pPr marL="730250" lvl="2" indent="-285750">
              <a:lnSpc>
                <a:spcPct val="150000"/>
              </a:lnSpc>
              <a:buClr>
                <a:srgbClr val="C0504D"/>
              </a:buClr>
            </a:pPr>
            <a:r>
              <a:rPr lang="en-ZA" sz="1600" dirty="0">
                <a:solidFill>
                  <a:srgbClr val="000000"/>
                </a:solidFill>
                <a:cs typeface="Arial" pitchFamily="34" charset="0"/>
              </a:rPr>
              <a:t>X13:		Performance Bond</a:t>
            </a:r>
          </a:p>
          <a:p>
            <a:pPr marL="730250" lvl="2" indent="-285750">
              <a:lnSpc>
                <a:spcPct val="150000"/>
              </a:lnSpc>
              <a:buClr>
                <a:srgbClr val="C0504D"/>
              </a:buClr>
            </a:pPr>
            <a:r>
              <a:rPr lang="en-ZA" sz="1600" dirty="0">
                <a:solidFill>
                  <a:srgbClr val="000000"/>
                </a:solidFill>
                <a:cs typeface="Arial" pitchFamily="34" charset="0"/>
              </a:rPr>
              <a:t>X14:		Advance Payment</a:t>
            </a:r>
          </a:p>
          <a:p>
            <a:pPr marL="730250" lvl="2" indent="-285750">
              <a:lnSpc>
                <a:spcPct val="150000"/>
              </a:lnSpc>
              <a:buClr>
                <a:srgbClr val="C0504D"/>
              </a:buClr>
            </a:pPr>
            <a:r>
              <a:rPr lang="en-ZA" sz="1600" dirty="0">
                <a:solidFill>
                  <a:srgbClr val="000000"/>
                </a:solidFill>
                <a:cs typeface="Arial" pitchFamily="34" charset="0"/>
              </a:rPr>
              <a:t>X16:		Retention</a:t>
            </a:r>
          </a:p>
          <a:p>
            <a:pPr marL="730250" lvl="2" indent="-285750">
              <a:lnSpc>
                <a:spcPct val="150000"/>
              </a:lnSpc>
              <a:buClr>
                <a:srgbClr val="C0504D"/>
              </a:buClr>
            </a:pPr>
            <a:r>
              <a:rPr lang="en-ZA" sz="1600" dirty="0">
                <a:solidFill>
                  <a:srgbClr val="000000"/>
                </a:solidFill>
                <a:cs typeface="Arial" pitchFamily="34" charset="0"/>
              </a:rPr>
              <a:t>X18: 	Limitation of liability </a:t>
            </a:r>
          </a:p>
          <a:p>
            <a:pPr marL="730250" lvl="2" indent="-285750">
              <a:lnSpc>
                <a:spcPct val="150000"/>
              </a:lnSpc>
              <a:buClr>
                <a:srgbClr val="C0504D"/>
              </a:buClr>
            </a:pPr>
            <a:r>
              <a:rPr lang="en-ZA" sz="1600" dirty="0">
                <a:solidFill>
                  <a:srgbClr val="000000"/>
                </a:solidFill>
                <a:cs typeface="Arial" pitchFamily="34" charset="0"/>
              </a:rPr>
              <a:t>Z:  		Additional conditions of contract</a:t>
            </a:r>
          </a:p>
        </p:txBody>
      </p:sp>
    </p:spTree>
    <p:extLst>
      <p:ext uri="{BB962C8B-B14F-4D97-AF65-F5344CB8AC3E}">
        <p14:creationId xmlns:p14="http://schemas.microsoft.com/office/powerpoint/2010/main" val="8476605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11995-44A9-4A08-82ED-B061B0E16837}"/>
              </a:ext>
            </a:extLst>
          </p:cNvPr>
          <p:cNvSpPr>
            <a:spLocks noGrp="1"/>
          </p:cNvSpPr>
          <p:nvPr>
            <p:ph type="ctrTitle"/>
          </p:nvPr>
        </p:nvSpPr>
        <p:spPr>
          <a:xfrm>
            <a:off x="274254" y="259018"/>
            <a:ext cx="10412597" cy="661832"/>
          </a:xfrm>
        </p:spPr>
        <p:txBody>
          <a:bodyPr/>
          <a:lstStyle/>
          <a:p>
            <a:r>
              <a:rPr lang="en-US" dirty="0">
                <a:solidFill>
                  <a:schemeClr val="tx1"/>
                </a:solidFill>
              </a:rPr>
              <a:t>QUESTIONS AND ANSWERS</a:t>
            </a:r>
          </a:p>
        </p:txBody>
      </p:sp>
      <p:pic>
        <p:nvPicPr>
          <p:cNvPr id="7" name="Picture 45" descr="https://www.bvkz.nl/wp-content/uploads/2015/05/question-and-answer-qa-sign-and-3d-character-as-symbol-for-support_GyzjKEPO.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87426" y="1523272"/>
            <a:ext cx="9224673" cy="4908447"/>
          </a:xfrm>
          <a:prstGeom prst="rect">
            <a:avLst/>
          </a:prstGeom>
          <a:noFill/>
          <a:extLst>
            <a:ext uri="{909E8E84-426E-40DD-AFC4-6F175D3DCCD1}">
              <a14:hiddenFill xmlns:a14="http://schemas.microsoft.com/office/drawing/2010/main">
                <a:solidFill>
                  <a:srgbClr val="FFFFFF"/>
                </a:solidFill>
              </a14:hiddenFill>
            </a:ext>
          </a:extLst>
        </p:spPr>
      </p:pic>
      <p:sp>
        <p:nvSpPr>
          <p:cNvPr id="5" name="object 11">
            <a:extLst>
              <a:ext uri="{FF2B5EF4-FFF2-40B4-BE49-F238E27FC236}">
                <a16:creationId xmlns:a16="http://schemas.microsoft.com/office/drawing/2014/main" id="{C41FF81B-6565-46EC-B35A-7400E2F2D663}"/>
              </a:ext>
            </a:extLst>
          </p:cNvPr>
          <p:cNvSpPr/>
          <p:nvPr/>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a:latin typeface="Tahoma Regular"/>
            </a:endParaRPr>
          </a:p>
        </p:txBody>
      </p:sp>
    </p:spTree>
    <p:extLst>
      <p:ext uri="{BB962C8B-B14F-4D97-AF65-F5344CB8AC3E}">
        <p14:creationId xmlns:p14="http://schemas.microsoft.com/office/powerpoint/2010/main" val="4572953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1999"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2000" b="1" dirty="0">
              <a:solidFill>
                <a:srgbClr val="ECECEC"/>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2000" b="1" dirty="0">
              <a:solidFill>
                <a:srgbClr val="ECECEC"/>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2000" b="1" dirty="0">
              <a:solidFill>
                <a:srgbClr val="ECECEC"/>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4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000" b="1" i="0" u="none" strike="noStrike" kern="1200" cap="none" spc="0" normalizeH="0" baseline="0" noProof="0" dirty="0">
                <a:ln>
                  <a:noFill/>
                </a:ln>
                <a:solidFill>
                  <a:srgbClr val="ECECEC"/>
                </a:solidFill>
                <a:effectLst/>
                <a:uLnTx/>
                <a:uFillTx/>
                <a:latin typeface="Tahoma"/>
                <a:ea typeface="+mn-ea"/>
                <a:cs typeface="+mn-cs"/>
              </a:rPr>
              <a:t>RECAP/CONCLUSION</a:t>
            </a:r>
            <a:endParaRPr kumimoji="0" lang="en-GB" sz="40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4000" b="1" dirty="0">
              <a:solidFill>
                <a:srgbClr val="000000"/>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600" b="1" dirty="0">
              <a:solidFill>
                <a:srgbClr val="000000"/>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600" b="1" dirty="0">
              <a:solidFill>
                <a:srgbClr val="000000"/>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600" b="1" dirty="0">
              <a:solidFill>
                <a:srgbClr val="000000"/>
              </a:solidFill>
              <a:latin typeface="Tahoma"/>
            </a:endParaRPr>
          </a:p>
          <a:p>
            <a:pPr lvl="0" defTabSz="914400">
              <a:spcBef>
                <a:spcPct val="0"/>
              </a:spcBef>
              <a:defRPr/>
            </a:pPr>
            <a:r>
              <a:rPr lang="en-GB" sz="1600" b="1" dirty="0">
                <a:solidFill>
                  <a:srgbClr val="000000"/>
                </a:solidFill>
              </a:rPr>
              <a:t>2023</a:t>
            </a:r>
            <a:br>
              <a:rPr kumimoji="0" lang="en-GB" sz="1600" b="1" i="0" u="none" strike="noStrike" kern="1200" cap="none" spc="0" normalizeH="0" baseline="0" noProof="0" dirty="0">
                <a:ln>
                  <a:noFill/>
                </a:ln>
                <a:solidFill>
                  <a:srgbClr val="000000"/>
                </a:solidFill>
                <a:effectLst/>
                <a:uLnTx/>
                <a:uFillTx/>
                <a:latin typeface="Tahoma"/>
                <a:ea typeface="+mn-ea"/>
                <a:cs typeface="+mn-cs"/>
              </a:rPr>
            </a:br>
            <a:r>
              <a:rPr kumimoji="0" lang="en-GB" sz="1600" b="1" i="0" u="none" strike="noStrike" kern="1200" cap="none" spc="0" normalizeH="0" baseline="0" noProof="0" dirty="0">
                <a:ln>
                  <a:noFill/>
                </a:ln>
                <a:solidFill>
                  <a:srgbClr val="000000"/>
                </a:solidFill>
                <a:effectLst/>
                <a:uLnTx/>
                <a:uFillTx/>
                <a:latin typeface="Tahoma"/>
                <a:ea typeface="+mn-ea"/>
                <a:cs typeface="+mn-cs"/>
              </a:rPr>
              <a:t>Date: June</a:t>
            </a:r>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1913510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43457" y="339676"/>
            <a:ext cx="9698636" cy="400110"/>
          </a:xfrm>
        </p:spPr>
        <p:txBody>
          <a:bodyPr/>
          <a:lstStyle/>
          <a:p>
            <a:r>
              <a:rPr lang="en-ZA" sz="2000" dirty="0">
                <a:solidFill>
                  <a:srgbClr val="000000"/>
                </a:solidFill>
                <a:latin typeface="Tahoma" panose="020B0604030504040204" pitchFamily="34" charset="0"/>
              </a:rPr>
              <a:t>R</a:t>
            </a:r>
            <a:r>
              <a:rPr lang="en-US" sz="2000" dirty="0">
                <a:solidFill>
                  <a:srgbClr val="000000"/>
                </a:solidFill>
                <a:latin typeface="Tahoma" panose="020B0604030504040204" pitchFamily="34" charset="0"/>
              </a:rPr>
              <a:t>ECAP</a:t>
            </a:r>
          </a:p>
        </p:txBody>
      </p:sp>
      <p:sp>
        <p:nvSpPr>
          <p:cNvPr id="3" name="TextBox 2">
            <a:extLst>
              <a:ext uri="{FF2B5EF4-FFF2-40B4-BE49-F238E27FC236}">
                <a16:creationId xmlns:a16="http://schemas.microsoft.com/office/drawing/2014/main" id="{D3712E74-5B68-9E4F-6EA5-D53C3D45FB46}"/>
              </a:ext>
            </a:extLst>
          </p:cNvPr>
          <p:cNvSpPr txBox="1"/>
          <p:nvPr/>
        </p:nvSpPr>
        <p:spPr>
          <a:xfrm>
            <a:off x="243457" y="1232413"/>
            <a:ext cx="10095359" cy="3508653"/>
          </a:xfrm>
          <a:prstGeom prst="rect">
            <a:avLst/>
          </a:prstGeom>
          <a:noFill/>
        </p:spPr>
        <p:txBody>
          <a:bodyPr wrap="square">
            <a:spAutoFit/>
          </a:bodyPr>
          <a:lstStyle/>
          <a:p>
            <a:pPr marL="342900" marR="0" indent="-342900" algn="just">
              <a:spcBef>
                <a:spcPts val="0"/>
              </a:spcBef>
              <a:spcAft>
                <a:spcPts val="0"/>
              </a:spcAft>
              <a:buFont typeface="+mj-lt"/>
              <a:buAutoNum type="arabicPeriod"/>
              <a:tabLst>
                <a:tab pos="226695" algn="l"/>
                <a:tab pos="457200" algn="l"/>
              </a:tabLst>
            </a:pPr>
            <a:r>
              <a:rPr lang="en-ZA" dirty="0">
                <a:effectLst/>
                <a:ea typeface="Times New Roman" panose="02020603050405020304" pitchFamily="18" charset="0"/>
                <a:cs typeface="Times New Roman" panose="02020603050405020304" pitchFamily="18" charset="0"/>
              </a:rPr>
              <a:t>RFP is available for downloading on the NT e-tender portal and Transnet e-tender website</a:t>
            </a:r>
          </a:p>
          <a:p>
            <a:pPr marL="457200" marR="0" indent="-457200" algn="just">
              <a:spcBef>
                <a:spcPts val="0"/>
              </a:spcBef>
              <a:spcAft>
                <a:spcPts val="0"/>
              </a:spcAft>
              <a:buFont typeface="+mj-lt"/>
              <a:buAutoNum type="arabicPeriod"/>
              <a:tabLst>
                <a:tab pos="226695" algn="l"/>
                <a:tab pos="457200" algn="l"/>
              </a:tabLst>
            </a:pPr>
            <a:endParaRPr lang="en-ZA" sz="2400" b="1" dirty="0">
              <a:effectLst/>
              <a:ea typeface="Times New Roman" panose="02020603050405020304" pitchFamily="18" charset="0"/>
              <a:cs typeface="Times New Roman" panose="02020603050405020304" pitchFamily="18" charset="0"/>
            </a:endParaRPr>
          </a:p>
          <a:p>
            <a:pPr marL="342900" marR="0" indent="-342900" algn="just">
              <a:spcBef>
                <a:spcPts val="0"/>
              </a:spcBef>
              <a:spcAft>
                <a:spcPts val="0"/>
              </a:spcAft>
              <a:buFont typeface="+mj-lt"/>
              <a:buAutoNum type="arabicPeriod"/>
              <a:tabLst>
                <a:tab pos="226695" algn="l"/>
                <a:tab pos="457200" algn="l"/>
              </a:tabLst>
            </a:pPr>
            <a:r>
              <a:rPr lang="en-US" dirty="0">
                <a:effectLst/>
                <a:ea typeface="Times New Roman" panose="02020603050405020304" pitchFamily="18" charset="0"/>
                <a:cs typeface="Times New Roman" panose="02020603050405020304" pitchFamily="18" charset="0"/>
              </a:rPr>
              <a:t>All the questions should be forwarded to the </a:t>
            </a:r>
            <a:r>
              <a:rPr lang="en-US" dirty="0">
                <a:effectLst/>
                <a:ea typeface="Times New Roman" panose="02020603050405020304" pitchFamily="18" charset="0"/>
                <a:cs typeface="Times New Roman" panose="02020603050405020304" pitchFamily="18" charset="0"/>
                <a:hlinkClick r:id="rId2"/>
              </a:rPr>
              <a:t>tnpatendersenquiries3@transnet.net</a:t>
            </a:r>
            <a:r>
              <a:rPr lang="en-US" dirty="0">
                <a:effectLst/>
                <a:ea typeface="Times New Roman" panose="02020603050405020304" pitchFamily="18" charset="0"/>
                <a:cs typeface="Times New Roman" panose="02020603050405020304" pitchFamily="18" charset="0"/>
              </a:rPr>
              <a:t> email and answers will be consolidated and uploaded onto the Transnet e-tender portal and National Treasury e-tender portal.</a:t>
            </a:r>
          </a:p>
          <a:p>
            <a:pPr marL="342900" marR="0" indent="-342900" algn="just">
              <a:spcBef>
                <a:spcPts val="0"/>
              </a:spcBef>
              <a:spcAft>
                <a:spcPts val="0"/>
              </a:spcAft>
              <a:buFont typeface="+mj-lt"/>
              <a:buAutoNum type="arabicPeriod"/>
              <a:tabLst>
                <a:tab pos="226695" algn="l"/>
                <a:tab pos="457200" algn="l"/>
              </a:tabLst>
            </a:pPr>
            <a:endParaRPr lang="en-US" dirty="0">
              <a:ea typeface="Times New Roman" panose="02020603050405020304" pitchFamily="18" charset="0"/>
              <a:cs typeface="Times New Roman" panose="02020603050405020304" pitchFamily="18" charset="0"/>
            </a:endParaRPr>
          </a:p>
          <a:p>
            <a:pPr marL="342900" marR="0" indent="-342900" algn="just">
              <a:spcBef>
                <a:spcPts val="0"/>
              </a:spcBef>
              <a:spcAft>
                <a:spcPts val="0"/>
              </a:spcAft>
              <a:buFont typeface="+mj-lt"/>
              <a:buAutoNum type="arabicPeriod"/>
              <a:tabLst>
                <a:tab pos="226695" algn="l"/>
                <a:tab pos="457200" algn="l"/>
              </a:tabLst>
            </a:pPr>
            <a:r>
              <a:rPr lang="en-US" dirty="0">
                <a:effectLst/>
                <a:ea typeface="Times New Roman" panose="02020603050405020304" pitchFamily="18" charset="0"/>
                <a:cs typeface="Times New Roman" panose="02020603050405020304" pitchFamily="18" charset="0"/>
              </a:rPr>
              <a:t>Cut-off time and date for questions and clarifications is 12pm, 5 </a:t>
            </a:r>
            <a:r>
              <a:rPr lang="en-US" dirty="0">
                <a:ea typeface="Times New Roman" panose="02020603050405020304" pitchFamily="18" charset="0"/>
                <a:cs typeface="Times New Roman" panose="02020603050405020304" pitchFamily="18" charset="0"/>
              </a:rPr>
              <a:t>w</a:t>
            </a:r>
            <a:r>
              <a:rPr lang="en-US" dirty="0">
                <a:effectLst/>
                <a:ea typeface="Times New Roman" panose="02020603050405020304" pitchFamily="18" charset="0"/>
                <a:cs typeface="Times New Roman" panose="02020603050405020304" pitchFamily="18" charset="0"/>
              </a:rPr>
              <a:t>orking </a:t>
            </a:r>
            <a:r>
              <a:rPr lang="en-US" dirty="0">
                <a:ea typeface="Times New Roman" panose="02020603050405020304" pitchFamily="18" charset="0"/>
                <a:cs typeface="Times New Roman" panose="02020603050405020304" pitchFamily="18" charset="0"/>
              </a:rPr>
              <a:t>d</a:t>
            </a:r>
            <a:r>
              <a:rPr lang="en-US" dirty="0">
                <a:effectLst/>
                <a:ea typeface="Times New Roman" panose="02020603050405020304" pitchFamily="18" charset="0"/>
                <a:cs typeface="Times New Roman" panose="02020603050405020304" pitchFamily="18" charset="0"/>
              </a:rPr>
              <a:t>ays before the closing date stated in the tender data. </a:t>
            </a:r>
          </a:p>
          <a:p>
            <a:pPr marL="342900" marR="0" indent="-342900" algn="just">
              <a:spcBef>
                <a:spcPts val="0"/>
              </a:spcBef>
              <a:spcAft>
                <a:spcPts val="0"/>
              </a:spcAft>
              <a:buFont typeface="+mj-lt"/>
              <a:buAutoNum type="arabicPeriod"/>
              <a:tabLst>
                <a:tab pos="226695" algn="l"/>
                <a:tab pos="457200" algn="l"/>
              </a:tabLst>
            </a:pPr>
            <a:endParaRPr lang="en-US" dirty="0">
              <a:effectLst/>
              <a:ea typeface="Times New Roman" panose="02020603050405020304" pitchFamily="18" charset="0"/>
              <a:cs typeface="Times New Roman" panose="02020603050405020304" pitchFamily="18" charset="0"/>
            </a:endParaRPr>
          </a:p>
          <a:p>
            <a:pPr marL="342900" marR="0" indent="-342900" algn="just">
              <a:spcBef>
                <a:spcPts val="0"/>
              </a:spcBef>
              <a:spcAft>
                <a:spcPts val="0"/>
              </a:spcAft>
              <a:buFont typeface="+mj-lt"/>
              <a:buAutoNum type="arabicPeriod"/>
              <a:tabLst>
                <a:tab pos="226695" algn="l"/>
                <a:tab pos="457200" algn="l"/>
              </a:tabLst>
            </a:pPr>
            <a:r>
              <a:rPr lang="en-US" dirty="0">
                <a:effectLst/>
                <a:ea typeface="Times New Roman" panose="02020603050405020304" pitchFamily="18" charset="0"/>
                <a:cs typeface="Times New Roman" panose="02020603050405020304" pitchFamily="18" charset="0"/>
              </a:rPr>
              <a:t>The closing date for this RFP is </a:t>
            </a:r>
            <a:r>
              <a:rPr lang="en-US" b="1" dirty="0">
                <a:solidFill>
                  <a:srgbClr val="000000"/>
                </a:solidFill>
                <a:ea typeface="Tahoma"/>
                <a:cs typeface="Tahoma" panose="020B0604030504040204" pitchFamily="34" charset="0"/>
              </a:rPr>
              <a:t>17 October 2025 @ 16h00 </a:t>
            </a:r>
            <a:r>
              <a:rPr lang="en-US" dirty="0">
                <a:effectLst/>
                <a:ea typeface="Times New Roman" panose="02020603050405020304" pitchFamily="18" charset="0"/>
                <a:cs typeface="Times New Roman" panose="02020603050405020304" pitchFamily="18" charset="0"/>
              </a:rPr>
              <a:t>(The tender closes on the Transnet e-Tender Submission Portal: www.transnet.net )</a:t>
            </a:r>
          </a:p>
          <a:p>
            <a:pPr marL="342900" marR="0" indent="-342900" algn="just">
              <a:spcBef>
                <a:spcPts val="0"/>
              </a:spcBef>
              <a:spcAft>
                <a:spcPts val="0"/>
              </a:spcAft>
              <a:buAutoNum type="arabicPeriod"/>
              <a:tabLst>
                <a:tab pos="226695" algn="l"/>
                <a:tab pos="457200" algn="l"/>
              </a:tabLst>
            </a:pPr>
            <a:endParaRPr lang="en-US"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56843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1999"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2000" b="1" dirty="0">
              <a:solidFill>
                <a:srgbClr val="ECECEC"/>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2000" b="1" dirty="0">
              <a:solidFill>
                <a:srgbClr val="ECECEC"/>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2000" b="1" dirty="0">
              <a:solidFill>
                <a:srgbClr val="ECECEC"/>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4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4000" b="1" dirty="0">
              <a:solidFill>
                <a:srgbClr val="ECECEC"/>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4000" b="1" i="0" u="none" strike="noStrike" kern="1200" cap="none" spc="0" normalizeH="0" baseline="0" noProof="0" dirty="0">
              <a:ln>
                <a:noFill/>
              </a:ln>
              <a:solidFill>
                <a:srgbClr val="ECECEC"/>
              </a:solidFill>
              <a:effectLst/>
              <a:uLnTx/>
              <a:uFillTx/>
              <a:latin typeface="Tahoma"/>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GB" sz="4000" b="1" dirty="0">
                <a:solidFill>
                  <a:srgbClr val="ECECEC"/>
                </a:solidFill>
                <a:latin typeface="Tahoma"/>
              </a:rPr>
              <a:t>THANK YOU ALL FOR ATTENDING;</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000" b="1" i="0" u="none" strike="noStrike" kern="1200" cap="none" spc="0" normalizeH="0" baseline="0" noProof="0" dirty="0">
                <a:ln>
                  <a:noFill/>
                </a:ln>
                <a:solidFill>
                  <a:srgbClr val="ECECEC"/>
                </a:solidFill>
                <a:effectLst/>
                <a:uLnTx/>
                <a:uFillTx/>
                <a:latin typeface="Tahoma"/>
                <a:ea typeface="+mn-ea"/>
                <a:cs typeface="+mn-cs"/>
              </a:rPr>
              <a:t>THOSE INTERESTED LET’S</a:t>
            </a:r>
            <a:r>
              <a:rPr lang="en-GB" sz="4000" b="1" dirty="0">
                <a:solidFill>
                  <a:srgbClr val="ECECEC"/>
                </a:solidFill>
                <a:latin typeface="Tahoma"/>
              </a:rPr>
              <a:t> PROCEED FOR SITE INSPECTION AND </a:t>
            </a:r>
          </a:p>
          <a:p>
            <a:pPr marL="0" marR="0" lvl="0" indent="0" algn="ctr" defTabSz="914400" rtl="0" eaLnBrk="1" fontAlgn="auto" latinLnBrk="0" hangingPunct="1">
              <a:lnSpc>
                <a:spcPct val="100000"/>
              </a:lnSpc>
              <a:spcBef>
                <a:spcPct val="0"/>
              </a:spcBef>
              <a:spcAft>
                <a:spcPts val="0"/>
              </a:spcAft>
              <a:buClrTx/>
              <a:buSzTx/>
              <a:buFontTx/>
              <a:buNone/>
              <a:tabLst/>
              <a:defRPr/>
            </a:pPr>
            <a:r>
              <a:rPr lang="en-GB" sz="4000" b="1" dirty="0">
                <a:solidFill>
                  <a:srgbClr val="ECECEC"/>
                </a:solidFill>
                <a:latin typeface="Tahoma"/>
              </a:rPr>
              <a:t>ALL THE BEST OF LUCK WITH YOUR TENDER SUBMISSIONS . </a:t>
            </a:r>
            <a:endParaRPr kumimoji="0" lang="en-GB" sz="40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4000" b="1" dirty="0">
              <a:solidFill>
                <a:srgbClr val="000000"/>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Tahoma"/>
                <a:ea typeface="+mn-ea"/>
                <a:cs typeface="+mn-cs"/>
              </a:rPr>
              <a:t>TENDER</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600" b="1" dirty="0">
              <a:solidFill>
                <a:srgbClr val="000000"/>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600" b="1" dirty="0">
              <a:solidFill>
                <a:srgbClr val="000000"/>
              </a:solidFill>
              <a:latin typeface="Tahoma"/>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600" b="1" dirty="0">
              <a:solidFill>
                <a:srgbClr val="000000"/>
              </a:solidFill>
              <a:latin typeface="Tahoma"/>
            </a:endParaRPr>
          </a:p>
          <a:p>
            <a:pPr lvl="0" defTabSz="914400">
              <a:spcBef>
                <a:spcPct val="0"/>
              </a:spcBef>
              <a:defRPr/>
            </a:pPr>
            <a:r>
              <a:rPr lang="en-GB" sz="1600" b="1" dirty="0">
                <a:solidFill>
                  <a:srgbClr val="000000"/>
                </a:solidFill>
              </a:rPr>
              <a:t>2023</a:t>
            </a:r>
            <a:br>
              <a:rPr kumimoji="0" lang="en-GB" sz="1600" b="1" i="0" u="none" strike="noStrike" kern="1200" cap="none" spc="0" normalizeH="0" baseline="0" noProof="0" dirty="0">
                <a:ln>
                  <a:noFill/>
                </a:ln>
                <a:solidFill>
                  <a:srgbClr val="000000"/>
                </a:solidFill>
                <a:effectLst/>
                <a:uLnTx/>
                <a:uFillTx/>
                <a:latin typeface="Tahoma"/>
                <a:ea typeface="+mn-ea"/>
                <a:cs typeface="+mn-cs"/>
              </a:rPr>
            </a:br>
            <a:r>
              <a:rPr kumimoji="0" lang="en-GB" sz="1600" b="1" i="0" u="none" strike="noStrike" kern="1200" cap="none" spc="0" normalizeH="0" baseline="0" noProof="0" dirty="0">
                <a:ln>
                  <a:noFill/>
                </a:ln>
                <a:solidFill>
                  <a:srgbClr val="000000"/>
                </a:solidFill>
                <a:effectLst/>
                <a:uLnTx/>
                <a:uFillTx/>
                <a:latin typeface="Tahoma"/>
                <a:ea typeface="+mn-ea"/>
                <a:cs typeface="+mn-cs"/>
              </a:rPr>
              <a:t>Date: June</a:t>
            </a:r>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22284480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2.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5cbe607-9ae0-4d12-8a29-cada72e15ef4">
      <Terms xmlns="http://schemas.microsoft.com/office/infopath/2007/PartnerControls"/>
    </lcf76f155ced4ddcb4097134ff3c332f>
    <TaxCatchAll xmlns="44c25235-c876-4f6b-bb72-6c23548345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C345FC18277864DB7E837C4B6B456E0" ma:contentTypeVersion="16" ma:contentTypeDescription="Create a new document." ma:contentTypeScope="" ma:versionID="41679f5958159f3a445e0b06b66b61e3">
  <xsd:schema xmlns:xsd="http://www.w3.org/2001/XMLSchema" xmlns:xs="http://www.w3.org/2001/XMLSchema" xmlns:p="http://schemas.microsoft.com/office/2006/metadata/properties" xmlns:ns2="85cbe607-9ae0-4d12-8a29-cada72e15ef4" xmlns:ns3="44c25235-c876-4f6b-bb72-6c2354834594" targetNamespace="http://schemas.microsoft.com/office/2006/metadata/properties" ma:root="true" ma:fieldsID="be4bede1b225dbf47367a767b26db2b4" ns2:_="" ns3:_="">
    <xsd:import namespace="85cbe607-9ae0-4d12-8a29-cada72e15ef4"/>
    <xsd:import namespace="44c25235-c876-4f6b-bb72-6c2354834594"/>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cbe607-9ae0-4d12-8a29-cada72e15e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0d3a02f-48ce-4ca0-977e-7dcfa0419a1b"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c25235-c876-4f6b-bb72-6c235483459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049bf15-8a12-4b94-8127-fe530b2a3145}" ma:internalName="TaxCatchAll" ma:showField="CatchAllData" ma:web="44c25235-c876-4f6b-bb72-6c2354834594">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64AA3A9-A820-4959-AB84-868C8A0F9BD7}">
  <ds:schemaRefs>
    <ds:schemaRef ds:uri="http://purl.org/dc/elements/1.1/"/>
    <ds:schemaRef ds:uri="http://schemas.openxmlformats.org/package/2006/metadata/core-properties"/>
    <ds:schemaRef ds:uri="http://purl.org/dc/terms/"/>
    <ds:schemaRef ds:uri="http://schemas.microsoft.com/office/infopath/2007/PartnerControls"/>
    <ds:schemaRef ds:uri="http://purl.org/dc/dcmitype/"/>
    <ds:schemaRef ds:uri="http://schemas.microsoft.com/office/2006/documentManagement/types"/>
    <ds:schemaRef ds:uri="44c25235-c876-4f6b-bb72-6c2354834594"/>
    <ds:schemaRef ds:uri="85cbe607-9ae0-4d12-8a29-cada72e15ef4"/>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C8E53A0D-FF07-4C70-A30E-133F516FC611}">
  <ds:schemaRefs>
    <ds:schemaRef ds:uri="http://schemas.microsoft.com/sharepoint/v3/contenttype/forms"/>
  </ds:schemaRefs>
</ds:datastoreItem>
</file>

<file path=customXml/itemProps3.xml><?xml version="1.0" encoding="utf-8"?>
<ds:datastoreItem xmlns:ds="http://schemas.openxmlformats.org/officeDocument/2006/customXml" ds:itemID="{8735679D-D21C-4EF2-8D32-B20B42996AFF}">
  <ds:schemaRefs>
    <ds:schemaRef ds:uri="44c25235-c876-4f6b-bb72-6c2354834594"/>
    <ds:schemaRef ds:uri="85cbe607-9ae0-4d12-8a29-cada72e15ef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7599</TotalTime>
  <Words>9169</Words>
  <Application>Microsoft Office PowerPoint</Application>
  <PresentationFormat>Widescreen</PresentationFormat>
  <Paragraphs>980</Paragraphs>
  <Slides>93</Slides>
  <Notes>21</Notes>
  <HiddenSlides>0</HiddenSlides>
  <MMClips>0</MMClips>
  <ScaleCrop>false</ScaleCrop>
  <HeadingPairs>
    <vt:vector size="8" baseType="variant">
      <vt:variant>
        <vt:lpstr>Fonts Used</vt:lpstr>
      </vt:variant>
      <vt:variant>
        <vt:i4>15</vt:i4>
      </vt:variant>
      <vt:variant>
        <vt:lpstr>Theme</vt:lpstr>
      </vt:variant>
      <vt:variant>
        <vt:i4>2</vt:i4>
      </vt:variant>
      <vt:variant>
        <vt:lpstr>Embedded OLE Servers</vt:lpstr>
      </vt:variant>
      <vt:variant>
        <vt:i4>1</vt:i4>
      </vt:variant>
      <vt:variant>
        <vt:lpstr>Slide Titles</vt:lpstr>
      </vt:variant>
      <vt:variant>
        <vt:i4>93</vt:i4>
      </vt:variant>
    </vt:vector>
  </HeadingPairs>
  <TitlesOfParts>
    <vt:vector size="111" baseType="lpstr">
      <vt:lpstr>Apex New Bold</vt:lpstr>
      <vt:lpstr>Apex New Book</vt:lpstr>
      <vt:lpstr>Apex New Medium</vt:lpstr>
      <vt:lpstr>Apex New Medium Italic</vt:lpstr>
      <vt:lpstr>Aptos</vt:lpstr>
      <vt:lpstr>Arial</vt:lpstr>
      <vt:lpstr>Calibri</vt:lpstr>
      <vt:lpstr>Courier New</vt:lpstr>
      <vt:lpstr>Tahoma</vt:lpstr>
      <vt:lpstr>Tahoma </vt:lpstr>
      <vt:lpstr>Tahoma Regular</vt:lpstr>
      <vt:lpstr>Times New Roman</vt:lpstr>
      <vt:lpstr>Wingdings</vt:lpstr>
      <vt:lpstr>WordVisi_MSFontService</vt:lpstr>
      <vt:lpstr>WordVisiCarriageReturn_MSFontService</vt:lpstr>
      <vt:lpstr>1_TEMPLATE MASTER</vt:lpstr>
      <vt:lpstr>1_TEMPLATE MASTER</vt:lpstr>
      <vt:lpstr>think-cell Slide</vt:lpstr>
      <vt:lpstr>TNPA/2024/08/0003/73199/RFP  DESCRIPTION OF THE WORKS: REPLACEMENT AND CONSTRUCTION OF THE NEW BULK ELECTRICAL INFRASTRUCTURE AT STURROCK DRY DOCK FOR THE PORT OF CAPE TOWN FOR A PERIOD OF TWO (2) YEAR    VENUE: TRAINING CENTRE, GROUND FLOOR, SOUTH ARM ROAD, PORT       OF CAPE TOWN DATE:   30 SEPTEMBER 2025 TIME:   10H00 </vt:lpstr>
      <vt:lpstr>AGENDA ITEM</vt:lpstr>
      <vt:lpstr>MEETING RULES</vt:lpstr>
      <vt:lpstr>DISCLAIMER</vt:lpstr>
      <vt:lpstr>WELCOME, MEETING PURPOSE AND OBJECTIVE</vt:lpstr>
      <vt:lpstr>RFP INVITATION TO BID</vt:lpstr>
      <vt:lpstr>BACKGROUND &amp; SCOPE OF WORKS</vt:lpstr>
      <vt:lpstr>BACKGROUND </vt:lpstr>
      <vt:lpstr>BACKGROUND </vt:lpstr>
      <vt:lpstr> SCOPE OF WORKS</vt:lpstr>
      <vt:lpstr> SCOPE OF WORKS </vt:lpstr>
      <vt:lpstr> SCOPE OF WORKS </vt:lpstr>
      <vt:lpstr> SCOPE OF WORKS</vt:lpstr>
      <vt:lpstr> SCOPE OF WORKS</vt:lpstr>
      <vt:lpstr> SCOPE OF WORKS</vt:lpstr>
      <vt:lpstr> SCOPE OF WORKS</vt:lpstr>
      <vt:lpstr> SCOPE OF WORKS</vt:lpstr>
      <vt:lpstr> SITE INFORMATION</vt:lpstr>
      <vt:lpstr> SITE INFORMATION</vt:lpstr>
      <vt:lpstr>QUESTIONS AND ANSWERS</vt:lpstr>
      <vt:lpstr>TENDERING PROCESS &amp; TENDER EVALUATION PROCEDURE</vt:lpstr>
      <vt:lpstr>EVALUATION METHODOLOGY</vt:lpstr>
      <vt:lpstr> STAGE ONE- STEP ONE(1):  </vt:lpstr>
      <vt:lpstr>STAGE ONE- STEP ONE (1): TEST FOR ADMINISTRATIVE RESPONSIVENESS </vt:lpstr>
      <vt:lpstr>STAGE ONE – STEP TWO(2): TEST FOR SUBSTANTIVE RESPONSIVENESS TO RFP</vt:lpstr>
      <vt:lpstr>STAGE ONE – STEP TWO(2): TEST FOR SUBSTANTIVE RESPONSIVENESS </vt:lpstr>
      <vt:lpstr>QUESTIONS AND ANSWERS</vt:lpstr>
      <vt:lpstr>PowerPoint Presentation</vt:lpstr>
      <vt:lpstr>T2.2-03: COMPANY PREVIOUS EXPERIENCE </vt:lpstr>
      <vt:lpstr>T2.2-04: KEY PERSONNEL EXPERIENCE, QUALIFICATIONS &amp; REGISTRATION</vt:lpstr>
      <vt:lpstr>T2.2-04: KEY PERSONNEL EXPERIENCE, QUALIFICATIONS &amp; REGISTRATION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T2.2-05: QUALITY MANAGEMENT</vt:lpstr>
      <vt:lpstr>T2.2-05: QUALITY MANAGEMENT</vt:lpstr>
      <vt:lpstr>T2.2-05: QUALITY MANAGEMENT</vt:lpstr>
      <vt:lpstr>T2.2-06: HEALTH AND SAFETY MANAGEMENT</vt:lpstr>
      <vt:lpstr>T2.2-06: HEALTH AND SAFETY MANAGEMENT</vt:lpstr>
      <vt:lpstr>T2.2-06: HEALTH AND SAFETY MANAGEMENT</vt:lpstr>
      <vt:lpstr>T2.2-06: HEALTH AND SAFETY MANAGEMENT</vt:lpstr>
      <vt:lpstr>T2.2-07: ENVIRONMENTAL MANAGEMENT</vt:lpstr>
      <vt:lpstr>T2.2-07: ENVIRONMENTAL MANAGEMENT</vt:lpstr>
      <vt:lpstr>T2.2-07: ENVIRONMENTAL MANAGEMENT</vt:lpstr>
      <vt:lpstr>T2.2-07: ENVIRONMENTAL MANAGEMENT</vt:lpstr>
      <vt:lpstr>T2.2-08: PROGRAMME</vt:lpstr>
      <vt:lpstr>T2.2-08: PROGRAMME</vt:lpstr>
      <vt:lpstr>T2.2-08: PROGRAMME</vt:lpstr>
      <vt:lpstr>T2.2-09: METHOD STATEMENT</vt:lpstr>
      <vt:lpstr>T2.2-09: METHOD STATEMENT Cont…..</vt:lpstr>
      <vt:lpstr>T2.2-09: METHOD STATEMENT Cont…..</vt:lpstr>
      <vt:lpstr>T2.2-09: METHOD STATEMENT Cont…..</vt:lpstr>
      <vt:lpstr>T2.2-09: METHOD STATEMENT Cont…..</vt:lpstr>
      <vt:lpstr>T2.2-09: METHOD STATEMENT Cont…..</vt:lpstr>
      <vt:lpstr>QUESTIONS AND ANSWERS</vt:lpstr>
      <vt:lpstr>PowerPoint Presentation</vt:lpstr>
      <vt:lpstr>STAGE 4: PREFERENCE POINTS SYSTEM (80/20 or 90/10)</vt:lpstr>
      <vt:lpstr>STAGE 4: PREFERENCE POINTS SYSTEM (80/20 or 90/10)………CONT.</vt:lpstr>
      <vt:lpstr>SELECTED SPECIFIC GOALS AND PREFERENCE POINTS</vt:lpstr>
      <vt:lpstr>SPECIFIC GOALS AND ACCEPTABLE EVIDENCE REQUIRED</vt:lpstr>
      <vt:lpstr>Key Pointers determining the validity of B-BBEE Certificate:</vt:lpstr>
      <vt:lpstr>Key Pointers determining the validity of Sworn – Affidavit:</vt:lpstr>
      <vt:lpstr>Key Pointers determining the validity of CIPC B-BBEE Certificate:</vt:lpstr>
      <vt:lpstr>QUESTIONS AND ANSWERS</vt:lpstr>
      <vt:lpstr>PowerPoint Presentation</vt:lpstr>
      <vt:lpstr>Scope of Works (Based on BOQ)</vt:lpstr>
      <vt:lpstr>Contractual Notes</vt:lpstr>
      <vt:lpstr>BOQ Pricing Instructions</vt:lpstr>
      <vt:lpstr>Submission Requirements</vt:lpstr>
      <vt:lpstr>Bill of Quantities (BOQ) Summary</vt:lpstr>
      <vt:lpstr>QUESTIONS AND ANSWERS</vt:lpstr>
      <vt:lpstr>PowerPoint Presentation</vt:lpstr>
      <vt:lpstr>SUMMARY - FINANCIAL AND SPECIFIC GOALS EVALUATION</vt:lpstr>
      <vt:lpstr>Step 5 : Weighted score</vt:lpstr>
      <vt:lpstr>QUESTIONS AND ANSWERS</vt:lpstr>
      <vt:lpstr>TENDER DATA AND RETURNABLES </vt:lpstr>
      <vt:lpstr>TENDER DATA AND RETURNABLES</vt:lpstr>
      <vt:lpstr>TENDER DATA AND RETURNABLES(Continued)</vt:lpstr>
      <vt:lpstr>TENDER DATA AND RETURNABLES(Continued)</vt:lpstr>
      <vt:lpstr>TENDER DATA AND RETURNABLES(Continued)</vt:lpstr>
      <vt:lpstr>TENDER DATA AND RETURNABLES(Continued)</vt:lpstr>
      <vt:lpstr>TENDER DATA AND RETURNABLES(Continued)</vt:lpstr>
      <vt:lpstr>TENDER DATA AND RETURNABLES(Continued)</vt:lpstr>
      <vt:lpstr>CONTRACT DATA</vt:lpstr>
      <vt:lpstr>CONTRACT DATA</vt:lpstr>
      <vt:lpstr>QUESTIONS AND ANSWERS</vt:lpstr>
      <vt:lpstr>PowerPoint Presentation</vt:lpstr>
      <vt:lpstr>RECAP</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Strauss</dc:creator>
  <cp:lastModifiedBy>Lungelwa Mxokozeli   TNPA  HQ</cp:lastModifiedBy>
  <cp:revision>29</cp:revision>
  <cp:lastPrinted>2020-07-17T12:09:20Z</cp:lastPrinted>
  <dcterms:created xsi:type="dcterms:W3CDTF">2020-05-19T16:46:16Z</dcterms:created>
  <dcterms:modified xsi:type="dcterms:W3CDTF">2025-10-07T13:29:35Z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0x01010005B3FA49BB89C04CB5943FD913F3E997</vt:lpwstr>
  </property>
  <property fmtid="{D5CDD505-2E9C-101B-9397-08002B2CF9AE}" pid="3" name="MediaServiceImageTags">
    <vt:lpwstr/>
  </property>
  <property fmtid="{D5CDD505-2E9C-101B-9397-08002B2CF9AE}" pid="4" name="MSIP_Label_58cf86ee-526f-4536-9daf-d1ee8064d50e_Enabled">
    <vt:lpwstr>true</vt:lpwstr>
  </property>
  <property fmtid="{D5CDD505-2E9C-101B-9397-08002B2CF9AE}" pid="5" name="MSIP_Label_58cf86ee-526f-4536-9daf-d1ee8064d50e_SetDate">
    <vt:lpwstr>2025-02-11T09:04:28Z</vt:lpwstr>
  </property>
  <property fmtid="{D5CDD505-2E9C-101B-9397-08002B2CF9AE}" pid="6" name="MSIP_Label_58cf86ee-526f-4536-9daf-d1ee8064d50e_Method">
    <vt:lpwstr>Standard</vt:lpwstr>
  </property>
  <property fmtid="{D5CDD505-2E9C-101B-9397-08002B2CF9AE}" pid="7" name="MSIP_Label_58cf86ee-526f-4536-9daf-d1ee8064d50e_Name">
    <vt:lpwstr>Internal Only Information</vt:lpwstr>
  </property>
  <property fmtid="{D5CDD505-2E9C-101B-9397-08002B2CF9AE}" pid="8" name="MSIP_Label_58cf86ee-526f-4536-9daf-d1ee8064d50e_SiteId">
    <vt:lpwstr>a1a39996-f913-4016-a58a-361c60dec580</vt:lpwstr>
  </property>
  <property fmtid="{D5CDD505-2E9C-101B-9397-08002B2CF9AE}" pid="9" name="MSIP_Label_58cf86ee-526f-4536-9daf-d1ee8064d50e_ActionId">
    <vt:lpwstr>34997c86-2f44-4608-93d3-4841dc3ac33f</vt:lpwstr>
  </property>
  <property fmtid="{D5CDD505-2E9C-101B-9397-08002B2CF9AE}" pid="10" name="MSIP_Label_58cf86ee-526f-4536-9daf-d1ee8064d50e_ContentBits">
    <vt:lpwstr>0</vt:lpwstr>
  </property>
</Properties>
</file>