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handoutMasterIdLst>
    <p:handoutMasterId r:id="rId34"/>
  </p:handoutMasterIdLst>
  <p:sldIdLst>
    <p:sldId id="290" r:id="rId6"/>
    <p:sldId id="277" r:id="rId7"/>
    <p:sldId id="292" r:id="rId8"/>
    <p:sldId id="261" r:id="rId9"/>
    <p:sldId id="274" r:id="rId10"/>
    <p:sldId id="304" r:id="rId11"/>
    <p:sldId id="329" r:id="rId12"/>
    <p:sldId id="328" r:id="rId13"/>
    <p:sldId id="308" r:id="rId14"/>
    <p:sldId id="312" r:id="rId15"/>
    <p:sldId id="325" r:id="rId16"/>
    <p:sldId id="326" r:id="rId17"/>
    <p:sldId id="327" r:id="rId18"/>
    <p:sldId id="309" r:id="rId19"/>
    <p:sldId id="313" r:id="rId20"/>
    <p:sldId id="318" r:id="rId21"/>
    <p:sldId id="320" r:id="rId22"/>
    <p:sldId id="319" r:id="rId23"/>
    <p:sldId id="321" r:id="rId24"/>
    <p:sldId id="322" r:id="rId25"/>
    <p:sldId id="278" r:id="rId26"/>
    <p:sldId id="296" r:id="rId27"/>
    <p:sldId id="314" r:id="rId28"/>
    <p:sldId id="323" r:id="rId29"/>
    <p:sldId id="311" r:id="rId30"/>
    <p:sldId id="324" r:id="rId31"/>
    <p:sldId id="288" r:id="rId32"/>
  </p:sldIdLst>
  <p:sldSz cx="9144000" cy="6858000" type="screen4x3"/>
  <p:notesSz cx="9296400" cy="7010400"/>
  <p:defaultTextStyle>
    <a:defPPr>
      <a:defRPr lang="en-Z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896"/>
    <a:srgbClr val="96330F"/>
    <a:srgbClr val="83725B"/>
    <a:srgbClr val="B2B2B2"/>
    <a:srgbClr val="C0C0C0"/>
    <a:srgbClr val="EAEAEA"/>
    <a:srgbClr val="C97A00"/>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0" autoAdjust="0"/>
    <p:restoredTop sz="94693" autoAdjust="0"/>
  </p:normalViewPr>
  <p:slideViewPr>
    <p:cSldViewPr snapToObjects="1">
      <p:cViewPr varScale="1">
        <p:scale>
          <a:sx n="59" d="100"/>
          <a:sy n="59" d="100"/>
        </p:scale>
        <p:origin x="1396" y="52"/>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ny Rajkumar" userId="88e29c5c-15e9-405e-914d-5de461c4ff8d" providerId="ADAL" clId="{7CB860FB-2A1D-4E77-A46D-91B39F245276}"/>
    <pc:docChg chg="modSld">
      <pc:chgData name="Danny Rajkumar" userId="88e29c5c-15e9-405e-914d-5de461c4ff8d" providerId="ADAL" clId="{7CB860FB-2A1D-4E77-A46D-91B39F245276}" dt="2026-04-08T12:32:42.200" v="25" actId="6549"/>
      <pc:docMkLst>
        <pc:docMk/>
      </pc:docMkLst>
      <pc:sldChg chg="modSp mod">
        <pc:chgData name="Danny Rajkumar" userId="88e29c5c-15e9-405e-914d-5de461c4ff8d" providerId="ADAL" clId="{7CB860FB-2A1D-4E77-A46D-91B39F245276}" dt="2026-04-08T12:02:33.261" v="0" actId="1076"/>
        <pc:sldMkLst>
          <pc:docMk/>
          <pc:sldMk cId="0" sldId="278"/>
        </pc:sldMkLst>
        <pc:picChg chg="mod">
          <ac:chgData name="Danny Rajkumar" userId="88e29c5c-15e9-405e-914d-5de461c4ff8d" providerId="ADAL" clId="{7CB860FB-2A1D-4E77-A46D-91B39F245276}" dt="2026-04-08T12:02:33.261" v="0" actId="1076"/>
          <ac:picMkLst>
            <pc:docMk/>
            <pc:sldMk cId="0" sldId="278"/>
            <ac:picMk id="2" creationId="{91050553-D8F4-B8EB-059C-E46252BDCA8F}"/>
          </ac:picMkLst>
        </pc:picChg>
      </pc:sldChg>
      <pc:sldChg chg="modSp mod">
        <pc:chgData name="Danny Rajkumar" userId="88e29c5c-15e9-405e-914d-5de461c4ff8d" providerId="ADAL" clId="{7CB860FB-2A1D-4E77-A46D-91B39F245276}" dt="2026-04-08T12:32:08.244" v="12" actId="20577"/>
        <pc:sldMkLst>
          <pc:docMk/>
          <pc:sldMk cId="0" sldId="292"/>
        </pc:sldMkLst>
        <pc:graphicFrameChg chg="modGraphic">
          <ac:chgData name="Danny Rajkumar" userId="88e29c5c-15e9-405e-914d-5de461c4ff8d" providerId="ADAL" clId="{7CB860FB-2A1D-4E77-A46D-91B39F245276}" dt="2026-04-08T12:32:08.244" v="12" actId="20577"/>
          <ac:graphicFrameMkLst>
            <pc:docMk/>
            <pc:sldMk cId="0" sldId="292"/>
            <ac:graphicFrameMk id="6" creationId="{547F2CBB-641A-219B-7787-584F202D4C09}"/>
          </ac:graphicFrameMkLst>
        </pc:graphicFrameChg>
      </pc:sldChg>
      <pc:sldChg chg="modSp mod">
        <pc:chgData name="Danny Rajkumar" userId="88e29c5c-15e9-405e-914d-5de461c4ff8d" providerId="ADAL" clId="{7CB860FB-2A1D-4E77-A46D-91B39F245276}" dt="2026-04-08T12:32:42.200" v="25" actId="6549"/>
        <pc:sldMkLst>
          <pc:docMk/>
          <pc:sldMk cId="0" sldId="323"/>
        </pc:sldMkLst>
        <pc:spChg chg="mod">
          <ac:chgData name="Danny Rajkumar" userId="88e29c5c-15e9-405e-914d-5de461c4ff8d" providerId="ADAL" clId="{7CB860FB-2A1D-4E77-A46D-91B39F245276}" dt="2026-04-08T12:32:42.200" v="25" actId="6549"/>
          <ac:spMkLst>
            <pc:docMk/>
            <pc:sldMk cId="0" sldId="323"/>
            <ac:spMk id="38915" creationId="{A819F50A-4AE3-D8C8-5049-8D714A3540A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a:extLst>
              <a:ext uri="{FF2B5EF4-FFF2-40B4-BE49-F238E27FC236}">
                <a16:creationId xmlns:a16="http://schemas.microsoft.com/office/drawing/2014/main" id="{AA35D807-7CD1-A45E-4AEF-6BFEDCAE4770}"/>
              </a:ext>
            </a:extLst>
          </p:cNvPr>
          <p:cNvSpPr>
            <a:spLocks noGrp="1" noChangeArrowheads="1"/>
          </p:cNvSpPr>
          <p:nvPr>
            <p:ph type="hdr" sz="quarter"/>
          </p:nvPr>
        </p:nvSpPr>
        <p:spPr bwMode="auto">
          <a:xfrm>
            <a:off x="0" y="0"/>
            <a:ext cx="4027488" cy="350838"/>
          </a:xfrm>
          <a:prstGeom prst="rect">
            <a:avLst/>
          </a:prstGeom>
          <a:noFill/>
          <a:ln>
            <a:noFill/>
          </a:ln>
          <a:effectLst/>
        </p:spPr>
        <p:txBody>
          <a:bodyPr vert="horz" wrap="square" lIns="96616" tIns="48308" rIns="96616" bIns="48308" numCol="1" anchor="t" anchorCtr="0" compatLnSpc="1">
            <a:prstTxWarp prst="textNoShape">
              <a:avLst/>
            </a:prstTxWarp>
          </a:bodyPr>
          <a:lstStyle>
            <a:lvl1pPr defTabSz="966788" eaLnBrk="1" hangingPunct="1">
              <a:defRPr sz="1300">
                <a:latin typeface="Arial" charset="0"/>
                <a:cs typeface="Arial" charset="0"/>
              </a:defRPr>
            </a:lvl1pPr>
          </a:lstStyle>
          <a:p>
            <a:pPr>
              <a:defRPr/>
            </a:pPr>
            <a:endParaRPr lang="en-GB"/>
          </a:p>
        </p:txBody>
      </p:sp>
      <p:sp>
        <p:nvSpPr>
          <p:cNvPr id="537603" name="Rectangle 3">
            <a:extLst>
              <a:ext uri="{FF2B5EF4-FFF2-40B4-BE49-F238E27FC236}">
                <a16:creationId xmlns:a16="http://schemas.microsoft.com/office/drawing/2014/main" id="{37692C9F-12E9-7A44-F432-4203D9B6CC3F}"/>
              </a:ext>
            </a:extLst>
          </p:cNvPr>
          <p:cNvSpPr>
            <a:spLocks noGrp="1" noChangeArrowheads="1"/>
          </p:cNvSpPr>
          <p:nvPr>
            <p:ph type="dt" sz="quarter" idx="1"/>
          </p:nvPr>
        </p:nvSpPr>
        <p:spPr bwMode="auto">
          <a:xfrm>
            <a:off x="5267325" y="0"/>
            <a:ext cx="4027488" cy="350838"/>
          </a:xfrm>
          <a:prstGeom prst="rect">
            <a:avLst/>
          </a:prstGeom>
          <a:noFill/>
          <a:ln>
            <a:noFill/>
          </a:ln>
          <a:effectLst/>
        </p:spPr>
        <p:txBody>
          <a:bodyPr vert="horz" wrap="square" lIns="96616" tIns="48308" rIns="96616" bIns="48308" numCol="1" anchor="t" anchorCtr="0" compatLnSpc="1">
            <a:prstTxWarp prst="textNoShape">
              <a:avLst/>
            </a:prstTxWarp>
          </a:bodyPr>
          <a:lstStyle>
            <a:lvl1pPr algn="r" defTabSz="966788" eaLnBrk="1" hangingPunct="1">
              <a:defRPr sz="1300">
                <a:latin typeface="Arial" charset="0"/>
                <a:cs typeface="Arial" charset="0"/>
              </a:defRPr>
            </a:lvl1pPr>
          </a:lstStyle>
          <a:p>
            <a:pPr>
              <a:defRPr/>
            </a:pPr>
            <a:endParaRPr lang="en-GB"/>
          </a:p>
        </p:txBody>
      </p:sp>
      <p:sp>
        <p:nvSpPr>
          <p:cNvPr id="537604" name="Rectangle 4">
            <a:extLst>
              <a:ext uri="{FF2B5EF4-FFF2-40B4-BE49-F238E27FC236}">
                <a16:creationId xmlns:a16="http://schemas.microsoft.com/office/drawing/2014/main" id="{434AC5E7-9E83-42C3-8EA7-22ECA67AFC86}"/>
              </a:ext>
            </a:extLst>
          </p:cNvPr>
          <p:cNvSpPr>
            <a:spLocks noGrp="1" noChangeArrowheads="1"/>
          </p:cNvSpPr>
          <p:nvPr>
            <p:ph type="ftr" sz="quarter" idx="2"/>
          </p:nvPr>
        </p:nvSpPr>
        <p:spPr bwMode="auto">
          <a:xfrm>
            <a:off x="0" y="6657975"/>
            <a:ext cx="4027488" cy="350838"/>
          </a:xfrm>
          <a:prstGeom prst="rect">
            <a:avLst/>
          </a:prstGeom>
          <a:noFill/>
          <a:ln>
            <a:noFill/>
          </a:ln>
          <a:effectLst/>
        </p:spPr>
        <p:txBody>
          <a:bodyPr vert="horz" wrap="square" lIns="96616" tIns="48308" rIns="96616" bIns="48308" numCol="1" anchor="b" anchorCtr="0" compatLnSpc="1">
            <a:prstTxWarp prst="textNoShape">
              <a:avLst/>
            </a:prstTxWarp>
          </a:bodyPr>
          <a:lstStyle>
            <a:lvl1pPr defTabSz="966788" eaLnBrk="1" hangingPunct="1">
              <a:defRPr sz="1300">
                <a:latin typeface="Arial" charset="0"/>
                <a:cs typeface="Arial" charset="0"/>
              </a:defRPr>
            </a:lvl1pPr>
          </a:lstStyle>
          <a:p>
            <a:pPr>
              <a:defRPr/>
            </a:pPr>
            <a:endParaRPr lang="en-GB"/>
          </a:p>
        </p:txBody>
      </p:sp>
      <p:sp>
        <p:nvSpPr>
          <p:cNvPr id="537605" name="Rectangle 5">
            <a:extLst>
              <a:ext uri="{FF2B5EF4-FFF2-40B4-BE49-F238E27FC236}">
                <a16:creationId xmlns:a16="http://schemas.microsoft.com/office/drawing/2014/main" id="{393AA2B6-1E85-D956-EF16-BCB9F9FDB95D}"/>
              </a:ext>
            </a:extLst>
          </p:cNvPr>
          <p:cNvSpPr>
            <a:spLocks noGrp="1" noChangeArrowheads="1"/>
          </p:cNvSpPr>
          <p:nvPr>
            <p:ph type="sldNum" sz="quarter" idx="3"/>
          </p:nvPr>
        </p:nvSpPr>
        <p:spPr bwMode="auto">
          <a:xfrm>
            <a:off x="5267325" y="6657975"/>
            <a:ext cx="4027488" cy="350838"/>
          </a:xfrm>
          <a:prstGeom prst="rect">
            <a:avLst/>
          </a:prstGeom>
          <a:noFill/>
          <a:ln>
            <a:noFill/>
          </a:ln>
          <a:effectLst/>
        </p:spPr>
        <p:txBody>
          <a:bodyPr vert="horz" wrap="square" lIns="96616" tIns="48308" rIns="96616" bIns="48308" numCol="1" anchor="b" anchorCtr="0" compatLnSpc="1">
            <a:prstTxWarp prst="textNoShape">
              <a:avLst/>
            </a:prstTxWarp>
          </a:bodyPr>
          <a:lstStyle>
            <a:lvl1pPr algn="r" defTabSz="966788" eaLnBrk="1" hangingPunct="1">
              <a:defRPr sz="1300"/>
            </a:lvl1pPr>
          </a:lstStyle>
          <a:p>
            <a:pPr>
              <a:defRPr/>
            </a:pPr>
            <a:fld id="{605DD8F8-515E-438B-BABA-140C67CFF710}"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a:extLst>
              <a:ext uri="{FF2B5EF4-FFF2-40B4-BE49-F238E27FC236}">
                <a16:creationId xmlns:a16="http://schemas.microsoft.com/office/drawing/2014/main" id="{AC2909FB-E9EF-EB16-DB52-03BD7C3AE0D3}"/>
              </a:ext>
            </a:extLst>
          </p:cNvPr>
          <p:cNvSpPr>
            <a:spLocks noGrp="1" noChangeArrowheads="1"/>
          </p:cNvSpPr>
          <p:nvPr>
            <p:ph type="hdr" sz="quarter"/>
          </p:nvPr>
        </p:nvSpPr>
        <p:spPr bwMode="auto">
          <a:xfrm>
            <a:off x="0" y="0"/>
            <a:ext cx="4027488" cy="350838"/>
          </a:xfrm>
          <a:prstGeom prst="rect">
            <a:avLst/>
          </a:prstGeom>
          <a:noFill/>
          <a:ln>
            <a:noFill/>
          </a:ln>
          <a:effectLst/>
        </p:spPr>
        <p:txBody>
          <a:bodyPr vert="horz" wrap="square" lIns="96616" tIns="48308" rIns="96616" bIns="48308" numCol="1" anchor="t" anchorCtr="0" compatLnSpc="1">
            <a:prstTxWarp prst="textNoShape">
              <a:avLst/>
            </a:prstTxWarp>
          </a:bodyPr>
          <a:lstStyle>
            <a:lvl1pPr defTabSz="966788" eaLnBrk="1" hangingPunct="1">
              <a:defRPr sz="1300">
                <a:latin typeface="Arial" charset="0"/>
                <a:cs typeface="Arial" charset="0"/>
              </a:defRPr>
            </a:lvl1pPr>
          </a:lstStyle>
          <a:p>
            <a:pPr>
              <a:defRPr/>
            </a:pPr>
            <a:endParaRPr lang="en-ZA"/>
          </a:p>
        </p:txBody>
      </p:sp>
      <p:sp>
        <p:nvSpPr>
          <p:cNvPr id="528387" name="Rectangle 3">
            <a:extLst>
              <a:ext uri="{FF2B5EF4-FFF2-40B4-BE49-F238E27FC236}">
                <a16:creationId xmlns:a16="http://schemas.microsoft.com/office/drawing/2014/main" id="{85E3DA44-C0E6-7C86-7990-7A8C5C3AD9B2}"/>
              </a:ext>
            </a:extLst>
          </p:cNvPr>
          <p:cNvSpPr>
            <a:spLocks noGrp="1" noChangeArrowheads="1"/>
          </p:cNvSpPr>
          <p:nvPr>
            <p:ph type="dt" idx="1"/>
          </p:nvPr>
        </p:nvSpPr>
        <p:spPr bwMode="auto">
          <a:xfrm>
            <a:off x="5267325" y="0"/>
            <a:ext cx="4027488" cy="350838"/>
          </a:xfrm>
          <a:prstGeom prst="rect">
            <a:avLst/>
          </a:prstGeom>
          <a:noFill/>
          <a:ln>
            <a:noFill/>
          </a:ln>
          <a:effectLst/>
        </p:spPr>
        <p:txBody>
          <a:bodyPr vert="horz" wrap="square" lIns="96616" tIns="48308" rIns="96616" bIns="48308" numCol="1" anchor="t" anchorCtr="0" compatLnSpc="1">
            <a:prstTxWarp prst="textNoShape">
              <a:avLst/>
            </a:prstTxWarp>
          </a:bodyPr>
          <a:lstStyle>
            <a:lvl1pPr algn="r" defTabSz="966788" eaLnBrk="1" hangingPunct="1">
              <a:defRPr sz="1300">
                <a:latin typeface="Arial" charset="0"/>
                <a:cs typeface="Arial" charset="0"/>
              </a:defRPr>
            </a:lvl1pPr>
          </a:lstStyle>
          <a:p>
            <a:pPr>
              <a:defRPr/>
            </a:pPr>
            <a:endParaRPr lang="en-ZA"/>
          </a:p>
        </p:txBody>
      </p:sp>
      <p:sp>
        <p:nvSpPr>
          <p:cNvPr id="14340" name="Rectangle 4">
            <a:extLst>
              <a:ext uri="{FF2B5EF4-FFF2-40B4-BE49-F238E27FC236}">
                <a16:creationId xmlns:a16="http://schemas.microsoft.com/office/drawing/2014/main" id="{C646DD7C-32C6-1C5E-38CF-78E44E9F365E}"/>
              </a:ext>
            </a:extLst>
          </p:cNvPr>
          <p:cNvSpPr>
            <a:spLocks noGrp="1" noRot="1" noChangeAspect="1" noChangeArrowheads="1" noTextEdit="1"/>
          </p:cNvSpPr>
          <p:nvPr>
            <p:ph type="sldImg" idx="2"/>
          </p:nvPr>
        </p:nvSpPr>
        <p:spPr bwMode="auto">
          <a:xfrm>
            <a:off x="2895600" y="525463"/>
            <a:ext cx="3506788" cy="26304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8389" name="Rectangle 5">
            <a:extLst>
              <a:ext uri="{FF2B5EF4-FFF2-40B4-BE49-F238E27FC236}">
                <a16:creationId xmlns:a16="http://schemas.microsoft.com/office/drawing/2014/main" id="{9512E33B-8456-2055-7C47-B8D9E7BD557F}"/>
              </a:ext>
            </a:extLst>
          </p:cNvPr>
          <p:cNvSpPr>
            <a:spLocks noGrp="1" noChangeArrowheads="1"/>
          </p:cNvSpPr>
          <p:nvPr>
            <p:ph type="body" sz="quarter" idx="3"/>
          </p:nvPr>
        </p:nvSpPr>
        <p:spPr bwMode="auto">
          <a:xfrm>
            <a:off x="928688" y="3330575"/>
            <a:ext cx="7439025" cy="3154363"/>
          </a:xfrm>
          <a:prstGeom prst="rect">
            <a:avLst/>
          </a:prstGeom>
          <a:noFill/>
          <a:ln>
            <a:noFill/>
          </a:ln>
          <a:effec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a:extLst>
              <a:ext uri="{FF2B5EF4-FFF2-40B4-BE49-F238E27FC236}">
                <a16:creationId xmlns:a16="http://schemas.microsoft.com/office/drawing/2014/main" id="{299CD6AE-0A18-BF23-CB3A-5C59684A37FB}"/>
              </a:ext>
            </a:extLst>
          </p:cNvPr>
          <p:cNvSpPr>
            <a:spLocks noGrp="1" noChangeArrowheads="1"/>
          </p:cNvSpPr>
          <p:nvPr>
            <p:ph type="ftr" sz="quarter" idx="4"/>
          </p:nvPr>
        </p:nvSpPr>
        <p:spPr bwMode="auto">
          <a:xfrm>
            <a:off x="0" y="6657975"/>
            <a:ext cx="4027488" cy="350838"/>
          </a:xfrm>
          <a:prstGeom prst="rect">
            <a:avLst/>
          </a:prstGeom>
          <a:noFill/>
          <a:ln>
            <a:noFill/>
          </a:ln>
          <a:effectLst/>
        </p:spPr>
        <p:txBody>
          <a:bodyPr vert="horz" wrap="square" lIns="96616" tIns="48308" rIns="96616" bIns="48308" numCol="1" anchor="b" anchorCtr="0" compatLnSpc="1">
            <a:prstTxWarp prst="textNoShape">
              <a:avLst/>
            </a:prstTxWarp>
          </a:bodyPr>
          <a:lstStyle>
            <a:lvl1pPr defTabSz="966788" eaLnBrk="1" hangingPunct="1">
              <a:defRPr sz="1300">
                <a:latin typeface="Arial" charset="0"/>
                <a:cs typeface="Arial" charset="0"/>
              </a:defRPr>
            </a:lvl1pPr>
          </a:lstStyle>
          <a:p>
            <a:pPr>
              <a:defRPr/>
            </a:pPr>
            <a:endParaRPr lang="en-ZA"/>
          </a:p>
        </p:txBody>
      </p:sp>
      <p:sp>
        <p:nvSpPr>
          <p:cNvPr id="528391" name="Rectangle 7">
            <a:extLst>
              <a:ext uri="{FF2B5EF4-FFF2-40B4-BE49-F238E27FC236}">
                <a16:creationId xmlns:a16="http://schemas.microsoft.com/office/drawing/2014/main" id="{8CE01CCC-47F6-EED1-DCB8-A2420AE14DD5}"/>
              </a:ext>
            </a:extLst>
          </p:cNvPr>
          <p:cNvSpPr>
            <a:spLocks noGrp="1" noChangeArrowheads="1"/>
          </p:cNvSpPr>
          <p:nvPr>
            <p:ph type="sldNum" sz="quarter" idx="5"/>
          </p:nvPr>
        </p:nvSpPr>
        <p:spPr bwMode="auto">
          <a:xfrm>
            <a:off x="5267325" y="6657975"/>
            <a:ext cx="4027488" cy="350838"/>
          </a:xfrm>
          <a:prstGeom prst="rect">
            <a:avLst/>
          </a:prstGeom>
          <a:noFill/>
          <a:ln>
            <a:noFill/>
          </a:ln>
          <a:effectLst/>
        </p:spPr>
        <p:txBody>
          <a:bodyPr vert="horz" wrap="square" lIns="96616" tIns="48308" rIns="96616" bIns="48308" numCol="1" anchor="b" anchorCtr="0" compatLnSpc="1">
            <a:prstTxWarp prst="textNoShape">
              <a:avLst/>
            </a:prstTxWarp>
          </a:bodyPr>
          <a:lstStyle>
            <a:lvl1pPr algn="r" defTabSz="966788" eaLnBrk="1" hangingPunct="1">
              <a:defRPr sz="1300"/>
            </a:lvl1pPr>
          </a:lstStyle>
          <a:p>
            <a:pPr>
              <a:defRPr/>
            </a:pPr>
            <a:fld id="{5134F638-BF1F-49A7-82B4-22AFD9F0182F}"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50">
            <a:extLst>
              <a:ext uri="{FF2B5EF4-FFF2-40B4-BE49-F238E27FC236}">
                <a16:creationId xmlns:a16="http://schemas.microsoft.com/office/drawing/2014/main" id="{53537849-B890-E13E-0105-C279F5062BFD}"/>
              </a:ext>
            </a:extLst>
          </p:cNvPr>
          <p:cNvGrpSpPr>
            <a:grpSpLocks/>
          </p:cNvGrpSpPr>
          <p:nvPr userDrawn="1"/>
        </p:nvGrpSpPr>
        <p:grpSpPr bwMode="auto">
          <a:xfrm>
            <a:off x="-4763" y="0"/>
            <a:ext cx="9148763" cy="6858000"/>
            <a:chOff x="-3" y="0"/>
            <a:chExt cx="5763" cy="4320"/>
          </a:xfrm>
        </p:grpSpPr>
        <p:pic>
          <p:nvPicPr>
            <p:cNvPr id="3" name="Picture 148" descr="logo small">
              <a:extLst>
                <a:ext uri="{FF2B5EF4-FFF2-40B4-BE49-F238E27FC236}">
                  <a16:creationId xmlns:a16="http://schemas.microsoft.com/office/drawing/2014/main" id="{357621B4-9A0A-E491-AA70-1A16F517F0B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91">
              <a:extLst>
                <a:ext uri="{FF2B5EF4-FFF2-40B4-BE49-F238E27FC236}">
                  <a16:creationId xmlns:a16="http://schemas.microsoft.com/office/drawing/2014/main" id="{A12E287B-1654-041E-156B-825AE32DFA90}"/>
                </a:ext>
              </a:extLst>
            </p:cNvPr>
            <p:cNvSpPr>
              <a:spLocks noChangeArrowheads="1"/>
            </p:cNvSpPr>
            <p:nvPr userDrawn="1"/>
          </p:nvSpPr>
          <p:spPr bwMode="auto">
            <a:xfrm>
              <a:off x="-3" y="0"/>
              <a:ext cx="5763" cy="4320"/>
            </a:xfrm>
            <a:prstGeom prst="rect">
              <a:avLst/>
            </a:prstGeom>
            <a:no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pic>
          <p:nvPicPr>
            <p:cNvPr id="5" name="Picture 23" descr="dd">
              <a:extLst>
                <a:ext uri="{FF2B5EF4-FFF2-40B4-BE49-F238E27FC236}">
                  <a16:creationId xmlns:a16="http://schemas.microsoft.com/office/drawing/2014/main" id="{D116588B-ABF8-593C-3944-687CB6453B9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a:extLst>
                <a:ext uri="{FF2B5EF4-FFF2-40B4-BE49-F238E27FC236}">
                  <a16:creationId xmlns:a16="http://schemas.microsoft.com/office/drawing/2014/main" id="{C0822E62-665B-8D07-50F5-33EA386333D4}"/>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7" name="Oval 102" descr="coolers">
              <a:extLst>
                <a:ext uri="{FF2B5EF4-FFF2-40B4-BE49-F238E27FC236}">
                  <a16:creationId xmlns:a16="http://schemas.microsoft.com/office/drawing/2014/main" id="{6CA60D62-5708-BE12-C019-7F28CB79436C}"/>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8" name="Oval 103">
              <a:extLst>
                <a:ext uri="{FF2B5EF4-FFF2-40B4-BE49-F238E27FC236}">
                  <a16:creationId xmlns:a16="http://schemas.microsoft.com/office/drawing/2014/main" id="{8B7388AA-F410-F48C-A855-376FB4105AA8}"/>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9" name="Oval 104">
              <a:extLst>
                <a:ext uri="{FF2B5EF4-FFF2-40B4-BE49-F238E27FC236}">
                  <a16:creationId xmlns:a16="http://schemas.microsoft.com/office/drawing/2014/main" id="{E7244E6F-EC9E-8161-FE8F-DD597A67FDEA}"/>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0" name="Oval 105">
              <a:extLst>
                <a:ext uri="{FF2B5EF4-FFF2-40B4-BE49-F238E27FC236}">
                  <a16:creationId xmlns:a16="http://schemas.microsoft.com/office/drawing/2014/main" id="{E11C7DC2-C563-3296-309C-094DFAFFCA0F}"/>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1" name="Oval 106">
              <a:extLst>
                <a:ext uri="{FF2B5EF4-FFF2-40B4-BE49-F238E27FC236}">
                  <a16:creationId xmlns:a16="http://schemas.microsoft.com/office/drawing/2014/main" id="{A998F012-1C93-31CD-88BB-98AFE6D52534}"/>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2" name="Oval 107">
              <a:extLst>
                <a:ext uri="{FF2B5EF4-FFF2-40B4-BE49-F238E27FC236}">
                  <a16:creationId xmlns:a16="http://schemas.microsoft.com/office/drawing/2014/main" id="{04405A61-3C8E-CCA2-65A0-B18F13BCAAFA}"/>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3" name="Oval 108">
              <a:extLst>
                <a:ext uri="{FF2B5EF4-FFF2-40B4-BE49-F238E27FC236}">
                  <a16:creationId xmlns:a16="http://schemas.microsoft.com/office/drawing/2014/main" id="{8615CF01-DDD9-43B8-A769-2A6487F92D5C}"/>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4" name="Oval 109">
              <a:extLst>
                <a:ext uri="{FF2B5EF4-FFF2-40B4-BE49-F238E27FC236}">
                  <a16:creationId xmlns:a16="http://schemas.microsoft.com/office/drawing/2014/main" id="{FF02523A-534E-516A-51AA-52EC5A48849A}"/>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5" name="Oval 110">
              <a:extLst>
                <a:ext uri="{FF2B5EF4-FFF2-40B4-BE49-F238E27FC236}">
                  <a16:creationId xmlns:a16="http://schemas.microsoft.com/office/drawing/2014/main" id="{CBF469D1-6C83-4734-06B6-BE9C3E8E0A23}"/>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6" name="Oval 111">
              <a:extLst>
                <a:ext uri="{FF2B5EF4-FFF2-40B4-BE49-F238E27FC236}">
                  <a16:creationId xmlns:a16="http://schemas.microsoft.com/office/drawing/2014/main" id="{4BF5CFB9-1FF5-189F-F8DC-4010E80A8FAE}"/>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7" name="Oval 112">
              <a:extLst>
                <a:ext uri="{FF2B5EF4-FFF2-40B4-BE49-F238E27FC236}">
                  <a16:creationId xmlns:a16="http://schemas.microsoft.com/office/drawing/2014/main" id="{F5D3D3DF-CE45-DBD3-832F-89BCC400B128}"/>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8" name="Oval 113">
              <a:extLst>
                <a:ext uri="{FF2B5EF4-FFF2-40B4-BE49-F238E27FC236}">
                  <a16:creationId xmlns:a16="http://schemas.microsoft.com/office/drawing/2014/main" id="{4094C9FE-41E6-91F9-B46F-77A619D99053}"/>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9" name="Oval 114">
              <a:extLst>
                <a:ext uri="{FF2B5EF4-FFF2-40B4-BE49-F238E27FC236}">
                  <a16:creationId xmlns:a16="http://schemas.microsoft.com/office/drawing/2014/main" id="{08E7F56B-CE41-FCCD-35E1-4A5738FD0839}"/>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0" name="Oval 115">
              <a:extLst>
                <a:ext uri="{FF2B5EF4-FFF2-40B4-BE49-F238E27FC236}">
                  <a16:creationId xmlns:a16="http://schemas.microsoft.com/office/drawing/2014/main" id="{E7983B29-65D9-50D6-6CDC-975E740691CF}"/>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1" name="Oval 116">
              <a:extLst>
                <a:ext uri="{FF2B5EF4-FFF2-40B4-BE49-F238E27FC236}">
                  <a16:creationId xmlns:a16="http://schemas.microsoft.com/office/drawing/2014/main" id="{BA29FD91-52C1-35FC-DBA0-9BB5678A7DE5}"/>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2" name="Oval 117">
              <a:extLst>
                <a:ext uri="{FF2B5EF4-FFF2-40B4-BE49-F238E27FC236}">
                  <a16:creationId xmlns:a16="http://schemas.microsoft.com/office/drawing/2014/main" id="{C83A5477-56F1-26BF-D82C-8B70A7BB1FE7}"/>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3" name="Oval 118" descr="face">
              <a:extLst>
                <a:ext uri="{FF2B5EF4-FFF2-40B4-BE49-F238E27FC236}">
                  <a16:creationId xmlns:a16="http://schemas.microsoft.com/office/drawing/2014/main" id="{ABAF0DF9-4186-1B56-AC3E-47F6859E13ED}"/>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4" name="Oval 119">
              <a:extLst>
                <a:ext uri="{FF2B5EF4-FFF2-40B4-BE49-F238E27FC236}">
                  <a16:creationId xmlns:a16="http://schemas.microsoft.com/office/drawing/2014/main" id="{B1ED4D5C-E905-8E64-224B-149CE31633F1}"/>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5" name="Oval 120">
              <a:extLst>
                <a:ext uri="{FF2B5EF4-FFF2-40B4-BE49-F238E27FC236}">
                  <a16:creationId xmlns:a16="http://schemas.microsoft.com/office/drawing/2014/main" id="{E9322FAC-E567-DCB2-6FA8-AA14E3E824B6}"/>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6" name="Oval 121">
              <a:extLst>
                <a:ext uri="{FF2B5EF4-FFF2-40B4-BE49-F238E27FC236}">
                  <a16:creationId xmlns:a16="http://schemas.microsoft.com/office/drawing/2014/main" id="{80F093C6-77BA-108D-5099-61F1AA600E62}"/>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7" name="Oval 122">
              <a:extLst>
                <a:ext uri="{FF2B5EF4-FFF2-40B4-BE49-F238E27FC236}">
                  <a16:creationId xmlns:a16="http://schemas.microsoft.com/office/drawing/2014/main" id="{59F14811-51F7-C539-5AC6-EC2827E495BD}"/>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8" name="Oval 123">
              <a:extLst>
                <a:ext uri="{FF2B5EF4-FFF2-40B4-BE49-F238E27FC236}">
                  <a16:creationId xmlns:a16="http://schemas.microsoft.com/office/drawing/2014/main" id="{7F793F42-84F0-87D0-CA86-A886F5C3416B}"/>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9" name="Oval 124">
              <a:extLst>
                <a:ext uri="{FF2B5EF4-FFF2-40B4-BE49-F238E27FC236}">
                  <a16:creationId xmlns:a16="http://schemas.microsoft.com/office/drawing/2014/main" id="{B330B5C3-D37A-A856-5C17-5A7C37B430B9}"/>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0" name="Oval 125">
              <a:extLst>
                <a:ext uri="{FF2B5EF4-FFF2-40B4-BE49-F238E27FC236}">
                  <a16:creationId xmlns:a16="http://schemas.microsoft.com/office/drawing/2014/main" id="{4ED8A73D-B5BF-C46F-AFE0-DEB369B9A3AA}"/>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1" name="Oval 126">
              <a:extLst>
                <a:ext uri="{FF2B5EF4-FFF2-40B4-BE49-F238E27FC236}">
                  <a16:creationId xmlns:a16="http://schemas.microsoft.com/office/drawing/2014/main" id="{39E6F412-5D82-E303-4CD7-EC8CE10FF87A}"/>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2" name="Oval 127">
              <a:extLst>
                <a:ext uri="{FF2B5EF4-FFF2-40B4-BE49-F238E27FC236}">
                  <a16:creationId xmlns:a16="http://schemas.microsoft.com/office/drawing/2014/main" id="{E40078D4-7103-2F0B-3BC6-36F32AF3941D}"/>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3" name="Oval 128" descr="new smal workers">
              <a:extLst>
                <a:ext uri="{FF2B5EF4-FFF2-40B4-BE49-F238E27FC236}">
                  <a16:creationId xmlns:a16="http://schemas.microsoft.com/office/drawing/2014/main" id="{886A1785-E5BC-903B-D4AC-8833C5F52CF5}"/>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4" name="Oval 129">
              <a:extLst>
                <a:ext uri="{FF2B5EF4-FFF2-40B4-BE49-F238E27FC236}">
                  <a16:creationId xmlns:a16="http://schemas.microsoft.com/office/drawing/2014/main" id="{D4D8030C-72D3-6B0B-8A7E-7E6F301B2AAE}"/>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5" name="Oval 130">
              <a:extLst>
                <a:ext uri="{FF2B5EF4-FFF2-40B4-BE49-F238E27FC236}">
                  <a16:creationId xmlns:a16="http://schemas.microsoft.com/office/drawing/2014/main" id="{C919221F-1074-6E8A-47B7-24B9A6B1110B}"/>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6" name="Oval 131">
              <a:extLst>
                <a:ext uri="{FF2B5EF4-FFF2-40B4-BE49-F238E27FC236}">
                  <a16:creationId xmlns:a16="http://schemas.microsoft.com/office/drawing/2014/main" id="{46830821-EFBA-5D5F-DAA9-6F7D673C51A4}"/>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7" name="Oval 132">
              <a:extLst>
                <a:ext uri="{FF2B5EF4-FFF2-40B4-BE49-F238E27FC236}">
                  <a16:creationId xmlns:a16="http://schemas.microsoft.com/office/drawing/2014/main" id="{9553D41F-38A4-B648-C61B-8D1665BE5AD0}"/>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8" name="Oval 133">
              <a:extLst>
                <a:ext uri="{FF2B5EF4-FFF2-40B4-BE49-F238E27FC236}">
                  <a16:creationId xmlns:a16="http://schemas.microsoft.com/office/drawing/2014/main" id="{5E82B172-6AD1-0D35-4AD8-D48F0B7F8D47}"/>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9" name="Oval 134">
              <a:extLst>
                <a:ext uri="{FF2B5EF4-FFF2-40B4-BE49-F238E27FC236}">
                  <a16:creationId xmlns:a16="http://schemas.microsoft.com/office/drawing/2014/main" id="{A4E94498-6C89-8E1B-5F2F-CB7D81D01170}"/>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0" name="Oval 135">
              <a:extLst>
                <a:ext uri="{FF2B5EF4-FFF2-40B4-BE49-F238E27FC236}">
                  <a16:creationId xmlns:a16="http://schemas.microsoft.com/office/drawing/2014/main" id="{9C58F5D3-40CE-8540-3CC4-8DE41ABE573F}"/>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1" name="Oval 136">
              <a:extLst>
                <a:ext uri="{FF2B5EF4-FFF2-40B4-BE49-F238E27FC236}">
                  <a16:creationId xmlns:a16="http://schemas.microsoft.com/office/drawing/2014/main" id="{284ACDF8-651E-CA14-8B70-4F1D29D1C80E}"/>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2" name="Oval 137">
              <a:extLst>
                <a:ext uri="{FF2B5EF4-FFF2-40B4-BE49-F238E27FC236}">
                  <a16:creationId xmlns:a16="http://schemas.microsoft.com/office/drawing/2014/main" id="{4396CA76-77E8-8543-9CA1-49207395C95D}"/>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3" name="Oval 138" descr="boom">
              <a:extLst>
                <a:ext uri="{FF2B5EF4-FFF2-40B4-BE49-F238E27FC236}">
                  <a16:creationId xmlns:a16="http://schemas.microsoft.com/office/drawing/2014/main" id="{F9B33F70-FC22-31F8-A023-938121BC8803}"/>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4" name="Oval 139">
              <a:extLst>
                <a:ext uri="{FF2B5EF4-FFF2-40B4-BE49-F238E27FC236}">
                  <a16:creationId xmlns:a16="http://schemas.microsoft.com/office/drawing/2014/main" id="{86227478-B9F2-4A9A-2DD9-57C0FCBBAE5E}"/>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5" name="Oval 140">
              <a:extLst>
                <a:ext uri="{FF2B5EF4-FFF2-40B4-BE49-F238E27FC236}">
                  <a16:creationId xmlns:a16="http://schemas.microsoft.com/office/drawing/2014/main" id="{143A17C8-891A-38A7-452D-1232836745B5}"/>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6" name="Oval 141">
              <a:extLst>
                <a:ext uri="{FF2B5EF4-FFF2-40B4-BE49-F238E27FC236}">
                  <a16:creationId xmlns:a16="http://schemas.microsoft.com/office/drawing/2014/main" id="{60682A52-35D9-07E3-14F3-95B1C9A3F705}"/>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996121342"/>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FA09203-9CB0-3E19-09CD-295A0A142D3A}"/>
              </a:ext>
            </a:extLst>
          </p:cNvPr>
          <p:cNvSpPr>
            <a:spLocks noGrp="1"/>
          </p:cNvSpPr>
          <p:nvPr>
            <p:ph type="dt" sz="half" idx="10"/>
          </p:nvPr>
        </p:nvSpPr>
        <p:spPr/>
        <p:txBody>
          <a:bodyPr/>
          <a:lstStyle>
            <a:lvl1pPr>
              <a:defRPr/>
            </a:lvl1pPr>
          </a:lstStyle>
          <a:p>
            <a:pPr>
              <a:defRPr/>
            </a:pPr>
            <a:fld id="{57708AE1-DB79-4E1A-8C81-F1D977233EEE}" type="datetime1">
              <a:rPr lang="en-ZA"/>
              <a:pPr>
                <a:defRPr/>
              </a:pPr>
              <a:t>2026/04/08</a:t>
            </a:fld>
            <a:endParaRPr lang="en-ZA"/>
          </a:p>
        </p:txBody>
      </p:sp>
      <p:sp>
        <p:nvSpPr>
          <p:cNvPr id="5" name="Footer Placeholder 4">
            <a:extLst>
              <a:ext uri="{FF2B5EF4-FFF2-40B4-BE49-F238E27FC236}">
                <a16:creationId xmlns:a16="http://schemas.microsoft.com/office/drawing/2014/main" id="{D2E7B9D1-D626-EA09-BD33-162E6D695EC7}"/>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E2449B3F-F580-CCBC-CB8C-D007D0F0E66D}"/>
              </a:ext>
            </a:extLst>
          </p:cNvPr>
          <p:cNvSpPr>
            <a:spLocks noGrp="1"/>
          </p:cNvSpPr>
          <p:nvPr>
            <p:ph type="sldNum" sz="quarter" idx="12"/>
          </p:nvPr>
        </p:nvSpPr>
        <p:spPr/>
        <p:txBody>
          <a:bodyPr/>
          <a:lstStyle>
            <a:lvl1pPr>
              <a:defRPr/>
            </a:lvl1pPr>
          </a:lstStyle>
          <a:p>
            <a:pPr>
              <a:defRPr/>
            </a:pPr>
            <a:fld id="{57F86468-4CC6-428F-99CF-62D73205B9DB}" type="slidenum">
              <a:rPr lang="en-ZA" altLang="en-US"/>
              <a:pPr>
                <a:defRPr/>
              </a:pPr>
              <a:t>‹#›</a:t>
            </a:fld>
            <a:endParaRPr lang="en-ZA" altLang="en-US"/>
          </a:p>
        </p:txBody>
      </p:sp>
    </p:spTree>
    <p:extLst>
      <p:ext uri="{BB962C8B-B14F-4D97-AF65-F5344CB8AC3E}">
        <p14:creationId xmlns:p14="http://schemas.microsoft.com/office/powerpoint/2010/main" val="120069160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1A8E87F8-CCDB-C4E9-CAB4-2FDDC3F7D7F2}"/>
              </a:ext>
            </a:extLst>
          </p:cNvPr>
          <p:cNvSpPr>
            <a:spLocks noGrp="1"/>
          </p:cNvSpPr>
          <p:nvPr>
            <p:ph type="dt" sz="half" idx="10"/>
          </p:nvPr>
        </p:nvSpPr>
        <p:spPr/>
        <p:txBody>
          <a:bodyPr/>
          <a:lstStyle>
            <a:lvl1pPr>
              <a:defRPr/>
            </a:lvl1pPr>
          </a:lstStyle>
          <a:p>
            <a:pPr>
              <a:defRPr/>
            </a:pPr>
            <a:fld id="{3B07AA0F-3CFA-472B-9679-F294348956F9}" type="datetime1">
              <a:rPr lang="en-ZA"/>
              <a:pPr>
                <a:defRPr/>
              </a:pPr>
              <a:t>2026/04/08</a:t>
            </a:fld>
            <a:endParaRPr lang="en-ZA"/>
          </a:p>
        </p:txBody>
      </p:sp>
      <p:sp>
        <p:nvSpPr>
          <p:cNvPr id="5" name="Footer Placeholder 4">
            <a:extLst>
              <a:ext uri="{FF2B5EF4-FFF2-40B4-BE49-F238E27FC236}">
                <a16:creationId xmlns:a16="http://schemas.microsoft.com/office/drawing/2014/main" id="{4043FFA7-25F3-D8A5-0FF3-8F2C2F538696}"/>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85F6A1FC-48D7-3070-11E4-65ECD4FB3EB4}"/>
              </a:ext>
            </a:extLst>
          </p:cNvPr>
          <p:cNvSpPr>
            <a:spLocks noGrp="1"/>
          </p:cNvSpPr>
          <p:nvPr>
            <p:ph type="sldNum" sz="quarter" idx="12"/>
          </p:nvPr>
        </p:nvSpPr>
        <p:spPr/>
        <p:txBody>
          <a:bodyPr/>
          <a:lstStyle>
            <a:lvl1pPr>
              <a:defRPr/>
            </a:lvl1pPr>
          </a:lstStyle>
          <a:p>
            <a:pPr>
              <a:defRPr/>
            </a:pPr>
            <a:fld id="{F24FD8A6-9049-41EF-92A8-F359D395EF73}" type="slidenum">
              <a:rPr lang="en-ZA" altLang="en-US"/>
              <a:pPr>
                <a:defRPr/>
              </a:pPr>
              <a:t>‹#›</a:t>
            </a:fld>
            <a:endParaRPr lang="en-ZA" altLang="en-US"/>
          </a:p>
        </p:txBody>
      </p:sp>
    </p:spTree>
    <p:extLst>
      <p:ext uri="{BB962C8B-B14F-4D97-AF65-F5344CB8AC3E}">
        <p14:creationId xmlns:p14="http://schemas.microsoft.com/office/powerpoint/2010/main" val="180541889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B13B290E-0256-ACCA-75AC-726DA7CE38FB}"/>
              </a:ext>
            </a:extLst>
          </p:cNvPr>
          <p:cNvSpPr>
            <a:spLocks noGrp="1"/>
          </p:cNvSpPr>
          <p:nvPr>
            <p:ph type="dt" sz="half" idx="10"/>
          </p:nvPr>
        </p:nvSpPr>
        <p:spPr/>
        <p:txBody>
          <a:bodyPr/>
          <a:lstStyle>
            <a:lvl1pPr>
              <a:defRPr/>
            </a:lvl1pPr>
          </a:lstStyle>
          <a:p>
            <a:pPr>
              <a:defRPr/>
            </a:pPr>
            <a:fld id="{071A6E6D-08F4-40AD-8AF1-4A9DA449EB0C}" type="datetime1">
              <a:rPr lang="en-ZA"/>
              <a:pPr>
                <a:defRPr/>
              </a:pPr>
              <a:t>2026/04/08</a:t>
            </a:fld>
            <a:endParaRPr lang="en-ZA"/>
          </a:p>
        </p:txBody>
      </p:sp>
      <p:sp>
        <p:nvSpPr>
          <p:cNvPr id="6" name="Footer Placeholder 5">
            <a:extLst>
              <a:ext uri="{FF2B5EF4-FFF2-40B4-BE49-F238E27FC236}">
                <a16:creationId xmlns:a16="http://schemas.microsoft.com/office/drawing/2014/main" id="{DD11087D-1884-886B-C4CC-44F6B1929A70}"/>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69CC3774-594C-0C58-D8B8-AA867FD1D2BB}"/>
              </a:ext>
            </a:extLst>
          </p:cNvPr>
          <p:cNvSpPr>
            <a:spLocks noGrp="1"/>
          </p:cNvSpPr>
          <p:nvPr>
            <p:ph type="sldNum" sz="quarter" idx="12"/>
          </p:nvPr>
        </p:nvSpPr>
        <p:spPr/>
        <p:txBody>
          <a:bodyPr/>
          <a:lstStyle>
            <a:lvl1pPr>
              <a:defRPr/>
            </a:lvl1pPr>
          </a:lstStyle>
          <a:p>
            <a:pPr>
              <a:defRPr/>
            </a:pPr>
            <a:fld id="{0F6FD106-6C4E-49F6-A74B-5C41F1D021DA}" type="slidenum">
              <a:rPr lang="en-ZA" altLang="en-US"/>
              <a:pPr>
                <a:defRPr/>
              </a:pPr>
              <a:t>‹#›</a:t>
            </a:fld>
            <a:endParaRPr lang="en-ZA" altLang="en-US"/>
          </a:p>
        </p:txBody>
      </p:sp>
    </p:spTree>
    <p:extLst>
      <p:ext uri="{BB962C8B-B14F-4D97-AF65-F5344CB8AC3E}">
        <p14:creationId xmlns:p14="http://schemas.microsoft.com/office/powerpoint/2010/main" val="363267137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47725F1E-98F8-1A80-D012-BB5354B02502}"/>
              </a:ext>
            </a:extLst>
          </p:cNvPr>
          <p:cNvSpPr>
            <a:spLocks noGrp="1"/>
          </p:cNvSpPr>
          <p:nvPr>
            <p:ph type="dt" sz="half" idx="10"/>
          </p:nvPr>
        </p:nvSpPr>
        <p:spPr/>
        <p:txBody>
          <a:bodyPr/>
          <a:lstStyle>
            <a:lvl1pPr>
              <a:defRPr/>
            </a:lvl1pPr>
          </a:lstStyle>
          <a:p>
            <a:pPr>
              <a:defRPr/>
            </a:pPr>
            <a:fld id="{1ED31476-D7B6-4497-9869-D39147EA9C75}" type="datetime1">
              <a:rPr lang="en-ZA"/>
              <a:pPr>
                <a:defRPr/>
              </a:pPr>
              <a:t>2026/04/08</a:t>
            </a:fld>
            <a:endParaRPr lang="en-ZA"/>
          </a:p>
        </p:txBody>
      </p:sp>
      <p:sp>
        <p:nvSpPr>
          <p:cNvPr id="8" name="Footer Placeholder 7">
            <a:extLst>
              <a:ext uri="{FF2B5EF4-FFF2-40B4-BE49-F238E27FC236}">
                <a16:creationId xmlns:a16="http://schemas.microsoft.com/office/drawing/2014/main" id="{07A54F63-979B-A04B-1628-5E043DC5BD31}"/>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9" name="Slide Number Placeholder 8">
            <a:extLst>
              <a:ext uri="{FF2B5EF4-FFF2-40B4-BE49-F238E27FC236}">
                <a16:creationId xmlns:a16="http://schemas.microsoft.com/office/drawing/2014/main" id="{D9BCA22C-3B91-5AC4-D02A-B5E7BE880764}"/>
              </a:ext>
            </a:extLst>
          </p:cNvPr>
          <p:cNvSpPr>
            <a:spLocks noGrp="1"/>
          </p:cNvSpPr>
          <p:nvPr>
            <p:ph type="sldNum" sz="quarter" idx="12"/>
          </p:nvPr>
        </p:nvSpPr>
        <p:spPr/>
        <p:txBody>
          <a:bodyPr/>
          <a:lstStyle>
            <a:lvl1pPr>
              <a:defRPr/>
            </a:lvl1pPr>
          </a:lstStyle>
          <a:p>
            <a:pPr>
              <a:defRPr/>
            </a:pPr>
            <a:fld id="{46985229-1FEF-4C4C-9192-141BB286513C}" type="slidenum">
              <a:rPr lang="en-ZA" altLang="en-US"/>
              <a:pPr>
                <a:defRPr/>
              </a:pPr>
              <a:t>‹#›</a:t>
            </a:fld>
            <a:endParaRPr lang="en-ZA" altLang="en-US"/>
          </a:p>
        </p:txBody>
      </p:sp>
    </p:spTree>
    <p:extLst>
      <p:ext uri="{BB962C8B-B14F-4D97-AF65-F5344CB8AC3E}">
        <p14:creationId xmlns:p14="http://schemas.microsoft.com/office/powerpoint/2010/main" val="346993412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FEDB29AE-0578-A087-BE26-B0685CAAC463}"/>
              </a:ext>
            </a:extLst>
          </p:cNvPr>
          <p:cNvSpPr>
            <a:spLocks noGrp="1"/>
          </p:cNvSpPr>
          <p:nvPr>
            <p:ph type="dt" sz="half" idx="10"/>
          </p:nvPr>
        </p:nvSpPr>
        <p:spPr/>
        <p:txBody>
          <a:bodyPr/>
          <a:lstStyle>
            <a:lvl1pPr>
              <a:defRPr/>
            </a:lvl1pPr>
          </a:lstStyle>
          <a:p>
            <a:pPr>
              <a:defRPr/>
            </a:pPr>
            <a:fld id="{BF370D50-8D4E-4E80-B4D5-7AE3B63D2A53}" type="datetime1">
              <a:rPr lang="en-ZA"/>
              <a:pPr>
                <a:defRPr/>
              </a:pPr>
              <a:t>2026/04/08</a:t>
            </a:fld>
            <a:endParaRPr lang="en-ZA"/>
          </a:p>
        </p:txBody>
      </p:sp>
      <p:sp>
        <p:nvSpPr>
          <p:cNvPr id="4" name="Footer Placeholder 3">
            <a:extLst>
              <a:ext uri="{FF2B5EF4-FFF2-40B4-BE49-F238E27FC236}">
                <a16:creationId xmlns:a16="http://schemas.microsoft.com/office/drawing/2014/main" id="{3124C8C6-D14D-FD5D-5395-22B1768FB5D9}"/>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5" name="Slide Number Placeholder 4">
            <a:extLst>
              <a:ext uri="{FF2B5EF4-FFF2-40B4-BE49-F238E27FC236}">
                <a16:creationId xmlns:a16="http://schemas.microsoft.com/office/drawing/2014/main" id="{B8D23B73-F3E6-3D5C-B75F-B034E6AE8B26}"/>
              </a:ext>
            </a:extLst>
          </p:cNvPr>
          <p:cNvSpPr>
            <a:spLocks noGrp="1"/>
          </p:cNvSpPr>
          <p:nvPr>
            <p:ph type="sldNum" sz="quarter" idx="12"/>
          </p:nvPr>
        </p:nvSpPr>
        <p:spPr/>
        <p:txBody>
          <a:bodyPr/>
          <a:lstStyle>
            <a:lvl1pPr>
              <a:defRPr/>
            </a:lvl1pPr>
          </a:lstStyle>
          <a:p>
            <a:pPr>
              <a:defRPr/>
            </a:pPr>
            <a:fld id="{35977722-CCA9-4625-919A-644026303F8D}" type="slidenum">
              <a:rPr lang="en-ZA" altLang="en-US"/>
              <a:pPr>
                <a:defRPr/>
              </a:pPr>
              <a:t>‹#›</a:t>
            </a:fld>
            <a:endParaRPr lang="en-ZA" altLang="en-US"/>
          </a:p>
        </p:txBody>
      </p:sp>
    </p:spTree>
    <p:extLst>
      <p:ext uri="{BB962C8B-B14F-4D97-AF65-F5344CB8AC3E}">
        <p14:creationId xmlns:p14="http://schemas.microsoft.com/office/powerpoint/2010/main" val="1606872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EE9842-36B2-E1C2-F990-D828378B8EEF}"/>
              </a:ext>
            </a:extLst>
          </p:cNvPr>
          <p:cNvSpPr>
            <a:spLocks noGrp="1"/>
          </p:cNvSpPr>
          <p:nvPr>
            <p:ph type="dt" sz="half" idx="10"/>
          </p:nvPr>
        </p:nvSpPr>
        <p:spPr/>
        <p:txBody>
          <a:bodyPr/>
          <a:lstStyle>
            <a:lvl1pPr>
              <a:defRPr/>
            </a:lvl1pPr>
          </a:lstStyle>
          <a:p>
            <a:pPr>
              <a:defRPr/>
            </a:pPr>
            <a:fld id="{6868A516-4506-423E-AA75-B9B4EE2D5981}" type="datetime1">
              <a:rPr lang="en-ZA"/>
              <a:pPr>
                <a:defRPr/>
              </a:pPr>
              <a:t>2026/04/08</a:t>
            </a:fld>
            <a:endParaRPr lang="en-ZA"/>
          </a:p>
        </p:txBody>
      </p:sp>
      <p:sp>
        <p:nvSpPr>
          <p:cNvPr id="3" name="Footer Placeholder 2">
            <a:extLst>
              <a:ext uri="{FF2B5EF4-FFF2-40B4-BE49-F238E27FC236}">
                <a16:creationId xmlns:a16="http://schemas.microsoft.com/office/drawing/2014/main" id="{21BF7BB1-03D4-DE2A-7BDC-E9FA41E91EE0}"/>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4" name="Slide Number Placeholder 3">
            <a:extLst>
              <a:ext uri="{FF2B5EF4-FFF2-40B4-BE49-F238E27FC236}">
                <a16:creationId xmlns:a16="http://schemas.microsoft.com/office/drawing/2014/main" id="{BE3908BC-355F-D89F-4BF7-9D8022DD1061}"/>
              </a:ext>
            </a:extLst>
          </p:cNvPr>
          <p:cNvSpPr>
            <a:spLocks noGrp="1"/>
          </p:cNvSpPr>
          <p:nvPr>
            <p:ph type="sldNum" sz="quarter" idx="12"/>
          </p:nvPr>
        </p:nvSpPr>
        <p:spPr/>
        <p:txBody>
          <a:bodyPr/>
          <a:lstStyle>
            <a:lvl1pPr>
              <a:defRPr/>
            </a:lvl1pPr>
          </a:lstStyle>
          <a:p>
            <a:pPr>
              <a:defRPr/>
            </a:pPr>
            <a:fld id="{4DD3F8F7-430C-4081-B3D0-50D14CD20E19}" type="slidenum">
              <a:rPr lang="en-ZA" altLang="en-US"/>
              <a:pPr>
                <a:defRPr/>
              </a:pPr>
              <a:t>‹#›</a:t>
            </a:fld>
            <a:endParaRPr lang="en-ZA" altLang="en-US"/>
          </a:p>
        </p:txBody>
      </p:sp>
    </p:spTree>
    <p:extLst>
      <p:ext uri="{BB962C8B-B14F-4D97-AF65-F5344CB8AC3E}">
        <p14:creationId xmlns:p14="http://schemas.microsoft.com/office/powerpoint/2010/main" val="262174538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F5D0379-BFB3-CA74-2E15-613596DC5CBF}"/>
              </a:ext>
            </a:extLst>
          </p:cNvPr>
          <p:cNvSpPr>
            <a:spLocks noGrp="1"/>
          </p:cNvSpPr>
          <p:nvPr>
            <p:ph type="dt" sz="half" idx="10"/>
          </p:nvPr>
        </p:nvSpPr>
        <p:spPr/>
        <p:txBody>
          <a:bodyPr/>
          <a:lstStyle>
            <a:lvl1pPr>
              <a:defRPr/>
            </a:lvl1pPr>
          </a:lstStyle>
          <a:p>
            <a:pPr>
              <a:defRPr/>
            </a:pPr>
            <a:fld id="{BEA42ADC-0B89-495D-9342-696B9C3007D1}" type="datetime1">
              <a:rPr lang="en-ZA"/>
              <a:pPr>
                <a:defRPr/>
              </a:pPr>
              <a:t>2026/04/08</a:t>
            </a:fld>
            <a:endParaRPr lang="en-ZA"/>
          </a:p>
        </p:txBody>
      </p:sp>
      <p:sp>
        <p:nvSpPr>
          <p:cNvPr id="6" name="Footer Placeholder 5">
            <a:extLst>
              <a:ext uri="{FF2B5EF4-FFF2-40B4-BE49-F238E27FC236}">
                <a16:creationId xmlns:a16="http://schemas.microsoft.com/office/drawing/2014/main" id="{8D9A2193-5FD0-D3DE-8AF6-7E56A0CBB48B}"/>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7EAA2B89-DB5A-4A80-020B-BCCD801C44FB}"/>
              </a:ext>
            </a:extLst>
          </p:cNvPr>
          <p:cNvSpPr>
            <a:spLocks noGrp="1"/>
          </p:cNvSpPr>
          <p:nvPr>
            <p:ph type="sldNum" sz="quarter" idx="12"/>
          </p:nvPr>
        </p:nvSpPr>
        <p:spPr/>
        <p:txBody>
          <a:bodyPr/>
          <a:lstStyle>
            <a:lvl1pPr>
              <a:defRPr/>
            </a:lvl1pPr>
          </a:lstStyle>
          <a:p>
            <a:pPr>
              <a:defRPr/>
            </a:pPr>
            <a:fld id="{2284D8F6-C7F0-4B3C-B111-D5A458FDFE6F}" type="slidenum">
              <a:rPr lang="en-ZA" altLang="en-US"/>
              <a:pPr>
                <a:defRPr/>
              </a:pPr>
              <a:t>‹#›</a:t>
            </a:fld>
            <a:endParaRPr lang="en-ZA" altLang="en-US"/>
          </a:p>
        </p:txBody>
      </p:sp>
    </p:spTree>
    <p:extLst>
      <p:ext uri="{BB962C8B-B14F-4D97-AF65-F5344CB8AC3E}">
        <p14:creationId xmlns:p14="http://schemas.microsoft.com/office/powerpoint/2010/main" val="312923009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4FC40AF2-098C-DA74-1824-FF6CEAFF2152}"/>
              </a:ext>
            </a:extLst>
          </p:cNvPr>
          <p:cNvSpPr>
            <a:spLocks noGrp="1"/>
          </p:cNvSpPr>
          <p:nvPr>
            <p:ph type="dt" sz="half" idx="10"/>
          </p:nvPr>
        </p:nvSpPr>
        <p:spPr/>
        <p:txBody>
          <a:bodyPr/>
          <a:lstStyle>
            <a:lvl1pPr>
              <a:defRPr/>
            </a:lvl1pPr>
          </a:lstStyle>
          <a:p>
            <a:pPr>
              <a:defRPr/>
            </a:pPr>
            <a:fld id="{6AA5A33D-4014-4785-BF54-7955D48D52DE}" type="datetime1">
              <a:rPr lang="en-ZA"/>
              <a:pPr>
                <a:defRPr/>
              </a:pPr>
              <a:t>2026/04/08</a:t>
            </a:fld>
            <a:endParaRPr lang="en-ZA"/>
          </a:p>
        </p:txBody>
      </p:sp>
      <p:sp>
        <p:nvSpPr>
          <p:cNvPr id="6" name="Footer Placeholder 5">
            <a:extLst>
              <a:ext uri="{FF2B5EF4-FFF2-40B4-BE49-F238E27FC236}">
                <a16:creationId xmlns:a16="http://schemas.microsoft.com/office/drawing/2014/main" id="{C92EE720-595F-E169-196A-58696733DADC}"/>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E0AE0FD2-363F-9324-F3E0-D654CD2C2308}"/>
              </a:ext>
            </a:extLst>
          </p:cNvPr>
          <p:cNvSpPr>
            <a:spLocks noGrp="1"/>
          </p:cNvSpPr>
          <p:nvPr>
            <p:ph type="sldNum" sz="quarter" idx="12"/>
          </p:nvPr>
        </p:nvSpPr>
        <p:spPr/>
        <p:txBody>
          <a:bodyPr/>
          <a:lstStyle>
            <a:lvl1pPr>
              <a:defRPr/>
            </a:lvl1pPr>
          </a:lstStyle>
          <a:p>
            <a:pPr>
              <a:defRPr/>
            </a:pPr>
            <a:fld id="{915E8E59-B9A7-4EB2-A726-F780BFC934D0}" type="slidenum">
              <a:rPr lang="en-ZA" altLang="en-US"/>
              <a:pPr>
                <a:defRPr/>
              </a:pPr>
              <a:t>‹#›</a:t>
            </a:fld>
            <a:endParaRPr lang="en-ZA" altLang="en-US"/>
          </a:p>
        </p:txBody>
      </p:sp>
    </p:spTree>
    <p:extLst>
      <p:ext uri="{BB962C8B-B14F-4D97-AF65-F5344CB8AC3E}">
        <p14:creationId xmlns:p14="http://schemas.microsoft.com/office/powerpoint/2010/main" val="259595732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30CFCB4-B60E-BC09-1934-243B602011A9}"/>
              </a:ext>
            </a:extLst>
          </p:cNvPr>
          <p:cNvSpPr>
            <a:spLocks noGrp="1"/>
          </p:cNvSpPr>
          <p:nvPr>
            <p:ph type="dt" sz="half" idx="10"/>
          </p:nvPr>
        </p:nvSpPr>
        <p:spPr/>
        <p:txBody>
          <a:bodyPr/>
          <a:lstStyle>
            <a:lvl1pPr>
              <a:defRPr/>
            </a:lvl1pPr>
          </a:lstStyle>
          <a:p>
            <a:pPr>
              <a:defRPr/>
            </a:pPr>
            <a:fld id="{FD601FC1-CD88-432B-8E10-BB569DE665E5}" type="datetime1">
              <a:rPr lang="en-ZA"/>
              <a:pPr>
                <a:defRPr/>
              </a:pPr>
              <a:t>2026/04/08</a:t>
            </a:fld>
            <a:endParaRPr lang="en-ZA"/>
          </a:p>
        </p:txBody>
      </p:sp>
      <p:sp>
        <p:nvSpPr>
          <p:cNvPr id="5" name="Footer Placeholder 4">
            <a:extLst>
              <a:ext uri="{FF2B5EF4-FFF2-40B4-BE49-F238E27FC236}">
                <a16:creationId xmlns:a16="http://schemas.microsoft.com/office/drawing/2014/main" id="{CAA87B2D-EBD6-098D-C1A9-6726146E8ABD}"/>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78755A28-C89E-0C78-FEF0-91598907CE3B}"/>
              </a:ext>
            </a:extLst>
          </p:cNvPr>
          <p:cNvSpPr>
            <a:spLocks noGrp="1"/>
          </p:cNvSpPr>
          <p:nvPr>
            <p:ph type="sldNum" sz="quarter" idx="12"/>
          </p:nvPr>
        </p:nvSpPr>
        <p:spPr/>
        <p:txBody>
          <a:bodyPr/>
          <a:lstStyle>
            <a:lvl1pPr>
              <a:defRPr/>
            </a:lvl1pPr>
          </a:lstStyle>
          <a:p>
            <a:pPr>
              <a:defRPr/>
            </a:pPr>
            <a:fld id="{4FB77FA6-E9BB-4D21-A926-ED6098C6469E}" type="slidenum">
              <a:rPr lang="en-ZA" altLang="en-US"/>
              <a:pPr>
                <a:defRPr/>
              </a:pPr>
              <a:t>‹#›</a:t>
            </a:fld>
            <a:endParaRPr lang="en-ZA" altLang="en-US"/>
          </a:p>
        </p:txBody>
      </p:sp>
    </p:spTree>
    <p:extLst>
      <p:ext uri="{BB962C8B-B14F-4D97-AF65-F5344CB8AC3E}">
        <p14:creationId xmlns:p14="http://schemas.microsoft.com/office/powerpoint/2010/main" val="142347378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3847671-41AE-2AEC-6C61-C9A1CED2CAE7}"/>
              </a:ext>
            </a:extLst>
          </p:cNvPr>
          <p:cNvSpPr>
            <a:spLocks noGrp="1"/>
          </p:cNvSpPr>
          <p:nvPr>
            <p:ph type="dt" sz="half" idx="10"/>
          </p:nvPr>
        </p:nvSpPr>
        <p:spPr/>
        <p:txBody>
          <a:bodyPr/>
          <a:lstStyle>
            <a:lvl1pPr>
              <a:defRPr/>
            </a:lvl1pPr>
          </a:lstStyle>
          <a:p>
            <a:pPr>
              <a:defRPr/>
            </a:pPr>
            <a:fld id="{8E362EB0-0579-4C27-9CB8-8E235B724271}" type="datetime1">
              <a:rPr lang="en-ZA"/>
              <a:pPr>
                <a:defRPr/>
              </a:pPr>
              <a:t>2026/04/08</a:t>
            </a:fld>
            <a:endParaRPr lang="en-ZA"/>
          </a:p>
        </p:txBody>
      </p:sp>
      <p:sp>
        <p:nvSpPr>
          <p:cNvPr id="5" name="Footer Placeholder 4">
            <a:extLst>
              <a:ext uri="{FF2B5EF4-FFF2-40B4-BE49-F238E27FC236}">
                <a16:creationId xmlns:a16="http://schemas.microsoft.com/office/drawing/2014/main" id="{32F3555E-96E4-35EE-443D-2A064B474378}"/>
              </a:ext>
            </a:extLst>
          </p:cNvPr>
          <p:cNvSpPr>
            <a:spLocks noGrp="1"/>
          </p:cNvSpPr>
          <p:nvPr>
            <p:ph type="ftr" sz="quarter" idx="11"/>
          </p:nvPr>
        </p:nvSpPr>
        <p:spPr>
          <a:xfrm>
            <a:off x="3132138" y="6453188"/>
            <a:ext cx="2879725" cy="268287"/>
          </a:xfrm>
          <a:prstGeom prst="rect">
            <a:avLst/>
          </a:prstGeom>
        </p:spPr>
        <p:txBody>
          <a:bodyPr/>
          <a:lstStyle>
            <a:lvl1pPr eaLnBrk="1" hangingPunct="1">
              <a:defRPr>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57AB2634-8250-E88E-B2CA-3228DD2760C2}"/>
              </a:ext>
            </a:extLst>
          </p:cNvPr>
          <p:cNvSpPr>
            <a:spLocks noGrp="1"/>
          </p:cNvSpPr>
          <p:nvPr>
            <p:ph type="sldNum" sz="quarter" idx="12"/>
          </p:nvPr>
        </p:nvSpPr>
        <p:spPr/>
        <p:txBody>
          <a:bodyPr/>
          <a:lstStyle>
            <a:lvl1pPr>
              <a:defRPr/>
            </a:lvl1pPr>
          </a:lstStyle>
          <a:p>
            <a:pPr>
              <a:defRPr/>
            </a:pPr>
            <a:fld id="{E2232704-97FA-433D-BFBB-FE5B7A7883F1}" type="slidenum">
              <a:rPr lang="en-ZA" altLang="en-US"/>
              <a:pPr>
                <a:defRPr/>
              </a:pPr>
              <a:t>‹#›</a:t>
            </a:fld>
            <a:endParaRPr lang="en-ZA" altLang="en-US"/>
          </a:p>
        </p:txBody>
      </p:sp>
    </p:spTree>
    <p:extLst>
      <p:ext uri="{BB962C8B-B14F-4D97-AF65-F5344CB8AC3E}">
        <p14:creationId xmlns:p14="http://schemas.microsoft.com/office/powerpoint/2010/main" val="3034280824"/>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a:extLst>
              <a:ext uri="{FF2B5EF4-FFF2-40B4-BE49-F238E27FC236}">
                <a16:creationId xmlns:a16="http://schemas.microsoft.com/office/drawing/2014/main" id="{B792BD79-8EC1-7BEE-2F56-A0435325210E}"/>
              </a:ext>
            </a:extLst>
          </p:cNvPr>
          <p:cNvSpPr>
            <a:spLocks noGrp="1"/>
          </p:cNvSpPr>
          <p:nvPr>
            <p:ph type="dt" sz="half" idx="10"/>
          </p:nvPr>
        </p:nvSpPr>
        <p:spPr/>
        <p:txBody>
          <a:bodyPr/>
          <a:lstStyle>
            <a:lvl1pPr>
              <a:defRPr/>
            </a:lvl1pPr>
          </a:lstStyle>
          <a:p>
            <a:pPr>
              <a:defRPr/>
            </a:pPr>
            <a:fld id="{86BD8971-CC67-400C-B4EC-7AE236D6BA15}" type="datetime1">
              <a:rPr lang="en-ZA"/>
              <a:pPr>
                <a:defRPr/>
              </a:pPr>
              <a:t>2026/04/08</a:t>
            </a:fld>
            <a:endParaRPr lang="en-ZA"/>
          </a:p>
        </p:txBody>
      </p:sp>
      <p:sp>
        <p:nvSpPr>
          <p:cNvPr id="4" name="Slide Number Placeholder 4">
            <a:extLst>
              <a:ext uri="{FF2B5EF4-FFF2-40B4-BE49-F238E27FC236}">
                <a16:creationId xmlns:a16="http://schemas.microsoft.com/office/drawing/2014/main" id="{A485DE16-BAF5-CC57-9A9E-B67CF67B0EFF}"/>
              </a:ext>
            </a:extLst>
          </p:cNvPr>
          <p:cNvSpPr>
            <a:spLocks noGrp="1"/>
          </p:cNvSpPr>
          <p:nvPr>
            <p:ph type="sldNum" sz="quarter" idx="11"/>
          </p:nvPr>
        </p:nvSpPr>
        <p:spPr>
          <a:xfrm>
            <a:off x="3851275" y="6453188"/>
            <a:ext cx="1008063" cy="268287"/>
          </a:xfrm>
        </p:spPr>
        <p:txBody>
          <a:bodyPr/>
          <a:lstStyle>
            <a:lvl1pPr>
              <a:defRPr/>
            </a:lvl1pPr>
          </a:lstStyle>
          <a:p>
            <a:pPr>
              <a:defRPr/>
            </a:pPr>
            <a:fld id="{1BBA3EEC-C301-471B-80D5-910B2E366E08}" type="slidenum">
              <a:rPr lang="en-ZA" altLang="en-US"/>
              <a:pPr>
                <a:defRPr/>
              </a:pPr>
              <a:t>‹#›</a:t>
            </a:fld>
            <a:endParaRPr lang="en-ZA" altLang="en-US"/>
          </a:p>
        </p:txBody>
      </p:sp>
    </p:spTree>
    <p:extLst>
      <p:ext uri="{BB962C8B-B14F-4D97-AF65-F5344CB8AC3E}">
        <p14:creationId xmlns:p14="http://schemas.microsoft.com/office/powerpoint/2010/main" val="10675915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a:extLst>
              <a:ext uri="{FF2B5EF4-FFF2-40B4-BE49-F238E27FC236}">
                <a16:creationId xmlns:a16="http://schemas.microsoft.com/office/drawing/2014/main" id="{46FD1CD8-3930-0C99-C9B4-94D79E48FDB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a:extLst>
              <a:ext uri="{FF2B5EF4-FFF2-40B4-BE49-F238E27FC236}">
                <a16:creationId xmlns:a16="http://schemas.microsoft.com/office/drawing/2014/main" id="{A5CBC398-828A-DB4B-B90D-3A7ADAE7887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a:extLst>
              <a:ext uri="{FF2B5EF4-FFF2-40B4-BE49-F238E27FC236}">
                <a16:creationId xmlns:a16="http://schemas.microsoft.com/office/drawing/2014/main" id="{5B77C545-1A46-566C-2AE0-78737E54F4C0}"/>
              </a:ext>
            </a:extLst>
          </p:cNvPr>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9" name="Rectangle 3">
            <a:extLst>
              <a:ext uri="{FF2B5EF4-FFF2-40B4-BE49-F238E27FC236}">
                <a16:creationId xmlns:a16="http://schemas.microsoft.com/office/drawing/2014/main" id="{C99FCA40-3054-D79C-FDF4-F57616EC2247}"/>
              </a:ext>
            </a:extLst>
          </p:cNvPr>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a:extLst>
              <a:ext uri="{FF2B5EF4-FFF2-40B4-BE49-F238E27FC236}">
                <a16:creationId xmlns:a16="http://schemas.microsoft.com/office/drawing/2014/main" id="{513CC115-2EB7-40E6-6E8E-6A89B8722420}"/>
              </a:ext>
            </a:extLst>
          </p:cNvPr>
          <p:cNvSpPr>
            <a:spLocks noGrp="1" noChangeArrowheads="1"/>
          </p:cNvSpPr>
          <p:nvPr>
            <p:ph type="dt" sz="half" idx="2"/>
          </p:nvPr>
        </p:nvSpPr>
        <p:spPr bwMode="auto">
          <a:xfrm>
            <a:off x="457200" y="6453188"/>
            <a:ext cx="1738313"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A4E50B90-BADE-4903-A167-374985B26C05}" type="datetime1">
              <a:rPr lang="en-ZA"/>
              <a:pPr>
                <a:defRPr/>
              </a:pPr>
              <a:t>2026/04/08</a:t>
            </a:fld>
            <a:endParaRPr lang="en-ZA"/>
          </a:p>
        </p:txBody>
      </p:sp>
      <p:sp>
        <p:nvSpPr>
          <p:cNvPr id="1063" name="Rectangle 39">
            <a:extLst>
              <a:ext uri="{FF2B5EF4-FFF2-40B4-BE49-F238E27FC236}">
                <a16:creationId xmlns:a16="http://schemas.microsoft.com/office/drawing/2014/main" id="{01D99B8D-440B-261A-2F2D-EFB90FA7EDD2}"/>
              </a:ext>
            </a:extLst>
          </p:cNvPr>
          <p:cNvSpPr>
            <a:spLocks noGrp="1" noChangeArrowheads="1"/>
          </p:cNvSpPr>
          <p:nvPr>
            <p:ph type="sldNum" sz="quarter" idx="4"/>
          </p:nvPr>
        </p:nvSpPr>
        <p:spPr bwMode="auto">
          <a:xfrm>
            <a:off x="3924300" y="6453188"/>
            <a:ext cx="935038"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4BEB2E14-A404-40D7-BBE3-27D991A27727}"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 id="2147484568" r:id="rId8"/>
    <p:sldLayoutId id="2147484569" r:id="rId9"/>
    <p:sldLayoutId id="2147484570" r:id="rId10"/>
    <p:sldLayoutId id="2147484571" r:id="rId11"/>
    <p:sldLayoutId id="2147484572"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tendering.eskom.co.z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Danny.Rajkumar@eskom.co.z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443D62-692D-197F-E4AB-1202FB5606A9}"/>
              </a:ext>
            </a:extLst>
          </p:cNvPr>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6387" name="Group 162">
            <a:extLst>
              <a:ext uri="{FF2B5EF4-FFF2-40B4-BE49-F238E27FC236}">
                <a16:creationId xmlns:a16="http://schemas.microsoft.com/office/drawing/2014/main" id="{974B6AB9-C5CF-8B16-BC02-C7A6D4C37A8C}"/>
              </a:ext>
            </a:extLst>
          </p:cNvPr>
          <p:cNvGrpSpPr>
            <a:grpSpLocks/>
          </p:cNvGrpSpPr>
          <p:nvPr/>
        </p:nvGrpSpPr>
        <p:grpSpPr bwMode="auto">
          <a:xfrm>
            <a:off x="-4763" y="0"/>
            <a:ext cx="9148763" cy="6858000"/>
            <a:chOff x="-3" y="0"/>
            <a:chExt cx="5763" cy="4320"/>
          </a:xfrm>
        </p:grpSpPr>
        <p:pic>
          <p:nvPicPr>
            <p:cNvPr id="16443" name="Picture 23" descr="dd">
              <a:extLst>
                <a:ext uri="{FF2B5EF4-FFF2-40B4-BE49-F238E27FC236}">
                  <a16:creationId xmlns:a16="http://schemas.microsoft.com/office/drawing/2014/main" id="{2AE5D0B4-B803-EDE9-59E2-82C580DC8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44" name="Rectangle 91">
              <a:extLst>
                <a:ext uri="{FF2B5EF4-FFF2-40B4-BE49-F238E27FC236}">
                  <a16:creationId xmlns:a16="http://schemas.microsoft.com/office/drawing/2014/main" id="{B1EAFF05-1AAD-AB15-F141-7951AFCAF149}"/>
                </a:ext>
              </a:extLst>
            </p:cNvPr>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pic>
          <p:nvPicPr>
            <p:cNvPr id="16445" name="Picture 161" descr="logo small">
              <a:extLst>
                <a:ext uri="{FF2B5EF4-FFF2-40B4-BE49-F238E27FC236}">
                  <a16:creationId xmlns:a16="http://schemas.microsoft.com/office/drawing/2014/main" id="{2312563B-F4C8-ECE6-1B48-CE8E835B9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8" name="Group 155">
            <a:extLst>
              <a:ext uri="{FF2B5EF4-FFF2-40B4-BE49-F238E27FC236}">
                <a16:creationId xmlns:a16="http://schemas.microsoft.com/office/drawing/2014/main" id="{91C94E35-79B4-C941-877B-841D8C806F1F}"/>
              </a:ext>
            </a:extLst>
          </p:cNvPr>
          <p:cNvGrpSpPr>
            <a:grpSpLocks/>
          </p:cNvGrpSpPr>
          <p:nvPr/>
        </p:nvGrpSpPr>
        <p:grpSpPr bwMode="auto">
          <a:xfrm>
            <a:off x="257175" y="1201738"/>
            <a:ext cx="2482850" cy="2444750"/>
            <a:chOff x="162" y="757"/>
            <a:chExt cx="1564" cy="1540"/>
          </a:xfrm>
        </p:grpSpPr>
        <p:sp>
          <p:nvSpPr>
            <p:cNvPr id="16438" name="Oval 101">
              <a:extLst>
                <a:ext uri="{FF2B5EF4-FFF2-40B4-BE49-F238E27FC236}">
                  <a16:creationId xmlns:a16="http://schemas.microsoft.com/office/drawing/2014/main" id="{8945E797-CA57-C490-6B24-7FFFEB5CC7D6}"/>
                </a:ext>
              </a:extLst>
            </p:cNvPr>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9" name="Oval 103">
              <a:extLst>
                <a:ext uri="{FF2B5EF4-FFF2-40B4-BE49-F238E27FC236}">
                  <a16:creationId xmlns:a16="http://schemas.microsoft.com/office/drawing/2014/main" id="{26877A1B-3831-8D26-FAFB-07A419C23A6D}"/>
                </a:ext>
              </a:extLst>
            </p:cNvPr>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40" name="Oval 104">
              <a:extLst>
                <a:ext uri="{FF2B5EF4-FFF2-40B4-BE49-F238E27FC236}">
                  <a16:creationId xmlns:a16="http://schemas.microsoft.com/office/drawing/2014/main" id="{6C5AFD6C-6A65-B40C-61D7-6F9149C29BCE}"/>
                </a:ext>
              </a:extLst>
            </p:cNvPr>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41" name="Oval 105">
              <a:extLst>
                <a:ext uri="{FF2B5EF4-FFF2-40B4-BE49-F238E27FC236}">
                  <a16:creationId xmlns:a16="http://schemas.microsoft.com/office/drawing/2014/main" id="{89E8F8F6-BE1D-4DFB-3EA6-86441AF26441}"/>
                </a:ext>
              </a:extLst>
            </p:cNvPr>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42" name="Oval 106">
              <a:extLst>
                <a:ext uri="{FF2B5EF4-FFF2-40B4-BE49-F238E27FC236}">
                  <a16:creationId xmlns:a16="http://schemas.microsoft.com/office/drawing/2014/main" id="{370A9857-6058-9BF6-23DD-714D8EF17246}"/>
                </a:ext>
              </a:extLst>
            </p:cNvPr>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62" name="Oval 102">
            <a:extLst>
              <a:ext uri="{FF2B5EF4-FFF2-40B4-BE49-F238E27FC236}">
                <a16:creationId xmlns:a16="http://schemas.microsoft.com/office/drawing/2014/main" id="{BC4CA5D9-7A82-FA27-A258-4E94923C9706}"/>
              </a:ext>
            </a:extLst>
          </p:cNvPr>
          <p:cNvSpPr>
            <a:spLocks noChangeArrowheads="1"/>
          </p:cNvSpPr>
          <p:nvPr/>
        </p:nvSpPr>
        <p:spPr bwMode="auto">
          <a:xfrm>
            <a:off x="436563" y="1362075"/>
            <a:ext cx="2162175" cy="2173288"/>
          </a:xfrm>
          <a:prstGeom prst="ellipse">
            <a:avLst/>
          </a:prstGeom>
          <a:blipFill dpi="0" rotWithShape="1">
            <a:blip r:embed="rId4"/>
            <a:srcRect/>
            <a:stretch>
              <a:fillRect t="-166" b="-166"/>
            </a:stretch>
          </a:blipFill>
          <a:ln>
            <a:noFill/>
          </a:ln>
        </p:spPr>
        <p:txBody>
          <a:bodyPr anchor="ctr"/>
          <a:lstStyle/>
          <a:p>
            <a:pPr algn="ctr" eaLnBrk="1" hangingPunct="1">
              <a:defRPr/>
            </a:pPr>
            <a:endParaRPr lang="en-ZA" sz="1000" dirty="0">
              <a:latin typeface="Arial" charset="0"/>
              <a:cs typeface="Arial" charset="0"/>
            </a:endParaRPr>
          </a:p>
        </p:txBody>
      </p:sp>
      <p:grpSp>
        <p:nvGrpSpPr>
          <p:cNvPr id="16392" name="Group 156">
            <a:extLst>
              <a:ext uri="{FF2B5EF4-FFF2-40B4-BE49-F238E27FC236}">
                <a16:creationId xmlns:a16="http://schemas.microsoft.com/office/drawing/2014/main" id="{67CCD676-582B-7CAE-783B-8DBAF36D0723}"/>
              </a:ext>
            </a:extLst>
          </p:cNvPr>
          <p:cNvGrpSpPr>
            <a:grpSpLocks/>
          </p:cNvGrpSpPr>
          <p:nvPr/>
        </p:nvGrpSpPr>
        <p:grpSpPr bwMode="auto">
          <a:xfrm>
            <a:off x="171450" y="1201738"/>
            <a:ext cx="2643188" cy="2493962"/>
            <a:chOff x="108" y="757"/>
            <a:chExt cx="1665" cy="1571"/>
          </a:xfrm>
        </p:grpSpPr>
        <p:sp>
          <p:nvSpPr>
            <p:cNvPr id="16435" name="Oval 107">
              <a:extLst>
                <a:ext uri="{FF2B5EF4-FFF2-40B4-BE49-F238E27FC236}">
                  <a16:creationId xmlns:a16="http://schemas.microsoft.com/office/drawing/2014/main" id="{5B30C699-C3A0-33EB-695C-3F912BD4E68B}"/>
                </a:ext>
              </a:extLst>
            </p:cNvPr>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6" name="Oval 108">
              <a:extLst>
                <a:ext uri="{FF2B5EF4-FFF2-40B4-BE49-F238E27FC236}">
                  <a16:creationId xmlns:a16="http://schemas.microsoft.com/office/drawing/2014/main" id="{07CD6AE7-CECF-6393-8615-F39E4D7E9A60}"/>
                </a:ext>
              </a:extLst>
            </p:cNvPr>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7" name="Oval 109">
              <a:extLst>
                <a:ext uri="{FF2B5EF4-FFF2-40B4-BE49-F238E27FC236}">
                  <a16:creationId xmlns:a16="http://schemas.microsoft.com/office/drawing/2014/main" id="{44FB08B1-2233-24B9-7474-E8510F8C638E}"/>
                </a:ext>
              </a:extLst>
            </p:cNvPr>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6393" name="Group 146">
            <a:extLst>
              <a:ext uri="{FF2B5EF4-FFF2-40B4-BE49-F238E27FC236}">
                <a16:creationId xmlns:a16="http://schemas.microsoft.com/office/drawing/2014/main" id="{17E5F4C1-4326-EA0D-AE5F-8E9FCA54CE7E}"/>
              </a:ext>
            </a:extLst>
          </p:cNvPr>
          <p:cNvGrpSpPr>
            <a:grpSpLocks/>
          </p:cNvGrpSpPr>
          <p:nvPr/>
        </p:nvGrpSpPr>
        <p:grpSpPr bwMode="auto">
          <a:xfrm>
            <a:off x="912813" y="620713"/>
            <a:ext cx="1284287" cy="1260475"/>
            <a:chOff x="575" y="391"/>
            <a:chExt cx="809" cy="794"/>
          </a:xfrm>
        </p:grpSpPr>
        <p:sp>
          <p:nvSpPr>
            <p:cNvPr id="16427" name="Oval 147">
              <a:extLst>
                <a:ext uri="{FF2B5EF4-FFF2-40B4-BE49-F238E27FC236}">
                  <a16:creationId xmlns:a16="http://schemas.microsoft.com/office/drawing/2014/main" id="{84F1B487-3824-5136-0E83-2C774C714ADD}"/>
                </a:ext>
              </a:extLst>
            </p:cNvPr>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8" name="Oval 148">
              <a:extLst>
                <a:ext uri="{FF2B5EF4-FFF2-40B4-BE49-F238E27FC236}">
                  <a16:creationId xmlns:a16="http://schemas.microsoft.com/office/drawing/2014/main" id="{EAB1199F-B62C-88C8-8C02-02357E410F31}"/>
                </a:ext>
              </a:extLst>
            </p:cNvPr>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9" name="Oval 149">
              <a:extLst>
                <a:ext uri="{FF2B5EF4-FFF2-40B4-BE49-F238E27FC236}">
                  <a16:creationId xmlns:a16="http://schemas.microsoft.com/office/drawing/2014/main" id="{0A83B627-93E8-EB77-64D1-DE26CC73EAFF}"/>
                </a:ext>
              </a:extLst>
            </p:cNvPr>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0" name="Oval 150">
              <a:extLst>
                <a:ext uri="{FF2B5EF4-FFF2-40B4-BE49-F238E27FC236}">
                  <a16:creationId xmlns:a16="http://schemas.microsoft.com/office/drawing/2014/main" id="{2C60363F-9358-3C99-1351-5CC4DB34D846}"/>
                </a:ext>
              </a:extLst>
            </p:cNvPr>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1" name="Oval 151">
              <a:extLst>
                <a:ext uri="{FF2B5EF4-FFF2-40B4-BE49-F238E27FC236}">
                  <a16:creationId xmlns:a16="http://schemas.microsoft.com/office/drawing/2014/main" id="{C14CD100-C509-1EC6-078A-68B33CB4285E}"/>
                </a:ext>
              </a:extLst>
            </p:cNvPr>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2" name="Oval 152">
              <a:extLst>
                <a:ext uri="{FF2B5EF4-FFF2-40B4-BE49-F238E27FC236}">
                  <a16:creationId xmlns:a16="http://schemas.microsoft.com/office/drawing/2014/main" id="{DAD2FA1A-8060-DAD9-B7F8-2DA392AF460C}"/>
                </a:ext>
              </a:extLst>
            </p:cNvPr>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3" name="Oval 153">
              <a:extLst>
                <a:ext uri="{FF2B5EF4-FFF2-40B4-BE49-F238E27FC236}">
                  <a16:creationId xmlns:a16="http://schemas.microsoft.com/office/drawing/2014/main" id="{FF26A9FC-F040-1E2D-FFF8-DCCC470CFEDC}"/>
                </a:ext>
              </a:extLst>
            </p:cNvPr>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34" name="Oval 154">
              <a:extLst>
                <a:ext uri="{FF2B5EF4-FFF2-40B4-BE49-F238E27FC236}">
                  <a16:creationId xmlns:a16="http://schemas.microsoft.com/office/drawing/2014/main" id="{89AB5942-6710-1999-0036-F2A2C3F80B3B}"/>
                </a:ext>
              </a:extLst>
            </p:cNvPr>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6394" name="Oval 118">
            <a:extLst>
              <a:ext uri="{FF2B5EF4-FFF2-40B4-BE49-F238E27FC236}">
                <a16:creationId xmlns:a16="http://schemas.microsoft.com/office/drawing/2014/main" id="{6BA76A49-1CB3-74DB-4459-A31F1CD87DB6}"/>
              </a:ext>
            </a:extLst>
          </p:cNvPr>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600">
              <a:solidFill>
                <a:schemeClr val="tx1"/>
              </a:solidFill>
            </a:endParaRPr>
          </a:p>
        </p:txBody>
      </p:sp>
      <p:grpSp>
        <p:nvGrpSpPr>
          <p:cNvPr id="16395" name="Group 145">
            <a:extLst>
              <a:ext uri="{FF2B5EF4-FFF2-40B4-BE49-F238E27FC236}">
                <a16:creationId xmlns:a16="http://schemas.microsoft.com/office/drawing/2014/main" id="{04D937BD-329E-8BD9-6D86-55412B271BB5}"/>
              </a:ext>
            </a:extLst>
          </p:cNvPr>
          <p:cNvGrpSpPr>
            <a:grpSpLocks/>
          </p:cNvGrpSpPr>
          <p:nvPr/>
        </p:nvGrpSpPr>
        <p:grpSpPr bwMode="auto">
          <a:xfrm>
            <a:off x="863600" y="620713"/>
            <a:ext cx="1370013" cy="1284287"/>
            <a:chOff x="544" y="391"/>
            <a:chExt cx="863" cy="809"/>
          </a:xfrm>
        </p:grpSpPr>
        <p:sp>
          <p:nvSpPr>
            <p:cNvPr id="16424" name="Oval 119">
              <a:extLst>
                <a:ext uri="{FF2B5EF4-FFF2-40B4-BE49-F238E27FC236}">
                  <a16:creationId xmlns:a16="http://schemas.microsoft.com/office/drawing/2014/main" id="{3E0C2963-7B37-D3BC-4EE4-A358CAF52E68}"/>
                </a:ext>
              </a:extLst>
            </p:cNvPr>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5" name="Oval 120">
              <a:extLst>
                <a:ext uri="{FF2B5EF4-FFF2-40B4-BE49-F238E27FC236}">
                  <a16:creationId xmlns:a16="http://schemas.microsoft.com/office/drawing/2014/main" id="{05AE5D8E-C654-EB58-3650-0CBEE462F6E3}"/>
                </a:ext>
              </a:extLst>
            </p:cNvPr>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6" name="Oval 121">
              <a:extLst>
                <a:ext uri="{FF2B5EF4-FFF2-40B4-BE49-F238E27FC236}">
                  <a16:creationId xmlns:a16="http://schemas.microsoft.com/office/drawing/2014/main" id="{B1D31E66-7C79-BEB4-7D61-E553AE06A769}"/>
                </a:ext>
              </a:extLst>
            </p:cNvPr>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6396" name="Group 157">
            <a:extLst>
              <a:ext uri="{FF2B5EF4-FFF2-40B4-BE49-F238E27FC236}">
                <a16:creationId xmlns:a16="http://schemas.microsoft.com/office/drawing/2014/main" id="{8FD3E910-E337-ACD3-D908-683EC655ED86}"/>
              </a:ext>
            </a:extLst>
          </p:cNvPr>
          <p:cNvGrpSpPr>
            <a:grpSpLocks/>
          </p:cNvGrpSpPr>
          <p:nvPr/>
        </p:nvGrpSpPr>
        <p:grpSpPr bwMode="auto">
          <a:xfrm>
            <a:off x="331788" y="3090863"/>
            <a:ext cx="2074862" cy="2038350"/>
            <a:chOff x="209" y="1947"/>
            <a:chExt cx="1307" cy="1284"/>
          </a:xfrm>
        </p:grpSpPr>
        <p:sp>
          <p:nvSpPr>
            <p:cNvPr id="16418" name="Oval 122">
              <a:extLst>
                <a:ext uri="{FF2B5EF4-FFF2-40B4-BE49-F238E27FC236}">
                  <a16:creationId xmlns:a16="http://schemas.microsoft.com/office/drawing/2014/main" id="{4A3926A1-BAC9-BCD6-8A2B-D5686E164B13}"/>
                </a:ext>
              </a:extLst>
            </p:cNvPr>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9" name="Oval 123">
              <a:extLst>
                <a:ext uri="{FF2B5EF4-FFF2-40B4-BE49-F238E27FC236}">
                  <a16:creationId xmlns:a16="http://schemas.microsoft.com/office/drawing/2014/main" id="{DC7DDFC8-BB80-657B-A3E8-5B9EAA1D78E3}"/>
                </a:ext>
              </a:extLst>
            </p:cNvPr>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0" name="Oval 124">
              <a:extLst>
                <a:ext uri="{FF2B5EF4-FFF2-40B4-BE49-F238E27FC236}">
                  <a16:creationId xmlns:a16="http://schemas.microsoft.com/office/drawing/2014/main" id="{C0F3A5C2-A2AF-F9C1-D05F-D8C6EB695EFF}"/>
                </a:ext>
              </a:extLst>
            </p:cNvPr>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1" name="Oval 125">
              <a:extLst>
                <a:ext uri="{FF2B5EF4-FFF2-40B4-BE49-F238E27FC236}">
                  <a16:creationId xmlns:a16="http://schemas.microsoft.com/office/drawing/2014/main" id="{4CE71BAB-85BD-267D-38C0-442DA3D800E8}"/>
                </a:ext>
              </a:extLst>
            </p:cNvPr>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2" name="Oval 126">
              <a:extLst>
                <a:ext uri="{FF2B5EF4-FFF2-40B4-BE49-F238E27FC236}">
                  <a16:creationId xmlns:a16="http://schemas.microsoft.com/office/drawing/2014/main" id="{DBC75462-8726-9914-399B-C56971386AA7}"/>
                </a:ext>
              </a:extLst>
            </p:cNvPr>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23" name="Oval 127">
              <a:extLst>
                <a:ext uri="{FF2B5EF4-FFF2-40B4-BE49-F238E27FC236}">
                  <a16:creationId xmlns:a16="http://schemas.microsoft.com/office/drawing/2014/main" id="{E80F6F57-D967-FE4B-A1E7-EC8229BA3F23}"/>
                </a:ext>
              </a:extLst>
            </p:cNvPr>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6397" name="Oval 128">
            <a:extLst>
              <a:ext uri="{FF2B5EF4-FFF2-40B4-BE49-F238E27FC236}">
                <a16:creationId xmlns:a16="http://schemas.microsoft.com/office/drawing/2014/main" id="{2690CDE7-8D3C-758A-CD04-E36059B0723F}"/>
              </a:ext>
            </a:extLst>
          </p:cNvPr>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1000">
              <a:solidFill>
                <a:srgbClr val="C0C0C0"/>
              </a:solidFill>
            </a:endParaRPr>
          </a:p>
        </p:txBody>
      </p:sp>
      <p:grpSp>
        <p:nvGrpSpPr>
          <p:cNvPr id="16398" name="Group 158">
            <a:extLst>
              <a:ext uri="{FF2B5EF4-FFF2-40B4-BE49-F238E27FC236}">
                <a16:creationId xmlns:a16="http://schemas.microsoft.com/office/drawing/2014/main" id="{A79DD0A5-090B-5272-90C4-3450DAF26180}"/>
              </a:ext>
            </a:extLst>
          </p:cNvPr>
          <p:cNvGrpSpPr>
            <a:grpSpLocks/>
          </p:cNvGrpSpPr>
          <p:nvPr/>
        </p:nvGrpSpPr>
        <p:grpSpPr bwMode="auto">
          <a:xfrm>
            <a:off x="257175" y="3090863"/>
            <a:ext cx="2211388" cy="2087562"/>
            <a:chOff x="162" y="1947"/>
            <a:chExt cx="1393" cy="1315"/>
          </a:xfrm>
        </p:grpSpPr>
        <p:sp>
          <p:nvSpPr>
            <p:cNvPr id="16415" name="Oval 129">
              <a:extLst>
                <a:ext uri="{FF2B5EF4-FFF2-40B4-BE49-F238E27FC236}">
                  <a16:creationId xmlns:a16="http://schemas.microsoft.com/office/drawing/2014/main" id="{6F142F0F-3DEB-2D6E-CA59-C24E3FE36B18}"/>
                </a:ext>
              </a:extLst>
            </p:cNvPr>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6" name="Oval 130">
              <a:extLst>
                <a:ext uri="{FF2B5EF4-FFF2-40B4-BE49-F238E27FC236}">
                  <a16:creationId xmlns:a16="http://schemas.microsoft.com/office/drawing/2014/main" id="{1C7ACA27-9658-2F7C-D1F1-E72F0F6E8BED}"/>
                </a:ext>
              </a:extLst>
            </p:cNvPr>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7" name="Oval 131">
              <a:extLst>
                <a:ext uri="{FF2B5EF4-FFF2-40B4-BE49-F238E27FC236}">
                  <a16:creationId xmlns:a16="http://schemas.microsoft.com/office/drawing/2014/main" id="{527F227A-FA94-2938-F63A-EEA7189FAB5C}"/>
                </a:ext>
              </a:extLst>
            </p:cNvPr>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6399" name="Group 159">
            <a:extLst>
              <a:ext uri="{FF2B5EF4-FFF2-40B4-BE49-F238E27FC236}">
                <a16:creationId xmlns:a16="http://schemas.microsoft.com/office/drawing/2014/main" id="{3B8C78ED-D21B-CAC3-A1CD-CF4D3AC65FD3}"/>
              </a:ext>
            </a:extLst>
          </p:cNvPr>
          <p:cNvGrpSpPr>
            <a:grpSpLocks/>
          </p:cNvGrpSpPr>
          <p:nvPr/>
        </p:nvGrpSpPr>
        <p:grpSpPr bwMode="auto">
          <a:xfrm>
            <a:off x="900113" y="4684713"/>
            <a:ext cx="1717675" cy="1692275"/>
            <a:chOff x="567" y="2951"/>
            <a:chExt cx="1082" cy="1066"/>
          </a:xfrm>
        </p:grpSpPr>
        <p:sp>
          <p:nvSpPr>
            <p:cNvPr id="16409" name="Oval 132">
              <a:extLst>
                <a:ext uri="{FF2B5EF4-FFF2-40B4-BE49-F238E27FC236}">
                  <a16:creationId xmlns:a16="http://schemas.microsoft.com/office/drawing/2014/main" id="{7420C84C-1CF5-C579-419C-B7D4BE6B0029}"/>
                </a:ext>
              </a:extLst>
            </p:cNvPr>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0" name="Oval 133">
              <a:extLst>
                <a:ext uri="{FF2B5EF4-FFF2-40B4-BE49-F238E27FC236}">
                  <a16:creationId xmlns:a16="http://schemas.microsoft.com/office/drawing/2014/main" id="{3E3D5861-8C14-3A0D-3008-2E4E54D95233}"/>
                </a:ext>
              </a:extLst>
            </p:cNvPr>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1" name="Oval 134">
              <a:extLst>
                <a:ext uri="{FF2B5EF4-FFF2-40B4-BE49-F238E27FC236}">
                  <a16:creationId xmlns:a16="http://schemas.microsoft.com/office/drawing/2014/main" id="{D7180EBC-FB90-8526-8C68-B8FA92800EA6}"/>
                </a:ext>
              </a:extLst>
            </p:cNvPr>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2" name="Oval 135">
              <a:extLst>
                <a:ext uri="{FF2B5EF4-FFF2-40B4-BE49-F238E27FC236}">
                  <a16:creationId xmlns:a16="http://schemas.microsoft.com/office/drawing/2014/main" id="{79043863-9FBC-4C52-DD01-8F7088074D81}"/>
                </a:ext>
              </a:extLst>
            </p:cNvPr>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3" name="Oval 136">
              <a:extLst>
                <a:ext uri="{FF2B5EF4-FFF2-40B4-BE49-F238E27FC236}">
                  <a16:creationId xmlns:a16="http://schemas.microsoft.com/office/drawing/2014/main" id="{6DCC6542-C407-DA10-DBCB-CAAF6DB84736}"/>
                </a:ext>
              </a:extLst>
            </p:cNvPr>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14" name="Oval 137">
              <a:extLst>
                <a:ext uri="{FF2B5EF4-FFF2-40B4-BE49-F238E27FC236}">
                  <a16:creationId xmlns:a16="http://schemas.microsoft.com/office/drawing/2014/main" id="{D3227A38-A663-16D8-B653-0CDC365C9436}"/>
                </a:ext>
              </a:extLst>
            </p:cNvPr>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71" name="Oval 138">
            <a:extLst>
              <a:ext uri="{FF2B5EF4-FFF2-40B4-BE49-F238E27FC236}">
                <a16:creationId xmlns:a16="http://schemas.microsoft.com/office/drawing/2014/main" id="{BCABD60E-3096-192E-D0D2-8EDE377DC835}"/>
              </a:ext>
            </a:extLst>
          </p:cNvPr>
          <p:cNvSpPr>
            <a:spLocks noChangeArrowheads="1"/>
          </p:cNvSpPr>
          <p:nvPr/>
        </p:nvSpPr>
        <p:spPr bwMode="auto">
          <a:xfrm>
            <a:off x="1014413" y="4791075"/>
            <a:ext cx="1506537" cy="1519238"/>
          </a:xfrm>
          <a:prstGeom prst="ellipse">
            <a:avLst/>
          </a:prstGeom>
          <a:blipFill dpi="0" rotWithShape="1">
            <a:blip r:embed="rId7"/>
            <a:srcRect/>
            <a:stretch>
              <a:fillRect l="-219" r="-219"/>
            </a:stretch>
          </a:blipFill>
          <a:ln>
            <a:noFill/>
          </a:ln>
        </p:spPr>
        <p:txBody>
          <a:bodyPr anchor="ctr"/>
          <a:lstStyle/>
          <a:p>
            <a:pPr algn="ctr" eaLnBrk="1" hangingPunct="1">
              <a:defRPr/>
            </a:pPr>
            <a:endParaRPr lang="en-ZA" sz="900" dirty="0">
              <a:solidFill>
                <a:srgbClr val="C0C0C0"/>
              </a:solidFill>
              <a:latin typeface="Arial" charset="0"/>
              <a:cs typeface="Arial" charset="0"/>
            </a:endParaRPr>
          </a:p>
        </p:txBody>
      </p:sp>
      <p:grpSp>
        <p:nvGrpSpPr>
          <p:cNvPr id="16403" name="Group 160">
            <a:extLst>
              <a:ext uri="{FF2B5EF4-FFF2-40B4-BE49-F238E27FC236}">
                <a16:creationId xmlns:a16="http://schemas.microsoft.com/office/drawing/2014/main" id="{EA5DE9B3-B3F3-F087-3691-802647B90CE0}"/>
              </a:ext>
            </a:extLst>
          </p:cNvPr>
          <p:cNvGrpSpPr>
            <a:grpSpLocks/>
          </p:cNvGrpSpPr>
          <p:nvPr/>
        </p:nvGrpSpPr>
        <p:grpSpPr bwMode="auto">
          <a:xfrm>
            <a:off x="838200" y="4684713"/>
            <a:ext cx="1828800" cy="1728787"/>
            <a:chOff x="528" y="2951"/>
            <a:chExt cx="1152" cy="1089"/>
          </a:xfrm>
        </p:grpSpPr>
        <p:sp>
          <p:nvSpPr>
            <p:cNvPr id="16406" name="Oval 139">
              <a:extLst>
                <a:ext uri="{FF2B5EF4-FFF2-40B4-BE49-F238E27FC236}">
                  <a16:creationId xmlns:a16="http://schemas.microsoft.com/office/drawing/2014/main" id="{208B1B99-36A4-1553-DBCD-7C43E6CE9A8D}"/>
                </a:ext>
              </a:extLst>
            </p:cNvPr>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07" name="Oval 140">
              <a:extLst>
                <a:ext uri="{FF2B5EF4-FFF2-40B4-BE49-F238E27FC236}">
                  <a16:creationId xmlns:a16="http://schemas.microsoft.com/office/drawing/2014/main" id="{08130869-E173-0E49-192F-76EEFA09F5ED}"/>
                </a:ext>
              </a:extLst>
            </p:cNvPr>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6408" name="Oval 141">
              <a:extLst>
                <a:ext uri="{FF2B5EF4-FFF2-40B4-BE49-F238E27FC236}">
                  <a16:creationId xmlns:a16="http://schemas.microsoft.com/office/drawing/2014/main" id="{652F5345-C39B-0277-1F26-74D366CF84E8}"/>
                </a:ext>
              </a:extLst>
            </p:cNvPr>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6404" name="Rectangle 2">
            <a:extLst>
              <a:ext uri="{FF2B5EF4-FFF2-40B4-BE49-F238E27FC236}">
                <a16:creationId xmlns:a16="http://schemas.microsoft.com/office/drawing/2014/main" id="{FA3DEFE4-72A9-D390-57F1-2732F8D2A571}"/>
              </a:ext>
            </a:extLst>
          </p:cNvPr>
          <p:cNvSpPr>
            <a:spLocks noGrp="1" noChangeArrowheads="1"/>
          </p:cNvSpPr>
          <p:nvPr>
            <p:ph type="ctrTitle"/>
          </p:nvPr>
        </p:nvSpPr>
        <p:spPr>
          <a:xfrm>
            <a:off x="3022601" y="1062039"/>
            <a:ext cx="5581650" cy="4005262"/>
          </a:xfrm>
        </p:spPr>
        <p:txBody>
          <a:bodyPr/>
          <a:lstStyle/>
          <a:p>
            <a:pPr>
              <a:lnSpc>
                <a:spcPct val="115000"/>
              </a:lnSpc>
              <a:spcAft>
                <a:spcPts val="1000"/>
              </a:spcAft>
            </a:pP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altLang="en-US" sz="1800" b="1" dirty="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br>
              <a:rPr lang="en-ZA" sz="1800" dirty="0">
                <a:effectLst/>
                <a:latin typeface="Arial" panose="020B0604020202020204" pitchFamily="34" charset="0"/>
                <a:ea typeface="Calibri" panose="020F0502020204030204" pitchFamily="34" charset="0"/>
                <a:cs typeface="Times New Roman" panose="02020603050405020304" pitchFamily="18" charset="0"/>
              </a:rPr>
            </a:br>
            <a:r>
              <a:rPr lang="en-ZA" b="1" dirty="0"/>
              <a:t>Enquiry No. 2725DXKNOU </a:t>
            </a:r>
            <a:br>
              <a:rPr lang="en-ZA" b="1" dirty="0"/>
            </a:br>
            <a:r>
              <a:rPr lang="en-ZA" b="1" dirty="0"/>
              <a:t>Closing Date: 24 April 2026 @ 10H00</a:t>
            </a:r>
            <a:br>
              <a:rPr lang="en-ZA" sz="1800" dirty="0">
                <a:effectLst/>
                <a:latin typeface="Arial" panose="020B0604020202020204" pitchFamily="34" charset="0"/>
                <a:ea typeface="Calibri" panose="020F0502020204030204" pitchFamily="34" charset="0"/>
                <a:cs typeface="Times New Roman" panose="02020603050405020304" pitchFamily="18" charset="0"/>
              </a:rPr>
            </a:br>
            <a:r>
              <a:rPr lang="en-ZA" dirty="0"/>
              <a:t>The provision of Debt Collection Services in the Kwa-Zulu Natal and the Free State Operating Units, for a period of thirty-six (36) months.  </a:t>
            </a:r>
            <a:br>
              <a:rPr lang="en-ZA" dirty="0"/>
            </a:br>
            <a:br>
              <a:rPr lang="en-ZA" sz="1800" dirty="0">
                <a:effectLst/>
                <a:latin typeface="Calibri" panose="020F0502020204030204" pitchFamily="34" charset="0"/>
                <a:ea typeface="Calibri" panose="020F0502020204030204" pitchFamily="34" charset="0"/>
                <a:cs typeface="Times New Roman" panose="02020603050405020304" pitchFamily="18" charset="0"/>
              </a:rPr>
            </a:br>
            <a:br>
              <a:rPr lang="en-ZA" altLang="en-US" sz="1800" dirty="0">
                <a:latin typeface="Calibri" panose="020F0502020204030204" pitchFamily="34" charset="0"/>
                <a:ea typeface="Calibri" panose="020F0502020204030204" pitchFamily="34" charset="0"/>
                <a:cs typeface="Times New Roman" panose="02020603050405020304" pitchFamily="18" charset="0"/>
              </a:rPr>
            </a:br>
            <a:br>
              <a:rPr lang="en-ZA" altLang="en-US" sz="1800" dirty="0">
                <a:latin typeface="Calibri" panose="020F0502020204030204" pitchFamily="34" charset="0"/>
                <a:ea typeface="Calibri" panose="020F0502020204030204" pitchFamily="34" charset="0"/>
                <a:cs typeface="Times New Roman" panose="02020603050405020304" pitchFamily="18" charset="0"/>
              </a:rPr>
            </a:br>
            <a:endParaRPr lang="en-US" altLang="en-US" sz="2800" b="1" dirty="0">
              <a:ea typeface="Calibri" panose="020F0502020204030204" pitchFamily="34" charset="0"/>
              <a:cs typeface="Times New Roman" panose="02020603050405020304" pitchFamily="18" charset="0"/>
            </a:endParaRPr>
          </a:p>
        </p:txBody>
      </p:sp>
      <p:sp>
        <p:nvSpPr>
          <p:cNvPr id="16405" name="Rectangle 3">
            <a:extLst>
              <a:ext uri="{FF2B5EF4-FFF2-40B4-BE49-F238E27FC236}">
                <a16:creationId xmlns:a16="http://schemas.microsoft.com/office/drawing/2014/main" id="{05CA5288-7B84-EE89-3C09-C452520A8430}"/>
              </a:ext>
            </a:extLst>
          </p:cNvPr>
          <p:cNvSpPr>
            <a:spLocks noGrp="1" noChangeArrowheads="1"/>
          </p:cNvSpPr>
          <p:nvPr>
            <p:ph type="subTitle" idx="1"/>
          </p:nvPr>
        </p:nvSpPr>
        <p:spPr/>
        <p:txBody>
          <a:bodyPr/>
          <a:lstStyle/>
          <a:p>
            <a:pPr eaLnBrk="1" hangingPunct="1">
              <a:lnSpc>
                <a:spcPct val="100000"/>
              </a:lnSpc>
              <a:spcBef>
                <a:spcPct val="0"/>
              </a:spcBef>
            </a:pPr>
            <a:r>
              <a:rPr lang="en-US" altLang="en-US" dirty="0"/>
              <a:t>		Date:	10 April 2026</a:t>
            </a:r>
          </a:p>
          <a:p>
            <a:pPr eaLnBrk="1" hangingPunct="1">
              <a:lnSpc>
                <a:spcPct val="100000"/>
              </a:lnSpc>
              <a:spcBef>
                <a:spcPct val="0"/>
              </a:spcBef>
            </a:pPr>
            <a:r>
              <a:rPr lang="en-US" altLang="en-US" dirty="0"/>
              <a:t>		Venue: 	MS Teams</a:t>
            </a:r>
          </a:p>
          <a:p>
            <a:pPr eaLnBrk="1" hangingPunct="1">
              <a:lnSpc>
                <a:spcPct val="100000"/>
              </a:lnSpc>
              <a:spcBef>
                <a:spcPct val="0"/>
              </a:spcBef>
            </a:pPr>
            <a:r>
              <a:rPr lang="en-US" altLang="en-US" dirty="0"/>
              <a:t>		Time: 	09:30</a:t>
            </a:r>
          </a:p>
        </p:txBody>
      </p:sp>
    </p:spTree>
  </p:cSld>
  <p:clrMapOvr>
    <a:masterClrMapping/>
  </p:clrMapOvr>
  <p:transition spd="slow" advClick="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a:extLst>
              <a:ext uri="{FF2B5EF4-FFF2-40B4-BE49-F238E27FC236}">
                <a16:creationId xmlns:a16="http://schemas.microsoft.com/office/drawing/2014/main" id="{249BF05F-3D4C-8C0A-2D03-578CA38CAE2E}"/>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5C96AE1D-FBBB-4F68-8DA6-1EBE7305D0FE}" type="datetime1">
              <a:rPr lang="en-ZA" altLang="en-US" sz="1000" smtClean="0">
                <a:solidFill>
                  <a:srgbClr val="83725B"/>
                </a:solidFill>
              </a:rPr>
              <a:pPr>
                <a:lnSpc>
                  <a:spcPct val="100000"/>
                </a:lnSpc>
                <a:spcBef>
                  <a:spcPct val="0"/>
                </a:spcBef>
                <a:buClrTx/>
                <a:buFontTx/>
                <a:buNone/>
              </a:pPr>
              <a:t>2026/04/08</a:t>
            </a:fld>
            <a:endParaRPr lang="en-US" altLang="en-US" sz="1000">
              <a:solidFill>
                <a:srgbClr val="83725B"/>
              </a:solidFill>
            </a:endParaRPr>
          </a:p>
        </p:txBody>
      </p:sp>
      <p:sp>
        <p:nvSpPr>
          <p:cNvPr id="17411" name="Slide Number Placeholder 5">
            <a:extLst>
              <a:ext uri="{FF2B5EF4-FFF2-40B4-BE49-F238E27FC236}">
                <a16:creationId xmlns:a16="http://schemas.microsoft.com/office/drawing/2014/main" id="{02C236C1-776C-C5D5-F825-ED7B122A0F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7D65D85D-F97A-4472-B7B3-D8EC9D89E6E8}" type="slidenum">
              <a:rPr lang="en-ZA" altLang="en-US" sz="1000" smtClean="0">
                <a:solidFill>
                  <a:srgbClr val="83725B"/>
                </a:solidFill>
              </a:rPr>
              <a:pPr>
                <a:lnSpc>
                  <a:spcPct val="100000"/>
                </a:lnSpc>
                <a:spcBef>
                  <a:spcPct val="0"/>
                </a:spcBef>
                <a:buClrTx/>
                <a:buFontTx/>
                <a:buNone/>
              </a:pPr>
              <a:t>2</a:t>
            </a:fld>
            <a:endParaRPr lang="en-ZA" altLang="en-US" sz="1000">
              <a:solidFill>
                <a:srgbClr val="83725B"/>
              </a:solidFill>
            </a:endParaRPr>
          </a:p>
        </p:txBody>
      </p:sp>
      <p:sp>
        <p:nvSpPr>
          <p:cNvPr id="17412" name="Rectangle 3">
            <a:extLst>
              <a:ext uri="{FF2B5EF4-FFF2-40B4-BE49-F238E27FC236}">
                <a16:creationId xmlns:a16="http://schemas.microsoft.com/office/drawing/2014/main" id="{B484E89C-6E0F-B816-2328-0187D020291D}"/>
              </a:ext>
            </a:extLst>
          </p:cNvPr>
          <p:cNvSpPr>
            <a:spLocks noGrp="1" noChangeArrowheads="1"/>
          </p:cNvSpPr>
          <p:nvPr>
            <p:ph type="title"/>
          </p:nvPr>
        </p:nvSpPr>
        <p:spPr/>
        <p:txBody>
          <a:bodyPr/>
          <a:lstStyle/>
          <a:p>
            <a:pPr algn="ctr" eaLnBrk="1" hangingPunct="1"/>
            <a:r>
              <a:rPr lang="en-US" altLang="en-US" b="1"/>
              <a:t>ATTENDANCE REGISTER</a:t>
            </a:r>
          </a:p>
        </p:txBody>
      </p:sp>
      <p:sp>
        <p:nvSpPr>
          <p:cNvPr id="7" name="Rectangle 3">
            <a:extLst>
              <a:ext uri="{FF2B5EF4-FFF2-40B4-BE49-F238E27FC236}">
                <a16:creationId xmlns:a16="http://schemas.microsoft.com/office/drawing/2014/main" id="{90D518C9-E34D-9453-F0FC-0FD23F4CA93A}"/>
              </a:ext>
            </a:extLst>
          </p:cNvPr>
          <p:cNvSpPr txBox="1">
            <a:spLocks noChangeArrowheads="1"/>
          </p:cNvSpPr>
          <p:nvPr/>
        </p:nvSpPr>
        <p:spPr bwMode="auto">
          <a:xfrm>
            <a:off x="900113" y="1341438"/>
            <a:ext cx="7488237" cy="4392612"/>
          </a:xfrm>
          <a:prstGeom prst="rect">
            <a:avLst/>
          </a:prstGeom>
          <a:noFill/>
          <a:ln>
            <a:noFill/>
          </a:ln>
          <a:effectLst/>
        </p:spPr>
        <p:txBody>
          <a:bodyPr/>
          <a:lst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pPr eaLnBrk="1" hangingPunct="1">
              <a:defRPr/>
            </a:pPr>
            <a:endParaRPr lang="en-US" altLang="en-US" kern="0" dirty="0"/>
          </a:p>
          <a:p>
            <a:pPr eaLnBrk="1" hangingPunct="1">
              <a:defRPr/>
            </a:pPr>
            <a:endParaRPr lang="en-US" altLang="en-US" kern="0" dirty="0"/>
          </a:p>
          <a:p>
            <a:pPr eaLnBrk="1" hangingPunct="1">
              <a:defRPr/>
            </a:pPr>
            <a:r>
              <a:rPr lang="en-US" altLang="en-US" sz="2800" b="1" kern="0" dirty="0"/>
              <a:t>Attendance register to be downloaded from MS Teams</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40D21F59-B8EB-8D77-8006-8C9357919FBD}"/>
              </a:ext>
            </a:extLst>
          </p:cNvPr>
          <p:cNvSpPr>
            <a:spLocks noGrp="1" noChangeArrowheads="1"/>
          </p:cNvSpPr>
          <p:nvPr>
            <p:ph type="title"/>
          </p:nvPr>
        </p:nvSpPr>
        <p:spPr/>
        <p:txBody>
          <a:bodyPr/>
          <a:lstStyle/>
          <a:p>
            <a:pPr algn="ctr"/>
            <a:r>
              <a:rPr lang="en-ZA" altLang="en-US" sz="3200" b="1"/>
              <a:t>AGENDA</a:t>
            </a:r>
          </a:p>
        </p:txBody>
      </p:sp>
      <p:graphicFrame>
        <p:nvGraphicFramePr>
          <p:cNvPr id="6" name="Content Placeholder 5">
            <a:extLst>
              <a:ext uri="{FF2B5EF4-FFF2-40B4-BE49-F238E27FC236}">
                <a16:creationId xmlns:a16="http://schemas.microsoft.com/office/drawing/2014/main" id="{547F2CBB-641A-219B-7787-584F202D4C09}"/>
              </a:ext>
            </a:extLst>
          </p:cNvPr>
          <p:cNvGraphicFramePr>
            <a:graphicFrameLocks noGrp="1"/>
          </p:cNvGraphicFramePr>
          <p:nvPr>
            <p:ph idx="1"/>
            <p:extLst>
              <p:ext uri="{D42A27DB-BD31-4B8C-83A1-F6EECF244321}">
                <p14:modId xmlns:p14="http://schemas.microsoft.com/office/powerpoint/2010/main" val="2188376361"/>
              </p:ext>
            </p:extLst>
          </p:nvPr>
        </p:nvGraphicFramePr>
        <p:xfrm>
          <a:off x="436563" y="1436688"/>
          <a:ext cx="8455917" cy="4652148"/>
        </p:xfrm>
        <a:graphic>
          <a:graphicData uri="http://schemas.openxmlformats.org/drawingml/2006/table">
            <a:tbl>
              <a:tblPr firstRow="1" bandRow="1">
                <a:tableStyleId>{5C22544A-7EE6-4342-B048-85BDC9FD1C3A}</a:tableStyleId>
              </a:tblPr>
              <a:tblGrid>
                <a:gridCol w="349840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1861167">
                  <a:extLst>
                    <a:ext uri="{9D8B030D-6E8A-4147-A177-3AD203B41FA5}">
                      <a16:colId xmlns:a16="http://schemas.microsoft.com/office/drawing/2014/main" val="20002"/>
                    </a:ext>
                  </a:extLst>
                </a:gridCol>
              </a:tblGrid>
              <a:tr h="457201">
                <a:tc>
                  <a:txBody>
                    <a:bodyPr/>
                    <a:lstStyle/>
                    <a:p>
                      <a:endParaRPr lang="en-ZA" sz="2400" dirty="0"/>
                    </a:p>
                  </a:txBody>
                  <a:tcPr marT="45713" marB="45713"/>
                </a:tc>
                <a:tc>
                  <a:txBody>
                    <a:bodyPr/>
                    <a:lstStyle/>
                    <a:p>
                      <a:r>
                        <a:rPr lang="en-ZA" sz="2400" dirty="0"/>
                        <a:t>Presenter</a:t>
                      </a:r>
                    </a:p>
                  </a:txBody>
                  <a:tcPr marT="45713" marB="45713"/>
                </a:tc>
                <a:tc>
                  <a:txBody>
                    <a:bodyPr/>
                    <a:lstStyle/>
                    <a:p>
                      <a:r>
                        <a:rPr lang="en-ZA" sz="2400" dirty="0"/>
                        <a:t>Time</a:t>
                      </a:r>
                    </a:p>
                  </a:txBody>
                  <a:tcPr marT="45713" marB="45713"/>
                </a:tc>
                <a:extLst>
                  <a:ext uri="{0D108BD9-81ED-4DB2-BD59-A6C34878D82A}">
                    <a16:rowId xmlns:a16="http://schemas.microsoft.com/office/drawing/2014/main" val="10000"/>
                  </a:ext>
                </a:extLst>
              </a:tr>
              <a:tr h="457201">
                <a:tc>
                  <a:txBody>
                    <a:bodyPr/>
                    <a:lstStyle/>
                    <a:p>
                      <a:r>
                        <a:rPr lang="en-ZA" sz="2400" dirty="0"/>
                        <a:t>Evacuation &amp; Safety</a:t>
                      </a:r>
                    </a:p>
                  </a:txBody>
                  <a:tcPr marT="45713" marB="45713"/>
                </a:tc>
                <a:tc>
                  <a:txBody>
                    <a:bodyPr/>
                    <a:lstStyle/>
                    <a:p>
                      <a:r>
                        <a:rPr lang="en-US" sz="2400" dirty="0"/>
                        <a:t>Danny Rajkumar</a:t>
                      </a:r>
                      <a:endParaRPr lang="en-ZA" sz="2400" dirty="0"/>
                    </a:p>
                  </a:txBody>
                  <a:tcPr marT="45713" marB="45713"/>
                </a:tc>
                <a:tc>
                  <a:txBody>
                    <a:bodyPr/>
                    <a:lstStyle/>
                    <a:p>
                      <a:r>
                        <a:rPr lang="en-ZA" sz="2400" dirty="0"/>
                        <a:t>2 </a:t>
                      </a:r>
                      <a:r>
                        <a:rPr lang="en-ZA" sz="2400" dirty="0" err="1"/>
                        <a:t>mins</a:t>
                      </a:r>
                      <a:endParaRPr lang="en-ZA" sz="2400" dirty="0"/>
                    </a:p>
                  </a:txBody>
                  <a:tcPr marT="45713" marB="45713"/>
                </a:tc>
                <a:extLst>
                  <a:ext uri="{0D108BD9-81ED-4DB2-BD59-A6C34878D82A}">
                    <a16:rowId xmlns:a16="http://schemas.microsoft.com/office/drawing/2014/main" val="10001"/>
                  </a:ext>
                </a:extLst>
              </a:tr>
              <a:tr h="933894">
                <a:tc>
                  <a:txBody>
                    <a:bodyPr/>
                    <a:lstStyle/>
                    <a:p>
                      <a:r>
                        <a:rPr lang="en-ZA" sz="2400" dirty="0"/>
                        <a:t>Welcome &amp; Introduction</a:t>
                      </a:r>
                    </a:p>
                    <a:p>
                      <a:r>
                        <a:rPr lang="en-ZA" sz="2400" dirty="0"/>
                        <a:t>Commercial</a:t>
                      </a:r>
                    </a:p>
                  </a:txBody>
                  <a:tcPr marT="45713" marB="45713"/>
                </a:tc>
                <a:tc>
                  <a:txBody>
                    <a:bodyPr/>
                    <a:lstStyle/>
                    <a:p>
                      <a:r>
                        <a:rPr lang="en-US" sz="2400" dirty="0"/>
                        <a:t>Danny Rajkumar</a:t>
                      </a:r>
                      <a:endParaRPr lang="en-ZA" sz="2400" dirty="0"/>
                    </a:p>
                  </a:txBody>
                  <a:tcPr marT="45713" marB="45713"/>
                </a:tc>
                <a:tc>
                  <a:txBody>
                    <a:bodyPr/>
                    <a:lstStyle/>
                    <a:p>
                      <a:r>
                        <a:rPr lang="en-ZA" sz="2400" dirty="0"/>
                        <a:t>5 mins</a:t>
                      </a:r>
                    </a:p>
                    <a:p>
                      <a:r>
                        <a:rPr lang="en-ZA" sz="2400" dirty="0"/>
                        <a:t>20 mins</a:t>
                      </a:r>
                    </a:p>
                  </a:txBody>
                  <a:tcPr marT="45713" marB="45713"/>
                </a:tc>
                <a:extLst>
                  <a:ext uri="{0D108BD9-81ED-4DB2-BD59-A6C34878D82A}">
                    <a16:rowId xmlns:a16="http://schemas.microsoft.com/office/drawing/2014/main" val="10002"/>
                  </a:ext>
                </a:extLst>
              </a:tr>
              <a:tr h="509937">
                <a:tc>
                  <a:txBody>
                    <a:bodyPr/>
                    <a:lstStyle/>
                    <a:p>
                      <a:r>
                        <a:rPr lang="en-US" sz="2400" dirty="0"/>
                        <a:t>Scope of Work</a:t>
                      </a:r>
                      <a:endParaRPr lang="en-ZA" sz="2400" dirty="0"/>
                    </a:p>
                  </a:txBody>
                  <a:tcPr marT="45713" marB="45713"/>
                </a:tc>
                <a:tc>
                  <a:txBody>
                    <a:bodyPr/>
                    <a:lstStyle/>
                    <a:p>
                      <a:r>
                        <a:rPr lang="en-US" sz="2400" dirty="0"/>
                        <a:t>Ronell/Lwandile</a:t>
                      </a:r>
                      <a:endParaRPr lang="en-ZA" sz="2400" dirty="0"/>
                    </a:p>
                  </a:txBody>
                  <a:tcPr marT="45713" marB="45713"/>
                </a:tc>
                <a:tc>
                  <a:txBody>
                    <a:bodyPr/>
                    <a:lstStyle/>
                    <a:p>
                      <a:r>
                        <a:rPr lang="en-ZA" sz="2400" dirty="0"/>
                        <a:t>15 mins</a:t>
                      </a:r>
                    </a:p>
                  </a:txBody>
                  <a:tcPr marT="45713" marB="45713"/>
                </a:tc>
                <a:extLst>
                  <a:ext uri="{0D108BD9-81ED-4DB2-BD59-A6C34878D82A}">
                    <a16:rowId xmlns:a16="http://schemas.microsoft.com/office/drawing/2014/main" val="10003"/>
                  </a:ext>
                </a:extLst>
              </a:tr>
              <a:tr h="465111">
                <a:tc>
                  <a:txBody>
                    <a:bodyPr/>
                    <a:lstStyle/>
                    <a:p>
                      <a:r>
                        <a:rPr lang="en-ZA" sz="2400" dirty="0"/>
                        <a:t>Technical</a:t>
                      </a: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Ronell/Lwandile</a:t>
                      </a:r>
                      <a:endParaRPr lang="en-ZA" sz="2400" dirty="0"/>
                    </a:p>
                  </a:txBody>
                  <a:tcPr marT="45713" marB="45713"/>
                </a:tc>
                <a:tc>
                  <a:txBody>
                    <a:bodyPr/>
                    <a:lstStyle/>
                    <a:p>
                      <a:r>
                        <a:rPr lang="en-ZA" sz="2400" dirty="0"/>
                        <a:t>30 mins</a:t>
                      </a:r>
                    </a:p>
                  </a:txBody>
                  <a:tcPr marT="45713" marB="45713"/>
                </a:tc>
                <a:extLst>
                  <a:ext uri="{0D108BD9-81ED-4DB2-BD59-A6C34878D82A}">
                    <a16:rowId xmlns:a16="http://schemas.microsoft.com/office/drawing/2014/main" val="10004"/>
                  </a:ext>
                </a:extLst>
              </a:tr>
              <a:tr h="457201">
                <a:tc>
                  <a:txBody>
                    <a:bodyPr/>
                    <a:lstStyle/>
                    <a:p>
                      <a:r>
                        <a:rPr lang="en-ZA" sz="2400" dirty="0"/>
                        <a:t>Safety </a:t>
                      </a:r>
                    </a:p>
                  </a:txBody>
                  <a:tcPr marT="45713" marB="45713"/>
                </a:tc>
                <a:tc>
                  <a:txBody>
                    <a:bodyPr/>
                    <a:lstStyle/>
                    <a:p>
                      <a:r>
                        <a:rPr lang="en-US" sz="2400" b="0" dirty="0"/>
                        <a:t>Thabisile Nzimande</a:t>
                      </a:r>
                      <a:endParaRPr lang="en-ZA" sz="2400" b="0" dirty="0"/>
                    </a:p>
                  </a:txBody>
                  <a:tcPr marT="45713" marB="45713"/>
                </a:tc>
                <a:tc>
                  <a:txBody>
                    <a:bodyPr/>
                    <a:lstStyle/>
                    <a:p>
                      <a:r>
                        <a:rPr lang="en-ZA" sz="2400" dirty="0"/>
                        <a:t>15 mins</a:t>
                      </a:r>
                    </a:p>
                  </a:txBody>
                  <a:tcPr marT="45713" marB="45713"/>
                </a:tc>
                <a:extLst>
                  <a:ext uri="{0D108BD9-81ED-4DB2-BD59-A6C34878D82A}">
                    <a16:rowId xmlns:a16="http://schemas.microsoft.com/office/drawing/2014/main" val="10005"/>
                  </a:ext>
                </a:extLst>
              </a:tr>
              <a:tr h="457201">
                <a:tc>
                  <a:txBody>
                    <a:bodyPr/>
                    <a:lstStyle/>
                    <a:p>
                      <a:r>
                        <a:rPr lang="en-ZA" sz="2400" dirty="0"/>
                        <a:t>Quality</a:t>
                      </a:r>
                    </a:p>
                  </a:txBody>
                  <a:tcPr marT="45713" marB="45713"/>
                </a:tc>
                <a:tc>
                  <a:txBody>
                    <a:bodyPr/>
                    <a:lstStyle/>
                    <a:p>
                      <a:r>
                        <a:rPr lang="en-US" sz="2400" dirty="0"/>
                        <a:t>Noxolo Mngadi</a:t>
                      </a:r>
                      <a:endParaRPr lang="en-ZA" sz="2400" dirty="0"/>
                    </a:p>
                  </a:txBody>
                  <a:tcPr marT="45713" marB="45713"/>
                </a:tc>
                <a:tc>
                  <a:txBody>
                    <a:bodyPr/>
                    <a:lstStyle/>
                    <a:p>
                      <a:r>
                        <a:rPr lang="en-ZA" sz="2400" dirty="0"/>
                        <a:t>15 mins</a:t>
                      </a:r>
                    </a:p>
                  </a:txBody>
                  <a:tcPr marT="45713" marB="45713"/>
                </a:tc>
                <a:extLst>
                  <a:ext uri="{0D108BD9-81ED-4DB2-BD59-A6C34878D82A}">
                    <a16:rowId xmlns:a16="http://schemas.microsoft.com/office/drawing/2014/main" val="10006"/>
                  </a:ext>
                </a:extLst>
              </a:tr>
              <a:tr h="457201">
                <a:tc>
                  <a:txBody>
                    <a:bodyPr/>
                    <a:lstStyle/>
                    <a:p>
                      <a:r>
                        <a:rPr lang="en-ZA" sz="2400" dirty="0"/>
                        <a:t>SD &amp; LI</a:t>
                      </a:r>
                    </a:p>
                  </a:txBody>
                  <a:tcPr marT="45713" marB="45713"/>
                </a:tc>
                <a:tc>
                  <a:txBody>
                    <a:bodyPr/>
                    <a:lstStyle/>
                    <a:p>
                      <a:r>
                        <a:rPr lang="en-US" sz="2400" dirty="0"/>
                        <a:t>Derna / Gwen</a:t>
                      </a:r>
                      <a:endParaRPr lang="en-ZA" sz="2400" dirty="0"/>
                    </a:p>
                  </a:txBody>
                  <a:tcPr marT="45713" marB="45713"/>
                </a:tc>
                <a:tc>
                  <a:txBody>
                    <a:bodyPr/>
                    <a:lstStyle/>
                    <a:p>
                      <a:r>
                        <a:rPr lang="en-ZA" sz="2400" dirty="0"/>
                        <a:t>15</a:t>
                      </a:r>
                      <a:r>
                        <a:rPr lang="en-ZA" sz="2400" baseline="0" dirty="0"/>
                        <a:t> mins</a:t>
                      </a:r>
                      <a:endParaRPr lang="en-ZA" sz="2400" dirty="0"/>
                    </a:p>
                  </a:txBody>
                  <a:tcPr marT="45713" marB="45713"/>
                </a:tc>
                <a:extLst>
                  <a:ext uri="{0D108BD9-81ED-4DB2-BD59-A6C34878D82A}">
                    <a16:rowId xmlns:a16="http://schemas.microsoft.com/office/drawing/2014/main" val="10007"/>
                  </a:ext>
                </a:extLst>
              </a:tr>
              <a:tr h="457201">
                <a:tc gridSpan="2">
                  <a:txBody>
                    <a:bodyPr/>
                    <a:lstStyle/>
                    <a:p>
                      <a:r>
                        <a:rPr lang="en-US" sz="2400" dirty="0"/>
                        <a:t>General –</a:t>
                      </a:r>
                      <a:r>
                        <a:rPr lang="en-US" sz="2400" baseline="0" dirty="0"/>
                        <a:t> Question and Answer session</a:t>
                      </a:r>
                      <a:endParaRPr lang="en-ZA" sz="2400" dirty="0"/>
                    </a:p>
                  </a:txBody>
                  <a:tcPr marT="45713" marB="45713"/>
                </a:tc>
                <a:tc hMerge="1">
                  <a:txBody>
                    <a:bodyPr/>
                    <a:lstStyle/>
                    <a:p>
                      <a:endParaRPr lang="en-ZA" sz="2400" dirty="0"/>
                    </a:p>
                  </a:txBody>
                  <a:tcPr marT="45722" marB="45722"/>
                </a:tc>
                <a:tc>
                  <a:txBody>
                    <a:bodyPr/>
                    <a:lstStyle/>
                    <a:p>
                      <a:endParaRPr lang="en-ZA" sz="2400" dirty="0"/>
                    </a:p>
                  </a:txBody>
                  <a:tcPr marT="45713" marB="45713"/>
                </a:tc>
                <a:extLst>
                  <a:ext uri="{0D108BD9-81ED-4DB2-BD59-A6C34878D82A}">
                    <a16:rowId xmlns:a16="http://schemas.microsoft.com/office/drawing/2014/main" val="10008"/>
                  </a:ext>
                </a:extLst>
              </a:tr>
            </a:tbl>
          </a:graphicData>
        </a:graphic>
      </p:graphicFrame>
      <p:sp>
        <p:nvSpPr>
          <p:cNvPr id="18476" name="Date Placeholder 3">
            <a:extLst>
              <a:ext uri="{FF2B5EF4-FFF2-40B4-BE49-F238E27FC236}">
                <a16:creationId xmlns:a16="http://schemas.microsoft.com/office/drawing/2014/main" id="{94CFFCF3-D006-9899-3F36-43C5CF46248F}"/>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058508C3-965D-4356-B248-9803AE13BD79}"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18477" name="Slide Number Placeholder 4">
            <a:extLst>
              <a:ext uri="{FF2B5EF4-FFF2-40B4-BE49-F238E27FC236}">
                <a16:creationId xmlns:a16="http://schemas.microsoft.com/office/drawing/2014/main" id="{3630C1B0-62CC-A16C-834A-917A49D07F1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9FD14652-8C8A-4667-9A69-5C41596E7979}" type="slidenum">
              <a:rPr lang="en-ZA" altLang="en-US" sz="1000" smtClean="0">
                <a:solidFill>
                  <a:srgbClr val="83725B"/>
                </a:solidFill>
              </a:rPr>
              <a:pPr>
                <a:lnSpc>
                  <a:spcPct val="100000"/>
                </a:lnSpc>
                <a:spcBef>
                  <a:spcPct val="0"/>
                </a:spcBef>
                <a:buClrTx/>
                <a:buFontTx/>
                <a:buNone/>
              </a:pPr>
              <a:t>3</a:t>
            </a:fld>
            <a:endParaRPr lang="en-ZA" altLang="en-US" sz="1000">
              <a:solidFill>
                <a:srgbClr val="83725B"/>
              </a:solidFill>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a:extLst>
              <a:ext uri="{FF2B5EF4-FFF2-40B4-BE49-F238E27FC236}">
                <a16:creationId xmlns:a16="http://schemas.microsoft.com/office/drawing/2014/main" id="{AB8ABBB5-A06E-F025-58D1-53953B4512D1}"/>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94E9D964-0F76-4C85-9864-9841F7D5F4AC}" type="datetime1">
              <a:rPr lang="en-ZA" altLang="en-US" sz="1000" smtClean="0">
                <a:solidFill>
                  <a:srgbClr val="83725B"/>
                </a:solidFill>
              </a:rPr>
              <a:pPr>
                <a:lnSpc>
                  <a:spcPct val="100000"/>
                </a:lnSpc>
                <a:spcBef>
                  <a:spcPct val="0"/>
                </a:spcBef>
                <a:buClrTx/>
                <a:buFontTx/>
                <a:buNone/>
              </a:pPr>
              <a:t>2026/04/08</a:t>
            </a:fld>
            <a:endParaRPr lang="en-US" altLang="en-US" sz="1000">
              <a:solidFill>
                <a:srgbClr val="83725B"/>
              </a:solidFill>
            </a:endParaRPr>
          </a:p>
        </p:txBody>
      </p:sp>
      <p:sp>
        <p:nvSpPr>
          <p:cNvPr id="20483" name="Slide Number Placeholder 5">
            <a:extLst>
              <a:ext uri="{FF2B5EF4-FFF2-40B4-BE49-F238E27FC236}">
                <a16:creationId xmlns:a16="http://schemas.microsoft.com/office/drawing/2014/main" id="{74EDCC0E-A7BF-0E90-F6B1-5CA59CC4F1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12506D50-CF4F-488A-82D4-D214EF903EB1}" type="slidenum">
              <a:rPr lang="en-ZA" altLang="en-US" sz="1000" smtClean="0">
                <a:solidFill>
                  <a:srgbClr val="83725B"/>
                </a:solidFill>
              </a:rPr>
              <a:pPr>
                <a:lnSpc>
                  <a:spcPct val="100000"/>
                </a:lnSpc>
                <a:spcBef>
                  <a:spcPct val="0"/>
                </a:spcBef>
                <a:buClrTx/>
                <a:buFontTx/>
                <a:buNone/>
              </a:pPr>
              <a:t>4</a:t>
            </a:fld>
            <a:endParaRPr lang="en-ZA" altLang="en-US" sz="1000">
              <a:solidFill>
                <a:srgbClr val="83725B"/>
              </a:solidFill>
            </a:endParaRPr>
          </a:p>
        </p:txBody>
      </p:sp>
      <p:sp>
        <p:nvSpPr>
          <p:cNvPr id="20484" name="Rectangle 2">
            <a:extLst>
              <a:ext uri="{FF2B5EF4-FFF2-40B4-BE49-F238E27FC236}">
                <a16:creationId xmlns:a16="http://schemas.microsoft.com/office/drawing/2014/main" id="{2F43E3D7-307F-CC26-77ED-D022A3233DB6}"/>
              </a:ext>
            </a:extLst>
          </p:cNvPr>
          <p:cNvSpPr>
            <a:spLocks noGrp="1" noChangeArrowheads="1"/>
          </p:cNvSpPr>
          <p:nvPr>
            <p:ph type="title"/>
          </p:nvPr>
        </p:nvSpPr>
        <p:spPr/>
        <p:txBody>
          <a:bodyPr/>
          <a:lstStyle/>
          <a:p>
            <a:pPr eaLnBrk="1" hangingPunct="1"/>
            <a:r>
              <a:rPr lang="en-US" altLang="en-US" b="1"/>
              <a:t>PURPOSE OF THE CLARIFICATION MEETING</a:t>
            </a:r>
          </a:p>
        </p:txBody>
      </p:sp>
      <p:sp>
        <p:nvSpPr>
          <p:cNvPr id="8" name="Rectangle 3">
            <a:extLst>
              <a:ext uri="{FF2B5EF4-FFF2-40B4-BE49-F238E27FC236}">
                <a16:creationId xmlns:a16="http://schemas.microsoft.com/office/drawing/2014/main" id="{167F4BE9-F3E9-8A22-09F1-618C88E1FF0B}"/>
              </a:ext>
            </a:extLst>
          </p:cNvPr>
          <p:cNvSpPr txBox="1">
            <a:spLocks noChangeArrowheads="1"/>
          </p:cNvSpPr>
          <p:nvPr/>
        </p:nvSpPr>
        <p:spPr bwMode="auto">
          <a:xfrm>
            <a:off x="755650" y="1412875"/>
            <a:ext cx="7488238" cy="4392613"/>
          </a:xfrm>
          <a:prstGeom prst="rect">
            <a:avLst/>
          </a:prstGeom>
          <a:noFill/>
          <a:ln>
            <a:noFill/>
          </a:ln>
          <a:effectLst/>
        </p:spPr>
        <p:txBody>
          <a:bodyPr/>
          <a:lst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pPr algn="just" eaLnBrk="1" hangingPunct="1">
              <a:defRPr/>
            </a:pPr>
            <a:r>
              <a:rPr lang="en-US" altLang="en-US" kern="0" dirty="0"/>
              <a:t>To assist the Tenderers on the requirements for this tender.</a:t>
            </a:r>
          </a:p>
          <a:p>
            <a:pPr algn="just" eaLnBrk="1" hangingPunct="1">
              <a:defRPr/>
            </a:pPr>
            <a:r>
              <a:rPr lang="en-US" altLang="en-US" kern="0" dirty="0"/>
              <a:t>To assist the Tenderers with compiling of the tender documents.</a:t>
            </a:r>
          </a:p>
          <a:p>
            <a:pPr algn="just" eaLnBrk="1" hangingPunct="1">
              <a:defRPr/>
            </a:pPr>
            <a:r>
              <a:rPr lang="en-US" altLang="en-US" kern="0" dirty="0"/>
              <a:t>This is </a:t>
            </a:r>
            <a:r>
              <a:rPr lang="en-US" altLang="en-US" b="1" u="sng" kern="0" dirty="0"/>
              <a:t>NOT</a:t>
            </a:r>
            <a:r>
              <a:rPr lang="en-US" altLang="en-US" kern="0" dirty="0"/>
              <a:t> a compulsory clarification meeting – compulsory is where the tenderers have to attend the meeting in order to tender.</a:t>
            </a:r>
          </a:p>
          <a:p>
            <a:pPr eaLnBrk="1" hangingPunct="1">
              <a:defRPr/>
            </a:pPr>
            <a:endParaRPr lang="en-US" altLang="en-US" kern="0" dirty="0"/>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a:extLst>
              <a:ext uri="{FF2B5EF4-FFF2-40B4-BE49-F238E27FC236}">
                <a16:creationId xmlns:a16="http://schemas.microsoft.com/office/drawing/2014/main" id="{4E15AD30-F6CC-CC36-1E58-239C224337F8}"/>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B5B2905B-7A9C-4905-A7FC-51DCD869B71A}" type="datetime1">
              <a:rPr lang="en-ZA" altLang="en-US" sz="1000" smtClean="0">
                <a:solidFill>
                  <a:srgbClr val="83725B"/>
                </a:solidFill>
              </a:rPr>
              <a:pPr>
                <a:lnSpc>
                  <a:spcPct val="100000"/>
                </a:lnSpc>
                <a:spcBef>
                  <a:spcPct val="0"/>
                </a:spcBef>
                <a:buClrTx/>
                <a:buFontTx/>
                <a:buNone/>
              </a:pPr>
              <a:t>2026/04/08</a:t>
            </a:fld>
            <a:endParaRPr lang="en-US" altLang="en-US" sz="1000">
              <a:solidFill>
                <a:srgbClr val="83725B"/>
              </a:solidFill>
            </a:endParaRPr>
          </a:p>
        </p:txBody>
      </p:sp>
      <p:sp>
        <p:nvSpPr>
          <p:cNvPr id="21507" name="Slide Number Placeholder 5">
            <a:extLst>
              <a:ext uri="{FF2B5EF4-FFF2-40B4-BE49-F238E27FC236}">
                <a16:creationId xmlns:a16="http://schemas.microsoft.com/office/drawing/2014/main" id="{1AD8B9F7-D302-7E0A-6274-6EBC2B27FD1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88720BD8-5674-4BA6-9F85-CB5CB4FDB8B3}" type="slidenum">
              <a:rPr lang="en-ZA" altLang="en-US" sz="1000" smtClean="0">
                <a:solidFill>
                  <a:srgbClr val="83725B"/>
                </a:solidFill>
              </a:rPr>
              <a:pPr>
                <a:lnSpc>
                  <a:spcPct val="100000"/>
                </a:lnSpc>
                <a:spcBef>
                  <a:spcPct val="0"/>
                </a:spcBef>
                <a:buClrTx/>
                <a:buFontTx/>
                <a:buNone/>
              </a:pPr>
              <a:t>5</a:t>
            </a:fld>
            <a:endParaRPr lang="en-ZA" altLang="en-US" sz="1000">
              <a:solidFill>
                <a:srgbClr val="83725B"/>
              </a:solidFill>
            </a:endParaRPr>
          </a:p>
        </p:txBody>
      </p:sp>
      <p:sp>
        <p:nvSpPr>
          <p:cNvPr id="21508" name="Rectangle 2">
            <a:extLst>
              <a:ext uri="{FF2B5EF4-FFF2-40B4-BE49-F238E27FC236}">
                <a16:creationId xmlns:a16="http://schemas.microsoft.com/office/drawing/2014/main" id="{AFACA5FC-1A33-4EE8-96D4-77B5677362CB}"/>
              </a:ext>
            </a:extLst>
          </p:cNvPr>
          <p:cNvSpPr>
            <a:spLocks noGrp="1" noChangeArrowheads="1"/>
          </p:cNvSpPr>
          <p:nvPr>
            <p:ph type="title"/>
          </p:nvPr>
        </p:nvSpPr>
        <p:spPr/>
        <p:txBody>
          <a:bodyPr/>
          <a:lstStyle/>
          <a:p>
            <a:pPr eaLnBrk="1" hangingPunct="1"/>
            <a:r>
              <a:rPr lang="en-US" altLang="en-US"/>
              <a:t>Scope of the Enquiry	</a:t>
            </a:r>
          </a:p>
        </p:txBody>
      </p:sp>
      <p:sp>
        <p:nvSpPr>
          <p:cNvPr id="6" name="Rectangle 3">
            <a:extLst>
              <a:ext uri="{FF2B5EF4-FFF2-40B4-BE49-F238E27FC236}">
                <a16:creationId xmlns:a16="http://schemas.microsoft.com/office/drawing/2014/main" id="{54E5007E-6537-AEA3-4D59-296DAA3FF517}"/>
              </a:ext>
            </a:extLst>
          </p:cNvPr>
          <p:cNvSpPr txBox="1">
            <a:spLocks noChangeArrowheads="1"/>
          </p:cNvSpPr>
          <p:nvPr/>
        </p:nvSpPr>
        <p:spPr bwMode="auto">
          <a:xfrm>
            <a:off x="250825" y="1079500"/>
            <a:ext cx="8569325" cy="5373688"/>
          </a:xfrm>
          <a:prstGeom prst="rect">
            <a:avLst/>
          </a:prstGeom>
          <a:noFill/>
          <a:ln>
            <a:noFill/>
          </a:ln>
          <a:effectLst/>
        </p:spPr>
        <p:txBody>
          <a:bodyPr/>
          <a:lst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pPr eaLnBrk="1" hangingPunct="1">
              <a:spcBef>
                <a:spcPts val="1200"/>
              </a:spcBef>
              <a:defRPr/>
            </a:pPr>
            <a:r>
              <a:rPr lang="en-US" altLang="en-US" kern="0" dirty="0"/>
              <a:t>Enquiry Number: </a:t>
            </a:r>
            <a:r>
              <a:rPr lang="en-ZA" b="1" dirty="0"/>
              <a:t>E2725DXKNOU </a:t>
            </a:r>
            <a:endParaRPr lang="en-US" altLang="en-US" b="1" kern="0" dirty="0"/>
          </a:p>
          <a:p>
            <a:pPr eaLnBrk="1" hangingPunct="1">
              <a:spcBef>
                <a:spcPts val="1200"/>
              </a:spcBef>
              <a:defRPr/>
            </a:pPr>
            <a:r>
              <a:rPr lang="en-US" altLang="en-US" kern="0" dirty="0"/>
              <a:t>The deadline for tender submission is </a:t>
            </a:r>
            <a:r>
              <a:rPr lang="en-US" altLang="en-US" b="1" u="sng" kern="0" dirty="0"/>
              <a:t>10h00 </a:t>
            </a:r>
            <a:r>
              <a:rPr lang="en-US" altLang="en-US" u="sng" kern="0" dirty="0"/>
              <a:t>on</a:t>
            </a:r>
            <a:r>
              <a:rPr lang="en-US" altLang="en-US" b="1" u="sng" kern="0" dirty="0"/>
              <a:t> Friday,                     24</a:t>
            </a:r>
            <a:r>
              <a:rPr lang="en-US" altLang="en-US" b="1" u="sng" kern="0" baseline="30000" dirty="0"/>
              <a:t>th</a:t>
            </a:r>
            <a:r>
              <a:rPr lang="en-US" altLang="en-US" b="1" u="sng" kern="0" dirty="0"/>
              <a:t> April 2026. </a:t>
            </a:r>
            <a:endParaRPr lang="en-US" altLang="en-US" b="1" u="sng" kern="0" dirty="0">
              <a:sym typeface="Wingdings" panose="05000000000000000000" pitchFamily="2" charset="2"/>
            </a:endParaRPr>
          </a:p>
          <a:p>
            <a:pPr eaLnBrk="1" hangingPunct="1">
              <a:spcBef>
                <a:spcPts val="1200"/>
              </a:spcBef>
              <a:defRPr/>
            </a:pPr>
            <a:r>
              <a:rPr lang="en-US" altLang="en-US" b="1" u="sng" kern="0" dirty="0">
                <a:sym typeface="Wingdings" panose="05000000000000000000" pitchFamily="2" charset="2"/>
              </a:rPr>
              <a:t>NO LATE TENDERS WILL BE ACCEPTED</a:t>
            </a:r>
            <a:r>
              <a:rPr lang="en-US" altLang="en-US" kern="0" dirty="0">
                <a:sym typeface="Wingdings" panose="05000000000000000000" pitchFamily="2" charset="2"/>
              </a:rPr>
              <a:t>!!!</a:t>
            </a:r>
          </a:p>
          <a:p>
            <a:pPr marL="0" indent="0" eaLnBrk="1" hangingPunct="1">
              <a:spcBef>
                <a:spcPts val="1200"/>
              </a:spcBef>
              <a:buNone/>
              <a:defRPr/>
            </a:pPr>
            <a:endParaRPr lang="en-US" altLang="en-US" kern="0" dirty="0">
              <a:sym typeface="Wingdings" panose="05000000000000000000" pitchFamily="2" charset="2"/>
            </a:endParaRPr>
          </a:p>
          <a:p>
            <a:pPr eaLnBrk="1" hangingPunct="1">
              <a:spcBef>
                <a:spcPts val="1200"/>
              </a:spcBef>
              <a:defRPr/>
            </a:pPr>
            <a:r>
              <a:rPr lang="en-US" b="1" dirty="0"/>
              <a:t>The validity period is six (6) months from the closing date and time.</a:t>
            </a:r>
            <a:endParaRPr lang="en-US" altLang="en-US" b="1" kern="0" dirty="0"/>
          </a:p>
          <a:p>
            <a:r>
              <a:rPr lang="en-US" b="1" dirty="0"/>
              <a:t>Tenders are to be submitted electronically via Eskom E- tendering site by the stipulated closing date and time.</a:t>
            </a:r>
          </a:p>
          <a:p>
            <a:r>
              <a:rPr lang="en-ZA" b="1" kern="0" dirty="0"/>
              <a:t>Link - </a:t>
            </a:r>
            <a:r>
              <a:rPr lang="en-ZA" b="1" kern="0" dirty="0">
                <a:solidFill>
                  <a:srgbClr val="FF0000"/>
                </a:solidFill>
                <a:hlinkClick r:id="rId2">
                  <a:extLst>
                    <a:ext uri="{A12FA001-AC4F-418D-AE19-62706E023703}">
                      <ahyp:hlinkClr xmlns:ahyp="http://schemas.microsoft.com/office/drawing/2018/hyperlinkcolor" val="tx"/>
                    </a:ext>
                  </a:extLst>
                </a:hlinkClick>
              </a:rPr>
              <a:t>https://eTendering.eskom.co.za</a:t>
            </a:r>
            <a:r>
              <a:rPr lang="en-ZA" b="1" kern="0" dirty="0">
                <a:solidFill>
                  <a:srgbClr val="FF0000"/>
                </a:solidFill>
              </a:rPr>
              <a:t> </a:t>
            </a:r>
            <a:endParaRPr lang="en-ZA" dirty="0"/>
          </a:p>
          <a:p>
            <a:r>
              <a:rPr lang="en-US" b="1" dirty="0"/>
              <a:t>Please note it is the responsibility of the tenderer to ensure that the tender submission is submitted before the closing time.</a:t>
            </a:r>
            <a:endParaRPr lang="en-US" altLang="en-US" b="1" kern="0" dirty="0"/>
          </a:p>
          <a:p>
            <a:pPr marL="0" indent="0" eaLnBrk="1" hangingPunct="1">
              <a:spcBef>
                <a:spcPts val="0"/>
              </a:spcBef>
              <a:buNone/>
              <a:defRPr/>
            </a:pPr>
            <a:endParaRPr lang="en-US" altLang="en-US" kern="0" dirty="0"/>
          </a:p>
          <a:p>
            <a:pPr eaLnBrk="1" hangingPunct="1">
              <a:defRPr/>
            </a:pPr>
            <a:endParaRPr lang="en-US" altLang="en-US" kern="0" dirty="0"/>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4B232CEB-C981-2A87-0256-090AF1EDF364}"/>
              </a:ext>
            </a:extLst>
          </p:cNvPr>
          <p:cNvSpPr>
            <a:spLocks noGrp="1" noChangeArrowheads="1"/>
          </p:cNvSpPr>
          <p:nvPr>
            <p:ph type="title"/>
          </p:nvPr>
        </p:nvSpPr>
        <p:spPr/>
        <p:txBody>
          <a:bodyPr/>
          <a:lstStyle/>
          <a:p>
            <a:pPr algn="ctr"/>
            <a:r>
              <a:rPr lang="en-US" altLang="en-US" b="1"/>
              <a:t>INVITATION TO TENDER </a:t>
            </a:r>
            <a:endParaRPr lang="en-ZA" altLang="en-US" b="1"/>
          </a:p>
        </p:txBody>
      </p:sp>
      <p:sp>
        <p:nvSpPr>
          <p:cNvPr id="18435" name="Content Placeholder 2">
            <a:extLst>
              <a:ext uri="{FF2B5EF4-FFF2-40B4-BE49-F238E27FC236}">
                <a16:creationId xmlns:a16="http://schemas.microsoft.com/office/drawing/2014/main" id="{F20A2D3C-7151-42C0-D5EA-51E590A5BBA7}"/>
              </a:ext>
            </a:extLst>
          </p:cNvPr>
          <p:cNvSpPr>
            <a:spLocks noGrp="1"/>
          </p:cNvSpPr>
          <p:nvPr>
            <p:ph idx="1"/>
          </p:nvPr>
        </p:nvSpPr>
        <p:spPr/>
        <p:txBody>
          <a:bodyPr/>
          <a:lstStyle/>
          <a:p>
            <a:pPr algn="just">
              <a:defRPr/>
            </a:pPr>
            <a:r>
              <a:rPr lang="en-US" dirty="0"/>
              <a:t>The Eskom </a:t>
            </a:r>
            <a:r>
              <a:rPr lang="en-US" i="1" dirty="0"/>
              <a:t>Representative </a:t>
            </a:r>
            <a:r>
              <a:rPr lang="en-US" dirty="0"/>
              <a:t>is:</a:t>
            </a:r>
          </a:p>
          <a:p>
            <a:pPr marL="0" indent="0" algn="just">
              <a:spcBef>
                <a:spcPts val="0"/>
              </a:spcBef>
              <a:buNone/>
              <a:defRPr/>
            </a:pPr>
            <a:endParaRPr lang="en-US" dirty="0"/>
          </a:p>
          <a:p>
            <a:pPr marL="0" indent="0" algn="just">
              <a:spcBef>
                <a:spcPts val="0"/>
              </a:spcBef>
              <a:buNone/>
              <a:defRPr/>
            </a:pPr>
            <a:r>
              <a:rPr lang="en-US" dirty="0"/>
              <a:t>    Danny Rajkumar (Procurement Officer)</a:t>
            </a:r>
            <a:endParaRPr lang="en-ZA" dirty="0"/>
          </a:p>
          <a:p>
            <a:pPr marL="0" indent="0" algn="just">
              <a:spcBef>
                <a:spcPts val="0"/>
              </a:spcBef>
              <a:buNone/>
              <a:defRPr/>
            </a:pPr>
            <a:r>
              <a:rPr lang="en-US" dirty="0"/>
              <a:t>    Tel: 031 710 5735</a:t>
            </a:r>
          </a:p>
          <a:p>
            <a:pPr marL="0" indent="0" algn="just">
              <a:spcBef>
                <a:spcPts val="0"/>
              </a:spcBef>
              <a:buNone/>
              <a:defRPr/>
            </a:pPr>
            <a:r>
              <a:rPr lang="en-US" dirty="0"/>
              <a:t>    E-mail: </a:t>
            </a:r>
            <a:r>
              <a:rPr lang="en-US" b="1" u="sng" dirty="0">
                <a:solidFill>
                  <a:schemeClr val="accent1">
                    <a:lumMod val="60000"/>
                    <a:lumOff val="40000"/>
                  </a:schemeClr>
                </a:solidFill>
                <a:hlinkClick r:id="rId2">
                  <a:extLst>
                    <a:ext uri="{A12FA001-AC4F-418D-AE19-62706E023703}">
                      <ahyp:hlinkClr xmlns:ahyp="http://schemas.microsoft.com/office/drawing/2018/hyperlinkcolor" val="tx"/>
                    </a:ext>
                  </a:extLst>
                </a:hlinkClick>
              </a:rPr>
              <a:t>Danny.Rajkumar@eskom.co.za</a:t>
            </a:r>
            <a:endParaRPr lang="en-US" b="1" u="sng" dirty="0">
              <a:solidFill>
                <a:schemeClr val="accent1">
                  <a:lumMod val="60000"/>
                  <a:lumOff val="40000"/>
                </a:schemeClr>
              </a:solidFill>
            </a:endParaRPr>
          </a:p>
          <a:p>
            <a:pPr algn="just">
              <a:defRPr/>
            </a:pPr>
            <a:r>
              <a:rPr lang="en-US" altLang="en-US" dirty="0"/>
              <a:t>Clarifications/Queries are to be submitted in writing to the Buyer. No telephone calls will be accepted for queries regarding this tender. </a:t>
            </a:r>
            <a:r>
              <a:rPr lang="en-US" dirty="0"/>
              <a:t>Tenderers are requested to include the enquiry/tender number in the subject line of their email</a:t>
            </a:r>
            <a:r>
              <a:rPr lang="en-US" altLang="en-US" dirty="0"/>
              <a:t>.</a:t>
            </a:r>
          </a:p>
          <a:p>
            <a:pPr algn="just">
              <a:defRPr/>
            </a:pPr>
            <a:r>
              <a:rPr lang="en-US" altLang="en-US" dirty="0"/>
              <a:t>The closing time for clarification of queries is five (5) working days before the deadline for tender submission.</a:t>
            </a:r>
          </a:p>
          <a:p>
            <a:pPr algn="just">
              <a:defRPr/>
            </a:pPr>
            <a:r>
              <a:rPr lang="en-US" altLang="en-US" dirty="0"/>
              <a:t>All clarifications and questions will be published on National Treasury’s e-tender portal &amp; Eskom’s tender bulletin. No individual emails will be sent to the tendering companies.</a:t>
            </a:r>
          </a:p>
        </p:txBody>
      </p:sp>
      <p:sp>
        <p:nvSpPr>
          <p:cNvPr id="22532" name="Date Placeholder 3">
            <a:extLst>
              <a:ext uri="{FF2B5EF4-FFF2-40B4-BE49-F238E27FC236}">
                <a16:creationId xmlns:a16="http://schemas.microsoft.com/office/drawing/2014/main" id="{5E55DB72-D361-70B5-D714-CF50445418DE}"/>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FC7C7BF6-CCDB-4F44-8B0E-9578EA26EB2E}"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2533" name="Slide Number Placeholder 4">
            <a:extLst>
              <a:ext uri="{FF2B5EF4-FFF2-40B4-BE49-F238E27FC236}">
                <a16:creationId xmlns:a16="http://schemas.microsoft.com/office/drawing/2014/main" id="{7687D344-A323-AF7E-FF3F-CEFBB6CE96F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1383A646-338E-4DDB-AB11-CA196E619921}" type="slidenum">
              <a:rPr lang="en-ZA" altLang="en-US" sz="1000" smtClean="0">
                <a:solidFill>
                  <a:srgbClr val="83725B"/>
                </a:solidFill>
              </a:rPr>
              <a:pPr>
                <a:lnSpc>
                  <a:spcPct val="100000"/>
                </a:lnSpc>
                <a:spcBef>
                  <a:spcPct val="0"/>
                </a:spcBef>
                <a:buClrTx/>
                <a:buFontTx/>
                <a:buNone/>
              </a:pPr>
              <a:t>6</a:t>
            </a:fld>
            <a:endParaRPr lang="en-ZA" altLang="en-US" sz="1000">
              <a:solidFill>
                <a:srgbClr val="83725B"/>
              </a:solidFill>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BB313-AE46-DD25-A677-D0A17F5FB346}"/>
              </a:ext>
            </a:extLst>
          </p:cNvPr>
          <p:cNvSpPr>
            <a:spLocks noGrp="1"/>
          </p:cNvSpPr>
          <p:nvPr>
            <p:ph type="title"/>
          </p:nvPr>
        </p:nvSpPr>
        <p:spPr/>
        <p:txBody>
          <a:bodyPr/>
          <a:lstStyle/>
          <a:p>
            <a:r>
              <a:rPr lang="en-US" sz="4000" b="1" dirty="0"/>
              <a:t>Contract Award</a:t>
            </a:r>
            <a:endParaRPr lang="en-ZA" sz="4000" b="1" dirty="0"/>
          </a:p>
        </p:txBody>
      </p:sp>
      <p:sp>
        <p:nvSpPr>
          <p:cNvPr id="3" name="Content Placeholder 2">
            <a:extLst>
              <a:ext uri="{FF2B5EF4-FFF2-40B4-BE49-F238E27FC236}">
                <a16:creationId xmlns:a16="http://schemas.microsoft.com/office/drawing/2014/main" id="{ECB10570-626E-146D-C4B8-9664117AC3FC}"/>
              </a:ext>
            </a:extLst>
          </p:cNvPr>
          <p:cNvSpPr>
            <a:spLocks noGrp="1"/>
          </p:cNvSpPr>
          <p:nvPr>
            <p:ph idx="1"/>
          </p:nvPr>
        </p:nvSpPr>
        <p:spPr/>
        <p:txBody>
          <a:bodyPr/>
          <a:lstStyle/>
          <a:p>
            <a:r>
              <a:rPr lang="en-ZA" b="1" u="sng" dirty="0"/>
              <a:t>Outcome 1</a:t>
            </a:r>
            <a:endParaRPr lang="en-ZA" dirty="0"/>
          </a:p>
          <a:p>
            <a:r>
              <a:rPr lang="en-ZA" sz="1800" dirty="0"/>
              <a:t>A contract may be awarded to two service providers. One Service provider per Operating Unit, namely one service provider for KZN Operating Unit and one service provider for Free State Operating Unit. Therefore, as each supplier will be servicing a different Operating Unit this award is not linked to a panel. </a:t>
            </a:r>
          </a:p>
          <a:p>
            <a:pPr lvl="0"/>
            <a:r>
              <a:rPr lang="en-ZA" sz="1800" dirty="0"/>
              <a:t>If after the PPPFA calculation is done the same supplier is highest ranked in both Operating Unit the supplier will be given the option of which Operating Unit they would like to execute work in. The second ranked supplier will then be recommended in the Operating Unit not chosen.</a:t>
            </a:r>
          </a:p>
          <a:p>
            <a:pPr lvl="0"/>
            <a:r>
              <a:rPr lang="en-ZA" sz="1800" dirty="0"/>
              <a:t>Likewise in the case of drawing of lots. Two supplier names will be drawn, one for each Operating Unit. The lots will be drawn as KZN Operating Unit first and then Free State Operating Unit in that order. If the name is drawn for KZN Operating Unit that supplier will not be eligible for Free State Operating Unit.</a:t>
            </a:r>
          </a:p>
          <a:p>
            <a:pPr marL="0" indent="0">
              <a:buNone/>
            </a:pPr>
            <a:endParaRPr lang="en-ZA" dirty="0"/>
          </a:p>
        </p:txBody>
      </p:sp>
      <p:sp>
        <p:nvSpPr>
          <p:cNvPr id="4" name="Date Placeholder 3">
            <a:extLst>
              <a:ext uri="{FF2B5EF4-FFF2-40B4-BE49-F238E27FC236}">
                <a16:creationId xmlns:a16="http://schemas.microsoft.com/office/drawing/2014/main" id="{6F4DA592-3CB8-A11F-1042-94618F5DC3DA}"/>
              </a:ext>
            </a:extLst>
          </p:cNvPr>
          <p:cNvSpPr>
            <a:spLocks noGrp="1"/>
          </p:cNvSpPr>
          <p:nvPr>
            <p:ph type="dt" sz="half" idx="10"/>
          </p:nvPr>
        </p:nvSpPr>
        <p:spPr/>
        <p:txBody>
          <a:bodyPr/>
          <a:lstStyle/>
          <a:p>
            <a:pPr>
              <a:defRPr/>
            </a:pPr>
            <a:fld id="{57708AE1-DB79-4E1A-8C81-F1D977233EEE}" type="datetime1">
              <a:rPr lang="en-ZA" smtClean="0"/>
              <a:pPr>
                <a:defRPr/>
              </a:pPr>
              <a:t>2026/04/08</a:t>
            </a:fld>
            <a:endParaRPr lang="en-ZA"/>
          </a:p>
        </p:txBody>
      </p:sp>
      <p:sp>
        <p:nvSpPr>
          <p:cNvPr id="5" name="Slide Number Placeholder 4">
            <a:extLst>
              <a:ext uri="{FF2B5EF4-FFF2-40B4-BE49-F238E27FC236}">
                <a16:creationId xmlns:a16="http://schemas.microsoft.com/office/drawing/2014/main" id="{BD956B56-E5C8-15A2-8E9D-B4F3853A2950}"/>
              </a:ext>
            </a:extLst>
          </p:cNvPr>
          <p:cNvSpPr>
            <a:spLocks noGrp="1"/>
          </p:cNvSpPr>
          <p:nvPr>
            <p:ph type="sldNum" sz="quarter" idx="12"/>
          </p:nvPr>
        </p:nvSpPr>
        <p:spPr/>
        <p:txBody>
          <a:bodyPr/>
          <a:lstStyle/>
          <a:p>
            <a:pPr>
              <a:defRPr/>
            </a:pPr>
            <a:fld id="{57F86468-4CC6-428F-99CF-62D73205B9DB}" type="slidenum">
              <a:rPr lang="en-ZA" altLang="en-US" smtClean="0"/>
              <a:pPr>
                <a:defRPr/>
              </a:pPr>
              <a:t>7</a:t>
            </a:fld>
            <a:endParaRPr lang="en-ZA" altLang="en-US"/>
          </a:p>
        </p:txBody>
      </p:sp>
    </p:spTree>
    <p:extLst>
      <p:ext uri="{BB962C8B-B14F-4D97-AF65-F5344CB8AC3E}">
        <p14:creationId xmlns:p14="http://schemas.microsoft.com/office/powerpoint/2010/main" val="335474303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76D9-A815-AEC9-6534-7ADBBE636F3D}"/>
              </a:ext>
            </a:extLst>
          </p:cNvPr>
          <p:cNvSpPr>
            <a:spLocks noGrp="1"/>
          </p:cNvSpPr>
          <p:nvPr>
            <p:ph type="title"/>
          </p:nvPr>
        </p:nvSpPr>
        <p:spPr/>
        <p:txBody>
          <a:bodyPr/>
          <a:lstStyle/>
          <a:p>
            <a:r>
              <a:rPr lang="en-US" sz="4000" b="1" dirty="0"/>
              <a:t>Contract Award</a:t>
            </a:r>
            <a:endParaRPr lang="en-ZA" sz="4000" b="1" dirty="0"/>
          </a:p>
        </p:txBody>
      </p:sp>
      <p:sp>
        <p:nvSpPr>
          <p:cNvPr id="3" name="Content Placeholder 2">
            <a:extLst>
              <a:ext uri="{FF2B5EF4-FFF2-40B4-BE49-F238E27FC236}">
                <a16:creationId xmlns:a16="http://schemas.microsoft.com/office/drawing/2014/main" id="{16929034-6103-6915-4FC6-A18A613B0935}"/>
              </a:ext>
            </a:extLst>
          </p:cNvPr>
          <p:cNvSpPr>
            <a:spLocks noGrp="1"/>
          </p:cNvSpPr>
          <p:nvPr>
            <p:ph idx="1"/>
          </p:nvPr>
        </p:nvSpPr>
        <p:spPr/>
        <p:txBody>
          <a:bodyPr/>
          <a:lstStyle/>
          <a:p>
            <a:r>
              <a:rPr lang="en-ZA" b="1" u="sng" dirty="0"/>
              <a:t>Outcome 2</a:t>
            </a:r>
            <a:endParaRPr lang="en-ZA" dirty="0"/>
          </a:p>
          <a:p>
            <a:r>
              <a:rPr lang="en-ZA" dirty="0"/>
              <a:t>Should the outcome of the tender process result in only one (1) technically acceptable tenderer, the Service Provider will be requested provide assurance that they can adequately provide the service for both Operating Units. In the event that this happens only 1 Service Provider will be appointed to execute the services for the Cluster. </a:t>
            </a:r>
          </a:p>
          <a:p>
            <a:pPr marL="0" indent="0">
              <a:buNone/>
            </a:pPr>
            <a:endParaRPr lang="en-ZA" dirty="0"/>
          </a:p>
        </p:txBody>
      </p:sp>
      <p:sp>
        <p:nvSpPr>
          <p:cNvPr id="4" name="Date Placeholder 3">
            <a:extLst>
              <a:ext uri="{FF2B5EF4-FFF2-40B4-BE49-F238E27FC236}">
                <a16:creationId xmlns:a16="http://schemas.microsoft.com/office/drawing/2014/main" id="{DBCD443E-B34B-474E-B377-86D7A7348AFC}"/>
              </a:ext>
            </a:extLst>
          </p:cNvPr>
          <p:cNvSpPr>
            <a:spLocks noGrp="1"/>
          </p:cNvSpPr>
          <p:nvPr>
            <p:ph type="dt" sz="half" idx="10"/>
          </p:nvPr>
        </p:nvSpPr>
        <p:spPr/>
        <p:txBody>
          <a:bodyPr/>
          <a:lstStyle/>
          <a:p>
            <a:pPr>
              <a:defRPr/>
            </a:pPr>
            <a:fld id="{57708AE1-DB79-4E1A-8C81-F1D977233EEE}" type="datetime1">
              <a:rPr lang="en-ZA" smtClean="0"/>
              <a:pPr>
                <a:defRPr/>
              </a:pPr>
              <a:t>2026/04/08</a:t>
            </a:fld>
            <a:endParaRPr lang="en-ZA"/>
          </a:p>
        </p:txBody>
      </p:sp>
      <p:sp>
        <p:nvSpPr>
          <p:cNvPr id="5" name="Slide Number Placeholder 4">
            <a:extLst>
              <a:ext uri="{FF2B5EF4-FFF2-40B4-BE49-F238E27FC236}">
                <a16:creationId xmlns:a16="http://schemas.microsoft.com/office/drawing/2014/main" id="{BDFD56DE-FDC4-1E1D-7C0D-7EA9BBAE4B0C}"/>
              </a:ext>
            </a:extLst>
          </p:cNvPr>
          <p:cNvSpPr>
            <a:spLocks noGrp="1"/>
          </p:cNvSpPr>
          <p:nvPr>
            <p:ph type="sldNum" sz="quarter" idx="12"/>
          </p:nvPr>
        </p:nvSpPr>
        <p:spPr/>
        <p:txBody>
          <a:bodyPr/>
          <a:lstStyle/>
          <a:p>
            <a:pPr>
              <a:defRPr/>
            </a:pPr>
            <a:fld id="{57F86468-4CC6-428F-99CF-62D73205B9DB}" type="slidenum">
              <a:rPr lang="en-ZA" altLang="en-US" smtClean="0"/>
              <a:pPr>
                <a:defRPr/>
              </a:pPr>
              <a:t>8</a:t>
            </a:fld>
            <a:endParaRPr lang="en-ZA" altLang="en-US"/>
          </a:p>
        </p:txBody>
      </p:sp>
    </p:spTree>
    <p:extLst>
      <p:ext uri="{BB962C8B-B14F-4D97-AF65-F5344CB8AC3E}">
        <p14:creationId xmlns:p14="http://schemas.microsoft.com/office/powerpoint/2010/main" val="385992314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2B22D92-7D84-F4B3-060E-641D54277D66}"/>
              </a:ext>
            </a:extLst>
          </p:cNvPr>
          <p:cNvSpPr>
            <a:spLocks noGrp="1" noChangeArrowheads="1"/>
          </p:cNvSpPr>
          <p:nvPr>
            <p:ph type="title"/>
          </p:nvPr>
        </p:nvSpPr>
        <p:spPr/>
        <p:txBody>
          <a:bodyPr/>
          <a:lstStyle/>
          <a:p>
            <a:pPr algn="ctr"/>
            <a:r>
              <a:rPr lang="en-US" altLang="en-US" b="1"/>
              <a:t>TENDER EVALUATION</a:t>
            </a:r>
            <a:endParaRPr lang="en-ZA" altLang="en-US" b="1"/>
          </a:p>
        </p:txBody>
      </p:sp>
      <p:sp>
        <p:nvSpPr>
          <p:cNvPr id="3" name="Content Placeholder 2">
            <a:extLst>
              <a:ext uri="{FF2B5EF4-FFF2-40B4-BE49-F238E27FC236}">
                <a16:creationId xmlns:a16="http://schemas.microsoft.com/office/drawing/2014/main" id="{C76A9A48-BBAF-AFD5-3415-BC5F5AA77630}"/>
              </a:ext>
            </a:extLst>
          </p:cNvPr>
          <p:cNvSpPr>
            <a:spLocks noGrp="1"/>
          </p:cNvSpPr>
          <p:nvPr>
            <p:ph idx="1"/>
          </p:nvPr>
        </p:nvSpPr>
        <p:spPr/>
        <p:txBody>
          <a:bodyPr/>
          <a:lstStyle/>
          <a:p>
            <a:pPr algn="just">
              <a:defRPr/>
            </a:pPr>
            <a:r>
              <a:rPr lang="en-US" altLang="en-US" dirty="0"/>
              <a:t>There are five sections of the tender pack - </a:t>
            </a:r>
            <a:r>
              <a:rPr lang="en-US" b="1" dirty="0"/>
              <a:t>Documents are to be uploaded in the relevant Folders/Sections</a:t>
            </a:r>
            <a:r>
              <a:rPr lang="en-US" altLang="en-US" dirty="0"/>
              <a:t>.</a:t>
            </a:r>
            <a:endParaRPr lang="en-US" altLang="en-US" dirty="0">
              <a:sym typeface="Wingdings" panose="05000000000000000000" pitchFamily="2" charset="2"/>
            </a:endParaRPr>
          </a:p>
          <a:p>
            <a:pPr algn="just">
              <a:defRPr/>
            </a:pPr>
            <a:r>
              <a:rPr lang="en-US" altLang="en-US" dirty="0"/>
              <a:t>The sections are as follows:                                                                                      </a:t>
            </a:r>
          </a:p>
          <a:p>
            <a:pPr marL="252000" algn="just">
              <a:lnSpc>
                <a:spcPct val="100000"/>
              </a:lnSpc>
              <a:spcBef>
                <a:spcPts val="600"/>
              </a:spcBef>
              <a:defRPr/>
            </a:pPr>
            <a:r>
              <a:rPr lang="en-US" altLang="en-US" dirty="0"/>
              <a:t>Section 1: Commercial and Financial Requirements </a:t>
            </a:r>
          </a:p>
          <a:p>
            <a:pPr marL="252000" algn="just">
              <a:lnSpc>
                <a:spcPct val="100000"/>
              </a:lnSpc>
              <a:spcBef>
                <a:spcPts val="600"/>
              </a:spcBef>
              <a:defRPr/>
            </a:pPr>
            <a:r>
              <a:rPr lang="en-US" altLang="en-US" dirty="0"/>
              <a:t>Section 2: Technical Requirements </a:t>
            </a:r>
          </a:p>
          <a:p>
            <a:pPr marL="252000" algn="just">
              <a:lnSpc>
                <a:spcPct val="100000"/>
              </a:lnSpc>
              <a:spcBef>
                <a:spcPts val="600"/>
              </a:spcBef>
              <a:defRPr/>
            </a:pPr>
            <a:r>
              <a:rPr lang="en-US" altLang="en-US" dirty="0"/>
              <a:t>Section 3: SDL&amp;I Requirements </a:t>
            </a:r>
          </a:p>
          <a:p>
            <a:pPr marL="252000" algn="just">
              <a:lnSpc>
                <a:spcPct val="100000"/>
              </a:lnSpc>
              <a:spcBef>
                <a:spcPts val="600"/>
              </a:spcBef>
              <a:defRPr/>
            </a:pPr>
            <a:r>
              <a:rPr lang="en-US" altLang="en-US" dirty="0"/>
              <a:t>Section 4: Quality Requirements </a:t>
            </a:r>
          </a:p>
          <a:p>
            <a:pPr marL="252000" algn="just">
              <a:lnSpc>
                <a:spcPct val="100000"/>
              </a:lnSpc>
              <a:spcBef>
                <a:spcPts val="600"/>
              </a:spcBef>
              <a:defRPr/>
            </a:pPr>
            <a:r>
              <a:rPr lang="en-US" altLang="en-US" dirty="0"/>
              <a:t>Section 5: Safety Requirements </a:t>
            </a:r>
          </a:p>
          <a:p>
            <a:pPr marL="0" indent="0" algn="just">
              <a:lnSpc>
                <a:spcPct val="100000"/>
              </a:lnSpc>
              <a:spcBef>
                <a:spcPts val="600"/>
              </a:spcBef>
              <a:buNone/>
              <a:defRPr/>
            </a:pPr>
            <a:endParaRPr lang="en-ZA" b="1" dirty="0"/>
          </a:p>
          <a:p>
            <a:pPr marL="0" indent="0" algn="just">
              <a:lnSpc>
                <a:spcPct val="100000"/>
              </a:lnSpc>
              <a:spcBef>
                <a:spcPts val="600"/>
              </a:spcBef>
              <a:buNone/>
              <a:defRPr/>
            </a:pPr>
            <a:r>
              <a:rPr lang="en-ZA" b="1" dirty="0"/>
              <a:t>It is the responsibility of the tendering party to ensure all the required documentation is downloaded, completed and submitted timeously in the relevant folders as stated above.</a:t>
            </a:r>
            <a:endParaRPr lang="en-US" altLang="en-US" dirty="0">
              <a:sym typeface="Wingdings" panose="05000000000000000000" pitchFamily="2" charset="2"/>
            </a:endParaRPr>
          </a:p>
          <a:p>
            <a:pPr marL="0" indent="0">
              <a:spcBef>
                <a:spcPts val="600"/>
              </a:spcBef>
              <a:buFontTx/>
              <a:buNone/>
              <a:defRPr/>
            </a:pPr>
            <a:endParaRPr lang="en-US" dirty="0"/>
          </a:p>
        </p:txBody>
      </p:sp>
      <p:sp>
        <p:nvSpPr>
          <p:cNvPr id="23556" name="Date Placeholder 3">
            <a:extLst>
              <a:ext uri="{FF2B5EF4-FFF2-40B4-BE49-F238E27FC236}">
                <a16:creationId xmlns:a16="http://schemas.microsoft.com/office/drawing/2014/main" id="{290B6A52-BD70-E365-B8BC-2E06BCF7197B}"/>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2D755FAA-2C76-46D6-8E6B-23CD1B99C842}"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3557" name="Slide Number Placeholder 4">
            <a:extLst>
              <a:ext uri="{FF2B5EF4-FFF2-40B4-BE49-F238E27FC236}">
                <a16:creationId xmlns:a16="http://schemas.microsoft.com/office/drawing/2014/main" id="{9137A2A2-DC2D-C0DA-93D9-D1116F4D851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39BCC98E-C88E-4EEC-87F4-007C715C9CE9}" type="slidenum">
              <a:rPr lang="en-ZA" altLang="en-US" sz="1000" smtClean="0">
                <a:solidFill>
                  <a:srgbClr val="83725B"/>
                </a:solidFill>
              </a:rPr>
              <a:pPr>
                <a:lnSpc>
                  <a:spcPct val="100000"/>
                </a:lnSpc>
                <a:spcBef>
                  <a:spcPct val="0"/>
                </a:spcBef>
                <a:buClrTx/>
                <a:buFontTx/>
                <a:buNone/>
              </a:pPr>
              <a:t>9</a:t>
            </a:fld>
            <a:endParaRPr lang="en-ZA" altLang="en-US" sz="1000">
              <a:solidFill>
                <a:srgbClr val="83725B"/>
              </a:solidFill>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B43E2F6-7EB9-A0E3-01DD-A2D229F452BF}"/>
              </a:ext>
            </a:extLst>
          </p:cNvPr>
          <p:cNvSpPr>
            <a:spLocks noGrp="1" noChangeArrowheads="1"/>
          </p:cNvSpPr>
          <p:nvPr>
            <p:ph type="title"/>
          </p:nvPr>
        </p:nvSpPr>
        <p:spPr/>
        <p:txBody>
          <a:bodyPr/>
          <a:lstStyle/>
          <a:p>
            <a:pPr algn="ctr"/>
            <a:r>
              <a:rPr lang="en-US" altLang="en-US" sz="3600" b="1" dirty="0"/>
              <a:t>Basic Compliance</a:t>
            </a:r>
            <a:endParaRPr lang="en-ZA" altLang="en-US" sz="3600" b="1" dirty="0"/>
          </a:p>
        </p:txBody>
      </p:sp>
      <p:sp>
        <p:nvSpPr>
          <p:cNvPr id="3" name="Content Placeholder 2">
            <a:extLst>
              <a:ext uri="{FF2B5EF4-FFF2-40B4-BE49-F238E27FC236}">
                <a16:creationId xmlns:a16="http://schemas.microsoft.com/office/drawing/2014/main" id="{3E24E4B3-51AA-9C52-51AE-4BCBDD7221EC}"/>
              </a:ext>
            </a:extLst>
          </p:cNvPr>
          <p:cNvSpPr>
            <a:spLocks noGrp="1"/>
          </p:cNvSpPr>
          <p:nvPr>
            <p:ph idx="1"/>
          </p:nvPr>
        </p:nvSpPr>
        <p:spPr/>
        <p:txBody>
          <a:bodyPr/>
          <a:lstStyle/>
          <a:p>
            <a:pPr marL="0" indent="0" algn="just">
              <a:spcBef>
                <a:spcPts val="600"/>
              </a:spcBef>
              <a:buFontTx/>
              <a:buNone/>
              <a:defRPr/>
            </a:pPr>
            <a:r>
              <a:rPr lang="en-US" b="1" u="sng" dirty="0">
                <a:solidFill>
                  <a:srgbClr val="FF0000"/>
                </a:solidFill>
              </a:rPr>
              <a:t>Basic Compliance</a:t>
            </a:r>
          </a:p>
          <a:p>
            <a:pPr marL="0" indent="0" algn="just">
              <a:spcBef>
                <a:spcPts val="600"/>
              </a:spcBef>
              <a:buFontTx/>
              <a:buNone/>
              <a:defRPr/>
            </a:pPr>
            <a:r>
              <a:rPr lang="en-US" dirty="0"/>
              <a:t>To determine responsive and non-responsive tenders, the tenderers are required to submit all documents mentioned on the invitation to tender.</a:t>
            </a:r>
          </a:p>
          <a:p>
            <a:pPr lvl="1" algn="just">
              <a:lnSpc>
                <a:spcPct val="50000"/>
              </a:lnSpc>
              <a:spcBef>
                <a:spcPts val="600"/>
              </a:spcBef>
              <a:defRPr/>
            </a:pPr>
            <a:r>
              <a:rPr lang="en-US" sz="2000" dirty="0"/>
              <a:t>Valid Tax clearance certificate</a:t>
            </a:r>
          </a:p>
          <a:p>
            <a:pPr lvl="1" algn="just">
              <a:lnSpc>
                <a:spcPct val="50000"/>
              </a:lnSpc>
              <a:spcBef>
                <a:spcPts val="600"/>
              </a:spcBef>
              <a:defRPr/>
            </a:pPr>
            <a:r>
              <a:rPr lang="en-US" sz="2000" dirty="0"/>
              <a:t>Valid Letter of Good Standing</a:t>
            </a:r>
          </a:p>
          <a:p>
            <a:pPr lvl="1" algn="just">
              <a:lnSpc>
                <a:spcPct val="50000"/>
              </a:lnSpc>
              <a:spcBef>
                <a:spcPts val="600"/>
              </a:spcBef>
              <a:defRPr/>
            </a:pPr>
            <a:r>
              <a:rPr lang="en-US" sz="2000" dirty="0"/>
              <a:t>Valid BBBEE Certificate</a:t>
            </a:r>
          </a:p>
          <a:p>
            <a:pPr lvl="1" algn="just">
              <a:lnSpc>
                <a:spcPct val="50000"/>
              </a:lnSpc>
              <a:spcBef>
                <a:spcPts val="600"/>
              </a:spcBef>
              <a:defRPr/>
            </a:pPr>
            <a:r>
              <a:rPr lang="en-US" sz="2000" dirty="0"/>
              <a:t>Authority to submit a tender</a:t>
            </a:r>
          </a:p>
          <a:p>
            <a:pPr lvl="1" algn="just">
              <a:lnSpc>
                <a:spcPct val="50000"/>
              </a:lnSpc>
              <a:spcBef>
                <a:spcPts val="600"/>
              </a:spcBef>
              <a:defRPr/>
            </a:pPr>
            <a:r>
              <a:rPr lang="en-US" sz="2000" dirty="0"/>
              <a:t>Supplier Declaration of interest</a:t>
            </a:r>
          </a:p>
          <a:p>
            <a:pPr lvl="1" algn="just">
              <a:lnSpc>
                <a:spcPct val="50000"/>
              </a:lnSpc>
              <a:spcBef>
                <a:spcPts val="600"/>
              </a:spcBef>
              <a:defRPr/>
            </a:pPr>
            <a:r>
              <a:rPr lang="en-US" sz="2000" dirty="0"/>
              <a:t>SBD4 Declaration of Interest</a:t>
            </a:r>
          </a:p>
          <a:p>
            <a:pPr lvl="1" algn="just">
              <a:lnSpc>
                <a:spcPct val="50000"/>
              </a:lnSpc>
              <a:spcBef>
                <a:spcPts val="600"/>
              </a:spcBef>
              <a:defRPr/>
            </a:pPr>
            <a:r>
              <a:rPr lang="en-US" sz="2000" dirty="0"/>
              <a:t>Declaration of fair bidding practices</a:t>
            </a:r>
          </a:p>
          <a:p>
            <a:pPr lvl="1" algn="just">
              <a:lnSpc>
                <a:spcPct val="50000"/>
              </a:lnSpc>
              <a:spcBef>
                <a:spcPts val="600"/>
              </a:spcBef>
              <a:defRPr/>
            </a:pPr>
            <a:r>
              <a:rPr lang="en-US" sz="2000" dirty="0"/>
              <a:t>C.S.D. Document</a:t>
            </a:r>
          </a:p>
          <a:p>
            <a:pPr lvl="1" algn="just">
              <a:lnSpc>
                <a:spcPct val="50000"/>
              </a:lnSpc>
              <a:spcBef>
                <a:spcPts val="600"/>
              </a:spcBef>
              <a:defRPr/>
            </a:pPr>
            <a:r>
              <a:rPr lang="en-US" sz="2000" dirty="0"/>
              <a:t>Certificate of compliance with Employment Equity (if applicable)</a:t>
            </a:r>
          </a:p>
          <a:p>
            <a:pPr lvl="1" algn="just">
              <a:lnSpc>
                <a:spcPct val="50000"/>
              </a:lnSpc>
              <a:spcBef>
                <a:spcPts val="600"/>
              </a:spcBef>
              <a:defRPr/>
            </a:pPr>
            <a:r>
              <a:rPr lang="en-US" sz="2000" dirty="0"/>
              <a:t>List of directors and their percentage shareholding.</a:t>
            </a:r>
          </a:p>
          <a:p>
            <a:pPr lvl="1" algn="just">
              <a:lnSpc>
                <a:spcPct val="50000"/>
              </a:lnSpc>
              <a:spcBef>
                <a:spcPts val="600"/>
              </a:spcBef>
              <a:defRPr/>
            </a:pPr>
            <a:r>
              <a:rPr lang="en-US" sz="2000" dirty="0"/>
              <a:t>NEC3 PSC signed Completed  </a:t>
            </a:r>
          </a:p>
          <a:p>
            <a:pPr lvl="1" algn="just">
              <a:lnSpc>
                <a:spcPct val="50000"/>
              </a:lnSpc>
              <a:spcBef>
                <a:spcPts val="600"/>
              </a:spcBef>
              <a:defRPr/>
            </a:pPr>
            <a:r>
              <a:rPr lang="en-US" sz="2000" dirty="0"/>
              <a:t>Health and Safety and Environmental returnable Documents</a:t>
            </a:r>
          </a:p>
          <a:p>
            <a:pPr lvl="1" algn="just">
              <a:lnSpc>
                <a:spcPct val="50000"/>
              </a:lnSpc>
              <a:spcBef>
                <a:spcPts val="600"/>
              </a:spcBef>
              <a:defRPr/>
            </a:pPr>
            <a:r>
              <a:rPr lang="en-US" sz="2000" dirty="0"/>
              <a:t>Quality Returnable Documents</a:t>
            </a:r>
          </a:p>
          <a:p>
            <a:pPr lvl="1" algn="just">
              <a:lnSpc>
                <a:spcPct val="50000"/>
              </a:lnSpc>
              <a:spcBef>
                <a:spcPts val="600"/>
              </a:spcBef>
              <a:defRPr/>
            </a:pPr>
            <a:r>
              <a:rPr lang="en-US" sz="2000" dirty="0"/>
              <a:t>Last 2 years of audited financial statements for new companies</a:t>
            </a:r>
            <a:endParaRPr lang="en-ZA" sz="2000" dirty="0"/>
          </a:p>
          <a:p>
            <a:pPr>
              <a:defRPr/>
            </a:pPr>
            <a:endParaRPr lang="en-ZA" dirty="0"/>
          </a:p>
        </p:txBody>
      </p:sp>
      <p:sp>
        <p:nvSpPr>
          <p:cNvPr id="24580" name="Date Placeholder 3">
            <a:extLst>
              <a:ext uri="{FF2B5EF4-FFF2-40B4-BE49-F238E27FC236}">
                <a16:creationId xmlns:a16="http://schemas.microsoft.com/office/drawing/2014/main" id="{AA858E75-5A31-AD1E-BC5E-433170A39722}"/>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CDAE4E5E-BC60-4913-83D4-01C67CE722D2}"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4581" name="Slide Number Placeholder 4">
            <a:extLst>
              <a:ext uri="{FF2B5EF4-FFF2-40B4-BE49-F238E27FC236}">
                <a16:creationId xmlns:a16="http://schemas.microsoft.com/office/drawing/2014/main" id="{7A51C46A-E4B4-0250-F322-AECD82423EC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713FE29A-240E-4A10-8E97-B57060FEAB3E}" type="slidenum">
              <a:rPr lang="en-ZA" altLang="en-US" sz="1000" smtClean="0">
                <a:solidFill>
                  <a:srgbClr val="83725B"/>
                </a:solidFill>
              </a:rPr>
              <a:pPr>
                <a:lnSpc>
                  <a:spcPct val="100000"/>
                </a:lnSpc>
                <a:spcBef>
                  <a:spcPct val="0"/>
                </a:spcBef>
                <a:buClrTx/>
                <a:buFontTx/>
                <a:buNone/>
              </a:pPr>
              <a:t>10</a:t>
            </a:fld>
            <a:endParaRPr lang="en-ZA" altLang="en-US" sz="1000">
              <a:solidFill>
                <a:srgbClr val="83725B"/>
              </a:solidFill>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6F4F-6793-C134-40F5-BB92427B9F9A}"/>
              </a:ext>
            </a:extLst>
          </p:cNvPr>
          <p:cNvSpPr>
            <a:spLocks noGrp="1"/>
          </p:cNvSpPr>
          <p:nvPr>
            <p:ph type="title"/>
          </p:nvPr>
        </p:nvSpPr>
        <p:spPr/>
        <p:txBody>
          <a:bodyPr/>
          <a:lstStyle/>
          <a:p>
            <a:r>
              <a:rPr lang="en-US" dirty="0"/>
              <a:t> </a:t>
            </a:r>
            <a:r>
              <a:rPr lang="en-US" sz="3200" b="1" dirty="0"/>
              <a:t>Basic Compliance Continued</a:t>
            </a:r>
            <a:endParaRPr lang="en-ZA" sz="3200" b="1" dirty="0"/>
          </a:p>
        </p:txBody>
      </p:sp>
      <p:sp>
        <p:nvSpPr>
          <p:cNvPr id="3" name="Content Placeholder 2">
            <a:extLst>
              <a:ext uri="{FF2B5EF4-FFF2-40B4-BE49-F238E27FC236}">
                <a16:creationId xmlns:a16="http://schemas.microsoft.com/office/drawing/2014/main" id="{0E4C0506-4531-546D-CC5E-BFE9BBA8E4FB}"/>
              </a:ext>
            </a:extLst>
          </p:cNvPr>
          <p:cNvSpPr>
            <a:spLocks noGrp="1"/>
          </p:cNvSpPr>
          <p:nvPr>
            <p:ph idx="1"/>
          </p:nvPr>
        </p:nvSpPr>
        <p:spPr>
          <a:xfrm>
            <a:off x="436563" y="1052736"/>
            <a:ext cx="8378825" cy="5429027"/>
          </a:xfrm>
        </p:spPr>
        <p:txBody>
          <a:bodyPr/>
          <a:lstStyle/>
          <a:p>
            <a:r>
              <a:rPr lang="en-US" sz="1600" b="1" dirty="0"/>
              <a:t>Basic compliance for this Invitation to Tender are:</a:t>
            </a:r>
            <a:endParaRPr lang="en-ZA" sz="1600" b="1" dirty="0"/>
          </a:p>
          <a:p>
            <a:pPr lvl="2" algn="just"/>
            <a:r>
              <a:rPr lang="en-US" dirty="0"/>
              <a:t>Meet the eligibility criteria for a tenderer</a:t>
            </a:r>
            <a:endParaRPr lang="en-ZA" dirty="0"/>
          </a:p>
          <a:p>
            <a:pPr lvl="2" algn="just"/>
            <a:r>
              <a:rPr lang="en-US" dirty="0"/>
              <a:t>Submit/upload tender documents electronically on E-Tendering</a:t>
            </a:r>
            <a:endParaRPr lang="en-ZA" dirty="0"/>
          </a:p>
          <a:p>
            <a:pPr lvl="2" algn="just"/>
            <a:r>
              <a:rPr lang="en-US" dirty="0"/>
              <a:t>Submit a complete signed NEC3 Professional Services Contract Document    </a:t>
            </a:r>
            <a:endParaRPr lang="en-ZA" dirty="0"/>
          </a:p>
          <a:p>
            <a:pPr lvl="2" algn="just"/>
            <a:r>
              <a:rPr lang="en-US" dirty="0"/>
              <a:t>Submission of the mandatory tender </a:t>
            </a:r>
            <a:r>
              <a:rPr lang="en-US" dirty="0" err="1"/>
              <a:t>returnables</a:t>
            </a:r>
            <a:r>
              <a:rPr lang="en-US" dirty="0"/>
              <a:t> as at stipulated deadlines.</a:t>
            </a:r>
          </a:p>
          <a:p>
            <a:pPr marL="896937" lvl="2" indent="0" algn="just">
              <a:buNone/>
            </a:pPr>
            <a:r>
              <a:rPr lang="en-US" b="1" dirty="0">
                <a:solidFill>
                  <a:srgbClr val="FF0000"/>
                </a:solidFill>
              </a:rPr>
              <a:t>A tenderer’s failure to have submitted/uploaded tender documents will render the tender non-responsive. </a:t>
            </a:r>
          </a:p>
          <a:p>
            <a:r>
              <a:rPr lang="en-ZA" sz="1600" b="1" u="sng" dirty="0"/>
              <a:t>Commercial Mandatory Returnable Required prior to contract award (non-Disqualifiable)</a:t>
            </a:r>
            <a:endParaRPr lang="en-ZA" sz="1600" dirty="0"/>
          </a:p>
          <a:p>
            <a:r>
              <a:rPr lang="en-US" sz="1600" b="1" dirty="0"/>
              <a:t>The returnable (s) requested are required to be received by the Procurement Practitioner upon request by contract award; failure to provide the document will deem tender non-responsive.</a:t>
            </a:r>
            <a:endParaRPr lang="en-ZA" sz="1600" dirty="0"/>
          </a:p>
          <a:p>
            <a:pPr lvl="0"/>
            <a:r>
              <a:rPr lang="en-ZA" sz="1600" dirty="0"/>
              <a:t>CSD Registration – Companies are required to provide a valid CSD starting with (MAAA……) number.</a:t>
            </a:r>
          </a:p>
          <a:p>
            <a:endParaRPr lang="en-ZA" dirty="0"/>
          </a:p>
        </p:txBody>
      </p:sp>
      <p:sp>
        <p:nvSpPr>
          <p:cNvPr id="4" name="Date Placeholder 3">
            <a:extLst>
              <a:ext uri="{FF2B5EF4-FFF2-40B4-BE49-F238E27FC236}">
                <a16:creationId xmlns:a16="http://schemas.microsoft.com/office/drawing/2014/main" id="{0D7A834A-E01B-BC66-1EC9-D82F4A181A40}"/>
              </a:ext>
            </a:extLst>
          </p:cNvPr>
          <p:cNvSpPr>
            <a:spLocks noGrp="1"/>
          </p:cNvSpPr>
          <p:nvPr>
            <p:ph type="dt" sz="half" idx="10"/>
          </p:nvPr>
        </p:nvSpPr>
        <p:spPr/>
        <p:txBody>
          <a:bodyPr/>
          <a:lstStyle/>
          <a:p>
            <a:pPr>
              <a:defRPr/>
            </a:pPr>
            <a:fld id="{57708AE1-DB79-4E1A-8C81-F1D977233EEE}" type="datetime1">
              <a:rPr lang="en-ZA" smtClean="0"/>
              <a:pPr>
                <a:defRPr/>
              </a:pPr>
              <a:t>2026/04/08</a:t>
            </a:fld>
            <a:endParaRPr lang="en-ZA"/>
          </a:p>
        </p:txBody>
      </p:sp>
      <p:sp>
        <p:nvSpPr>
          <p:cNvPr id="5" name="Slide Number Placeholder 4">
            <a:extLst>
              <a:ext uri="{FF2B5EF4-FFF2-40B4-BE49-F238E27FC236}">
                <a16:creationId xmlns:a16="http://schemas.microsoft.com/office/drawing/2014/main" id="{66C1B9A1-ADCB-7A36-1D35-1C6E7012701A}"/>
              </a:ext>
            </a:extLst>
          </p:cNvPr>
          <p:cNvSpPr>
            <a:spLocks noGrp="1"/>
          </p:cNvSpPr>
          <p:nvPr>
            <p:ph type="sldNum" sz="quarter" idx="12"/>
          </p:nvPr>
        </p:nvSpPr>
        <p:spPr/>
        <p:txBody>
          <a:bodyPr/>
          <a:lstStyle/>
          <a:p>
            <a:pPr>
              <a:defRPr/>
            </a:pPr>
            <a:fld id="{57F86468-4CC6-428F-99CF-62D73205B9DB}" type="slidenum">
              <a:rPr lang="en-ZA" altLang="en-US" smtClean="0"/>
              <a:pPr>
                <a:defRPr/>
              </a:pPr>
              <a:t>11</a:t>
            </a:fld>
            <a:endParaRPr lang="en-ZA" altLang="en-US"/>
          </a:p>
        </p:txBody>
      </p:sp>
    </p:spTree>
    <p:extLst>
      <p:ext uri="{BB962C8B-B14F-4D97-AF65-F5344CB8AC3E}">
        <p14:creationId xmlns:p14="http://schemas.microsoft.com/office/powerpoint/2010/main" val="13302114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6E2E-D66D-C44B-592A-7A7796649D89}"/>
              </a:ext>
            </a:extLst>
          </p:cNvPr>
          <p:cNvSpPr>
            <a:spLocks noGrp="1"/>
          </p:cNvSpPr>
          <p:nvPr>
            <p:ph type="title"/>
          </p:nvPr>
        </p:nvSpPr>
        <p:spPr/>
        <p:txBody>
          <a:bodyPr/>
          <a:lstStyle/>
          <a:p>
            <a:r>
              <a:rPr lang="en-US" sz="3200" b="1" dirty="0"/>
              <a:t>Basic Compliance Continued</a:t>
            </a:r>
            <a:endParaRPr lang="en-ZA" sz="3200" b="1" dirty="0"/>
          </a:p>
        </p:txBody>
      </p:sp>
      <p:sp>
        <p:nvSpPr>
          <p:cNvPr id="3" name="Content Placeholder 2">
            <a:extLst>
              <a:ext uri="{FF2B5EF4-FFF2-40B4-BE49-F238E27FC236}">
                <a16:creationId xmlns:a16="http://schemas.microsoft.com/office/drawing/2014/main" id="{0222EE2A-056E-FFC2-56AC-EBEDB38B7400}"/>
              </a:ext>
            </a:extLst>
          </p:cNvPr>
          <p:cNvSpPr>
            <a:spLocks noGrp="1"/>
          </p:cNvSpPr>
          <p:nvPr>
            <p:ph idx="1"/>
          </p:nvPr>
        </p:nvSpPr>
        <p:spPr/>
        <p:txBody>
          <a:bodyPr/>
          <a:lstStyle/>
          <a:p>
            <a:pPr marL="0" indent="0" algn="just">
              <a:buNone/>
            </a:pPr>
            <a:r>
              <a:rPr lang="en-ZA" sz="1600" b="1" u="sng" dirty="0"/>
              <a:t>Commercial Mandatory Returnable (Non - Disqualifiable) </a:t>
            </a:r>
          </a:p>
          <a:p>
            <a:pPr marL="0" indent="0" algn="just">
              <a:lnSpc>
                <a:spcPct val="100000"/>
              </a:lnSpc>
              <a:buNone/>
            </a:pPr>
            <a:r>
              <a:rPr lang="en-US" sz="1600" b="1" dirty="0"/>
              <a:t>These returnable are also required to be </a:t>
            </a:r>
            <a:r>
              <a:rPr lang="en-GB" sz="1600" b="1" dirty="0"/>
              <a:t>fully completed, signed </a:t>
            </a:r>
            <a:r>
              <a:rPr lang="en-US" sz="1600" b="1" dirty="0"/>
              <a:t>and submitted with Tender at Tender closing date and time, however, if not submitted by Tender closing, the Procurement Practitioners may request in writing the outstanding returnable to be submitted within five (5) working days. If the requested returnable (s) are not fully completed, signed and/or received by the Procurement Practitioner within five (5) working days of the request; the tender will be disqualified.</a:t>
            </a:r>
          </a:p>
          <a:p>
            <a:pPr marL="0" indent="0" algn="just">
              <a:lnSpc>
                <a:spcPct val="100000"/>
              </a:lnSpc>
              <a:buNone/>
            </a:pPr>
            <a:r>
              <a:rPr lang="en-US" sz="1600" b="1" dirty="0"/>
              <a:t>The table below depicts the non-disqualifiable items:</a:t>
            </a:r>
          </a:p>
          <a:p>
            <a:pPr eaLnBrk="1" fontAlgn="t" hangingPunct="1"/>
            <a:r>
              <a:rPr lang="en-ZA" sz="1600" dirty="0"/>
              <a:t>Annexure A - Authorisation form.</a:t>
            </a:r>
          </a:p>
          <a:p>
            <a:pPr eaLnBrk="1" fontAlgn="t" hangingPunct="1"/>
            <a:r>
              <a:rPr lang="en-ZA" sz="1600" dirty="0"/>
              <a:t>Annexure B – Acknowledgement form.</a:t>
            </a:r>
          </a:p>
          <a:p>
            <a:pPr eaLnBrk="1" fontAlgn="t" hangingPunct="1"/>
            <a:r>
              <a:rPr lang="en-ZA" sz="1600" dirty="0"/>
              <a:t>Annexure C - Tenderer’s particulars form.</a:t>
            </a:r>
          </a:p>
          <a:p>
            <a:pPr eaLnBrk="1" fontAlgn="t" hangingPunct="1"/>
            <a:r>
              <a:rPr lang="en-ZA" sz="1600" dirty="0"/>
              <a:t>Annexure D - Integrity Declaration form.</a:t>
            </a:r>
          </a:p>
          <a:p>
            <a:pPr marL="0" indent="0">
              <a:buNone/>
            </a:pPr>
            <a:endParaRPr lang="en-ZA" dirty="0"/>
          </a:p>
        </p:txBody>
      </p:sp>
      <p:sp>
        <p:nvSpPr>
          <p:cNvPr id="4" name="Date Placeholder 3">
            <a:extLst>
              <a:ext uri="{FF2B5EF4-FFF2-40B4-BE49-F238E27FC236}">
                <a16:creationId xmlns:a16="http://schemas.microsoft.com/office/drawing/2014/main" id="{829D148C-ECD1-4172-060B-F2A24B11CF8D}"/>
              </a:ext>
            </a:extLst>
          </p:cNvPr>
          <p:cNvSpPr>
            <a:spLocks noGrp="1"/>
          </p:cNvSpPr>
          <p:nvPr>
            <p:ph type="dt" sz="half" idx="10"/>
          </p:nvPr>
        </p:nvSpPr>
        <p:spPr/>
        <p:txBody>
          <a:bodyPr/>
          <a:lstStyle/>
          <a:p>
            <a:pPr>
              <a:defRPr/>
            </a:pPr>
            <a:fld id="{57708AE1-DB79-4E1A-8C81-F1D977233EEE}" type="datetime1">
              <a:rPr lang="en-ZA" smtClean="0"/>
              <a:pPr>
                <a:defRPr/>
              </a:pPr>
              <a:t>2026/04/08</a:t>
            </a:fld>
            <a:endParaRPr lang="en-ZA"/>
          </a:p>
        </p:txBody>
      </p:sp>
      <p:sp>
        <p:nvSpPr>
          <p:cNvPr id="5" name="Slide Number Placeholder 4">
            <a:extLst>
              <a:ext uri="{FF2B5EF4-FFF2-40B4-BE49-F238E27FC236}">
                <a16:creationId xmlns:a16="http://schemas.microsoft.com/office/drawing/2014/main" id="{173E2BE5-C122-1FF1-3DC4-23B08EF0B87E}"/>
              </a:ext>
            </a:extLst>
          </p:cNvPr>
          <p:cNvSpPr>
            <a:spLocks noGrp="1"/>
          </p:cNvSpPr>
          <p:nvPr>
            <p:ph type="sldNum" sz="quarter" idx="12"/>
          </p:nvPr>
        </p:nvSpPr>
        <p:spPr/>
        <p:txBody>
          <a:bodyPr/>
          <a:lstStyle/>
          <a:p>
            <a:pPr>
              <a:defRPr/>
            </a:pPr>
            <a:fld id="{57F86468-4CC6-428F-99CF-62D73205B9DB}" type="slidenum">
              <a:rPr lang="en-ZA" altLang="en-US" smtClean="0"/>
              <a:pPr>
                <a:defRPr/>
              </a:pPr>
              <a:t>12</a:t>
            </a:fld>
            <a:endParaRPr lang="en-ZA" altLang="en-US"/>
          </a:p>
        </p:txBody>
      </p:sp>
    </p:spTree>
    <p:extLst>
      <p:ext uri="{BB962C8B-B14F-4D97-AF65-F5344CB8AC3E}">
        <p14:creationId xmlns:p14="http://schemas.microsoft.com/office/powerpoint/2010/main" val="307229415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6CA9-FC12-8D16-91BE-C2776125A44F}"/>
              </a:ext>
            </a:extLst>
          </p:cNvPr>
          <p:cNvSpPr>
            <a:spLocks noGrp="1"/>
          </p:cNvSpPr>
          <p:nvPr>
            <p:ph type="title"/>
          </p:nvPr>
        </p:nvSpPr>
        <p:spPr/>
        <p:txBody>
          <a:bodyPr/>
          <a:lstStyle/>
          <a:p>
            <a:r>
              <a:rPr lang="en-US" sz="3200" b="1" dirty="0"/>
              <a:t>Basic Compliance Continued</a:t>
            </a:r>
            <a:endParaRPr lang="en-ZA" sz="3200" b="1" dirty="0"/>
          </a:p>
        </p:txBody>
      </p:sp>
      <p:sp>
        <p:nvSpPr>
          <p:cNvPr id="3" name="Content Placeholder 2">
            <a:extLst>
              <a:ext uri="{FF2B5EF4-FFF2-40B4-BE49-F238E27FC236}">
                <a16:creationId xmlns:a16="http://schemas.microsoft.com/office/drawing/2014/main" id="{A538DA18-EE9E-4A53-D539-E2612D90BAE4}"/>
              </a:ext>
            </a:extLst>
          </p:cNvPr>
          <p:cNvSpPr>
            <a:spLocks noGrp="1"/>
          </p:cNvSpPr>
          <p:nvPr>
            <p:ph idx="1"/>
          </p:nvPr>
        </p:nvSpPr>
        <p:spPr/>
        <p:txBody>
          <a:bodyPr/>
          <a:lstStyle/>
          <a:p>
            <a:pPr eaLnBrk="1" fontAlgn="t" hangingPunct="1"/>
            <a:r>
              <a:rPr lang="en-US" sz="1600" dirty="0"/>
              <a:t>Annexure E - CPA Requirements for Local Goods/Services.</a:t>
            </a:r>
            <a:endParaRPr lang="en-ZA" sz="1600" dirty="0"/>
          </a:p>
          <a:p>
            <a:pPr eaLnBrk="1" fontAlgn="t" hangingPunct="1"/>
            <a:r>
              <a:rPr lang="en-US" sz="1600" dirty="0"/>
              <a:t>Annexure F - CPA(IG) for Foreign Goods/Services</a:t>
            </a:r>
            <a:endParaRPr lang="en-ZA" sz="1600" dirty="0"/>
          </a:p>
          <a:p>
            <a:pPr eaLnBrk="1" fontAlgn="t" hangingPunct="1"/>
            <a:r>
              <a:rPr lang="en-ZA" sz="1600" dirty="0"/>
              <a:t>Annexure G1 - Fully complete and sign the SBD 6.2 preference claim form in the invitation to tender/request for proposals.</a:t>
            </a:r>
          </a:p>
          <a:p>
            <a:pPr eaLnBrk="1" fontAlgn="auto" hangingPunct="1"/>
            <a:r>
              <a:rPr lang="en-ZA" sz="1600" dirty="0"/>
              <a:t>Annexure G2, G3 and G4 – Local Content Declaration (Annexure C,D,E)</a:t>
            </a:r>
          </a:p>
          <a:p>
            <a:pPr eaLnBrk="1" fontAlgn="t" hangingPunct="1"/>
            <a:r>
              <a:rPr lang="en-ZA" sz="1600" dirty="0"/>
              <a:t>Annexure H - Fully complete and sign the SBD1 Invitation to bid form in the invitation to tender.</a:t>
            </a:r>
          </a:p>
          <a:p>
            <a:pPr eaLnBrk="1" fontAlgn="t" hangingPunct="1"/>
            <a:r>
              <a:rPr lang="en-ZA" sz="1600" dirty="0"/>
              <a:t>Annexure I - Fully complete and sign the SBD 6.1 preference claim form in the invitation to tender.</a:t>
            </a:r>
          </a:p>
          <a:p>
            <a:pPr eaLnBrk="1" fontAlgn="t" hangingPunct="1"/>
            <a:r>
              <a:rPr lang="en-ZA" sz="1600" dirty="0"/>
              <a:t>Annexure J - Fully complete and sign the SBD 4 Bidders Disclosure form in the invitation to tender.</a:t>
            </a:r>
          </a:p>
          <a:p>
            <a:pPr eaLnBrk="1" fontAlgn="t" hangingPunct="1"/>
            <a:r>
              <a:rPr lang="en-ZA" sz="1600" dirty="0"/>
              <a:t>Tax Evaluation Questionnaire.</a:t>
            </a:r>
          </a:p>
          <a:p>
            <a:pPr eaLnBrk="1" fontAlgn="t" hangingPunct="1"/>
            <a:r>
              <a:rPr lang="en-ZA" sz="1600" dirty="0"/>
              <a:t>E-tendering Training Acknowledgement Form.</a:t>
            </a:r>
          </a:p>
          <a:p>
            <a:endParaRPr lang="en-ZA" dirty="0"/>
          </a:p>
        </p:txBody>
      </p:sp>
      <p:sp>
        <p:nvSpPr>
          <p:cNvPr id="4" name="Date Placeholder 3">
            <a:extLst>
              <a:ext uri="{FF2B5EF4-FFF2-40B4-BE49-F238E27FC236}">
                <a16:creationId xmlns:a16="http://schemas.microsoft.com/office/drawing/2014/main" id="{6EE7F0C5-FE89-DF0C-8F38-0BE8CF7C7D2E}"/>
              </a:ext>
            </a:extLst>
          </p:cNvPr>
          <p:cNvSpPr>
            <a:spLocks noGrp="1"/>
          </p:cNvSpPr>
          <p:nvPr>
            <p:ph type="dt" sz="half" idx="10"/>
          </p:nvPr>
        </p:nvSpPr>
        <p:spPr/>
        <p:txBody>
          <a:bodyPr/>
          <a:lstStyle/>
          <a:p>
            <a:pPr>
              <a:defRPr/>
            </a:pPr>
            <a:fld id="{57708AE1-DB79-4E1A-8C81-F1D977233EEE}" type="datetime1">
              <a:rPr lang="en-ZA" smtClean="0"/>
              <a:pPr>
                <a:defRPr/>
              </a:pPr>
              <a:t>2026/04/08</a:t>
            </a:fld>
            <a:endParaRPr lang="en-ZA"/>
          </a:p>
        </p:txBody>
      </p:sp>
      <p:sp>
        <p:nvSpPr>
          <p:cNvPr id="5" name="Slide Number Placeholder 4">
            <a:extLst>
              <a:ext uri="{FF2B5EF4-FFF2-40B4-BE49-F238E27FC236}">
                <a16:creationId xmlns:a16="http://schemas.microsoft.com/office/drawing/2014/main" id="{69E88AFB-FE0C-2C2B-59E2-BCA9C9822D18}"/>
              </a:ext>
            </a:extLst>
          </p:cNvPr>
          <p:cNvSpPr>
            <a:spLocks noGrp="1"/>
          </p:cNvSpPr>
          <p:nvPr>
            <p:ph type="sldNum" sz="quarter" idx="12"/>
          </p:nvPr>
        </p:nvSpPr>
        <p:spPr/>
        <p:txBody>
          <a:bodyPr/>
          <a:lstStyle/>
          <a:p>
            <a:pPr>
              <a:defRPr/>
            </a:pPr>
            <a:fld id="{57F86468-4CC6-428F-99CF-62D73205B9DB}" type="slidenum">
              <a:rPr lang="en-ZA" altLang="en-US" smtClean="0"/>
              <a:pPr>
                <a:defRPr/>
              </a:pPr>
              <a:t>13</a:t>
            </a:fld>
            <a:endParaRPr lang="en-ZA" altLang="en-US"/>
          </a:p>
        </p:txBody>
      </p:sp>
    </p:spTree>
    <p:extLst>
      <p:ext uri="{BB962C8B-B14F-4D97-AF65-F5344CB8AC3E}">
        <p14:creationId xmlns:p14="http://schemas.microsoft.com/office/powerpoint/2010/main" val="417496809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C297448-69CB-41CA-A19A-40ED3F40E65D}"/>
              </a:ext>
            </a:extLst>
          </p:cNvPr>
          <p:cNvSpPr>
            <a:spLocks noGrp="1" noChangeArrowheads="1"/>
          </p:cNvSpPr>
          <p:nvPr>
            <p:ph type="title"/>
          </p:nvPr>
        </p:nvSpPr>
        <p:spPr/>
        <p:txBody>
          <a:bodyPr/>
          <a:lstStyle/>
          <a:p>
            <a:pPr algn="ctr"/>
            <a:r>
              <a:rPr lang="en-US" altLang="en-US" b="1"/>
              <a:t>TECHNICAL EVALUATION</a:t>
            </a:r>
            <a:endParaRPr lang="en-ZA" altLang="en-US" b="1"/>
          </a:p>
        </p:txBody>
      </p:sp>
      <p:sp>
        <p:nvSpPr>
          <p:cNvPr id="25603" name="Date Placeholder 3">
            <a:extLst>
              <a:ext uri="{FF2B5EF4-FFF2-40B4-BE49-F238E27FC236}">
                <a16:creationId xmlns:a16="http://schemas.microsoft.com/office/drawing/2014/main" id="{FEB6600E-9E62-30BE-3193-976B8819D76C}"/>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0" hangingPunct="0">
              <a:lnSpc>
                <a:spcPct val="100000"/>
              </a:lnSpc>
              <a:spcBef>
                <a:spcPct val="0"/>
              </a:spcBef>
              <a:buClrTx/>
              <a:buFontTx/>
              <a:buNone/>
            </a:pPr>
            <a:fld id="{C86E0FE4-FD96-421D-AC79-B285431666A3}" type="datetime1">
              <a:rPr lang="en-ZA" altLang="en-US" sz="1000" smtClean="0">
                <a:solidFill>
                  <a:schemeClr val="tx1"/>
                </a:solidFill>
              </a:rPr>
              <a:pPr eaLnBrk="0" hangingPunct="0">
                <a:lnSpc>
                  <a:spcPct val="100000"/>
                </a:lnSpc>
                <a:spcBef>
                  <a:spcPct val="0"/>
                </a:spcBef>
                <a:buClrTx/>
                <a:buFontTx/>
                <a:buNone/>
              </a:pPr>
              <a:t>2026/04/08</a:t>
            </a:fld>
            <a:endParaRPr lang="en-ZA" altLang="en-US" sz="1000">
              <a:solidFill>
                <a:schemeClr val="tx1"/>
              </a:solidFill>
            </a:endParaRPr>
          </a:p>
        </p:txBody>
      </p:sp>
      <p:sp>
        <p:nvSpPr>
          <p:cNvPr id="25604" name="Slide Number Placeholder 4">
            <a:extLst>
              <a:ext uri="{FF2B5EF4-FFF2-40B4-BE49-F238E27FC236}">
                <a16:creationId xmlns:a16="http://schemas.microsoft.com/office/drawing/2014/main" id="{FE19B064-EA0A-B0B3-57ED-C99260B8407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0" hangingPunct="0">
              <a:lnSpc>
                <a:spcPct val="100000"/>
              </a:lnSpc>
              <a:spcBef>
                <a:spcPct val="0"/>
              </a:spcBef>
              <a:buClrTx/>
              <a:buFontTx/>
              <a:buNone/>
            </a:pPr>
            <a:fld id="{824D5D12-DFD2-47F1-9137-B51FAF1C68B2}" type="slidenum">
              <a:rPr lang="en-ZA" altLang="en-US" sz="1000" smtClean="0">
                <a:solidFill>
                  <a:schemeClr val="tx1"/>
                </a:solidFill>
              </a:rPr>
              <a:pPr eaLnBrk="0" hangingPunct="0">
                <a:lnSpc>
                  <a:spcPct val="100000"/>
                </a:lnSpc>
                <a:spcBef>
                  <a:spcPct val="0"/>
                </a:spcBef>
                <a:buClrTx/>
                <a:buFontTx/>
                <a:buNone/>
              </a:pPr>
              <a:t>14</a:t>
            </a:fld>
            <a:endParaRPr lang="en-ZA" altLang="en-US" sz="1000">
              <a:solidFill>
                <a:schemeClr val="tx1"/>
              </a:solidFill>
            </a:endParaRPr>
          </a:p>
        </p:txBody>
      </p:sp>
      <p:sp>
        <p:nvSpPr>
          <p:cNvPr id="25605" name="Content Placeholder 2">
            <a:extLst>
              <a:ext uri="{FF2B5EF4-FFF2-40B4-BE49-F238E27FC236}">
                <a16:creationId xmlns:a16="http://schemas.microsoft.com/office/drawing/2014/main" id="{5A4CD548-282D-B746-13FB-E21234411DB3}"/>
              </a:ext>
            </a:extLst>
          </p:cNvPr>
          <p:cNvSpPr>
            <a:spLocks noGrp="1" noChangeArrowheads="1"/>
          </p:cNvSpPr>
          <p:nvPr>
            <p:ph idx="1"/>
          </p:nvPr>
        </p:nvSpPr>
        <p:spPr>
          <a:xfrm>
            <a:off x="382588" y="1408113"/>
            <a:ext cx="8378825" cy="5045075"/>
          </a:xfrm>
        </p:spPr>
        <p:txBody>
          <a:bodyPr/>
          <a:lstStyle/>
          <a:p>
            <a:pPr marL="0" indent="0">
              <a:buNone/>
            </a:pPr>
            <a:endParaRPr lang="en-US" altLang="en-US" dirty="0"/>
          </a:p>
          <a:p>
            <a:pPr marL="0" indent="0">
              <a:buNone/>
            </a:pPr>
            <a:r>
              <a:rPr lang="en-US" altLang="en-US" b="1" u="sng" dirty="0"/>
              <a:t>PRESENTATION DONE BY : RONELL / LWANDILE</a:t>
            </a:r>
          </a:p>
          <a:p>
            <a:r>
              <a:rPr lang="en-ZA" altLang="en-US" b="1" dirty="0"/>
              <a:t>IN LINE WITH THE TECHNICAL SPECIFICATIONS AND CRITERIA</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0E01C958-87C6-A3F1-1D30-83E315D304AA}"/>
              </a:ext>
            </a:extLst>
          </p:cNvPr>
          <p:cNvSpPr>
            <a:spLocks noGrp="1" noChangeArrowheads="1"/>
          </p:cNvSpPr>
          <p:nvPr>
            <p:ph type="title"/>
          </p:nvPr>
        </p:nvSpPr>
        <p:spPr/>
        <p:txBody>
          <a:bodyPr/>
          <a:lstStyle/>
          <a:p>
            <a:pPr algn="ctr"/>
            <a:r>
              <a:rPr lang="en-US" altLang="en-US" b="1"/>
              <a:t>PRICE AND PREFERENCE SCORING</a:t>
            </a:r>
            <a:endParaRPr lang="en-ZA" altLang="en-US" b="1"/>
          </a:p>
        </p:txBody>
      </p:sp>
      <p:sp>
        <p:nvSpPr>
          <p:cNvPr id="26627" name="Content Placeholder 2">
            <a:extLst>
              <a:ext uri="{FF2B5EF4-FFF2-40B4-BE49-F238E27FC236}">
                <a16:creationId xmlns:a16="http://schemas.microsoft.com/office/drawing/2014/main" id="{BC62C94F-68E3-FAAE-2258-464CFBC9E0DE}"/>
              </a:ext>
            </a:extLst>
          </p:cNvPr>
          <p:cNvSpPr>
            <a:spLocks noGrp="1" noChangeArrowheads="1"/>
          </p:cNvSpPr>
          <p:nvPr>
            <p:ph idx="1"/>
          </p:nvPr>
        </p:nvSpPr>
        <p:spPr/>
        <p:txBody>
          <a:bodyPr/>
          <a:lstStyle/>
          <a:p>
            <a:pPr algn="just"/>
            <a:r>
              <a:rPr lang="en-US" altLang="en-US"/>
              <a:t>The formula mentioned in the invitation to tender 10 or 20 will be utilized to calculate the points scored for price which equates to 90 or 80 points.</a:t>
            </a:r>
          </a:p>
          <a:p>
            <a:pPr algn="just"/>
            <a:r>
              <a:rPr lang="en-US" altLang="en-US"/>
              <a:t>Application of preference point out of 10 or 20 according to B-BBEE contribution.</a:t>
            </a:r>
          </a:p>
          <a:p>
            <a:pPr algn="just"/>
            <a:r>
              <a:rPr lang="en-US" altLang="en-US"/>
              <a:t>Tenderers are required to submit original and valid B-BBEE Status Level Verification Certification or certified copies thereof together with their bids to substantiate the B-BBEE claims.</a:t>
            </a:r>
          </a:p>
          <a:p>
            <a:pPr algn="just"/>
            <a:r>
              <a:rPr lang="en-US" altLang="en-US"/>
              <a:t>Tenderers who do not submit B-BBEE certificates or non-compliant contributors to B-BBEE will not qualify for preference points for B-BBEE however will not be disqualified from the tender process. Such a tenderer will score points out of 90 for price and 0 points for B-BBEE.</a:t>
            </a:r>
            <a:endParaRPr lang="en-ZA" altLang="en-US"/>
          </a:p>
        </p:txBody>
      </p:sp>
      <p:sp>
        <p:nvSpPr>
          <p:cNvPr id="26628" name="Date Placeholder 3">
            <a:extLst>
              <a:ext uri="{FF2B5EF4-FFF2-40B4-BE49-F238E27FC236}">
                <a16:creationId xmlns:a16="http://schemas.microsoft.com/office/drawing/2014/main" id="{AA716269-6C45-54A6-9CDB-2BD702BCFF40}"/>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02F7EAF0-D6BD-4024-838C-0FBA0ADF2330}"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6629" name="Slide Number Placeholder 4">
            <a:extLst>
              <a:ext uri="{FF2B5EF4-FFF2-40B4-BE49-F238E27FC236}">
                <a16:creationId xmlns:a16="http://schemas.microsoft.com/office/drawing/2014/main" id="{AAD52395-4F58-6D1B-9266-C3F4F4F7654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A0ACBE37-2F30-4F71-82DE-674C73A44C1F}" type="slidenum">
              <a:rPr lang="en-ZA" altLang="en-US" sz="1000" smtClean="0">
                <a:solidFill>
                  <a:srgbClr val="83725B"/>
                </a:solidFill>
              </a:rPr>
              <a:pPr>
                <a:lnSpc>
                  <a:spcPct val="100000"/>
                </a:lnSpc>
                <a:spcBef>
                  <a:spcPct val="0"/>
                </a:spcBef>
                <a:buClrTx/>
                <a:buFontTx/>
                <a:buNone/>
              </a:pPr>
              <a:t>15</a:t>
            </a:fld>
            <a:endParaRPr lang="en-ZA" altLang="en-US" sz="1000">
              <a:solidFill>
                <a:srgbClr val="83725B"/>
              </a:solidFill>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E0700C17-6CB1-90D2-55D4-243CF3C1A97C}"/>
              </a:ext>
            </a:extLst>
          </p:cNvPr>
          <p:cNvSpPr>
            <a:spLocks noGrp="1" noChangeArrowheads="1"/>
          </p:cNvSpPr>
          <p:nvPr>
            <p:ph type="title"/>
          </p:nvPr>
        </p:nvSpPr>
        <p:spPr/>
        <p:txBody>
          <a:bodyPr/>
          <a:lstStyle/>
          <a:p>
            <a:pPr algn="r"/>
            <a:r>
              <a:rPr lang="en-US" altLang="en-US" b="1"/>
              <a:t>PRICE AND PREFERENCE SCORING</a:t>
            </a:r>
            <a:endParaRPr lang="en-ZA" altLang="en-US" b="1"/>
          </a:p>
        </p:txBody>
      </p:sp>
      <p:sp>
        <p:nvSpPr>
          <p:cNvPr id="27651" name="Date Placeholder 3">
            <a:extLst>
              <a:ext uri="{FF2B5EF4-FFF2-40B4-BE49-F238E27FC236}">
                <a16:creationId xmlns:a16="http://schemas.microsoft.com/office/drawing/2014/main" id="{28687028-4CF3-68CB-88B9-51A6855F3345}"/>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1E5A6453-C263-42EF-B032-A9392799EC35}"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7652" name="Slide Number Placeholder 4">
            <a:extLst>
              <a:ext uri="{FF2B5EF4-FFF2-40B4-BE49-F238E27FC236}">
                <a16:creationId xmlns:a16="http://schemas.microsoft.com/office/drawing/2014/main" id="{6F679A90-0F8F-2960-5C35-CD62422DC0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8DE92255-E32F-4413-8843-E12A03F9ED7B}" type="slidenum">
              <a:rPr lang="en-ZA" altLang="en-US" sz="1000" smtClean="0">
                <a:solidFill>
                  <a:srgbClr val="83725B"/>
                </a:solidFill>
              </a:rPr>
              <a:pPr>
                <a:lnSpc>
                  <a:spcPct val="100000"/>
                </a:lnSpc>
                <a:spcBef>
                  <a:spcPct val="0"/>
                </a:spcBef>
                <a:buClrTx/>
                <a:buFontTx/>
                <a:buNone/>
              </a:pPr>
              <a:t>16</a:t>
            </a:fld>
            <a:endParaRPr lang="en-ZA" altLang="en-US" sz="1000">
              <a:solidFill>
                <a:srgbClr val="83725B"/>
              </a:solidFill>
            </a:endParaRPr>
          </a:p>
        </p:txBody>
      </p:sp>
      <p:sp>
        <p:nvSpPr>
          <p:cNvPr id="27653" name="Content Placeholder 2">
            <a:extLst>
              <a:ext uri="{FF2B5EF4-FFF2-40B4-BE49-F238E27FC236}">
                <a16:creationId xmlns:a16="http://schemas.microsoft.com/office/drawing/2014/main" id="{A47BEB77-DC4D-3ABE-AFAE-CD835BEB4876}"/>
              </a:ext>
            </a:extLst>
          </p:cNvPr>
          <p:cNvSpPr>
            <a:spLocks noGrp="1" noChangeArrowheads="1"/>
          </p:cNvSpPr>
          <p:nvPr>
            <p:ph idx="1"/>
          </p:nvPr>
        </p:nvSpPr>
        <p:spPr/>
        <p:txBody>
          <a:bodyPr/>
          <a:lstStyle/>
          <a:p>
            <a:pPr algn="just">
              <a:lnSpc>
                <a:spcPct val="115000"/>
              </a:lnSpc>
              <a:spcAft>
                <a:spcPts val="1000"/>
              </a:spcAft>
            </a:pPr>
            <a:r>
              <a:rPr lang="en-ZA" altLang="en-US" sz="1800" b="1" u="sng">
                <a:ea typeface="Calibri" panose="020F0502020204030204" pitchFamily="34" charset="0"/>
                <a:cs typeface="Times New Roman" panose="02020603050405020304" pitchFamily="18" charset="0"/>
              </a:rPr>
              <a:t>Step 3: PPPFA 90/10 or 80/20 (90 or 80% price * 10 or 20% for BBBBEE)</a:t>
            </a:r>
          </a:p>
          <a:p>
            <a:pPr algn="just">
              <a:lnSpc>
                <a:spcPct val="115000"/>
              </a:lnSpc>
              <a:spcAft>
                <a:spcPts val="1000"/>
              </a:spcAft>
            </a:pPr>
            <a:r>
              <a:rPr lang="en-US" altLang="en-US" sz="1800">
                <a:ea typeface="Calibri" panose="020F0502020204030204" pitchFamily="34" charset="0"/>
                <a:cs typeface="Times New Roman" panose="02020603050405020304" pitchFamily="18" charset="0"/>
              </a:rPr>
              <a:t>Specific goals will be scored out of 10 or 20 points in accordance with PPPFA.</a:t>
            </a:r>
            <a:endParaRPr lang="en-ZA" altLang="en-US" sz="18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altLang="en-US" sz="1800">
                <a:ea typeface="Calibri" panose="020F0502020204030204" pitchFamily="34" charset="0"/>
                <a:cs typeface="Times New Roman" panose="02020603050405020304" pitchFamily="18" charset="0"/>
              </a:rPr>
              <a:t> If a tenderer fails to meet Specific goals and submit proof, the tenderer will not be disqualified. However, be awarded 90 or 80 points for price and will score 0 points for Specific goals (out of 10 or 20) </a:t>
            </a:r>
            <a:endParaRPr lang="en-ZA" altLang="en-US" sz="1800">
              <a:latin typeface="Calibri" panose="020F0502020204030204" pitchFamily="34" charset="0"/>
              <a:ea typeface="Calibri" panose="020F0502020204030204" pitchFamily="34" charset="0"/>
              <a:cs typeface="Times New Roman" panose="02020603050405020304" pitchFamily="18" charset="0"/>
            </a:endParaRPr>
          </a:p>
          <a:p>
            <a:r>
              <a:rPr lang="en-ZA" altLang="en-US" sz="1800">
                <a:ea typeface="Calibri" panose="020F0502020204030204" pitchFamily="34" charset="0"/>
                <a:cs typeface="Times New Roman" panose="02020603050405020304" pitchFamily="18" charset="0"/>
              </a:rPr>
              <a:t>A maximum of 10 or 20 points may be awarded to a tenderer for the specific goal specified for the tender. The points scored for the specific goal must be added to the points scored for price and the total must be rounded off to the nearest two decimal places. Subject to section 2(1)(f) of the Preferential Procurement Policy Framework Act, the contract must be awarded to the tenderer scoring the highest points</a:t>
            </a:r>
            <a:endParaRPr lang="en-ZA" altLang="en-US">
              <a:ea typeface="Calibri" panose="020F0502020204030204" pitchFamily="34" charset="0"/>
              <a:cs typeface="Times New Roman" panose="02020603050405020304" pitchFamily="18" charset="0"/>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AF9026AC-3BDC-2581-CE39-D6568AE76399}"/>
              </a:ext>
            </a:extLst>
          </p:cNvPr>
          <p:cNvSpPr>
            <a:spLocks noGrp="1" noChangeArrowheads="1"/>
          </p:cNvSpPr>
          <p:nvPr>
            <p:ph type="title"/>
          </p:nvPr>
        </p:nvSpPr>
        <p:spPr/>
        <p:txBody>
          <a:bodyPr/>
          <a:lstStyle/>
          <a:p>
            <a:r>
              <a:rPr lang="en-US" altLang="en-US" b="1"/>
              <a:t>PRICE AND PREFERENCE SCORING</a:t>
            </a:r>
            <a:endParaRPr lang="en-ZA" altLang="en-US"/>
          </a:p>
        </p:txBody>
      </p:sp>
      <p:sp>
        <p:nvSpPr>
          <p:cNvPr id="28675" name="Date Placeholder 3">
            <a:extLst>
              <a:ext uri="{FF2B5EF4-FFF2-40B4-BE49-F238E27FC236}">
                <a16:creationId xmlns:a16="http://schemas.microsoft.com/office/drawing/2014/main" id="{D1D41DF4-192B-C500-A608-973E12B3E2F3}"/>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D86804-C573-415C-B8D3-789C4AF598F4}" type="datetime1">
              <a:rPr lang="en-ZA" altLang="en-US" smtClean="0">
                <a:solidFill>
                  <a:srgbClr val="83725B"/>
                </a:solidFill>
              </a:rPr>
              <a:pPr/>
              <a:t>2026/04/08</a:t>
            </a:fld>
            <a:endParaRPr lang="en-ZA" altLang="en-US">
              <a:solidFill>
                <a:srgbClr val="83725B"/>
              </a:solidFill>
            </a:endParaRPr>
          </a:p>
        </p:txBody>
      </p:sp>
      <p:sp>
        <p:nvSpPr>
          <p:cNvPr id="28676" name="Slide Number Placeholder 4">
            <a:extLst>
              <a:ext uri="{FF2B5EF4-FFF2-40B4-BE49-F238E27FC236}">
                <a16:creationId xmlns:a16="http://schemas.microsoft.com/office/drawing/2014/main" id="{E996D7AF-6B06-202E-57F8-A4675BEDD33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5AA1BB-7574-47FF-8BFF-1ECB3A6A32A4}" type="slidenum">
              <a:rPr lang="en-ZA" altLang="en-US" smtClean="0">
                <a:solidFill>
                  <a:srgbClr val="83725B"/>
                </a:solidFill>
              </a:rPr>
              <a:pPr/>
              <a:t>17</a:t>
            </a:fld>
            <a:endParaRPr lang="en-ZA" altLang="en-US">
              <a:solidFill>
                <a:srgbClr val="83725B"/>
              </a:solidFill>
            </a:endParaRPr>
          </a:p>
        </p:txBody>
      </p:sp>
      <p:sp>
        <p:nvSpPr>
          <p:cNvPr id="28677" name="Content Placeholder 2">
            <a:extLst>
              <a:ext uri="{FF2B5EF4-FFF2-40B4-BE49-F238E27FC236}">
                <a16:creationId xmlns:a16="http://schemas.microsoft.com/office/drawing/2014/main" id="{D7860DBD-8916-8054-3C3A-DBC322897089}"/>
              </a:ext>
            </a:extLst>
          </p:cNvPr>
          <p:cNvSpPr>
            <a:spLocks noGrp="1" noChangeArrowheads="1"/>
          </p:cNvSpPr>
          <p:nvPr>
            <p:ph idx="1"/>
          </p:nvPr>
        </p:nvSpPr>
        <p:spPr/>
        <p:txBody>
          <a:bodyPr/>
          <a:lstStyle/>
          <a:p>
            <a:pPr marL="342900" indent="-342900" algn="just">
              <a:lnSpc>
                <a:spcPct val="115000"/>
              </a:lnSpc>
              <a:spcAft>
                <a:spcPts val="1000"/>
              </a:spcAft>
              <a:buFont typeface="Symbol" panose="05050102010706020507" pitchFamily="18" charset="2"/>
              <a:buChar char=""/>
            </a:pPr>
            <a:r>
              <a:rPr lang="en-ZA" altLang="en-US" sz="1800" b="1">
                <a:ea typeface="Calibri" panose="020F0502020204030204" pitchFamily="34" charset="0"/>
                <a:cs typeface="Times New Roman" panose="02020603050405020304" pitchFamily="18" charset="0"/>
              </a:rPr>
              <a:t>Valid</a:t>
            </a:r>
            <a:r>
              <a:rPr lang="en-ZA" altLang="en-US" sz="1800">
                <a:ea typeface="Calibri" panose="020F0502020204030204" pitchFamily="34" charset="0"/>
                <a:cs typeface="Times New Roman" panose="02020603050405020304" pitchFamily="18" charset="0"/>
              </a:rPr>
              <a:t> BBBEE certificate issued by a SANAS accredited verification agency </a:t>
            </a:r>
            <a:r>
              <a:rPr lang="en-ZA" altLang="en-US" sz="1800" b="1">
                <a:ea typeface="Calibri" panose="020F0502020204030204" pitchFamily="34" charset="0"/>
                <a:cs typeface="Times New Roman" panose="02020603050405020304" pitchFamily="18" charset="0"/>
              </a:rPr>
              <a:t>or</a:t>
            </a:r>
            <a:r>
              <a:rPr lang="en-ZA" altLang="en-US" sz="1800">
                <a:ea typeface="Calibri" panose="020F0502020204030204" pitchFamily="34" charset="0"/>
                <a:cs typeface="Times New Roman" panose="02020603050405020304" pitchFamily="18" charset="0"/>
              </a:rPr>
              <a:t> a </a:t>
            </a:r>
            <a:r>
              <a:rPr lang="en-ZA" altLang="en-US" sz="1800" b="1">
                <a:ea typeface="Calibri" panose="020F0502020204030204" pitchFamily="34" charset="0"/>
                <a:cs typeface="Times New Roman" panose="02020603050405020304" pitchFamily="18" charset="0"/>
              </a:rPr>
              <a:t>valid</a:t>
            </a:r>
            <a:r>
              <a:rPr lang="en-ZA" altLang="en-US" sz="1800">
                <a:ea typeface="Calibri" panose="020F0502020204030204" pitchFamily="34" charset="0"/>
                <a:cs typeface="Times New Roman" panose="02020603050405020304" pitchFamily="18" charset="0"/>
              </a:rPr>
              <a:t> sworn affidavit </a:t>
            </a:r>
            <a:r>
              <a:rPr lang="en-ZA" altLang="en-US" sz="1800" b="1">
                <a:ea typeface="Calibri" panose="020F0502020204030204" pitchFamily="34" charset="0"/>
                <a:cs typeface="Times New Roman" panose="02020603050405020304" pitchFamily="18" charset="0"/>
              </a:rPr>
              <a:t>or</a:t>
            </a:r>
            <a:r>
              <a:rPr lang="en-ZA" altLang="en-US" sz="1800">
                <a:ea typeface="Calibri" panose="020F0502020204030204" pitchFamily="34" charset="0"/>
                <a:cs typeface="Times New Roman" panose="02020603050405020304" pitchFamily="18" charset="0"/>
              </a:rPr>
              <a:t> a </a:t>
            </a:r>
            <a:r>
              <a:rPr lang="en-ZA" altLang="en-US" sz="1800" b="1">
                <a:ea typeface="Calibri" panose="020F0502020204030204" pitchFamily="34" charset="0"/>
                <a:cs typeface="Times New Roman" panose="02020603050405020304" pitchFamily="18" charset="0"/>
              </a:rPr>
              <a:t>valid</a:t>
            </a:r>
            <a:r>
              <a:rPr lang="en-ZA" altLang="en-US" sz="1800">
                <a:ea typeface="Calibri" panose="020F0502020204030204" pitchFamily="34" charset="0"/>
                <a:cs typeface="Times New Roman" panose="02020603050405020304" pitchFamily="18" charset="0"/>
              </a:rPr>
              <a:t> BBBEE Certificate issued by CIPC for EME companies .</a:t>
            </a:r>
          </a:p>
          <a:p>
            <a:pPr marL="342900" indent="-342900" algn="just"/>
            <a:r>
              <a:rPr lang="en-ZA" altLang="en-US" sz="1800" b="1">
                <a:ea typeface="Calibri" panose="020F0502020204030204" pitchFamily="34" charset="0"/>
                <a:cs typeface="Times New Roman" panose="02020603050405020304" pitchFamily="18" charset="0"/>
              </a:rPr>
              <a:t>Failure on the part of the supplier to submit supporting documents/proof of specific goals for purposes of evaluation and scoring by RFQ closing will not result in disqualification (if tenderer is otherwise deemed to be responsive/acceptable in all other aspects). The tenderer will, however, be scored zero for Specific goals for purposes of PPPFA scoring and ranking</a:t>
            </a:r>
            <a:endParaRPr lang="en-ZA" altLang="en-US">
              <a:ea typeface="Calibri" panose="020F0502020204030204" pitchFamily="34" charset="0"/>
              <a:cs typeface="Times New Roman" panose="02020603050405020304" pitchFamily="18" charset="0"/>
            </a:endParaRP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9388AD5-B831-18F6-A6BE-2A79BFD2CBC8}"/>
              </a:ext>
            </a:extLst>
          </p:cNvPr>
          <p:cNvSpPr>
            <a:spLocks noGrp="1" noChangeArrowheads="1"/>
          </p:cNvSpPr>
          <p:nvPr>
            <p:ph type="title"/>
          </p:nvPr>
        </p:nvSpPr>
        <p:spPr/>
        <p:txBody>
          <a:bodyPr/>
          <a:lstStyle/>
          <a:p>
            <a:pPr algn="ctr"/>
            <a:r>
              <a:rPr lang="en-US" altLang="en-US" b="1"/>
              <a:t>FINANCIAL EVALUATION</a:t>
            </a:r>
            <a:endParaRPr lang="en-ZA" altLang="en-US" b="1"/>
          </a:p>
        </p:txBody>
      </p:sp>
      <p:sp>
        <p:nvSpPr>
          <p:cNvPr id="29699" name="Content Placeholder 2">
            <a:extLst>
              <a:ext uri="{FF2B5EF4-FFF2-40B4-BE49-F238E27FC236}">
                <a16:creationId xmlns:a16="http://schemas.microsoft.com/office/drawing/2014/main" id="{C91F1BB8-F364-3900-FA2F-D62DC7F7ADD9}"/>
              </a:ext>
            </a:extLst>
          </p:cNvPr>
          <p:cNvSpPr>
            <a:spLocks noGrp="1" noChangeArrowheads="1"/>
          </p:cNvSpPr>
          <p:nvPr>
            <p:ph idx="1"/>
          </p:nvPr>
        </p:nvSpPr>
        <p:spPr/>
        <p:txBody>
          <a:bodyPr/>
          <a:lstStyle/>
          <a:p>
            <a:pPr>
              <a:lnSpc>
                <a:spcPct val="115000"/>
              </a:lnSpc>
              <a:spcAft>
                <a:spcPts val="1000"/>
              </a:spcAft>
            </a:pPr>
            <a:r>
              <a:rPr lang="en-ZA" altLang="en-US" sz="1800" b="1" u="sng">
                <a:solidFill>
                  <a:srgbClr val="000000"/>
                </a:solidFill>
                <a:ea typeface="Calibri" panose="020F0502020204030204" pitchFamily="34" charset="0"/>
                <a:cs typeface="Times New Roman" panose="02020603050405020304" pitchFamily="18" charset="0"/>
              </a:rPr>
              <a:t>Requirements for Financial Evaluation of Companies</a:t>
            </a:r>
            <a:endParaRPr lang="en-ZA" altLang="en-US" sz="18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 typeface="Symbol" panose="05050102010706020507" pitchFamily="18" charset="2"/>
              <a:buChar char=""/>
            </a:pPr>
            <a:r>
              <a:rPr lang="en-ZA" altLang="en-US" sz="1800">
                <a:ea typeface="Calibri" panose="020F0502020204030204" pitchFamily="34" charset="0"/>
                <a:cs typeface="Times New Roman" panose="02020603050405020304" pitchFamily="18" charset="0"/>
              </a:rPr>
              <a:t>Public Interest Score (PIS) and the calculations to arrive at the score (refer to annexure attached for calculation of PIS). The PIS letter must specify whether:</a:t>
            </a:r>
          </a:p>
          <a:p>
            <a:pPr algn="just">
              <a:lnSpc>
                <a:spcPct val="115000"/>
              </a:lnSpc>
              <a:spcAft>
                <a:spcPts val="1000"/>
              </a:spcAft>
              <a:buFont typeface="Arial" panose="020B0604020202020204" pitchFamily="34" charset="0"/>
              <a:buAutoNum type="arabicPeriod"/>
            </a:pPr>
            <a:r>
              <a:rPr lang="en-ZA" altLang="en-US" sz="1800">
                <a:ea typeface="Calibri" panose="020F0502020204030204" pitchFamily="34" charset="0"/>
                <a:cs typeface="Times New Roman" panose="02020603050405020304" pitchFamily="18" charset="0"/>
              </a:rPr>
              <a:t>Whether the AFS were internally or externally prepared.</a:t>
            </a:r>
          </a:p>
          <a:p>
            <a:pPr algn="just">
              <a:lnSpc>
                <a:spcPct val="115000"/>
              </a:lnSpc>
              <a:spcAft>
                <a:spcPts val="1000"/>
              </a:spcAft>
              <a:buFont typeface="Arial" panose="020B0604020202020204" pitchFamily="34" charset="0"/>
              <a:buAutoNum type="arabicPeriod"/>
            </a:pPr>
            <a:r>
              <a:rPr lang="en-ZA" altLang="en-US" sz="1800">
                <a:ea typeface="Calibri" panose="020F0502020204030204" pitchFamily="34" charset="0"/>
                <a:cs typeface="Times New Roman" panose="02020603050405020304" pitchFamily="18" charset="0"/>
              </a:rPr>
              <a:t>Whether the company was owner managed or not owner managed. </a:t>
            </a:r>
          </a:p>
          <a:p>
            <a:pPr algn="just">
              <a:lnSpc>
                <a:spcPct val="115000"/>
              </a:lnSpc>
              <a:spcAft>
                <a:spcPts val="1000"/>
              </a:spcAft>
              <a:buFont typeface="Symbol" panose="05050102010706020507" pitchFamily="18" charset="2"/>
              <a:buChar char=""/>
            </a:pPr>
            <a:r>
              <a:rPr lang="en-ZA" altLang="en-US" sz="1800">
                <a:ea typeface="Calibri" panose="020F0502020204030204" pitchFamily="34" charset="0"/>
                <a:cs typeface="Times New Roman" panose="02020603050405020304" pitchFamily="18" charset="0"/>
              </a:rPr>
              <a:t>Latest approved financial statements including comparative amounts. </a:t>
            </a:r>
          </a:p>
          <a:p>
            <a:pPr algn="just">
              <a:lnSpc>
                <a:spcPct val="115000"/>
              </a:lnSpc>
              <a:spcAft>
                <a:spcPts val="1000"/>
              </a:spcAft>
            </a:pPr>
            <a:r>
              <a:rPr lang="en-ZA" altLang="en-US" sz="1800">
                <a:ea typeface="Calibri" panose="020F0502020204030204" pitchFamily="34" charset="0"/>
                <a:cs typeface="Times New Roman" panose="02020603050405020304" pitchFamily="18" charset="0"/>
              </a:rPr>
              <a:t> AFS must be valid and not outdated, received within 18 months  after year- end.</a:t>
            </a:r>
          </a:p>
          <a:p>
            <a:pPr algn="just"/>
            <a:endParaRPr lang="en-ZA" altLang="en-US">
              <a:cs typeface="Calibri" panose="020F0502020204030204" pitchFamily="34" charset="0"/>
            </a:endParaRPr>
          </a:p>
        </p:txBody>
      </p:sp>
      <p:sp>
        <p:nvSpPr>
          <p:cNvPr id="29700" name="Date Placeholder 3">
            <a:extLst>
              <a:ext uri="{FF2B5EF4-FFF2-40B4-BE49-F238E27FC236}">
                <a16:creationId xmlns:a16="http://schemas.microsoft.com/office/drawing/2014/main" id="{952A2BA6-4CFD-E3F1-ED6E-5F49608C783B}"/>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F6D2A967-0743-4BA7-B491-D082B63FAC34}"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29701" name="Slide Number Placeholder 4">
            <a:extLst>
              <a:ext uri="{FF2B5EF4-FFF2-40B4-BE49-F238E27FC236}">
                <a16:creationId xmlns:a16="http://schemas.microsoft.com/office/drawing/2014/main" id="{7A321D66-EE56-AE5E-D746-7704BED680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1545D7A3-1805-4B05-94C2-85CA6762E1EE}" type="slidenum">
              <a:rPr lang="en-ZA" altLang="en-US" sz="1000" smtClean="0">
                <a:solidFill>
                  <a:srgbClr val="83725B"/>
                </a:solidFill>
              </a:rPr>
              <a:pPr>
                <a:lnSpc>
                  <a:spcPct val="100000"/>
                </a:lnSpc>
                <a:spcBef>
                  <a:spcPct val="0"/>
                </a:spcBef>
                <a:buClrTx/>
                <a:buFontTx/>
                <a:buNone/>
              </a:pPr>
              <a:t>18</a:t>
            </a:fld>
            <a:endParaRPr lang="en-ZA" altLang="en-US" sz="1000">
              <a:solidFill>
                <a:srgbClr val="83725B"/>
              </a:solidFill>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CF713A9-8EFA-926F-B43B-ADDDEFA26491}"/>
              </a:ext>
            </a:extLst>
          </p:cNvPr>
          <p:cNvSpPr>
            <a:spLocks noGrp="1" noChangeArrowheads="1"/>
          </p:cNvSpPr>
          <p:nvPr>
            <p:ph type="title"/>
          </p:nvPr>
        </p:nvSpPr>
        <p:spPr/>
        <p:txBody>
          <a:bodyPr/>
          <a:lstStyle/>
          <a:p>
            <a:r>
              <a:rPr lang="en-US" altLang="en-US" b="1"/>
              <a:t>FINANCIAL EVALUATION</a:t>
            </a:r>
            <a:endParaRPr lang="en-ZA" altLang="en-US"/>
          </a:p>
        </p:txBody>
      </p:sp>
      <p:sp>
        <p:nvSpPr>
          <p:cNvPr id="30723" name="Content Placeholder 2">
            <a:extLst>
              <a:ext uri="{FF2B5EF4-FFF2-40B4-BE49-F238E27FC236}">
                <a16:creationId xmlns:a16="http://schemas.microsoft.com/office/drawing/2014/main" id="{1C2BEFFB-CF75-DA35-3BC8-FAF2FF4243E6}"/>
              </a:ext>
            </a:extLst>
          </p:cNvPr>
          <p:cNvSpPr>
            <a:spLocks noGrp="1" noChangeArrowheads="1"/>
          </p:cNvSpPr>
          <p:nvPr>
            <p:ph idx="1"/>
          </p:nvPr>
        </p:nvSpPr>
        <p:spPr/>
        <p:txBody>
          <a:bodyPr/>
          <a:lstStyle/>
          <a:p>
            <a:pPr marL="342900" indent="-342900">
              <a:lnSpc>
                <a:spcPct val="115000"/>
              </a:lnSpc>
              <a:spcAft>
                <a:spcPts val="1000"/>
              </a:spcAft>
              <a:buFont typeface="Symbol" panose="05050102010706020507" pitchFamily="18" charset="2"/>
              <a:buChar char=""/>
            </a:pPr>
            <a:r>
              <a:rPr lang="en-US" altLang="en-US" sz="1800">
                <a:cs typeface="Times New Roman" panose="02020603050405020304" pitchFamily="18" charset="0"/>
              </a:rPr>
              <a:t>A signed director’s / member’s report.</a:t>
            </a:r>
            <a:endParaRPr lang="en-ZA" altLang="en-US" sz="180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Symbol" panose="05050102010706020507" pitchFamily="18" charset="2"/>
              <a:buChar char=""/>
            </a:pPr>
            <a:r>
              <a:rPr lang="en-US" altLang="en-US" sz="1800">
                <a:cs typeface="Times New Roman" panose="02020603050405020304" pitchFamily="18" charset="0"/>
              </a:rPr>
              <a:t>Signed Compilers / Accounting Officers / Independent Reviewers / Audit report whichever is applicable, based on the PIS above.</a:t>
            </a:r>
            <a:endParaRPr lang="en-ZA" altLang="en-US" sz="1800">
              <a:cs typeface="Calibri" panose="020F0502020204030204" pitchFamily="34" charset="0"/>
            </a:endParaRPr>
          </a:p>
          <a:p>
            <a:pPr marL="342900" indent="-342900">
              <a:lnSpc>
                <a:spcPct val="115000"/>
              </a:lnSpc>
            </a:pPr>
            <a:r>
              <a:rPr lang="en-ZA" altLang="en-US" sz="1800">
                <a:cs typeface="Times New Roman" panose="02020603050405020304" pitchFamily="18" charset="0"/>
              </a:rPr>
              <a:t>Where the PIS requires an Audit or Independent Reviewers report, the Compilers / Accounting Officers report must still be submitted.</a:t>
            </a:r>
            <a:endParaRPr lang="en-ZA" altLang="en-US" sz="1800">
              <a:cs typeface="Calibri" panose="020F0502020204030204" pitchFamily="34" charset="0"/>
            </a:endParaRPr>
          </a:p>
          <a:p>
            <a:pPr marL="342900" indent="-342900">
              <a:lnSpc>
                <a:spcPct val="115000"/>
              </a:lnSpc>
              <a:spcAft>
                <a:spcPts val="1000"/>
              </a:spcAft>
              <a:buFont typeface="Symbol" panose="05050102010706020507" pitchFamily="18" charset="2"/>
              <a:buChar char=""/>
            </a:pPr>
            <a:r>
              <a:rPr lang="en-ZA" altLang="en-US" sz="1800">
                <a:cs typeface="Times New Roman" panose="02020603050405020304" pitchFamily="18" charset="0"/>
              </a:rPr>
              <a:t>Approved Annual Financial statements must comprise  :</a:t>
            </a:r>
            <a:endParaRPr lang="en-ZA" altLang="en-US" sz="1800">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en-ZA" altLang="en-US">
                <a:cs typeface="Times New Roman" panose="02020603050405020304" pitchFamily="18" charset="0"/>
              </a:rPr>
              <a:t>Statement of financial position ( Balance Sheet )</a:t>
            </a:r>
            <a:endParaRPr lang="en-ZA" altLang="en-US">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en-ZA" altLang="en-US">
                <a:cs typeface="Times New Roman" panose="02020603050405020304" pitchFamily="18" charset="0"/>
              </a:rPr>
              <a:t>Statement of comprehensive income ( income statement )</a:t>
            </a:r>
            <a:endParaRPr lang="en-ZA" altLang="en-US">
              <a:cs typeface="Calibri" panose="020F0502020204030204" pitchFamily="34" charset="0"/>
            </a:endParaRPr>
          </a:p>
          <a:p>
            <a:pPr marL="342900" indent="-342900"/>
            <a:endParaRPr lang="en-ZA" altLang="en-US"/>
          </a:p>
        </p:txBody>
      </p:sp>
      <p:sp>
        <p:nvSpPr>
          <p:cNvPr id="30724" name="Date Placeholder 3">
            <a:extLst>
              <a:ext uri="{FF2B5EF4-FFF2-40B4-BE49-F238E27FC236}">
                <a16:creationId xmlns:a16="http://schemas.microsoft.com/office/drawing/2014/main" id="{2FEFE721-34EF-39AE-2314-BFA53F19B34D}"/>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9CF522-F094-4582-BCAE-5C107D6DE6C5}" type="datetime1">
              <a:rPr lang="en-ZA" altLang="en-US" smtClean="0">
                <a:solidFill>
                  <a:srgbClr val="83725B"/>
                </a:solidFill>
              </a:rPr>
              <a:pPr/>
              <a:t>2026/04/08</a:t>
            </a:fld>
            <a:endParaRPr lang="en-ZA" altLang="en-US">
              <a:solidFill>
                <a:srgbClr val="83725B"/>
              </a:solidFill>
            </a:endParaRPr>
          </a:p>
        </p:txBody>
      </p:sp>
      <p:sp>
        <p:nvSpPr>
          <p:cNvPr id="30725" name="Slide Number Placeholder 4">
            <a:extLst>
              <a:ext uri="{FF2B5EF4-FFF2-40B4-BE49-F238E27FC236}">
                <a16:creationId xmlns:a16="http://schemas.microsoft.com/office/drawing/2014/main" id="{5069A65F-0669-7CB1-9090-EE5CA57297D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6022BA-50B7-4D01-B374-A0BAA5C4BFA1}" type="slidenum">
              <a:rPr lang="en-ZA" altLang="en-US" smtClean="0">
                <a:solidFill>
                  <a:srgbClr val="83725B"/>
                </a:solidFill>
              </a:rPr>
              <a:pPr/>
              <a:t>19</a:t>
            </a:fld>
            <a:endParaRPr lang="en-ZA" altLang="en-US">
              <a:solidFill>
                <a:srgbClr val="83725B"/>
              </a:solidFill>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506F11C0-149B-73E1-235F-5FE2AFC90DFC}"/>
              </a:ext>
            </a:extLst>
          </p:cNvPr>
          <p:cNvSpPr>
            <a:spLocks noGrp="1" noChangeArrowheads="1"/>
          </p:cNvSpPr>
          <p:nvPr>
            <p:ph type="title"/>
          </p:nvPr>
        </p:nvSpPr>
        <p:spPr/>
        <p:txBody>
          <a:bodyPr/>
          <a:lstStyle/>
          <a:p>
            <a:r>
              <a:rPr lang="en-US" altLang="en-US" b="1"/>
              <a:t>FINANCIAL EVALUATION </a:t>
            </a:r>
            <a:endParaRPr lang="en-ZA" altLang="en-US"/>
          </a:p>
        </p:txBody>
      </p:sp>
      <p:sp>
        <p:nvSpPr>
          <p:cNvPr id="31747" name="Content Placeholder 2">
            <a:extLst>
              <a:ext uri="{FF2B5EF4-FFF2-40B4-BE49-F238E27FC236}">
                <a16:creationId xmlns:a16="http://schemas.microsoft.com/office/drawing/2014/main" id="{B2C5D7FB-DB0B-1C34-61B6-660CBFBD04B3}"/>
              </a:ext>
            </a:extLst>
          </p:cNvPr>
          <p:cNvSpPr>
            <a:spLocks noGrp="1" noChangeArrowheads="1"/>
          </p:cNvSpPr>
          <p:nvPr>
            <p:ph idx="1"/>
          </p:nvPr>
        </p:nvSpPr>
        <p:spPr/>
        <p:txBody>
          <a:bodyPr/>
          <a:lstStyle/>
          <a:p>
            <a:pPr marL="0" indent="0">
              <a:buFontTx/>
              <a:buNone/>
            </a:pPr>
            <a:r>
              <a:rPr lang="en-ZA" altLang="en-US">
                <a:cs typeface="Times New Roman" panose="02020603050405020304" pitchFamily="18" charset="0"/>
              </a:rPr>
              <a:t>ITA 34C Income Tax Assessment for companies that have NOT been AUDITED</a:t>
            </a:r>
            <a:endParaRPr lang="en-ZA" altLang="en-US">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ZA" altLang="en-US">
                <a:cs typeface="Times New Roman" panose="02020603050405020304" pitchFamily="18" charset="0"/>
              </a:rPr>
              <a:t>Statement of changes in Equity</a:t>
            </a:r>
            <a:endParaRPr lang="en-ZA" altLang="en-US">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en-ZA" altLang="en-US">
                <a:cs typeface="Times New Roman" panose="02020603050405020304" pitchFamily="18" charset="0"/>
              </a:rPr>
              <a:t>Statement of cash flows</a:t>
            </a:r>
            <a:endParaRPr lang="en-ZA" altLang="en-US">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en-ZA" altLang="en-US">
                <a:cs typeface="Times New Roman" panose="02020603050405020304" pitchFamily="18" charset="0"/>
              </a:rPr>
              <a:t>Notes to the financial statements</a:t>
            </a:r>
            <a:endParaRPr lang="en-ZA" altLang="en-US">
              <a:cs typeface="Calibri" panose="020F0502020204030204" pitchFamily="34" charset="0"/>
            </a:endParaRPr>
          </a:p>
          <a:p>
            <a:pPr marL="0" indent="0" algn="just">
              <a:lnSpc>
                <a:spcPct val="115000"/>
              </a:lnSpc>
              <a:spcAft>
                <a:spcPts val="1000"/>
              </a:spcAft>
            </a:pPr>
            <a:r>
              <a:rPr lang="en-ZA" altLang="en-US" sz="1800" b="1" u="sng">
                <a:cs typeface="Times New Roman" panose="02020603050405020304" pitchFamily="18" charset="0"/>
              </a:rPr>
              <a:t>Note</a:t>
            </a:r>
            <a:r>
              <a:rPr lang="en-ZA" altLang="en-US" sz="1800">
                <a:cs typeface="Times New Roman" panose="02020603050405020304" pitchFamily="18" charset="0"/>
              </a:rPr>
              <a:t>:Draft, bi-annual, management accounts and unsigned financial statements will NOT be accepted. Soft copies of the AFS submitted with the tender documents may be requested at a later stage.</a:t>
            </a:r>
            <a:endParaRPr lang="en-ZA" altLang="en-US" sz="1800">
              <a:latin typeface="Calibri" panose="020F0502020204030204" pitchFamily="34" charset="0"/>
              <a:cs typeface="Calibri" panose="020F0502020204030204" pitchFamily="34" charset="0"/>
            </a:endParaRPr>
          </a:p>
          <a:p>
            <a:pPr marL="0" indent="0">
              <a:buFontTx/>
              <a:buNone/>
            </a:pPr>
            <a:endParaRPr lang="en-ZA" altLang="en-US"/>
          </a:p>
        </p:txBody>
      </p:sp>
      <p:sp>
        <p:nvSpPr>
          <p:cNvPr id="31748" name="Date Placeholder 3">
            <a:extLst>
              <a:ext uri="{FF2B5EF4-FFF2-40B4-BE49-F238E27FC236}">
                <a16:creationId xmlns:a16="http://schemas.microsoft.com/office/drawing/2014/main" id="{354C6AC1-7384-3671-75C1-D8EBBED89227}"/>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4AF385-1CFF-4F57-B5DB-17D1385D60F7}" type="datetime1">
              <a:rPr lang="en-ZA" altLang="en-US" smtClean="0">
                <a:solidFill>
                  <a:srgbClr val="83725B"/>
                </a:solidFill>
              </a:rPr>
              <a:pPr/>
              <a:t>2026/04/08</a:t>
            </a:fld>
            <a:endParaRPr lang="en-ZA" altLang="en-US">
              <a:solidFill>
                <a:srgbClr val="83725B"/>
              </a:solidFill>
            </a:endParaRPr>
          </a:p>
        </p:txBody>
      </p:sp>
      <p:sp>
        <p:nvSpPr>
          <p:cNvPr id="31749" name="Slide Number Placeholder 4">
            <a:extLst>
              <a:ext uri="{FF2B5EF4-FFF2-40B4-BE49-F238E27FC236}">
                <a16:creationId xmlns:a16="http://schemas.microsoft.com/office/drawing/2014/main" id="{217A4A62-D14C-31E4-0096-A7790F5A7EB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72F596-35B8-410B-998F-CE83C0BB66E4}" type="slidenum">
              <a:rPr lang="en-ZA" altLang="en-US" smtClean="0">
                <a:solidFill>
                  <a:srgbClr val="83725B"/>
                </a:solidFill>
              </a:rPr>
              <a:pPr/>
              <a:t>20</a:t>
            </a:fld>
            <a:endParaRPr lang="en-ZA" altLang="en-US">
              <a:solidFill>
                <a:srgbClr val="83725B"/>
              </a:solidFill>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ate Placeholder 3">
            <a:extLst>
              <a:ext uri="{FF2B5EF4-FFF2-40B4-BE49-F238E27FC236}">
                <a16:creationId xmlns:a16="http://schemas.microsoft.com/office/drawing/2014/main" id="{B5E05678-3B33-E9FE-4554-FBCFED4859CB}"/>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A336F812-530E-4B3C-AEB9-15AE04721B16}" type="datetime1">
              <a:rPr lang="en-ZA" altLang="en-US" sz="1000" smtClean="0">
                <a:solidFill>
                  <a:srgbClr val="83725B"/>
                </a:solidFill>
              </a:rPr>
              <a:pPr>
                <a:lnSpc>
                  <a:spcPct val="100000"/>
                </a:lnSpc>
                <a:spcBef>
                  <a:spcPct val="0"/>
                </a:spcBef>
                <a:buClrTx/>
                <a:buFontTx/>
                <a:buNone/>
              </a:pPr>
              <a:t>2026/04/08</a:t>
            </a:fld>
            <a:endParaRPr lang="en-US" altLang="en-US" sz="1000">
              <a:solidFill>
                <a:srgbClr val="83725B"/>
              </a:solidFill>
            </a:endParaRPr>
          </a:p>
        </p:txBody>
      </p:sp>
      <p:sp>
        <p:nvSpPr>
          <p:cNvPr id="32771" name="Slide Number Placeholder 5">
            <a:extLst>
              <a:ext uri="{FF2B5EF4-FFF2-40B4-BE49-F238E27FC236}">
                <a16:creationId xmlns:a16="http://schemas.microsoft.com/office/drawing/2014/main" id="{F69423D4-CC59-2E6F-2EF9-F7206D4946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49AB2301-6E04-42DF-B336-B319689F2448}" type="slidenum">
              <a:rPr lang="en-ZA" altLang="en-US" sz="1000" smtClean="0">
                <a:solidFill>
                  <a:srgbClr val="83725B"/>
                </a:solidFill>
              </a:rPr>
              <a:pPr>
                <a:lnSpc>
                  <a:spcPct val="100000"/>
                </a:lnSpc>
                <a:spcBef>
                  <a:spcPct val="0"/>
                </a:spcBef>
                <a:buClrTx/>
                <a:buFontTx/>
                <a:buNone/>
              </a:pPr>
              <a:t>21</a:t>
            </a:fld>
            <a:endParaRPr lang="en-ZA" altLang="en-US" sz="1000">
              <a:solidFill>
                <a:srgbClr val="83725B"/>
              </a:solidFill>
            </a:endParaRPr>
          </a:p>
        </p:txBody>
      </p:sp>
      <p:sp>
        <p:nvSpPr>
          <p:cNvPr id="32772" name="Rectangle 2">
            <a:extLst>
              <a:ext uri="{FF2B5EF4-FFF2-40B4-BE49-F238E27FC236}">
                <a16:creationId xmlns:a16="http://schemas.microsoft.com/office/drawing/2014/main" id="{5C4B77A3-1BF1-DA5A-6061-60F6A9FF6029}"/>
              </a:ext>
            </a:extLst>
          </p:cNvPr>
          <p:cNvSpPr>
            <a:spLocks noGrp="1" noChangeArrowheads="1"/>
          </p:cNvSpPr>
          <p:nvPr>
            <p:ph type="title"/>
          </p:nvPr>
        </p:nvSpPr>
        <p:spPr/>
        <p:txBody>
          <a:bodyPr/>
          <a:lstStyle/>
          <a:p>
            <a:pPr eaLnBrk="1" hangingPunct="1"/>
            <a:r>
              <a:rPr lang="en-US" altLang="en-US" dirty="0"/>
              <a:t>Requirements for uploading of the ITT	</a:t>
            </a:r>
          </a:p>
        </p:txBody>
      </p:sp>
      <p:sp>
        <p:nvSpPr>
          <p:cNvPr id="6" name="Rectangle 3">
            <a:extLst>
              <a:ext uri="{FF2B5EF4-FFF2-40B4-BE49-F238E27FC236}">
                <a16:creationId xmlns:a16="http://schemas.microsoft.com/office/drawing/2014/main" id="{3B766956-3882-38F9-8A08-6BB538753624}"/>
              </a:ext>
            </a:extLst>
          </p:cNvPr>
          <p:cNvSpPr txBox="1">
            <a:spLocks noChangeArrowheads="1"/>
          </p:cNvSpPr>
          <p:nvPr/>
        </p:nvSpPr>
        <p:spPr bwMode="auto">
          <a:xfrm>
            <a:off x="678834" y="1412875"/>
            <a:ext cx="8214341" cy="3672309"/>
          </a:xfrm>
          <a:prstGeom prst="rect">
            <a:avLst/>
          </a:prstGeom>
          <a:noFill/>
          <a:ln>
            <a:noFill/>
          </a:ln>
          <a:effectLst/>
        </p:spPr>
        <p:txBody>
          <a:bodyPr/>
          <a:lst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pPr eaLnBrk="1" hangingPunct="1">
              <a:defRPr/>
            </a:pPr>
            <a:r>
              <a:rPr lang="en-US" altLang="en-US" kern="0" dirty="0"/>
              <a:t>Files must be uploaded to the </a:t>
            </a:r>
            <a:r>
              <a:rPr lang="en-US" altLang="en-US" u="sng" kern="0" dirty="0"/>
              <a:t>relevant folders </a:t>
            </a:r>
            <a:r>
              <a:rPr lang="en-US" altLang="en-US" kern="0" dirty="0"/>
              <a:t>(i.e. Section 1 – Commercial and Financial Requirements). Tenderers to utilize the cover pages provided for each section.</a:t>
            </a:r>
          </a:p>
          <a:p>
            <a:pPr eaLnBrk="1" hangingPunct="1">
              <a:defRPr/>
            </a:pPr>
            <a:endParaRPr lang="en-US" altLang="en-US" b="1" kern="0" dirty="0"/>
          </a:p>
        </p:txBody>
      </p:sp>
      <p:pic>
        <p:nvPicPr>
          <p:cNvPr id="2" name="Picture 1">
            <a:extLst>
              <a:ext uri="{FF2B5EF4-FFF2-40B4-BE49-F238E27FC236}">
                <a16:creationId xmlns:a16="http://schemas.microsoft.com/office/drawing/2014/main" id="{91050553-D8F4-B8EB-059C-E46252BDCA8F}"/>
              </a:ext>
            </a:extLst>
          </p:cNvPr>
          <p:cNvPicPr>
            <a:picLocks noChangeAspect="1"/>
          </p:cNvPicPr>
          <p:nvPr/>
        </p:nvPicPr>
        <p:blipFill>
          <a:blip r:embed="rId2"/>
          <a:stretch>
            <a:fillRect/>
          </a:stretch>
        </p:blipFill>
        <p:spPr>
          <a:xfrm>
            <a:off x="539823" y="2348880"/>
            <a:ext cx="7925614" cy="3960440"/>
          </a:xfrm>
          <a:prstGeom prst="rect">
            <a:avLst/>
          </a:prstGeom>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2A9ED884-2AC0-F691-6183-958BD7E88913}"/>
              </a:ext>
            </a:extLst>
          </p:cNvPr>
          <p:cNvSpPr>
            <a:spLocks noGrp="1" noChangeArrowheads="1"/>
          </p:cNvSpPr>
          <p:nvPr>
            <p:ph type="title"/>
          </p:nvPr>
        </p:nvSpPr>
        <p:spPr/>
        <p:txBody>
          <a:bodyPr/>
          <a:lstStyle/>
          <a:p>
            <a:r>
              <a:rPr lang="en-US" altLang="en-US" b="1" dirty="0"/>
              <a:t>Requirements for uploading the ITT cont.</a:t>
            </a:r>
            <a:endParaRPr lang="en-ZA" altLang="en-US" b="1" dirty="0"/>
          </a:p>
        </p:txBody>
      </p:sp>
      <p:sp>
        <p:nvSpPr>
          <p:cNvPr id="3" name="Content Placeholder 2">
            <a:extLst>
              <a:ext uri="{FF2B5EF4-FFF2-40B4-BE49-F238E27FC236}">
                <a16:creationId xmlns:a16="http://schemas.microsoft.com/office/drawing/2014/main" id="{BDF7B351-B5C7-F39B-38A3-EE9C05F403F6}"/>
              </a:ext>
            </a:extLst>
          </p:cNvPr>
          <p:cNvSpPr>
            <a:spLocks noGrp="1"/>
          </p:cNvSpPr>
          <p:nvPr>
            <p:ph idx="1"/>
          </p:nvPr>
        </p:nvSpPr>
        <p:spPr>
          <a:xfrm>
            <a:off x="527050" y="1125538"/>
            <a:ext cx="7861300" cy="5045075"/>
          </a:xfrm>
        </p:spPr>
        <p:txBody>
          <a:bodyPr/>
          <a:lstStyle/>
          <a:p>
            <a:pPr algn="just">
              <a:defRPr/>
            </a:pPr>
            <a:r>
              <a:rPr lang="en-US" dirty="0"/>
              <a:t>The Tenderer must upload the proposal via Eskom Tender bulletin site on the Eskom E- tendering page. </a:t>
            </a:r>
            <a:endParaRPr lang="en-US" altLang="en-US" sz="2800" u="sng" dirty="0"/>
          </a:p>
          <a:p>
            <a:pPr marL="228600" indent="-228600" algn="just">
              <a:spcBef>
                <a:spcPts val="1000"/>
              </a:spcBef>
              <a:buFont typeface="Wingdings" panose="05000000000000000000" pitchFamily="2" charset="2"/>
              <a:buChar char="§"/>
            </a:pPr>
            <a:r>
              <a:rPr lang="en-US" dirty="0"/>
              <a:t>All documents to be </a:t>
            </a:r>
            <a:r>
              <a:rPr lang="en-US" dirty="0">
                <a:solidFill>
                  <a:srgbClr val="1D3E88"/>
                </a:solidFill>
                <a:latin typeface="Arial" panose="020B0604020202020204" pitchFamily="34" charset="0"/>
                <a:cs typeface="Arial" panose="020B0604020202020204" pitchFamily="34" charset="0"/>
              </a:rPr>
              <a:t>submitted in a PDF format (The upload size per document is 500 megabytes and total submission is restricted to 4 gigabytes). </a:t>
            </a:r>
          </a:p>
          <a:p>
            <a:pPr marL="228600" indent="-228600" algn="just">
              <a:spcBef>
                <a:spcPts val="1000"/>
              </a:spcBef>
              <a:buFont typeface="Wingdings" panose="05000000000000000000" pitchFamily="2" charset="2"/>
              <a:buChar char="§"/>
            </a:pPr>
            <a:endParaRPr lang="en-US" dirty="0">
              <a:solidFill>
                <a:srgbClr val="1D3E88"/>
              </a:solidFill>
              <a:latin typeface="Arial" panose="020B0604020202020204" pitchFamily="34" charset="0"/>
              <a:cs typeface="Arial" panose="020B0604020202020204" pitchFamily="34" charset="0"/>
            </a:endParaRPr>
          </a:p>
          <a:p>
            <a:pPr marL="228600" indent="-228600" algn="just">
              <a:spcBef>
                <a:spcPts val="1000"/>
              </a:spcBef>
              <a:buFont typeface="Wingdings" panose="05000000000000000000" pitchFamily="2" charset="2"/>
              <a:buChar char="§"/>
            </a:pPr>
            <a:r>
              <a:rPr lang="en-US" dirty="0"/>
              <a:t>The price list needs to </a:t>
            </a:r>
            <a:r>
              <a:rPr lang="en-US" dirty="0">
                <a:solidFill>
                  <a:srgbClr val="1D3E88"/>
                </a:solidFill>
                <a:latin typeface="Arial" panose="020B0604020202020204" pitchFamily="34" charset="0"/>
                <a:cs typeface="Arial" panose="020B0604020202020204" pitchFamily="34" charset="0"/>
              </a:rPr>
              <a:t>be completed on the NEC3 Term Service contract and submitted in PDF, and a copy in excel format. </a:t>
            </a:r>
          </a:p>
          <a:p>
            <a:pPr marL="342900" indent="-342900">
              <a:lnSpc>
                <a:spcPct val="150000"/>
              </a:lnSpc>
              <a:buFont typeface="Wingdings" panose="05000000000000000000" pitchFamily="2" charset="2"/>
              <a:buChar char="§"/>
            </a:pPr>
            <a:r>
              <a:rPr lang="en-US" dirty="0"/>
              <a:t>No Zip/condensed files can be uploaded.</a:t>
            </a:r>
          </a:p>
          <a:p>
            <a:pPr marL="342900" indent="-342900">
              <a:lnSpc>
                <a:spcPct val="150000"/>
              </a:lnSpc>
              <a:buFont typeface="Wingdings" panose="05000000000000000000" pitchFamily="2" charset="2"/>
              <a:buChar char="§"/>
            </a:pPr>
            <a:r>
              <a:rPr lang="en-US" dirty="0"/>
              <a:t>No hard copy will be accepted. </a:t>
            </a:r>
          </a:p>
          <a:p>
            <a:pPr>
              <a:lnSpc>
                <a:spcPct val="150000"/>
              </a:lnSpc>
            </a:pPr>
            <a:r>
              <a:rPr lang="en-US" sz="1400" b="1" dirty="0">
                <a:solidFill>
                  <a:srgbClr val="FF0000"/>
                </a:solidFill>
              </a:rPr>
              <a:t>Note: If for some reason you resubmit your proposal, then only the latest version of the proposal submitted will be accepted and all previous submission/s will be null and void.</a:t>
            </a:r>
            <a:endParaRPr lang="en-ZA" sz="1400" dirty="0">
              <a:solidFill>
                <a:srgbClr val="FF0000"/>
              </a:solidFill>
            </a:endParaRPr>
          </a:p>
          <a:p>
            <a:pPr algn="just">
              <a:defRPr/>
            </a:pPr>
            <a:endParaRPr lang="en-US" dirty="0"/>
          </a:p>
          <a:p>
            <a:pPr marL="0" indent="0">
              <a:buFontTx/>
              <a:buNone/>
              <a:defRPr/>
            </a:pPr>
            <a:endParaRPr lang="en-US" dirty="0"/>
          </a:p>
          <a:p>
            <a:pPr marL="0" indent="0">
              <a:buFontTx/>
              <a:buNone/>
              <a:defRPr/>
            </a:pPr>
            <a:endParaRPr lang="en-US" sz="4400" dirty="0">
              <a:solidFill>
                <a:srgbClr val="FF0000"/>
              </a:solidFill>
            </a:endParaRPr>
          </a:p>
          <a:p>
            <a:pPr marL="0" indent="0">
              <a:buFontTx/>
              <a:buNone/>
              <a:defRPr/>
            </a:pPr>
            <a:endParaRPr lang="en-ZA" sz="3200" b="1" dirty="0">
              <a:solidFill>
                <a:srgbClr val="00B050"/>
              </a:solidFill>
            </a:endParaRPr>
          </a:p>
        </p:txBody>
      </p:sp>
      <p:sp>
        <p:nvSpPr>
          <p:cNvPr id="35844" name="Date Placeholder 3">
            <a:extLst>
              <a:ext uri="{FF2B5EF4-FFF2-40B4-BE49-F238E27FC236}">
                <a16:creationId xmlns:a16="http://schemas.microsoft.com/office/drawing/2014/main" id="{30E7B2CB-639F-9BEB-9204-44801985EF79}"/>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ACB644BA-D9F4-411E-8AB1-8B0415926020}"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35845" name="Slide Number Placeholder 4">
            <a:extLst>
              <a:ext uri="{FF2B5EF4-FFF2-40B4-BE49-F238E27FC236}">
                <a16:creationId xmlns:a16="http://schemas.microsoft.com/office/drawing/2014/main" id="{BE28B2AF-DD23-60F2-4243-35E831880C1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19D0A0AB-2F8B-4411-A912-3F75A7190C09}" type="slidenum">
              <a:rPr lang="en-ZA" altLang="en-US" sz="1000" smtClean="0">
                <a:solidFill>
                  <a:srgbClr val="83725B"/>
                </a:solidFill>
              </a:rPr>
              <a:pPr>
                <a:lnSpc>
                  <a:spcPct val="100000"/>
                </a:lnSpc>
                <a:spcBef>
                  <a:spcPct val="0"/>
                </a:spcBef>
                <a:buClrTx/>
                <a:buFontTx/>
                <a:buNone/>
              </a:pPr>
              <a:t>22</a:t>
            </a:fld>
            <a:endParaRPr lang="en-ZA" altLang="en-US" sz="1000">
              <a:solidFill>
                <a:srgbClr val="83725B"/>
              </a:solidFill>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BD520E94-F2F0-8C0C-6528-DA8CE6ABB440}"/>
              </a:ext>
            </a:extLst>
          </p:cNvPr>
          <p:cNvSpPr>
            <a:spLocks noGrp="1" noChangeArrowheads="1"/>
          </p:cNvSpPr>
          <p:nvPr>
            <p:ph type="title"/>
          </p:nvPr>
        </p:nvSpPr>
        <p:spPr/>
        <p:txBody>
          <a:bodyPr/>
          <a:lstStyle/>
          <a:p>
            <a:pPr algn="ctr"/>
            <a:r>
              <a:rPr lang="en-US" altLang="en-US" b="1" dirty="0"/>
              <a:t>QUALITY Presentation by : Noxolo</a:t>
            </a:r>
            <a:endParaRPr lang="en-ZA" altLang="en-US" b="1" dirty="0"/>
          </a:p>
        </p:txBody>
      </p:sp>
      <p:sp>
        <p:nvSpPr>
          <p:cNvPr id="37891" name="Date Placeholder 3">
            <a:extLst>
              <a:ext uri="{FF2B5EF4-FFF2-40B4-BE49-F238E27FC236}">
                <a16:creationId xmlns:a16="http://schemas.microsoft.com/office/drawing/2014/main" id="{43617729-33C3-164E-21D6-3580C01B343A}"/>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9C1E8E14-8E99-42DE-A44C-41BF2D5B988E}"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37892" name="Slide Number Placeholder 4">
            <a:extLst>
              <a:ext uri="{FF2B5EF4-FFF2-40B4-BE49-F238E27FC236}">
                <a16:creationId xmlns:a16="http://schemas.microsoft.com/office/drawing/2014/main" id="{A6DACD35-50A0-9409-E142-95E5F1FE2F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935B492F-7230-4DCC-96D3-2F79BB2157EF}" type="slidenum">
              <a:rPr lang="en-ZA" altLang="en-US" sz="1000" smtClean="0">
                <a:solidFill>
                  <a:srgbClr val="83725B"/>
                </a:solidFill>
              </a:rPr>
              <a:pPr>
                <a:lnSpc>
                  <a:spcPct val="100000"/>
                </a:lnSpc>
                <a:spcBef>
                  <a:spcPct val="0"/>
                </a:spcBef>
                <a:buClrTx/>
                <a:buFontTx/>
                <a:buNone/>
              </a:pPr>
              <a:t>23</a:t>
            </a:fld>
            <a:endParaRPr lang="en-ZA" altLang="en-US" sz="1000">
              <a:solidFill>
                <a:srgbClr val="83725B"/>
              </a:solidFill>
            </a:endParaRPr>
          </a:p>
        </p:txBody>
      </p:sp>
      <p:sp>
        <p:nvSpPr>
          <p:cNvPr id="2" name="Rectangle 6">
            <a:extLst>
              <a:ext uri="{FF2B5EF4-FFF2-40B4-BE49-F238E27FC236}">
                <a16:creationId xmlns:a16="http://schemas.microsoft.com/office/drawing/2014/main" id="{5765E327-4475-7F9E-A810-78F36E6055C7}"/>
              </a:ext>
            </a:extLst>
          </p:cNvPr>
          <p:cNvSpPr>
            <a:spLocks noGrp="1" noChangeArrowheads="1"/>
          </p:cNvSpPr>
          <p:nvPr>
            <p:ph idx="1"/>
          </p:nvPr>
        </p:nvSpPr>
        <p:spPr>
          <a:xfrm>
            <a:off x="436562" y="3225741"/>
            <a:ext cx="8023869" cy="1508105"/>
          </a:xfrm>
        </p:spPr>
        <p:txBody>
          <a:bodyPr wrap="square" anchor="ctr">
            <a:spAutoFit/>
          </a:bodyPr>
          <a:lstStyle/>
          <a:p>
            <a:pPr marL="0" indent="0">
              <a:lnSpc>
                <a:spcPct val="100000"/>
              </a:lnSpc>
              <a:spcBef>
                <a:spcPct val="0"/>
              </a:spcBef>
              <a:buClrTx/>
              <a:buFontTx/>
              <a:buNone/>
              <a:defRPr/>
            </a:pPr>
            <a:r>
              <a:rPr lang="en-ZA" altLang="en-US" sz="3600" b="1" u="sng" dirty="0">
                <a:solidFill>
                  <a:schemeClr val="tx1">
                    <a:lumMod val="60000"/>
                    <a:lumOff val="40000"/>
                  </a:schemeClr>
                </a:solidFill>
                <a:latin typeface="+mj-lt"/>
                <a:ea typeface="Calibri" panose="020F0502020204030204" pitchFamily="34" charset="0"/>
              </a:rPr>
              <a:t>Quality Criteria Presentation: Noxolo</a:t>
            </a:r>
            <a:endParaRPr lang="en-ZA" altLang="en-US" sz="3600" dirty="0">
              <a:solidFill>
                <a:schemeClr val="tx1">
                  <a:lumMod val="60000"/>
                  <a:lumOff val="40000"/>
                </a:schemeClr>
              </a:solidFill>
              <a:latin typeface="+mj-lt"/>
            </a:endParaRPr>
          </a:p>
          <a:p>
            <a:pPr marL="0" indent="0">
              <a:lnSpc>
                <a:spcPct val="100000"/>
              </a:lnSpc>
              <a:spcBef>
                <a:spcPct val="0"/>
              </a:spcBef>
              <a:buClrTx/>
              <a:buFontTx/>
              <a:buNone/>
              <a:defRPr/>
            </a:pPr>
            <a:endParaRPr lang="en-ZA" altLang="en-US" dirty="0">
              <a:solidFill>
                <a:schemeClr val="tx1">
                  <a:lumMod val="60000"/>
                  <a:lumOff val="40000"/>
                </a:schemeClr>
              </a:solidFill>
              <a:latin typeface="+mj-lt"/>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8753D4EB-3D87-F320-5DD3-B880B794B1A5}"/>
              </a:ext>
            </a:extLst>
          </p:cNvPr>
          <p:cNvSpPr>
            <a:spLocks noGrp="1" noChangeArrowheads="1"/>
          </p:cNvSpPr>
          <p:nvPr>
            <p:ph type="title"/>
          </p:nvPr>
        </p:nvSpPr>
        <p:spPr/>
        <p:txBody>
          <a:bodyPr/>
          <a:lstStyle/>
          <a:p>
            <a:r>
              <a:rPr lang="en-US" altLang="en-US"/>
              <a:t>SDL&amp;I Presentation by :  Derna</a:t>
            </a:r>
            <a:endParaRPr lang="en-ZA" altLang="en-US"/>
          </a:p>
        </p:txBody>
      </p:sp>
      <p:sp>
        <p:nvSpPr>
          <p:cNvPr id="38915" name="Content Placeholder 2">
            <a:extLst>
              <a:ext uri="{FF2B5EF4-FFF2-40B4-BE49-F238E27FC236}">
                <a16:creationId xmlns:a16="http://schemas.microsoft.com/office/drawing/2014/main" id="{A819F50A-4AE3-D8C8-5049-8D714A3540A2}"/>
              </a:ext>
            </a:extLst>
          </p:cNvPr>
          <p:cNvSpPr>
            <a:spLocks noGrp="1" noChangeArrowheads="1"/>
          </p:cNvSpPr>
          <p:nvPr>
            <p:ph idx="1"/>
          </p:nvPr>
        </p:nvSpPr>
        <p:spPr/>
        <p:txBody>
          <a:bodyPr/>
          <a:lstStyle/>
          <a:p>
            <a:r>
              <a:rPr lang="en-US" altLang="en-US" sz="4000" b="1" dirty="0"/>
              <a:t>SDL&amp;I – Derna / Gwen</a:t>
            </a:r>
            <a:endParaRPr lang="en-US" altLang="en-US" b="1" dirty="0"/>
          </a:p>
        </p:txBody>
      </p:sp>
      <p:sp>
        <p:nvSpPr>
          <p:cNvPr id="38916" name="Date Placeholder 3">
            <a:extLst>
              <a:ext uri="{FF2B5EF4-FFF2-40B4-BE49-F238E27FC236}">
                <a16:creationId xmlns:a16="http://schemas.microsoft.com/office/drawing/2014/main" id="{B41EE6A2-F0BE-CE2A-49AA-5F4A485A3AAC}"/>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D83870-094E-4818-B14A-2436B37B302B}" type="datetime1">
              <a:rPr lang="en-ZA" altLang="en-US" smtClean="0">
                <a:solidFill>
                  <a:srgbClr val="83725B"/>
                </a:solidFill>
              </a:rPr>
              <a:pPr/>
              <a:t>2026/04/08</a:t>
            </a:fld>
            <a:endParaRPr lang="en-ZA" altLang="en-US">
              <a:solidFill>
                <a:srgbClr val="83725B"/>
              </a:solidFill>
            </a:endParaRPr>
          </a:p>
        </p:txBody>
      </p:sp>
      <p:sp>
        <p:nvSpPr>
          <p:cNvPr id="38917" name="Slide Number Placeholder 4">
            <a:extLst>
              <a:ext uri="{FF2B5EF4-FFF2-40B4-BE49-F238E27FC236}">
                <a16:creationId xmlns:a16="http://schemas.microsoft.com/office/drawing/2014/main" id="{52E12A1E-4667-039D-B5A5-46344F90EA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E2C5E35-6827-439B-88E9-4FC4F9B3755E}" type="slidenum">
              <a:rPr lang="en-ZA" altLang="en-US" smtClean="0">
                <a:solidFill>
                  <a:srgbClr val="83725B"/>
                </a:solidFill>
              </a:rPr>
              <a:pPr/>
              <a:t>24</a:t>
            </a:fld>
            <a:endParaRPr lang="en-ZA" altLang="en-US">
              <a:solidFill>
                <a:srgbClr val="83725B"/>
              </a:solidFill>
            </a:endParaRP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DB7096CC-1993-9160-773D-FB256DE6065C}"/>
              </a:ext>
            </a:extLst>
          </p:cNvPr>
          <p:cNvSpPr>
            <a:spLocks noGrp="1" noChangeArrowheads="1"/>
          </p:cNvSpPr>
          <p:nvPr>
            <p:ph type="title"/>
          </p:nvPr>
        </p:nvSpPr>
        <p:spPr/>
        <p:txBody>
          <a:bodyPr/>
          <a:lstStyle/>
          <a:p>
            <a:pPr algn="ctr"/>
            <a:r>
              <a:rPr lang="en-US" altLang="en-US" b="1"/>
              <a:t>SHE REQUIREMENTS</a:t>
            </a:r>
            <a:endParaRPr lang="en-ZA" altLang="en-US" b="1"/>
          </a:p>
        </p:txBody>
      </p:sp>
      <p:sp>
        <p:nvSpPr>
          <p:cNvPr id="39939" name="Content Placeholder 2">
            <a:extLst>
              <a:ext uri="{FF2B5EF4-FFF2-40B4-BE49-F238E27FC236}">
                <a16:creationId xmlns:a16="http://schemas.microsoft.com/office/drawing/2014/main" id="{C3094996-BD67-5C4F-83FA-9394A0919BB4}"/>
              </a:ext>
            </a:extLst>
          </p:cNvPr>
          <p:cNvSpPr>
            <a:spLocks noGrp="1" noChangeArrowheads="1"/>
          </p:cNvSpPr>
          <p:nvPr>
            <p:ph idx="1"/>
          </p:nvPr>
        </p:nvSpPr>
        <p:spPr/>
        <p:txBody>
          <a:bodyPr/>
          <a:lstStyle/>
          <a:p>
            <a:pPr marL="0" indent="0" algn="ctr">
              <a:buNone/>
            </a:pPr>
            <a:r>
              <a:rPr lang="en-US" altLang="en-US" b="1" u="sng" dirty="0">
                <a:solidFill>
                  <a:srgbClr val="FF0000"/>
                </a:solidFill>
              </a:rPr>
              <a:t>OBJECTIVE CRITERIA : (Safety) </a:t>
            </a:r>
          </a:p>
          <a:p>
            <a:pPr marL="0" indent="0" algn="ctr">
              <a:buNone/>
            </a:pPr>
            <a:r>
              <a:rPr lang="en-US" sz="4000" b="1" dirty="0"/>
              <a:t>Thabisile Nzimande</a:t>
            </a:r>
            <a:endParaRPr lang="en-ZA" sz="4000" b="1" dirty="0"/>
          </a:p>
          <a:p>
            <a:pPr marL="0" indent="0" algn="ctr">
              <a:buFontTx/>
              <a:buNone/>
            </a:pPr>
            <a:endParaRPr lang="en-US" altLang="en-US" b="1" u="sng" dirty="0">
              <a:solidFill>
                <a:srgbClr val="FF0000"/>
              </a:solidFill>
            </a:endParaRPr>
          </a:p>
        </p:txBody>
      </p:sp>
      <p:sp>
        <p:nvSpPr>
          <p:cNvPr id="39940" name="Date Placeholder 3">
            <a:extLst>
              <a:ext uri="{FF2B5EF4-FFF2-40B4-BE49-F238E27FC236}">
                <a16:creationId xmlns:a16="http://schemas.microsoft.com/office/drawing/2014/main" id="{A4674015-DFBD-2891-C7A7-C0EC6BB6C131}"/>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EBAD9527-9879-4B99-B72E-9350DB6D51C3}" type="datetime1">
              <a:rPr lang="en-ZA" altLang="en-US" sz="1000" smtClean="0">
                <a:solidFill>
                  <a:srgbClr val="83725B"/>
                </a:solidFill>
              </a:rPr>
              <a:pPr>
                <a:lnSpc>
                  <a:spcPct val="100000"/>
                </a:lnSpc>
                <a:spcBef>
                  <a:spcPct val="0"/>
                </a:spcBef>
                <a:buClrTx/>
                <a:buFontTx/>
                <a:buNone/>
              </a:pPr>
              <a:t>2026/04/08</a:t>
            </a:fld>
            <a:endParaRPr lang="en-ZA" altLang="en-US" sz="1000">
              <a:solidFill>
                <a:srgbClr val="83725B"/>
              </a:solidFill>
            </a:endParaRPr>
          </a:p>
        </p:txBody>
      </p:sp>
      <p:sp>
        <p:nvSpPr>
          <p:cNvPr id="39941" name="Slide Number Placeholder 4">
            <a:extLst>
              <a:ext uri="{FF2B5EF4-FFF2-40B4-BE49-F238E27FC236}">
                <a16:creationId xmlns:a16="http://schemas.microsoft.com/office/drawing/2014/main" id="{22B4796F-D802-B61D-F869-E40AC2D5D4A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nSpc>
                <a:spcPct val="100000"/>
              </a:lnSpc>
              <a:spcBef>
                <a:spcPct val="0"/>
              </a:spcBef>
              <a:buClrTx/>
              <a:buFontTx/>
              <a:buNone/>
            </a:pPr>
            <a:fld id="{F8A1F2E2-B3CA-4EFE-BC8C-DF03D840E819}" type="slidenum">
              <a:rPr lang="en-ZA" altLang="en-US" sz="1000" smtClean="0">
                <a:solidFill>
                  <a:srgbClr val="83725B"/>
                </a:solidFill>
              </a:rPr>
              <a:pPr>
                <a:lnSpc>
                  <a:spcPct val="100000"/>
                </a:lnSpc>
                <a:spcBef>
                  <a:spcPct val="0"/>
                </a:spcBef>
                <a:buClrTx/>
                <a:buFontTx/>
                <a:buNone/>
              </a:pPr>
              <a:t>25</a:t>
            </a:fld>
            <a:endParaRPr lang="en-ZA" altLang="en-US" sz="1000">
              <a:solidFill>
                <a:srgbClr val="83725B"/>
              </a:solidFill>
            </a:endParaRP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8447EE2D-6F0F-E3DF-0239-A9B432D6805F}"/>
              </a:ext>
            </a:extLst>
          </p:cNvPr>
          <p:cNvSpPr>
            <a:spLocks noGrp="1" noChangeArrowheads="1"/>
          </p:cNvSpPr>
          <p:nvPr>
            <p:ph type="title"/>
          </p:nvPr>
        </p:nvSpPr>
        <p:spPr/>
        <p:txBody>
          <a:bodyPr/>
          <a:lstStyle/>
          <a:p>
            <a:r>
              <a:rPr lang="en-US" altLang="en-US" dirty="0"/>
              <a:t>General / Questions </a:t>
            </a:r>
            <a:endParaRPr lang="en-ZA" altLang="en-US" dirty="0"/>
          </a:p>
        </p:txBody>
      </p:sp>
      <p:sp>
        <p:nvSpPr>
          <p:cNvPr id="3" name="Content Placeholder 2">
            <a:extLst>
              <a:ext uri="{FF2B5EF4-FFF2-40B4-BE49-F238E27FC236}">
                <a16:creationId xmlns:a16="http://schemas.microsoft.com/office/drawing/2014/main" id="{2FB38C3F-954B-BEE6-BE74-CA125BB47ABB}"/>
              </a:ext>
            </a:extLst>
          </p:cNvPr>
          <p:cNvSpPr>
            <a:spLocks noGrp="1"/>
          </p:cNvSpPr>
          <p:nvPr>
            <p:ph idx="1"/>
          </p:nvPr>
        </p:nvSpPr>
        <p:spPr/>
        <p:txBody>
          <a:bodyPr/>
          <a:lstStyle/>
          <a:p>
            <a:pPr marL="0" indent="0" algn="just">
              <a:buFontTx/>
              <a:buNone/>
              <a:defRPr/>
            </a:pPr>
            <a:r>
              <a:rPr lang="en-US" altLang="en-US" sz="1800" dirty="0"/>
              <a:t>Tenderers are encouraged to ensure by double checking before submitting their tender - that their tender document meets with the all the requirements for the Tender</a:t>
            </a:r>
          </a:p>
          <a:p>
            <a:pPr marL="0" indent="0" algn="just">
              <a:buFontTx/>
              <a:buNone/>
              <a:defRPr/>
            </a:pPr>
            <a:r>
              <a:rPr lang="en-US" altLang="en-US" sz="1800" dirty="0"/>
              <a:t>Suppliers are encouraged to submit their tender documents before the closing date and not wait to submit on the day of tender closing</a:t>
            </a:r>
          </a:p>
          <a:p>
            <a:pPr marL="0" indent="0" algn="just">
              <a:buFontTx/>
              <a:buNone/>
              <a:defRPr/>
            </a:pPr>
            <a:r>
              <a:rPr lang="en-US" altLang="en-US" sz="1800" dirty="0"/>
              <a:t>This is not a compulsory meeting and therefore companies not at the clarification meeting are permitted to submit tenders.</a:t>
            </a:r>
          </a:p>
          <a:p>
            <a:pPr marL="0" indent="0" algn="just">
              <a:buNone/>
              <a:defRPr/>
            </a:pPr>
            <a:r>
              <a:rPr lang="en-US" sz="1800" dirty="0"/>
              <a:t>All questions raised at this clarification meeting and those emailed to the Buyer will be posted to Eskom’s tender bulletin and National Treasury’s e-portal. Answers will also be posted to the same platforms.</a:t>
            </a:r>
          </a:p>
          <a:p>
            <a:pPr marL="0" indent="0" algn="just">
              <a:buFontTx/>
              <a:buNone/>
              <a:defRPr/>
            </a:pPr>
            <a:r>
              <a:rPr lang="en-US" altLang="en-US" sz="1800" b="1" dirty="0"/>
              <a:t>QUESTIONS…</a:t>
            </a:r>
          </a:p>
          <a:p>
            <a:pPr marL="0" indent="0" algn="just">
              <a:buFontTx/>
              <a:buNone/>
              <a:defRPr/>
            </a:pPr>
            <a:r>
              <a:rPr lang="en-US" altLang="en-US" sz="1800" dirty="0"/>
              <a:t>All questions and answers via e-mail will be published on the </a:t>
            </a:r>
            <a:r>
              <a:rPr lang="en-ZA" altLang="en-US" sz="1800" dirty="0"/>
              <a:t>Eskom Tender Bulletin and the National Treasury Portal.</a:t>
            </a:r>
          </a:p>
          <a:p>
            <a:pPr marL="0" indent="0" algn="just">
              <a:buFontTx/>
              <a:buNone/>
              <a:defRPr/>
            </a:pPr>
            <a:endParaRPr lang="en-US" altLang="en-US" b="1" dirty="0"/>
          </a:p>
          <a:p>
            <a:pPr>
              <a:defRPr/>
            </a:pPr>
            <a:endParaRPr lang="en-ZA" dirty="0"/>
          </a:p>
        </p:txBody>
      </p:sp>
      <p:sp>
        <p:nvSpPr>
          <p:cNvPr id="40964" name="Date Placeholder 3">
            <a:extLst>
              <a:ext uri="{FF2B5EF4-FFF2-40B4-BE49-F238E27FC236}">
                <a16:creationId xmlns:a16="http://schemas.microsoft.com/office/drawing/2014/main" id="{847F31D4-E583-1E4D-24B8-93F05429B0DB}"/>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94E3B7-CA34-458A-A9E1-C6160375D20A}" type="datetime1">
              <a:rPr lang="en-ZA" altLang="en-US" smtClean="0">
                <a:solidFill>
                  <a:srgbClr val="83725B"/>
                </a:solidFill>
              </a:rPr>
              <a:pPr/>
              <a:t>2026/04/08</a:t>
            </a:fld>
            <a:endParaRPr lang="en-ZA" altLang="en-US">
              <a:solidFill>
                <a:srgbClr val="83725B"/>
              </a:solidFill>
            </a:endParaRPr>
          </a:p>
        </p:txBody>
      </p:sp>
      <p:sp>
        <p:nvSpPr>
          <p:cNvPr id="40965" name="Slide Number Placeholder 4">
            <a:extLst>
              <a:ext uri="{FF2B5EF4-FFF2-40B4-BE49-F238E27FC236}">
                <a16:creationId xmlns:a16="http://schemas.microsoft.com/office/drawing/2014/main" id="{58627621-76C5-171B-516D-1E0AB4A26B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D0D2683-8702-4361-B70D-62FC0C10BD52}" type="slidenum">
              <a:rPr lang="en-ZA" altLang="en-US" smtClean="0">
                <a:solidFill>
                  <a:srgbClr val="83725B"/>
                </a:solidFill>
              </a:rPr>
              <a:pPr/>
              <a:t>26</a:t>
            </a:fld>
            <a:endParaRPr lang="en-ZA" altLang="en-US">
              <a:solidFill>
                <a:srgbClr val="83725B"/>
              </a:solidFill>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47B6498A-4690-E527-E6BF-B93450199B86}"/>
              </a:ext>
            </a:extLst>
          </p:cNvPr>
          <p:cNvSpPr>
            <a:spLocks noGrp="1" noChangeArrowheads="1"/>
          </p:cNvSpPr>
          <p:nvPr>
            <p:ph type="ctrTitle"/>
          </p:nvPr>
        </p:nvSpPr>
        <p:spPr/>
        <p:txBody>
          <a:bodyPr/>
          <a:lstStyle/>
          <a:p>
            <a:pPr eaLnBrk="1" hangingPunct="1"/>
            <a:r>
              <a:rPr lang="en-US" altLang="en-US" sz="4000"/>
              <a:t>Thank you</a:t>
            </a:r>
          </a:p>
        </p:txBody>
      </p:sp>
      <p:pic>
        <p:nvPicPr>
          <p:cNvPr id="41987" name="Picture 56">
            <a:extLst>
              <a:ext uri="{FF2B5EF4-FFF2-40B4-BE49-F238E27FC236}">
                <a16:creationId xmlns:a16="http://schemas.microsoft.com/office/drawing/2014/main" id="{9CC183F6-C3B3-C49A-3F2D-BBD4CA7E38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6213475"/>
            <a:ext cx="31972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Subtitle 1">
            <a:extLst>
              <a:ext uri="{FF2B5EF4-FFF2-40B4-BE49-F238E27FC236}">
                <a16:creationId xmlns:a16="http://schemas.microsoft.com/office/drawing/2014/main" id="{41DC2AD1-3A7E-E315-17BF-2F0905063AFA}"/>
              </a:ext>
            </a:extLst>
          </p:cNvPr>
          <p:cNvSpPr>
            <a:spLocks noGrp="1" noChangeArrowheads="1"/>
          </p:cNvSpPr>
          <p:nvPr>
            <p:ph type="subTitle" idx="1"/>
          </p:nvPr>
        </p:nvSpPr>
        <p:spPr/>
        <p:txBody>
          <a:bodyPr/>
          <a:lstStyle/>
          <a:p>
            <a:r>
              <a:rPr lang="en-US" altLang="en-US" sz="6600" b="1" dirty="0"/>
              <a:t>All the best !</a:t>
            </a:r>
          </a:p>
        </p:txBody>
      </p:sp>
    </p:spTree>
  </p:cSld>
  <p:clrMapOvr>
    <a:masterClrMapping/>
  </p:clrMapOvr>
  <p:transition spd="slow">
    <p:fade/>
  </p:transition>
</p:sld>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
        <AccountId>47</AccountId>
        <AccountType/>
      </UserInfo>
    </Owner>
  </documentManagement>
</p:properties>
</file>

<file path=customXml/itemProps1.xml><?xml version="1.0" encoding="utf-8"?>
<ds:datastoreItem xmlns:ds="http://schemas.openxmlformats.org/officeDocument/2006/customXml" ds:itemID="{38DA1CDD-753C-45D9-BE0A-0E8770047BEC}">
  <ds:schemaRefs>
    <ds:schemaRef ds:uri="http://schemas.microsoft.com/sharepoint/v3/contenttype/forms"/>
  </ds:schemaRefs>
</ds:datastoreItem>
</file>

<file path=customXml/itemProps2.xml><?xml version="1.0" encoding="utf-8"?>
<ds:datastoreItem xmlns:ds="http://schemas.openxmlformats.org/officeDocument/2006/customXml" ds:itemID="{8C7CC505-8052-4330-9605-51138516ED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37FE94-B034-4043-B3F5-0069304D36F9}">
  <ds:schemaRefs>
    <ds:schemaRef ds:uri="http://schemas.microsoft.com/office/2006/metadata/longProperties"/>
  </ds:schemaRefs>
</ds:datastoreItem>
</file>

<file path=customXml/itemProps4.xml><?xml version="1.0" encoding="utf-8"?>
<ds:datastoreItem xmlns:ds="http://schemas.openxmlformats.org/officeDocument/2006/customXml" ds:itemID="{D9A5E1D3-F141-48BF-BAAD-42E80F7DD37F}">
  <ds:schemaRefs>
    <ds:schemaRef ds:uri="http://schemas.microsoft.com/office/2006/metadata/properties"/>
    <ds:schemaRef ds:uri="http://schemas.microsoft.com/office/infopath/2007/PartnerControls"/>
    <ds:schemaRef ds:uri="2c7ddca0-f18f-4514-89ec-cfc256175ba5"/>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5727</TotalTime>
  <Words>2255</Words>
  <Application>Microsoft Office PowerPoint</Application>
  <PresentationFormat>On-screen Show (4:3)</PresentationFormat>
  <Paragraphs>235</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Courier New</vt:lpstr>
      <vt:lpstr>Symbol</vt:lpstr>
      <vt:lpstr>Times New Roman</vt:lpstr>
      <vt:lpstr>Wingdings</vt:lpstr>
      <vt:lpstr>Default Design</vt:lpstr>
      <vt:lpstr>                    Enquiry No. 2725DXKNOU  Closing Date: 24 April 2026 @ 10H00 The provision of Debt Collection Services in the Kwa-Zulu Natal and the Free State Operating Units, for a period of thirty-six (36) months.      </vt:lpstr>
      <vt:lpstr>ATTENDANCE REGISTER</vt:lpstr>
      <vt:lpstr>AGENDA</vt:lpstr>
      <vt:lpstr>PURPOSE OF THE CLARIFICATION MEETING</vt:lpstr>
      <vt:lpstr>Scope of the Enquiry </vt:lpstr>
      <vt:lpstr>INVITATION TO TENDER </vt:lpstr>
      <vt:lpstr>Contract Award</vt:lpstr>
      <vt:lpstr>Contract Award</vt:lpstr>
      <vt:lpstr>TENDER EVALUATION</vt:lpstr>
      <vt:lpstr>Basic Compliance</vt:lpstr>
      <vt:lpstr> Basic Compliance Continued</vt:lpstr>
      <vt:lpstr>Basic Compliance Continued</vt:lpstr>
      <vt:lpstr>Basic Compliance Continued</vt:lpstr>
      <vt:lpstr>TECHNICAL EVALUATION</vt:lpstr>
      <vt:lpstr>PRICE AND PREFERENCE SCORING</vt:lpstr>
      <vt:lpstr>PRICE AND PREFERENCE SCORING</vt:lpstr>
      <vt:lpstr>PRICE AND PREFERENCE SCORING</vt:lpstr>
      <vt:lpstr>FINANCIAL EVALUATION</vt:lpstr>
      <vt:lpstr>FINANCIAL EVALUATION</vt:lpstr>
      <vt:lpstr>FINANCIAL EVALUATION </vt:lpstr>
      <vt:lpstr>Requirements for uploading of the ITT </vt:lpstr>
      <vt:lpstr>Requirements for uploading the ITT cont.</vt:lpstr>
      <vt:lpstr>QUALITY Presentation by : Noxolo</vt:lpstr>
      <vt:lpstr>SDL&amp;I Presentation by :  Derna</vt:lpstr>
      <vt:lpstr>SHE REQUIREMENTS</vt:lpstr>
      <vt:lpstr>General / Questions </vt:lpstr>
      <vt:lpstr>Thank you</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TCH bonisa</dc:creator>
  <cp:lastModifiedBy>Danny Rajkumar</cp:lastModifiedBy>
  <cp:revision>402</cp:revision>
  <cp:lastPrinted>2015-01-30T08:09:19Z</cp:lastPrinted>
  <dcterms:created xsi:type="dcterms:W3CDTF">2009-06-02T18:15:51Z</dcterms:created>
  <dcterms:modified xsi:type="dcterms:W3CDTF">2026-04-08T12:32:46Z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Owner">
    <vt:lpwstr>Vic Pretorius</vt:lpwstr>
  </property>
</Properties>
</file>