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10">
  <p:sldMasterIdLst>
    <p:sldMasterId id="2147483648" r:id="rId1"/>
  </p:sldMasterIdLst>
  <p:notesMasterIdLst>
    <p:notesMasterId r:id="rId12"/>
  </p:notesMasterIdLst>
  <p:sldIdLst>
    <p:sldId id="256" r:id="rId2"/>
    <p:sldId id="257" r:id="rId3"/>
    <p:sldId id="265" r:id="rId4"/>
    <p:sldId id="263" r:id="rId5"/>
    <p:sldId id="258" r:id="rId6"/>
    <p:sldId id="264" r:id="rId7"/>
    <p:sldId id="382" r:id="rId8"/>
    <p:sldId id="394" r:id="rId9"/>
    <p:sldId id="391" r:id="rId10"/>
    <p:sldId id="262" r:id="rId11"/>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249" autoAdjust="0"/>
  </p:normalViewPr>
  <p:slideViewPr>
    <p:cSldViewPr>
      <p:cViewPr varScale="1">
        <p:scale>
          <a:sx n="72" d="100"/>
          <a:sy n="72" d="100"/>
        </p:scale>
        <p:origin x="636" y="6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9CCEB54D-911C-4B09-B3B5-FC28E582E1AB}" type="datetimeFigureOut">
              <a:rPr lang="en-ZA" smtClean="0"/>
              <a:t>2022/10/03</a:t>
            </a:fld>
            <a:endParaRPr lang="en-ZA"/>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4E18A012-11B9-4B25-97B3-FFE66D4ED185}" type="slidenum">
              <a:rPr lang="en-ZA" smtClean="0"/>
              <a:t>‹#›</a:t>
            </a:fld>
            <a:endParaRPr lang="en-ZA"/>
          </a:p>
        </p:txBody>
      </p:sp>
    </p:spTree>
    <p:extLst>
      <p:ext uri="{BB962C8B-B14F-4D97-AF65-F5344CB8AC3E}">
        <p14:creationId xmlns:p14="http://schemas.microsoft.com/office/powerpoint/2010/main" val="71905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E18A012-11B9-4B25-97B3-FFE66D4ED185}" type="slidenum">
              <a:rPr lang="en-ZA" smtClean="0"/>
              <a:t>4</a:t>
            </a:fld>
            <a:endParaRPr lang="en-ZA"/>
          </a:p>
        </p:txBody>
      </p:sp>
    </p:spTree>
    <p:extLst>
      <p:ext uri="{BB962C8B-B14F-4D97-AF65-F5344CB8AC3E}">
        <p14:creationId xmlns:p14="http://schemas.microsoft.com/office/powerpoint/2010/main" val="27724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1233488"/>
            <a:ext cx="5922963" cy="3332162"/>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6BE72CE-61F3-4163-95B5-219E1E3C071A}" type="slidenum">
              <a:rPr lang="en-GB" smtClean="0">
                <a:solidFill>
                  <a:prstClr val="black"/>
                </a:solidFill>
              </a:rPr>
              <a:pPr/>
              <a:t>7</a:t>
            </a:fld>
            <a:endParaRPr lang="en-GB" dirty="0">
              <a:solidFill>
                <a:prstClr val="black"/>
              </a:solidFill>
            </a:endParaRPr>
          </a:p>
        </p:txBody>
      </p:sp>
    </p:spTree>
    <p:extLst>
      <p:ext uri="{BB962C8B-B14F-4D97-AF65-F5344CB8AC3E}">
        <p14:creationId xmlns:p14="http://schemas.microsoft.com/office/powerpoint/2010/main" val="1936727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1233488"/>
            <a:ext cx="5922963" cy="3332162"/>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6BE72CE-61F3-4163-95B5-219E1E3C071A}" type="slidenum">
              <a:rPr lang="en-GB" smtClean="0">
                <a:solidFill>
                  <a:prstClr val="black"/>
                </a:solidFill>
              </a:rPr>
              <a:pPr/>
              <a:t>8</a:t>
            </a:fld>
            <a:endParaRPr lang="en-GB" dirty="0">
              <a:solidFill>
                <a:prstClr val="black"/>
              </a:solidFill>
            </a:endParaRPr>
          </a:p>
        </p:txBody>
      </p:sp>
    </p:spTree>
    <p:extLst>
      <p:ext uri="{BB962C8B-B14F-4D97-AF65-F5344CB8AC3E}">
        <p14:creationId xmlns:p14="http://schemas.microsoft.com/office/powerpoint/2010/main" val="2580883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10/3/2022</a:t>
            </a:fld>
            <a:endParaRPr lang="en-US"/>
          </a:p>
        </p:txBody>
      </p:sp>
      <p:sp>
        <p:nvSpPr>
          <p:cNvPr id="6" name="Holder 6"/>
          <p:cNvSpPr>
            <a:spLocks noGrp="1"/>
          </p:cNvSpPr>
          <p:nvPr>
            <p:ph type="sldNum" sz="quarter" idx="7"/>
          </p:nvPr>
        </p:nvSpPr>
        <p:spPr/>
        <p:txBody>
          <a:bodyPr lIns="0" tIns="0" rIns="0" bIns="0"/>
          <a:lstStyle>
            <a:lvl1pPr>
              <a:defRPr sz="900" b="1" i="0">
                <a:solidFill>
                  <a:srgbClr val="7E7E7E"/>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00" b="1" i="0">
                <a:solidFill>
                  <a:schemeClr val="bg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10/3/2022</a:t>
            </a:fld>
            <a:endParaRPr lang="en-US"/>
          </a:p>
        </p:txBody>
      </p:sp>
      <p:sp>
        <p:nvSpPr>
          <p:cNvPr id="6" name="Holder 6"/>
          <p:cNvSpPr>
            <a:spLocks noGrp="1"/>
          </p:cNvSpPr>
          <p:nvPr>
            <p:ph type="sldNum" sz="quarter" idx="7"/>
          </p:nvPr>
        </p:nvSpPr>
        <p:spPr/>
        <p:txBody>
          <a:bodyPr lIns="0" tIns="0" rIns="0" bIns="0"/>
          <a:lstStyle>
            <a:lvl1pPr>
              <a:defRPr sz="900" b="1" i="0">
                <a:solidFill>
                  <a:srgbClr val="7E7E7E"/>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00" b="1" i="0">
                <a:solidFill>
                  <a:schemeClr val="bg1"/>
                </a:solidFill>
                <a:latin typeface="Tahoma"/>
                <a:cs typeface="Tahoma"/>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10/3/2022</a:t>
            </a:fld>
            <a:endParaRPr lang="en-US"/>
          </a:p>
        </p:txBody>
      </p:sp>
      <p:sp>
        <p:nvSpPr>
          <p:cNvPr id="7" name="Holder 7"/>
          <p:cNvSpPr>
            <a:spLocks noGrp="1"/>
          </p:cNvSpPr>
          <p:nvPr>
            <p:ph type="sldNum" sz="quarter" idx="7"/>
          </p:nvPr>
        </p:nvSpPr>
        <p:spPr/>
        <p:txBody>
          <a:bodyPr lIns="0" tIns="0" rIns="0" bIns="0"/>
          <a:lstStyle>
            <a:lvl1pPr>
              <a:defRPr sz="900" b="1" i="0">
                <a:solidFill>
                  <a:srgbClr val="7E7E7E"/>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00" b="1" i="0">
                <a:solidFill>
                  <a:schemeClr val="bg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10/3/2022</a:t>
            </a:fld>
            <a:endParaRPr lang="en-US"/>
          </a:p>
        </p:txBody>
      </p:sp>
      <p:sp>
        <p:nvSpPr>
          <p:cNvPr id="5" name="Holder 5"/>
          <p:cNvSpPr>
            <a:spLocks noGrp="1"/>
          </p:cNvSpPr>
          <p:nvPr>
            <p:ph type="sldNum" sz="quarter" idx="7"/>
          </p:nvPr>
        </p:nvSpPr>
        <p:spPr/>
        <p:txBody>
          <a:bodyPr lIns="0" tIns="0" rIns="0" bIns="0"/>
          <a:lstStyle>
            <a:lvl1pPr>
              <a:defRPr sz="900" b="1" i="0">
                <a:solidFill>
                  <a:srgbClr val="7E7E7E"/>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10/3/2022</a:t>
            </a:fld>
            <a:endParaRPr lang="en-US"/>
          </a:p>
        </p:txBody>
      </p:sp>
      <p:sp>
        <p:nvSpPr>
          <p:cNvPr id="4" name="Holder 4"/>
          <p:cNvSpPr>
            <a:spLocks noGrp="1"/>
          </p:cNvSpPr>
          <p:nvPr>
            <p:ph type="sldNum" sz="quarter" idx="7"/>
          </p:nvPr>
        </p:nvSpPr>
        <p:spPr/>
        <p:txBody>
          <a:bodyPr lIns="0" tIns="0" rIns="0" bIns="0"/>
          <a:lstStyle>
            <a:lvl1pPr>
              <a:defRPr sz="900" b="1" i="0">
                <a:solidFill>
                  <a:srgbClr val="7E7E7E"/>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 TITLE SLIDE">
    <p:spTree>
      <p:nvGrpSpPr>
        <p:cNvPr id="1" name=""/>
        <p:cNvGrpSpPr/>
        <p:nvPr/>
      </p:nvGrpSpPr>
      <p:grpSpPr>
        <a:xfrm>
          <a:off x="0" y="0"/>
          <a:ext cx="0" cy="0"/>
          <a:chOff x="0" y="0"/>
          <a:chExt cx="0" cy="0"/>
        </a:xfrm>
      </p:grpSpPr>
      <p:sp>
        <p:nvSpPr>
          <p:cNvPr id="5" name="Table Placeholder 4">
            <a:extLst>
              <a:ext uri="{FF2B5EF4-FFF2-40B4-BE49-F238E27FC236}">
                <a16:creationId xmlns:a16="http://schemas.microsoft.com/office/drawing/2014/main" id="{800A1350-7746-0E4A-91DF-E2AB607ADA59}"/>
              </a:ext>
            </a:extLst>
          </p:cNvPr>
          <p:cNvSpPr>
            <a:spLocks noGrp="1"/>
          </p:cNvSpPr>
          <p:nvPr>
            <p:ph type="tbl" sz="quarter" idx="10"/>
          </p:nvPr>
        </p:nvSpPr>
        <p:spPr>
          <a:xfrm>
            <a:off x="632445" y="1806578"/>
            <a:ext cx="11039295" cy="312521"/>
          </a:xfrm>
          <a:prstGeom prst="rect">
            <a:avLst/>
          </a:prstGeom>
        </p:spPr>
        <p:txBody>
          <a:bodyPr/>
          <a:lstStyle>
            <a:lvl1pPr marL="0" indent="0">
              <a:buNone/>
              <a:defRPr sz="203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6" name="Title 1">
            <a:extLst>
              <a:ext uri="{FF2B5EF4-FFF2-40B4-BE49-F238E27FC236}">
                <a16:creationId xmlns:a16="http://schemas.microsoft.com/office/drawing/2014/main" id="{9614A6C0-0093-4A32-90F2-B8823E3AAB8F}"/>
              </a:ext>
            </a:extLst>
          </p:cNvPr>
          <p:cNvSpPr>
            <a:spLocks noGrp="1"/>
          </p:cNvSpPr>
          <p:nvPr>
            <p:ph type="ctrTitle" hasCustomPrompt="1"/>
          </p:nvPr>
        </p:nvSpPr>
        <p:spPr>
          <a:xfrm>
            <a:off x="589941" y="318630"/>
            <a:ext cx="9145218" cy="700192"/>
          </a:xfrm>
          <a:prstGeom prst="rect">
            <a:avLst/>
          </a:prstGeom>
        </p:spPr>
        <p:txBody>
          <a:bodyPr anchor="b"/>
          <a:lstStyle>
            <a:lvl1pPr algn="l">
              <a:defRPr sz="2275"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p>
        </p:txBody>
      </p:sp>
    </p:spTree>
    <p:extLst>
      <p:ext uri="{BB962C8B-B14F-4D97-AF65-F5344CB8AC3E}">
        <p14:creationId xmlns:p14="http://schemas.microsoft.com/office/powerpoint/2010/main" val="2118131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3467699582"/>
              </p:ext>
            </p:extLst>
          </p:nvPr>
        </p:nvGraphicFramePr>
        <p:xfrm>
          <a:off x="2122" y="1597"/>
          <a:ext cx="2116" cy="1587"/>
        </p:xfrm>
        <a:graphic>
          <a:graphicData uri="http://schemas.openxmlformats.org/presentationml/2006/ole">
            <mc:AlternateContent xmlns:mc="http://schemas.openxmlformats.org/markup-compatibility/2006">
              <mc:Choice xmlns:v="urn:schemas-microsoft-com:vml" Requires="v">
                <p:oleObj spid="_x0000_s2057"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2122" y="1597"/>
                        <a:ext cx="2116" cy="1587"/>
                      </a:xfrm>
                      <a:prstGeom prst="rect">
                        <a:avLst/>
                      </a:prstGeom>
                    </p:spPr>
                  </p:pic>
                </p:oleObj>
              </mc:Fallback>
            </mc:AlternateContent>
          </a:graphicData>
        </a:graphic>
      </p:graphicFrame>
      <p:sp>
        <p:nvSpPr>
          <p:cNvPr id="2" name="Title 1"/>
          <p:cNvSpPr>
            <a:spLocks noGrp="1"/>
          </p:cNvSpPr>
          <p:nvPr>
            <p:ph type="ctrTitle"/>
          </p:nvPr>
        </p:nvSpPr>
        <p:spPr>
          <a:xfrm>
            <a:off x="914403" y="2130436"/>
            <a:ext cx="10363200" cy="569387"/>
          </a:xfrm>
        </p:spPr>
        <p:txBody>
          <a:bodyPr/>
          <a:lstStyle/>
          <a:p>
            <a:r>
              <a:rPr lang="en-US"/>
              <a:t>Click to edit Master title style</a:t>
            </a:r>
            <a:endParaRPr lang="en-ZA"/>
          </a:p>
        </p:txBody>
      </p:sp>
      <p:sp>
        <p:nvSpPr>
          <p:cNvPr id="3" name="Subtitle 2"/>
          <p:cNvSpPr>
            <a:spLocks noGrp="1"/>
          </p:cNvSpPr>
          <p:nvPr>
            <p:ph type="subTitle" idx="1"/>
          </p:nvPr>
        </p:nvSpPr>
        <p:spPr>
          <a:xfrm>
            <a:off x="1828803" y="3886200"/>
            <a:ext cx="8534400" cy="2769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a:xfrm>
            <a:off x="609601" y="6356361"/>
            <a:ext cx="2844800" cy="276999"/>
          </a:xfrm>
          <a:prstGeom prst="rect">
            <a:avLst/>
          </a:prstGeom>
        </p:spPr>
        <p:txBody>
          <a:bodyPr/>
          <a:lstStyle/>
          <a:p>
            <a:fld id="{2F44F148-3A8C-4139-81A1-917A637C47B5}" type="datetimeFigureOut">
              <a:rPr lang="en-ZA" smtClean="0">
                <a:solidFill>
                  <a:srgbClr val="EE3124"/>
                </a:solidFill>
              </a:rPr>
              <a:pPr/>
              <a:t>2022/10/03</a:t>
            </a:fld>
            <a:endParaRPr lang="en-ZA" dirty="0">
              <a:solidFill>
                <a:srgbClr val="EE3124"/>
              </a:solidFill>
            </a:endParaRPr>
          </a:p>
        </p:txBody>
      </p:sp>
      <p:sp>
        <p:nvSpPr>
          <p:cNvPr id="5" name="Footer Placeholder 4"/>
          <p:cNvSpPr>
            <a:spLocks noGrp="1"/>
          </p:cNvSpPr>
          <p:nvPr>
            <p:ph type="ftr" sz="quarter" idx="11"/>
          </p:nvPr>
        </p:nvSpPr>
        <p:spPr>
          <a:xfrm>
            <a:off x="4165604" y="6356361"/>
            <a:ext cx="3860799" cy="276999"/>
          </a:xfrm>
          <a:prstGeom prst="rect">
            <a:avLst/>
          </a:prstGeom>
        </p:spPr>
        <p:txBody>
          <a:bodyPr/>
          <a:lstStyle/>
          <a:p>
            <a:endParaRPr lang="en-ZA" dirty="0">
              <a:solidFill>
                <a:srgbClr val="EE3124"/>
              </a:solidFill>
            </a:endParaRPr>
          </a:p>
        </p:txBody>
      </p:sp>
      <p:sp>
        <p:nvSpPr>
          <p:cNvPr id="6" name="Slide Number Placeholder 5"/>
          <p:cNvSpPr>
            <a:spLocks noGrp="1"/>
          </p:cNvSpPr>
          <p:nvPr>
            <p:ph type="sldNum" sz="quarter" idx="12"/>
          </p:nvPr>
        </p:nvSpPr>
        <p:spPr>
          <a:xfrm>
            <a:off x="8737601" y="6356361"/>
            <a:ext cx="2844800" cy="138499"/>
          </a:xfrm>
          <a:prstGeom prst="rect">
            <a:avLst/>
          </a:prstGeom>
        </p:spPr>
        <p:txBody>
          <a:bodyPr/>
          <a:lstStyle/>
          <a:p>
            <a:fld id="{0E8200F8-3AA2-4BE2-A854-F5A615E7D1D5}" type="slidenum">
              <a:rPr lang="en-ZA" smtClean="0">
                <a:solidFill>
                  <a:srgbClr val="EE3124"/>
                </a:solidFill>
              </a:rPr>
              <a:pPr/>
              <a:t>‹#›</a:t>
            </a:fld>
            <a:endParaRPr lang="en-ZA" dirty="0">
              <a:solidFill>
                <a:srgbClr val="EE3124"/>
              </a:solidFill>
            </a:endParaRPr>
          </a:p>
        </p:txBody>
      </p:sp>
      <p:sp>
        <p:nvSpPr>
          <p:cNvPr id="9" name="Text Placeholder 8"/>
          <p:cNvSpPr>
            <a:spLocks noGrp="1"/>
          </p:cNvSpPr>
          <p:nvPr>
            <p:ph type="body" sz="quarter" idx="13"/>
          </p:nvPr>
        </p:nvSpPr>
        <p:spPr>
          <a:xfrm>
            <a:off x="2120" y="1588"/>
            <a:ext cx="2117" cy="191129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1016298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2122" y="1597"/>
          <a:ext cx="2116" cy="1587"/>
        </p:xfrm>
        <a:graphic>
          <a:graphicData uri="http://schemas.openxmlformats.org/presentationml/2006/ole">
            <mc:AlternateContent xmlns:mc="http://schemas.openxmlformats.org/markup-compatibility/2006">
              <mc:Choice xmlns:v="urn:schemas-microsoft-com:vml" Requires="v">
                <p:oleObj spid="_x0000_s3081"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2122" y="1597"/>
                        <a:ext cx="2116" cy="1587"/>
                      </a:xfrm>
                      <a:prstGeom prst="rect">
                        <a:avLst/>
                      </a:prstGeom>
                    </p:spPr>
                  </p:pic>
                </p:oleObj>
              </mc:Fallback>
            </mc:AlternateContent>
          </a:graphicData>
        </a:graphic>
      </p:graphicFrame>
      <p:sp>
        <p:nvSpPr>
          <p:cNvPr id="2" name="Title 1"/>
          <p:cNvSpPr>
            <a:spLocks noGrp="1"/>
          </p:cNvSpPr>
          <p:nvPr>
            <p:ph type="ctrTitle"/>
          </p:nvPr>
        </p:nvSpPr>
        <p:spPr>
          <a:xfrm>
            <a:off x="914403" y="2130436"/>
            <a:ext cx="10363200" cy="569387"/>
          </a:xfrm>
        </p:spPr>
        <p:txBody>
          <a:bodyPr/>
          <a:lstStyle/>
          <a:p>
            <a:r>
              <a:rPr lang="en-US"/>
              <a:t>Click to edit Master title style</a:t>
            </a:r>
            <a:endParaRPr lang="en-ZA"/>
          </a:p>
        </p:txBody>
      </p:sp>
      <p:sp>
        <p:nvSpPr>
          <p:cNvPr id="3" name="Subtitle 2"/>
          <p:cNvSpPr>
            <a:spLocks noGrp="1"/>
          </p:cNvSpPr>
          <p:nvPr>
            <p:ph type="subTitle" idx="1"/>
          </p:nvPr>
        </p:nvSpPr>
        <p:spPr>
          <a:xfrm>
            <a:off x="1828803" y="3886200"/>
            <a:ext cx="8534400" cy="2769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a:xfrm>
            <a:off x="609601" y="6356361"/>
            <a:ext cx="2844800" cy="276999"/>
          </a:xfrm>
          <a:prstGeom prst="rect">
            <a:avLst/>
          </a:prstGeom>
        </p:spPr>
        <p:txBody>
          <a:bodyPr/>
          <a:lstStyle/>
          <a:p>
            <a:fld id="{2F44F148-3A8C-4139-81A1-917A637C47B5}" type="datetimeFigureOut">
              <a:rPr lang="en-ZA" smtClean="0">
                <a:solidFill>
                  <a:srgbClr val="EE3124"/>
                </a:solidFill>
              </a:rPr>
              <a:pPr/>
              <a:t>2022/10/03</a:t>
            </a:fld>
            <a:endParaRPr lang="en-ZA" dirty="0">
              <a:solidFill>
                <a:srgbClr val="EE3124"/>
              </a:solidFill>
            </a:endParaRPr>
          </a:p>
        </p:txBody>
      </p:sp>
      <p:sp>
        <p:nvSpPr>
          <p:cNvPr id="5" name="Footer Placeholder 4"/>
          <p:cNvSpPr>
            <a:spLocks noGrp="1"/>
          </p:cNvSpPr>
          <p:nvPr>
            <p:ph type="ftr" sz="quarter" idx="11"/>
          </p:nvPr>
        </p:nvSpPr>
        <p:spPr>
          <a:xfrm>
            <a:off x="4165604" y="6356361"/>
            <a:ext cx="3860799" cy="276999"/>
          </a:xfrm>
          <a:prstGeom prst="rect">
            <a:avLst/>
          </a:prstGeom>
        </p:spPr>
        <p:txBody>
          <a:bodyPr/>
          <a:lstStyle/>
          <a:p>
            <a:endParaRPr lang="en-ZA" dirty="0">
              <a:solidFill>
                <a:srgbClr val="EE3124"/>
              </a:solidFill>
            </a:endParaRPr>
          </a:p>
        </p:txBody>
      </p:sp>
      <p:sp>
        <p:nvSpPr>
          <p:cNvPr id="6" name="Slide Number Placeholder 5"/>
          <p:cNvSpPr>
            <a:spLocks noGrp="1"/>
          </p:cNvSpPr>
          <p:nvPr>
            <p:ph type="sldNum" sz="quarter" idx="12"/>
          </p:nvPr>
        </p:nvSpPr>
        <p:spPr>
          <a:xfrm>
            <a:off x="8737601" y="6356361"/>
            <a:ext cx="2844800" cy="138499"/>
          </a:xfrm>
          <a:prstGeom prst="rect">
            <a:avLst/>
          </a:prstGeom>
        </p:spPr>
        <p:txBody>
          <a:bodyPr/>
          <a:lstStyle/>
          <a:p>
            <a:fld id="{0E8200F8-3AA2-4BE2-A854-F5A615E7D1D5}" type="slidenum">
              <a:rPr lang="en-ZA" smtClean="0">
                <a:solidFill>
                  <a:srgbClr val="EE3124"/>
                </a:solidFill>
              </a:rPr>
              <a:pPr/>
              <a:t>‹#›</a:t>
            </a:fld>
            <a:endParaRPr lang="en-ZA" dirty="0">
              <a:solidFill>
                <a:srgbClr val="EE3124"/>
              </a:solidFill>
            </a:endParaRPr>
          </a:p>
        </p:txBody>
      </p:sp>
      <p:sp>
        <p:nvSpPr>
          <p:cNvPr id="9" name="Text Placeholder 8"/>
          <p:cNvSpPr>
            <a:spLocks noGrp="1"/>
          </p:cNvSpPr>
          <p:nvPr>
            <p:ph type="body" sz="quarter" idx="13"/>
          </p:nvPr>
        </p:nvSpPr>
        <p:spPr>
          <a:xfrm>
            <a:off x="2120" y="1588"/>
            <a:ext cx="2117" cy="191129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980315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568451" y="1121663"/>
            <a:ext cx="11055350" cy="0"/>
          </a:xfrm>
          <a:custGeom>
            <a:avLst/>
            <a:gdLst/>
            <a:ahLst/>
            <a:cxnLst/>
            <a:rect l="l" t="t" r="r" b="b"/>
            <a:pathLst>
              <a:path w="11055350">
                <a:moveTo>
                  <a:pt x="0" y="0"/>
                </a:moveTo>
                <a:lnTo>
                  <a:pt x="11054842" y="0"/>
                </a:lnTo>
              </a:path>
            </a:pathLst>
          </a:custGeom>
          <a:ln w="21336">
            <a:solidFill>
              <a:srgbClr val="8A8E91"/>
            </a:solidFill>
          </a:ln>
        </p:spPr>
        <p:txBody>
          <a:bodyPr wrap="square" lIns="0" tIns="0" rIns="0" bIns="0" rtlCol="0"/>
          <a:lstStyle/>
          <a:p>
            <a:endParaRPr/>
          </a:p>
        </p:txBody>
      </p:sp>
      <p:sp>
        <p:nvSpPr>
          <p:cNvPr id="17" name="bg object 17"/>
          <p:cNvSpPr/>
          <p:nvPr/>
        </p:nvSpPr>
        <p:spPr>
          <a:xfrm>
            <a:off x="621030" y="6137909"/>
            <a:ext cx="167640" cy="294640"/>
          </a:xfrm>
          <a:custGeom>
            <a:avLst/>
            <a:gdLst/>
            <a:ahLst/>
            <a:cxnLst/>
            <a:rect l="l" t="t" r="r" b="b"/>
            <a:pathLst>
              <a:path w="167640" h="294639">
                <a:moveTo>
                  <a:pt x="0" y="294131"/>
                </a:moveTo>
                <a:lnTo>
                  <a:pt x="167474" y="0"/>
                </a:lnTo>
              </a:path>
            </a:pathLst>
          </a:custGeom>
          <a:ln w="38100">
            <a:solidFill>
              <a:srgbClr val="E72F22"/>
            </a:solidFill>
          </a:ln>
        </p:spPr>
        <p:txBody>
          <a:bodyPr wrap="square" lIns="0" tIns="0" rIns="0" bIns="0" rtlCol="0"/>
          <a:lstStyle/>
          <a:p>
            <a:endParaRPr/>
          </a:p>
        </p:txBody>
      </p:sp>
      <p:sp>
        <p:nvSpPr>
          <p:cNvPr id="18" name="bg object 18"/>
          <p:cNvSpPr/>
          <p:nvPr/>
        </p:nvSpPr>
        <p:spPr>
          <a:xfrm>
            <a:off x="10560314" y="264332"/>
            <a:ext cx="1096463" cy="744108"/>
          </a:xfrm>
          <a:prstGeom prst="rect">
            <a:avLst/>
          </a:prstGeom>
          <a:blipFill>
            <a:blip r:embed="rId10" cstate="print"/>
            <a:stretch>
              <a:fillRect/>
            </a:stretch>
          </a:blipFill>
        </p:spPr>
        <p:txBody>
          <a:bodyPr wrap="square" lIns="0" tIns="0" rIns="0" bIns="0" rtlCol="0"/>
          <a:lstStyle/>
          <a:p>
            <a:endParaRPr/>
          </a:p>
        </p:txBody>
      </p:sp>
      <p:sp>
        <p:nvSpPr>
          <p:cNvPr id="19" name="bg object 19"/>
          <p:cNvSpPr/>
          <p:nvPr/>
        </p:nvSpPr>
        <p:spPr>
          <a:xfrm>
            <a:off x="621030" y="6137909"/>
            <a:ext cx="167640" cy="294640"/>
          </a:xfrm>
          <a:custGeom>
            <a:avLst/>
            <a:gdLst/>
            <a:ahLst/>
            <a:cxnLst/>
            <a:rect l="l" t="t" r="r" b="b"/>
            <a:pathLst>
              <a:path w="167640" h="294639">
                <a:moveTo>
                  <a:pt x="0" y="294131"/>
                </a:moveTo>
                <a:lnTo>
                  <a:pt x="167474" y="0"/>
                </a:lnTo>
              </a:path>
            </a:pathLst>
          </a:custGeom>
          <a:ln w="38100">
            <a:solidFill>
              <a:srgbClr val="E72F22"/>
            </a:solidFill>
          </a:ln>
        </p:spPr>
        <p:txBody>
          <a:bodyPr wrap="square" lIns="0" tIns="0" rIns="0" bIns="0" rtlCol="0"/>
          <a:lstStyle/>
          <a:p>
            <a:endParaRPr/>
          </a:p>
        </p:txBody>
      </p:sp>
      <p:sp>
        <p:nvSpPr>
          <p:cNvPr id="2" name="Holder 2"/>
          <p:cNvSpPr>
            <a:spLocks noGrp="1"/>
          </p:cNvSpPr>
          <p:nvPr>
            <p:ph type="title"/>
          </p:nvPr>
        </p:nvSpPr>
        <p:spPr>
          <a:xfrm>
            <a:off x="1590294" y="3164839"/>
            <a:ext cx="9011411" cy="589279"/>
          </a:xfrm>
          <a:prstGeom prst="rect">
            <a:avLst/>
          </a:prstGeom>
        </p:spPr>
        <p:txBody>
          <a:bodyPr wrap="square" lIns="0" tIns="0" rIns="0" bIns="0">
            <a:spAutoFit/>
          </a:bodyPr>
          <a:lstStyle>
            <a:lvl1pPr>
              <a:defRPr sz="3700" b="1" i="0">
                <a:solidFill>
                  <a:schemeClr val="bg1"/>
                </a:solidFill>
                <a:latin typeface="Tahoma"/>
                <a:cs typeface="Tahoma"/>
              </a:defRPr>
            </a:lvl1pPr>
          </a:lstStyle>
          <a:p>
            <a:endParaRPr/>
          </a:p>
        </p:txBody>
      </p:sp>
      <p:sp>
        <p:nvSpPr>
          <p:cNvPr id="3" name="Holder 3"/>
          <p:cNvSpPr>
            <a:spLocks noGrp="1"/>
          </p:cNvSpPr>
          <p:nvPr>
            <p:ph type="body" idx="1"/>
          </p:nvPr>
        </p:nvSpPr>
        <p:spPr>
          <a:xfrm>
            <a:off x="551307" y="1382648"/>
            <a:ext cx="11089385" cy="3470910"/>
          </a:xfrm>
          <a:prstGeom prst="rect">
            <a:avLst/>
          </a:prstGeom>
        </p:spPr>
        <p:txBody>
          <a:bodyPr wrap="square" lIns="0" tIns="0" rIns="0" bIns="0">
            <a:spAutoFit/>
          </a:bodyPr>
          <a:lstStyle>
            <a:lvl1pPr>
              <a:defRPr sz="1800" b="0" i="0">
                <a:solidFill>
                  <a:schemeClr val="tx1"/>
                </a:solidFill>
                <a:latin typeface="Tahoma"/>
                <a:cs typeface="Tahoma"/>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10/3/2022</a:t>
            </a:fld>
            <a:endParaRPr lang="en-US"/>
          </a:p>
        </p:txBody>
      </p:sp>
      <p:sp>
        <p:nvSpPr>
          <p:cNvPr id="6" name="Holder 6"/>
          <p:cNvSpPr>
            <a:spLocks noGrp="1"/>
          </p:cNvSpPr>
          <p:nvPr>
            <p:ph type="sldNum" sz="quarter" idx="7"/>
          </p:nvPr>
        </p:nvSpPr>
        <p:spPr>
          <a:xfrm>
            <a:off x="853744" y="6312148"/>
            <a:ext cx="149225" cy="163829"/>
          </a:xfrm>
          <a:prstGeom prst="rect">
            <a:avLst/>
          </a:prstGeom>
        </p:spPr>
        <p:txBody>
          <a:bodyPr wrap="square" lIns="0" tIns="0" rIns="0" bIns="0">
            <a:spAutoFit/>
          </a:bodyPr>
          <a:lstStyle>
            <a:lvl1pPr>
              <a:defRPr sz="900" b="1" i="0">
                <a:solidFill>
                  <a:srgbClr val="7E7E7E"/>
                </a:solidFill>
                <a:latin typeface="Tahoma"/>
                <a:cs typeface="Tahoma"/>
              </a:defRPr>
            </a:lvl1pPr>
          </a:lstStyle>
          <a:p>
            <a:pPr marL="38100">
              <a:lnSpc>
                <a:spcPct val="100000"/>
              </a:lnSpc>
              <a:spcBef>
                <a:spcPts val="100"/>
              </a:spcBef>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4.xml"/><Relationship Id="rId7" Type="http://schemas.openxmlformats.org/officeDocument/2006/relationships/image" Target="../media/image15.e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2.xml"/><Relationship Id="rId10" Type="http://schemas.openxmlformats.org/officeDocument/2006/relationships/image" Target="../media/image18.png"/><Relationship Id="rId4" Type="http://schemas.openxmlformats.org/officeDocument/2006/relationships/slideLayout" Target="../slideLayouts/slideLayout8.xml"/><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15.emf"/><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91844" y="6324848"/>
            <a:ext cx="73025" cy="138430"/>
          </a:xfrm>
          <a:prstGeom prst="rect">
            <a:avLst/>
          </a:prstGeom>
        </p:spPr>
        <p:txBody>
          <a:bodyPr vert="horz" wrap="square" lIns="0" tIns="0" rIns="0" bIns="0" rtlCol="0">
            <a:spAutoFit/>
          </a:bodyPr>
          <a:lstStyle/>
          <a:p>
            <a:pPr>
              <a:lnSpc>
                <a:spcPct val="100000"/>
              </a:lnSpc>
            </a:pPr>
            <a:r>
              <a:rPr sz="900" b="1" dirty="0">
                <a:solidFill>
                  <a:srgbClr val="7E7E7E"/>
                </a:solidFill>
                <a:latin typeface="Tahoma"/>
                <a:cs typeface="Tahoma"/>
              </a:rPr>
              <a:t>1</a:t>
            </a:r>
            <a:endParaRPr sz="900">
              <a:latin typeface="Tahoma"/>
              <a:cs typeface="Tahoma"/>
            </a:endParaRPr>
          </a:p>
        </p:txBody>
      </p:sp>
      <p:sp>
        <p:nvSpPr>
          <p:cNvPr id="3" name="object 3"/>
          <p:cNvSpPr/>
          <p:nvPr/>
        </p:nvSpPr>
        <p:spPr>
          <a:xfrm>
            <a:off x="568451" y="1121663"/>
            <a:ext cx="11055350" cy="0"/>
          </a:xfrm>
          <a:custGeom>
            <a:avLst/>
            <a:gdLst/>
            <a:ahLst/>
            <a:cxnLst/>
            <a:rect l="l" t="t" r="r" b="b"/>
            <a:pathLst>
              <a:path w="11055350">
                <a:moveTo>
                  <a:pt x="0" y="0"/>
                </a:moveTo>
                <a:lnTo>
                  <a:pt x="11054842" y="0"/>
                </a:lnTo>
              </a:path>
            </a:pathLst>
          </a:custGeom>
          <a:ln w="21336">
            <a:solidFill>
              <a:srgbClr val="8A8E91"/>
            </a:solidFill>
          </a:ln>
        </p:spPr>
        <p:txBody>
          <a:bodyPr wrap="square" lIns="0" tIns="0" rIns="0" bIns="0" rtlCol="0"/>
          <a:lstStyle/>
          <a:p>
            <a:endParaRPr/>
          </a:p>
        </p:txBody>
      </p:sp>
      <p:sp>
        <p:nvSpPr>
          <p:cNvPr id="4" name="object 4"/>
          <p:cNvSpPr/>
          <p:nvPr/>
        </p:nvSpPr>
        <p:spPr>
          <a:xfrm>
            <a:off x="621030" y="6137909"/>
            <a:ext cx="167640" cy="294640"/>
          </a:xfrm>
          <a:custGeom>
            <a:avLst/>
            <a:gdLst/>
            <a:ahLst/>
            <a:cxnLst/>
            <a:rect l="l" t="t" r="r" b="b"/>
            <a:pathLst>
              <a:path w="167640" h="294639">
                <a:moveTo>
                  <a:pt x="0" y="294131"/>
                </a:moveTo>
                <a:lnTo>
                  <a:pt x="167474" y="0"/>
                </a:lnTo>
              </a:path>
            </a:pathLst>
          </a:custGeom>
          <a:ln w="38100">
            <a:solidFill>
              <a:srgbClr val="E72F22"/>
            </a:solidFill>
          </a:ln>
        </p:spPr>
        <p:txBody>
          <a:bodyPr wrap="square" lIns="0" tIns="0" rIns="0" bIns="0" rtlCol="0"/>
          <a:lstStyle/>
          <a:p>
            <a:endParaRPr/>
          </a:p>
        </p:txBody>
      </p:sp>
      <p:grpSp>
        <p:nvGrpSpPr>
          <p:cNvPr id="5" name="object 5"/>
          <p:cNvGrpSpPr/>
          <p:nvPr/>
        </p:nvGrpSpPr>
        <p:grpSpPr>
          <a:xfrm>
            <a:off x="0" y="0"/>
            <a:ext cx="12192000" cy="6858000"/>
            <a:chOff x="0" y="0"/>
            <a:chExt cx="12192000" cy="6858000"/>
          </a:xfrm>
        </p:grpSpPr>
        <p:sp>
          <p:nvSpPr>
            <p:cNvPr id="6" name="object 6"/>
            <p:cNvSpPr/>
            <p:nvPr/>
          </p:nvSpPr>
          <p:spPr>
            <a:xfrm>
              <a:off x="10560314" y="264332"/>
              <a:ext cx="1096463" cy="744108"/>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0" y="0"/>
              <a:ext cx="12192000" cy="6857998"/>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636269" y="3931158"/>
              <a:ext cx="848994" cy="1469390"/>
            </a:xfrm>
            <a:custGeom>
              <a:avLst/>
              <a:gdLst/>
              <a:ahLst/>
              <a:cxnLst/>
              <a:rect l="l" t="t" r="r" b="b"/>
              <a:pathLst>
                <a:path w="848994" h="1469389">
                  <a:moveTo>
                    <a:pt x="0" y="1469136"/>
                  </a:moveTo>
                  <a:lnTo>
                    <a:pt x="848741" y="0"/>
                  </a:lnTo>
                </a:path>
              </a:pathLst>
            </a:custGeom>
            <a:ln w="38099">
              <a:solidFill>
                <a:srgbClr val="E72F22"/>
              </a:solidFill>
            </a:ln>
          </p:spPr>
          <p:txBody>
            <a:bodyPr wrap="square" lIns="0" tIns="0" rIns="0" bIns="0" rtlCol="0"/>
            <a:lstStyle/>
            <a:p>
              <a:endParaRPr/>
            </a:p>
          </p:txBody>
        </p:sp>
        <p:sp>
          <p:nvSpPr>
            <p:cNvPr id="9" name="object 9"/>
            <p:cNvSpPr/>
            <p:nvPr/>
          </p:nvSpPr>
          <p:spPr>
            <a:xfrm>
              <a:off x="8985504" y="1513332"/>
              <a:ext cx="121920" cy="92963"/>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9154668" y="1514855"/>
              <a:ext cx="977265" cy="90170"/>
            </a:xfrm>
            <a:custGeom>
              <a:avLst/>
              <a:gdLst/>
              <a:ahLst/>
              <a:cxnLst/>
              <a:rect l="l" t="t" r="r" b="b"/>
              <a:pathLst>
                <a:path w="977265" h="90169">
                  <a:moveTo>
                    <a:pt x="15532" y="28803"/>
                  </a:moveTo>
                  <a:lnTo>
                    <a:pt x="2413" y="28803"/>
                  </a:lnTo>
                  <a:lnTo>
                    <a:pt x="2413" y="89662"/>
                  </a:lnTo>
                  <a:lnTo>
                    <a:pt x="15532" y="89662"/>
                  </a:lnTo>
                  <a:lnTo>
                    <a:pt x="15532" y="28803"/>
                  </a:lnTo>
                  <a:close/>
                </a:path>
                <a:path w="977265" h="90169">
                  <a:moveTo>
                    <a:pt x="18161" y="3810"/>
                  </a:moveTo>
                  <a:lnTo>
                    <a:pt x="14097" y="0"/>
                  </a:lnTo>
                  <a:lnTo>
                    <a:pt x="4064" y="0"/>
                  </a:lnTo>
                  <a:lnTo>
                    <a:pt x="0" y="3810"/>
                  </a:lnTo>
                  <a:lnTo>
                    <a:pt x="0" y="13208"/>
                  </a:lnTo>
                  <a:lnTo>
                    <a:pt x="4064" y="17018"/>
                  </a:lnTo>
                  <a:lnTo>
                    <a:pt x="14097" y="17018"/>
                  </a:lnTo>
                  <a:lnTo>
                    <a:pt x="18161" y="13208"/>
                  </a:lnTo>
                  <a:lnTo>
                    <a:pt x="18161" y="3810"/>
                  </a:lnTo>
                  <a:close/>
                </a:path>
                <a:path w="977265" h="90169">
                  <a:moveTo>
                    <a:pt x="225844" y="28803"/>
                  </a:moveTo>
                  <a:lnTo>
                    <a:pt x="212725" y="28803"/>
                  </a:lnTo>
                  <a:lnTo>
                    <a:pt x="212725" y="89662"/>
                  </a:lnTo>
                  <a:lnTo>
                    <a:pt x="225844" y="89662"/>
                  </a:lnTo>
                  <a:lnTo>
                    <a:pt x="225844" y="28803"/>
                  </a:lnTo>
                  <a:close/>
                </a:path>
                <a:path w="977265" h="90169">
                  <a:moveTo>
                    <a:pt x="228473" y="3810"/>
                  </a:moveTo>
                  <a:lnTo>
                    <a:pt x="224536" y="0"/>
                  </a:lnTo>
                  <a:lnTo>
                    <a:pt x="214376" y="0"/>
                  </a:lnTo>
                  <a:lnTo>
                    <a:pt x="210312" y="3810"/>
                  </a:lnTo>
                  <a:lnTo>
                    <a:pt x="210312" y="13208"/>
                  </a:lnTo>
                  <a:lnTo>
                    <a:pt x="214376" y="17018"/>
                  </a:lnTo>
                  <a:lnTo>
                    <a:pt x="224536" y="17018"/>
                  </a:lnTo>
                  <a:lnTo>
                    <a:pt x="228473" y="13208"/>
                  </a:lnTo>
                  <a:lnTo>
                    <a:pt x="228473" y="3810"/>
                  </a:lnTo>
                  <a:close/>
                </a:path>
                <a:path w="977265" h="90169">
                  <a:moveTo>
                    <a:pt x="974305" y="28803"/>
                  </a:moveTo>
                  <a:lnTo>
                    <a:pt x="962279" y="28803"/>
                  </a:lnTo>
                  <a:lnTo>
                    <a:pt x="962279" y="89662"/>
                  </a:lnTo>
                  <a:lnTo>
                    <a:pt x="974305" y="89662"/>
                  </a:lnTo>
                  <a:lnTo>
                    <a:pt x="974305" y="28803"/>
                  </a:lnTo>
                  <a:close/>
                </a:path>
                <a:path w="977265" h="90169">
                  <a:moveTo>
                    <a:pt x="976757" y="3810"/>
                  </a:moveTo>
                  <a:lnTo>
                    <a:pt x="973074" y="0"/>
                  </a:lnTo>
                  <a:lnTo>
                    <a:pt x="963803" y="0"/>
                  </a:lnTo>
                  <a:lnTo>
                    <a:pt x="960120" y="3810"/>
                  </a:lnTo>
                  <a:lnTo>
                    <a:pt x="960120" y="13208"/>
                  </a:lnTo>
                  <a:lnTo>
                    <a:pt x="963803" y="17018"/>
                  </a:lnTo>
                  <a:lnTo>
                    <a:pt x="973074" y="17018"/>
                  </a:lnTo>
                  <a:lnTo>
                    <a:pt x="976757" y="13208"/>
                  </a:lnTo>
                  <a:lnTo>
                    <a:pt x="976757" y="3810"/>
                  </a:lnTo>
                  <a:close/>
                </a:path>
              </a:pathLst>
            </a:custGeom>
            <a:solidFill>
              <a:srgbClr val="FFFFFF"/>
            </a:solidFill>
          </p:spPr>
          <p:txBody>
            <a:bodyPr wrap="square" lIns="0" tIns="0" rIns="0" bIns="0" rtlCol="0"/>
            <a:lstStyle/>
            <a:p>
              <a:endParaRPr/>
            </a:p>
          </p:txBody>
        </p:sp>
        <p:sp>
          <p:nvSpPr>
            <p:cNvPr id="11" name="object 11"/>
            <p:cNvSpPr/>
            <p:nvPr/>
          </p:nvSpPr>
          <p:spPr>
            <a:xfrm>
              <a:off x="9183623" y="1542288"/>
              <a:ext cx="117348" cy="64008"/>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9317736" y="1542287"/>
              <a:ext cx="34925" cy="62865"/>
            </a:xfrm>
            <a:custGeom>
              <a:avLst/>
              <a:gdLst/>
              <a:ahLst/>
              <a:cxnLst/>
              <a:rect l="l" t="t" r="r" b="b"/>
              <a:pathLst>
                <a:path w="34925" h="62865">
                  <a:moveTo>
                    <a:pt x="34925" y="1016"/>
                  </a:moveTo>
                  <a:lnTo>
                    <a:pt x="32258" y="381"/>
                  </a:lnTo>
                  <a:lnTo>
                    <a:pt x="28702" y="0"/>
                  </a:lnTo>
                  <a:lnTo>
                    <a:pt x="21717" y="254"/>
                  </a:lnTo>
                  <a:lnTo>
                    <a:pt x="17526" y="1270"/>
                  </a:lnTo>
                  <a:lnTo>
                    <a:pt x="13335" y="2794"/>
                  </a:lnTo>
                  <a:lnTo>
                    <a:pt x="9398" y="4953"/>
                  </a:lnTo>
                  <a:lnTo>
                    <a:pt x="8255" y="1524"/>
                  </a:lnTo>
                  <a:lnTo>
                    <a:pt x="0" y="1524"/>
                  </a:lnTo>
                  <a:lnTo>
                    <a:pt x="0" y="62484"/>
                  </a:lnTo>
                  <a:lnTo>
                    <a:pt x="12319" y="62484"/>
                  </a:lnTo>
                  <a:lnTo>
                    <a:pt x="12319" y="14478"/>
                  </a:lnTo>
                  <a:lnTo>
                    <a:pt x="15748" y="12954"/>
                  </a:lnTo>
                  <a:lnTo>
                    <a:pt x="19812" y="11557"/>
                  </a:lnTo>
                  <a:lnTo>
                    <a:pt x="28448" y="11557"/>
                  </a:lnTo>
                  <a:lnTo>
                    <a:pt x="31877" y="12319"/>
                  </a:lnTo>
                  <a:lnTo>
                    <a:pt x="34925" y="13335"/>
                  </a:lnTo>
                  <a:lnTo>
                    <a:pt x="34925" y="11557"/>
                  </a:lnTo>
                  <a:lnTo>
                    <a:pt x="34925" y="4953"/>
                  </a:lnTo>
                  <a:lnTo>
                    <a:pt x="34925" y="1016"/>
                  </a:lnTo>
                  <a:close/>
                </a:path>
              </a:pathLst>
            </a:custGeom>
            <a:solidFill>
              <a:srgbClr val="FFFFFF"/>
            </a:solidFill>
          </p:spPr>
          <p:txBody>
            <a:bodyPr wrap="square" lIns="0" tIns="0" rIns="0" bIns="0" rtlCol="0"/>
            <a:lstStyle/>
            <a:p>
              <a:endParaRPr/>
            </a:p>
          </p:txBody>
        </p:sp>
        <p:sp>
          <p:nvSpPr>
            <p:cNvPr id="13" name="object 13"/>
            <p:cNvSpPr/>
            <p:nvPr/>
          </p:nvSpPr>
          <p:spPr>
            <a:xfrm>
              <a:off x="9400031" y="1542288"/>
              <a:ext cx="121920" cy="94487"/>
            </a:xfrm>
            <a:prstGeom prst="rect">
              <a:avLst/>
            </a:prstGeom>
            <a:blipFill>
              <a:blip r:embed="rId6" cstate="print"/>
              <a:stretch>
                <a:fillRect/>
              </a:stretch>
            </a:blipFill>
          </p:spPr>
          <p:txBody>
            <a:bodyPr wrap="square" lIns="0" tIns="0" rIns="0" bIns="0" rtlCol="0"/>
            <a:lstStyle/>
            <a:p>
              <a:endParaRPr/>
            </a:p>
          </p:txBody>
        </p:sp>
        <p:sp>
          <p:nvSpPr>
            <p:cNvPr id="14" name="object 14"/>
            <p:cNvSpPr/>
            <p:nvPr/>
          </p:nvSpPr>
          <p:spPr>
            <a:xfrm>
              <a:off x="9608819" y="1514855"/>
              <a:ext cx="132460" cy="91440"/>
            </a:xfrm>
            <a:prstGeom prst="rect">
              <a:avLst/>
            </a:prstGeom>
            <a:blipFill>
              <a:blip r:embed="rId7" cstate="print"/>
              <a:stretch>
                <a:fillRect/>
              </a:stretch>
            </a:blipFill>
          </p:spPr>
          <p:txBody>
            <a:bodyPr wrap="square" lIns="0" tIns="0" rIns="0" bIns="0" rtlCol="0"/>
            <a:lstStyle/>
            <a:p>
              <a:endParaRPr/>
            </a:p>
          </p:txBody>
        </p:sp>
        <p:sp>
          <p:nvSpPr>
            <p:cNvPr id="15" name="object 15"/>
            <p:cNvSpPr/>
            <p:nvPr/>
          </p:nvSpPr>
          <p:spPr>
            <a:xfrm>
              <a:off x="9618598" y="1542288"/>
              <a:ext cx="26670" cy="5080"/>
            </a:xfrm>
            <a:custGeom>
              <a:avLst/>
              <a:gdLst/>
              <a:ahLst/>
              <a:cxnLst/>
              <a:rect l="l" t="t" r="r" b="b"/>
              <a:pathLst>
                <a:path w="26670" h="5080">
                  <a:moveTo>
                    <a:pt x="20193" y="0"/>
                  </a:moveTo>
                  <a:lnTo>
                    <a:pt x="12953" y="253"/>
                  </a:lnTo>
                  <a:lnTo>
                    <a:pt x="8508" y="1270"/>
                  </a:lnTo>
                  <a:lnTo>
                    <a:pt x="4191" y="2794"/>
                  </a:lnTo>
                  <a:lnTo>
                    <a:pt x="0" y="4952"/>
                  </a:lnTo>
                  <a:lnTo>
                    <a:pt x="26670" y="4952"/>
                  </a:lnTo>
                  <a:lnTo>
                    <a:pt x="26670" y="1015"/>
                  </a:lnTo>
                  <a:lnTo>
                    <a:pt x="23875" y="381"/>
                  </a:lnTo>
                  <a:lnTo>
                    <a:pt x="20193" y="0"/>
                  </a:lnTo>
                  <a:close/>
                </a:path>
              </a:pathLst>
            </a:custGeom>
            <a:solidFill>
              <a:srgbClr val="FFFFFF"/>
            </a:solidFill>
          </p:spPr>
          <p:txBody>
            <a:bodyPr wrap="square" lIns="0" tIns="0" rIns="0" bIns="0" rtlCol="0"/>
            <a:lstStyle/>
            <a:p>
              <a:endParaRPr/>
            </a:p>
          </p:txBody>
        </p:sp>
        <p:sp>
          <p:nvSpPr>
            <p:cNvPr id="16" name="object 16"/>
            <p:cNvSpPr/>
            <p:nvPr/>
          </p:nvSpPr>
          <p:spPr>
            <a:xfrm>
              <a:off x="9753600" y="1513332"/>
              <a:ext cx="121920" cy="123443"/>
            </a:xfrm>
            <a:prstGeom prst="rect">
              <a:avLst/>
            </a:prstGeom>
            <a:blipFill>
              <a:blip r:embed="rId8" cstate="print"/>
              <a:stretch>
                <a:fillRect/>
              </a:stretch>
            </a:blipFill>
          </p:spPr>
          <p:txBody>
            <a:bodyPr wrap="square" lIns="0" tIns="0" rIns="0" bIns="0" rtlCol="0"/>
            <a:lstStyle/>
            <a:p>
              <a:endParaRPr/>
            </a:p>
          </p:txBody>
        </p:sp>
        <p:sp>
          <p:nvSpPr>
            <p:cNvPr id="17" name="object 17"/>
            <p:cNvSpPr/>
            <p:nvPr/>
          </p:nvSpPr>
          <p:spPr>
            <a:xfrm>
              <a:off x="9966959" y="1542288"/>
              <a:ext cx="99059" cy="64008"/>
            </a:xfrm>
            <a:prstGeom prst="rect">
              <a:avLst/>
            </a:prstGeom>
            <a:blipFill>
              <a:blip r:embed="rId9" cstate="print"/>
              <a:stretch>
                <a:fillRect/>
              </a:stretch>
            </a:blipFill>
          </p:spPr>
          <p:txBody>
            <a:bodyPr wrap="square" lIns="0" tIns="0" rIns="0" bIns="0" rtlCol="0"/>
            <a:lstStyle/>
            <a:p>
              <a:endParaRPr/>
            </a:p>
          </p:txBody>
        </p:sp>
        <p:sp>
          <p:nvSpPr>
            <p:cNvPr id="18" name="object 18"/>
            <p:cNvSpPr/>
            <p:nvPr/>
          </p:nvSpPr>
          <p:spPr>
            <a:xfrm>
              <a:off x="10148316" y="1513332"/>
              <a:ext cx="118872" cy="92963"/>
            </a:xfrm>
            <a:prstGeom prst="rect">
              <a:avLst/>
            </a:prstGeom>
            <a:blipFill>
              <a:blip r:embed="rId10" cstate="print"/>
              <a:stretch>
                <a:fillRect/>
              </a:stretch>
            </a:blipFill>
          </p:spPr>
          <p:txBody>
            <a:bodyPr wrap="square" lIns="0" tIns="0" rIns="0" bIns="0" rtlCol="0"/>
            <a:lstStyle/>
            <a:p>
              <a:endParaRPr/>
            </a:p>
          </p:txBody>
        </p:sp>
        <p:sp>
          <p:nvSpPr>
            <p:cNvPr id="19" name="object 19"/>
            <p:cNvSpPr/>
            <p:nvPr/>
          </p:nvSpPr>
          <p:spPr>
            <a:xfrm>
              <a:off x="10311383" y="1543811"/>
              <a:ext cx="57911" cy="91439"/>
            </a:xfrm>
            <a:prstGeom prst="rect">
              <a:avLst/>
            </a:prstGeom>
            <a:blipFill>
              <a:blip r:embed="rId11" cstate="print"/>
              <a:stretch>
                <a:fillRect/>
              </a:stretch>
            </a:blipFill>
          </p:spPr>
          <p:txBody>
            <a:bodyPr wrap="square" lIns="0" tIns="0" rIns="0" bIns="0" rtlCol="0"/>
            <a:lstStyle/>
            <a:p>
              <a:endParaRPr/>
            </a:p>
          </p:txBody>
        </p:sp>
        <p:sp>
          <p:nvSpPr>
            <p:cNvPr id="20" name="object 20"/>
            <p:cNvSpPr/>
            <p:nvPr/>
          </p:nvSpPr>
          <p:spPr>
            <a:xfrm>
              <a:off x="9131045" y="1514094"/>
              <a:ext cx="1160145" cy="91440"/>
            </a:xfrm>
            <a:custGeom>
              <a:avLst/>
              <a:gdLst/>
              <a:ahLst/>
              <a:cxnLst/>
              <a:rect l="l" t="t" r="r" b="b"/>
              <a:pathLst>
                <a:path w="1160145" h="91440">
                  <a:moveTo>
                    <a:pt x="0" y="0"/>
                  </a:moveTo>
                  <a:lnTo>
                    <a:pt x="0" y="91312"/>
                  </a:lnTo>
                </a:path>
                <a:path w="1160145" h="91440">
                  <a:moveTo>
                    <a:pt x="958596" y="0"/>
                  </a:moveTo>
                  <a:lnTo>
                    <a:pt x="958596" y="91312"/>
                  </a:lnTo>
                </a:path>
                <a:path w="1160145" h="91440">
                  <a:moveTo>
                    <a:pt x="1159763" y="0"/>
                  </a:moveTo>
                  <a:lnTo>
                    <a:pt x="1159763" y="91312"/>
                  </a:lnTo>
                </a:path>
              </a:pathLst>
            </a:custGeom>
            <a:ln w="19812">
              <a:solidFill>
                <a:srgbClr val="FFFFFF"/>
              </a:solidFill>
            </a:ln>
          </p:spPr>
          <p:txBody>
            <a:bodyPr wrap="square" lIns="0" tIns="0" rIns="0" bIns="0" rtlCol="0"/>
            <a:lstStyle/>
            <a:p>
              <a:endParaRPr/>
            </a:p>
          </p:txBody>
        </p:sp>
        <p:sp>
          <p:nvSpPr>
            <p:cNvPr id="21" name="object 21"/>
            <p:cNvSpPr/>
            <p:nvPr/>
          </p:nvSpPr>
          <p:spPr>
            <a:xfrm>
              <a:off x="9564624" y="1511807"/>
              <a:ext cx="360045" cy="94615"/>
            </a:xfrm>
            <a:custGeom>
              <a:avLst/>
              <a:gdLst/>
              <a:ahLst/>
              <a:cxnLst/>
              <a:rect l="l" t="t" r="r" b="b"/>
              <a:pathLst>
                <a:path w="360045" h="94615">
                  <a:moveTo>
                    <a:pt x="32004" y="32004"/>
                  </a:moveTo>
                  <a:lnTo>
                    <a:pt x="12954" y="32004"/>
                  </a:lnTo>
                  <a:lnTo>
                    <a:pt x="12954" y="13208"/>
                  </a:lnTo>
                  <a:lnTo>
                    <a:pt x="16510" y="11811"/>
                  </a:lnTo>
                  <a:lnTo>
                    <a:pt x="24638" y="11811"/>
                  </a:lnTo>
                  <a:lnTo>
                    <a:pt x="29210" y="12192"/>
                  </a:lnTo>
                  <a:lnTo>
                    <a:pt x="29210" y="11811"/>
                  </a:lnTo>
                  <a:lnTo>
                    <a:pt x="29210" y="762"/>
                  </a:lnTo>
                  <a:lnTo>
                    <a:pt x="26035" y="0"/>
                  </a:lnTo>
                  <a:lnTo>
                    <a:pt x="21209" y="0"/>
                  </a:lnTo>
                  <a:lnTo>
                    <a:pt x="13462" y="1016"/>
                  </a:lnTo>
                  <a:lnTo>
                    <a:pt x="6604" y="4064"/>
                  </a:lnTo>
                  <a:lnTo>
                    <a:pt x="1778" y="9525"/>
                  </a:lnTo>
                  <a:lnTo>
                    <a:pt x="0" y="17272"/>
                  </a:lnTo>
                  <a:lnTo>
                    <a:pt x="0" y="92837"/>
                  </a:lnTo>
                  <a:lnTo>
                    <a:pt x="12954" y="92837"/>
                  </a:lnTo>
                  <a:lnTo>
                    <a:pt x="12954" y="42926"/>
                  </a:lnTo>
                  <a:lnTo>
                    <a:pt x="32004" y="42926"/>
                  </a:lnTo>
                  <a:lnTo>
                    <a:pt x="32004" y="32004"/>
                  </a:lnTo>
                  <a:close/>
                </a:path>
                <a:path w="360045" h="94615">
                  <a:moveTo>
                    <a:pt x="359537" y="31115"/>
                  </a:moveTo>
                  <a:lnTo>
                    <a:pt x="340614" y="31115"/>
                  </a:lnTo>
                  <a:lnTo>
                    <a:pt x="340614" y="12192"/>
                  </a:lnTo>
                  <a:lnTo>
                    <a:pt x="327660" y="15621"/>
                  </a:lnTo>
                  <a:lnTo>
                    <a:pt x="327660" y="77089"/>
                  </a:lnTo>
                  <a:lnTo>
                    <a:pt x="329438" y="84836"/>
                  </a:lnTo>
                  <a:lnTo>
                    <a:pt x="334264" y="90170"/>
                  </a:lnTo>
                  <a:lnTo>
                    <a:pt x="341122" y="93345"/>
                  </a:lnTo>
                  <a:lnTo>
                    <a:pt x="348869" y="94234"/>
                  </a:lnTo>
                  <a:lnTo>
                    <a:pt x="353695" y="94234"/>
                  </a:lnTo>
                  <a:lnTo>
                    <a:pt x="356870" y="93599"/>
                  </a:lnTo>
                  <a:lnTo>
                    <a:pt x="356870" y="82550"/>
                  </a:lnTo>
                  <a:lnTo>
                    <a:pt x="356870" y="82042"/>
                  </a:lnTo>
                  <a:lnTo>
                    <a:pt x="355473" y="82296"/>
                  </a:lnTo>
                  <a:lnTo>
                    <a:pt x="352298" y="82550"/>
                  </a:lnTo>
                  <a:lnTo>
                    <a:pt x="344170" y="82550"/>
                  </a:lnTo>
                  <a:lnTo>
                    <a:pt x="340614" y="81153"/>
                  </a:lnTo>
                  <a:lnTo>
                    <a:pt x="340614" y="41910"/>
                  </a:lnTo>
                  <a:lnTo>
                    <a:pt x="359537" y="41910"/>
                  </a:lnTo>
                  <a:lnTo>
                    <a:pt x="359537" y="31115"/>
                  </a:lnTo>
                  <a:close/>
                </a:path>
              </a:pathLst>
            </a:custGeom>
            <a:solidFill>
              <a:srgbClr val="FFFFFF"/>
            </a:solidFill>
          </p:spPr>
          <p:txBody>
            <a:bodyPr wrap="square" lIns="0" tIns="0" rIns="0" bIns="0" rtlCol="0"/>
            <a:lstStyle/>
            <a:p>
              <a:endParaRPr/>
            </a:p>
          </p:txBody>
        </p:sp>
        <p:sp>
          <p:nvSpPr>
            <p:cNvPr id="22" name="object 22"/>
            <p:cNvSpPr/>
            <p:nvPr/>
          </p:nvSpPr>
          <p:spPr>
            <a:xfrm>
              <a:off x="10366247" y="810768"/>
              <a:ext cx="372110" cy="213360"/>
            </a:xfrm>
            <a:custGeom>
              <a:avLst/>
              <a:gdLst/>
              <a:ahLst/>
              <a:cxnLst/>
              <a:rect l="l" t="t" r="r" b="b"/>
              <a:pathLst>
                <a:path w="372109" h="213359">
                  <a:moveTo>
                    <a:pt x="371601" y="0"/>
                  </a:moveTo>
                  <a:lnTo>
                    <a:pt x="0" y="0"/>
                  </a:lnTo>
                  <a:lnTo>
                    <a:pt x="123825" y="212979"/>
                  </a:lnTo>
                  <a:lnTo>
                    <a:pt x="247650" y="212979"/>
                  </a:lnTo>
                  <a:lnTo>
                    <a:pt x="371601" y="0"/>
                  </a:lnTo>
                  <a:close/>
                </a:path>
              </a:pathLst>
            </a:custGeom>
            <a:solidFill>
              <a:srgbClr val="85BC3D"/>
            </a:solidFill>
          </p:spPr>
          <p:txBody>
            <a:bodyPr wrap="square" lIns="0" tIns="0" rIns="0" bIns="0" rtlCol="0"/>
            <a:lstStyle/>
            <a:p>
              <a:endParaRPr/>
            </a:p>
          </p:txBody>
        </p:sp>
        <p:sp>
          <p:nvSpPr>
            <p:cNvPr id="23" name="object 23"/>
            <p:cNvSpPr/>
            <p:nvPr/>
          </p:nvSpPr>
          <p:spPr>
            <a:xfrm>
              <a:off x="10596372" y="473709"/>
              <a:ext cx="1038860" cy="948055"/>
            </a:xfrm>
            <a:custGeom>
              <a:avLst/>
              <a:gdLst/>
              <a:ahLst/>
              <a:cxnLst/>
              <a:rect l="l" t="t" r="r" b="b"/>
              <a:pathLst>
                <a:path w="1038859" h="948055">
                  <a:moveTo>
                    <a:pt x="327787" y="122047"/>
                  </a:moveTo>
                  <a:lnTo>
                    <a:pt x="300228" y="74549"/>
                  </a:lnTo>
                  <a:lnTo>
                    <a:pt x="296926" y="68834"/>
                  </a:lnTo>
                  <a:lnTo>
                    <a:pt x="303403" y="63500"/>
                  </a:lnTo>
                  <a:lnTo>
                    <a:pt x="308229" y="56769"/>
                  </a:lnTo>
                  <a:lnTo>
                    <a:pt x="311404" y="48895"/>
                  </a:lnTo>
                  <a:lnTo>
                    <a:pt x="311531" y="47879"/>
                  </a:lnTo>
                  <a:lnTo>
                    <a:pt x="312547" y="40132"/>
                  </a:lnTo>
                  <a:lnTo>
                    <a:pt x="312420" y="34544"/>
                  </a:lnTo>
                  <a:lnTo>
                    <a:pt x="310896" y="26924"/>
                  </a:lnTo>
                  <a:lnTo>
                    <a:pt x="309753" y="21209"/>
                  </a:lnTo>
                  <a:lnTo>
                    <a:pt x="302387" y="10287"/>
                  </a:lnTo>
                  <a:lnTo>
                    <a:pt x="291465" y="2921"/>
                  </a:lnTo>
                  <a:lnTo>
                    <a:pt x="282067" y="1041"/>
                  </a:lnTo>
                  <a:lnTo>
                    <a:pt x="282067" y="44450"/>
                  </a:lnTo>
                  <a:lnTo>
                    <a:pt x="278511" y="47879"/>
                  </a:lnTo>
                  <a:lnTo>
                    <a:pt x="236093" y="47879"/>
                  </a:lnTo>
                  <a:lnTo>
                    <a:pt x="236093" y="26924"/>
                  </a:lnTo>
                  <a:lnTo>
                    <a:pt x="278511" y="26924"/>
                  </a:lnTo>
                  <a:lnTo>
                    <a:pt x="281940" y="30353"/>
                  </a:lnTo>
                  <a:lnTo>
                    <a:pt x="282067" y="44450"/>
                  </a:lnTo>
                  <a:lnTo>
                    <a:pt x="282067" y="1041"/>
                  </a:lnTo>
                  <a:lnTo>
                    <a:pt x="278130" y="254"/>
                  </a:lnTo>
                  <a:lnTo>
                    <a:pt x="205486" y="254"/>
                  </a:lnTo>
                  <a:lnTo>
                    <a:pt x="205486" y="122047"/>
                  </a:lnTo>
                  <a:lnTo>
                    <a:pt x="236093" y="122047"/>
                  </a:lnTo>
                  <a:lnTo>
                    <a:pt x="236093" y="74549"/>
                  </a:lnTo>
                  <a:lnTo>
                    <a:pt x="269240" y="74549"/>
                  </a:lnTo>
                  <a:lnTo>
                    <a:pt x="296799" y="122047"/>
                  </a:lnTo>
                  <a:lnTo>
                    <a:pt x="327787" y="122047"/>
                  </a:lnTo>
                  <a:close/>
                </a:path>
                <a:path w="1038859" h="948055">
                  <a:moveTo>
                    <a:pt x="484251" y="122047"/>
                  </a:moveTo>
                  <a:lnTo>
                    <a:pt x="468757" y="91694"/>
                  </a:lnTo>
                  <a:lnTo>
                    <a:pt x="455168" y="65024"/>
                  </a:lnTo>
                  <a:lnTo>
                    <a:pt x="438531" y="32131"/>
                  </a:lnTo>
                  <a:lnTo>
                    <a:pt x="422656" y="1003"/>
                  </a:lnTo>
                  <a:lnTo>
                    <a:pt x="422656" y="65024"/>
                  </a:lnTo>
                  <a:lnTo>
                    <a:pt x="389382" y="65024"/>
                  </a:lnTo>
                  <a:lnTo>
                    <a:pt x="406019" y="32131"/>
                  </a:lnTo>
                  <a:lnTo>
                    <a:pt x="422656" y="65024"/>
                  </a:lnTo>
                  <a:lnTo>
                    <a:pt x="422656" y="1003"/>
                  </a:lnTo>
                  <a:lnTo>
                    <a:pt x="422275" y="254"/>
                  </a:lnTo>
                  <a:lnTo>
                    <a:pt x="389763" y="254"/>
                  </a:lnTo>
                  <a:lnTo>
                    <a:pt x="327787" y="122047"/>
                  </a:lnTo>
                  <a:lnTo>
                    <a:pt x="360299" y="122047"/>
                  </a:lnTo>
                  <a:lnTo>
                    <a:pt x="375793" y="91694"/>
                  </a:lnTo>
                  <a:lnTo>
                    <a:pt x="436245" y="91694"/>
                  </a:lnTo>
                  <a:lnTo>
                    <a:pt x="451739" y="122047"/>
                  </a:lnTo>
                  <a:lnTo>
                    <a:pt x="484251" y="122047"/>
                  </a:lnTo>
                  <a:close/>
                </a:path>
                <a:path w="1038859" h="948055">
                  <a:moveTo>
                    <a:pt x="705358" y="550799"/>
                  </a:moveTo>
                  <a:lnTo>
                    <a:pt x="581787" y="337058"/>
                  </a:lnTo>
                  <a:lnTo>
                    <a:pt x="229235" y="337058"/>
                  </a:lnTo>
                  <a:lnTo>
                    <a:pt x="0" y="733933"/>
                  </a:lnTo>
                  <a:lnTo>
                    <a:pt x="123444" y="947801"/>
                  </a:lnTo>
                  <a:lnTo>
                    <a:pt x="352679" y="550799"/>
                  </a:lnTo>
                  <a:lnTo>
                    <a:pt x="705358" y="550799"/>
                  </a:lnTo>
                  <a:close/>
                </a:path>
                <a:path w="1038859" h="948055">
                  <a:moveTo>
                    <a:pt x="1038352" y="0"/>
                  </a:moveTo>
                  <a:lnTo>
                    <a:pt x="939038" y="0"/>
                  </a:lnTo>
                  <a:lnTo>
                    <a:pt x="939038" y="26670"/>
                  </a:lnTo>
                  <a:lnTo>
                    <a:pt x="939038" y="48260"/>
                  </a:lnTo>
                  <a:lnTo>
                    <a:pt x="939038" y="74930"/>
                  </a:lnTo>
                  <a:lnTo>
                    <a:pt x="939038" y="95250"/>
                  </a:lnTo>
                  <a:lnTo>
                    <a:pt x="939038" y="121920"/>
                  </a:lnTo>
                  <a:lnTo>
                    <a:pt x="1038352" y="121920"/>
                  </a:lnTo>
                  <a:lnTo>
                    <a:pt x="1038352" y="95250"/>
                  </a:lnTo>
                  <a:lnTo>
                    <a:pt x="969518" y="95250"/>
                  </a:lnTo>
                  <a:lnTo>
                    <a:pt x="969518" y="74930"/>
                  </a:lnTo>
                  <a:lnTo>
                    <a:pt x="1034542" y="74930"/>
                  </a:lnTo>
                  <a:lnTo>
                    <a:pt x="1034542" y="48260"/>
                  </a:lnTo>
                  <a:lnTo>
                    <a:pt x="969518" y="48260"/>
                  </a:lnTo>
                  <a:lnTo>
                    <a:pt x="969518" y="26670"/>
                  </a:lnTo>
                  <a:lnTo>
                    <a:pt x="1038352" y="26670"/>
                  </a:lnTo>
                  <a:lnTo>
                    <a:pt x="1038352" y="0"/>
                  </a:lnTo>
                  <a:close/>
                </a:path>
              </a:pathLst>
            </a:custGeom>
            <a:solidFill>
              <a:srgbClr val="E62F22"/>
            </a:solidFill>
          </p:spPr>
          <p:txBody>
            <a:bodyPr wrap="square" lIns="0" tIns="0" rIns="0" bIns="0" rtlCol="0"/>
            <a:lstStyle/>
            <a:p>
              <a:endParaRPr/>
            </a:p>
          </p:txBody>
        </p:sp>
        <p:sp>
          <p:nvSpPr>
            <p:cNvPr id="24" name="object 24"/>
            <p:cNvSpPr/>
            <p:nvPr/>
          </p:nvSpPr>
          <p:spPr>
            <a:xfrm>
              <a:off x="11241151" y="473963"/>
              <a:ext cx="114426" cy="121538"/>
            </a:xfrm>
            <a:prstGeom prst="rect">
              <a:avLst/>
            </a:prstGeom>
            <a:blipFill>
              <a:blip r:embed="rId12" cstate="print"/>
              <a:stretch>
                <a:fillRect/>
              </a:stretch>
            </a:blipFill>
          </p:spPr>
          <p:txBody>
            <a:bodyPr wrap="square" lIns="0" tIns="0" rIns="0" bIns="0" rtlCol="0"/>
            <a:lstStyle/>
            <a:p>
              <a:endParaRPr/>
            </a:p>
          </p:txBody>
        </p:sp>
        <p:sp>
          <p:nvSpPr>
            <p:cNvPr id="25" name="object 25"/>
            <p:cNvSpPr/>
            <p:nvPr/>
          </p:nvSpPr>
          <p:spPr>
            <a:xfrm>
              <a:off x="11669141" y="473963"/>
              <a:ext cx="91566" cy="121793"/>
            </a:xfrm>
            <a:prstGeom prst="rect">
              <a:avLst/>
            </a:prstGeom>
            <a:blipFill>
              <a:blip r:embed="rId13" cstate="print"/>
              <a:stretch>
                <a:fillRect/>
              </a:stretch>
            </a:blipFill>
          </p:spPr>
          <p:txBody>
            <a:bodyPr wrap="square" lIns="0" tIns="0" rIns="0" bIns="0" rtlCol="0"/>
            <a:lstStyle/>
            <a:p>
              <a:endParaRPr/>
            </a:p>
          </p:txBody>
        </p:sp>
        <p:sp>
          <p:nvSpPr>
            <p:cNvPr id="26" name="object 26"/>
            <p:cNvSpPr/>
            <p:nvPr/>
          </p:nvSpPr>
          <p:spPr>
            <a:xfrm>
              <a:off x="11378692" y="473963"/>
              <a:ext cx="122378" cy="121793"/>
            </a:xfrm>
            <a:prstGeom prst="rect">
              <a:avLst/>
            </a:prstGeom>
            <a:blipFill>
              <a:blip r:embed="rId14" cstate="print"/>
              <a:stretch>
                <a:fillRect/>
              </a:stretch>
            </a:blipFill>
          </p:spPr>
          <p:txBody>
            <a:bodyPr wrap="square" lIns="0" tIns="0" rIns="0" bIns="0" rtlCol="0"/>
            <a:lstStyle/>
            <a:p>
              <a:endParaRPr/>
            </a:p>
          </p:txBody>
        </p:sp>
        <p:sp>
          <p:nvSpPr>
            <p:cNvPr id="27" name="object 27"/>
            <p:cNvSpPr/>
            <p:nvPr/>
          </p:nvSpPr>
          <p:spPr>
            <a:xfrm>
              <a:off x="10675620" y="473963"/>
              <a:ext cx="539115" cy="121920"/>
            </a:xfrm>
            <a:custGeom>
              <a:avLst/>
              <a:gdLst/>
              <a:ahLst/>
              <a:cxnLst/>
              <a:rect l="l" t="t" r="r" b="b"/>
              <a:pathLst>
                <a:path w="539115" h="121920">
                  <a:moveTo>
                    <a:pt x="91922" y="26619"/>
                  </a:moveTo>
                  <a:lnTo>
                    <a:pt x="91821" y="0"/>
                  </a:lnTo>
                  <a:lnTo>
                    <a:pt x="0" y="0"/>
                  </a:lnTo>
                  <a:lnTo>
                    <a:pt x="15494" y="26670"/>
                  </a:lnTo>
                  <a:lnTo>
                    <a:pt x="61341" y="26670"/>
                  </a:lnTo>
                  <a:lnTo>
                    <a:pt x="61341" y="121793"/>
                  </a:lnTo>
                  <a:lnTo>
                    <a:pt x="91922" y="121793"/>
                  </a:lnTo>
                  <a:lnTo>
                    <a:pt x="91922" y="26619"/>
                  </a:lnTo>
                  <a:close/>
                </a:path>
                <a:path w="539115" h="121920">
                  <a:moveTo>
                    <a:pt x="538822" y="63"/>
                  </a:moveTo>
                  <a:lnTo>
                    <a:pt x="508254" y="63"/>
                  </a:lnTo>
                  <a:lnTo>
                    <a:pt x="508254" y="79756"/>
                  </a:lnTo>
                  <a:lnTo>
                    <a:pt x="481076" y="42037"/>
                  </a:lnTo>
                  <a:lnTo>
                    <a:pt x="450850" y="0"/>
                  </a:lnTo>
                  <a:lnTo>
                    <a:pt x="416560" y="0"/>
                  </a:lnTo>
                  <a:lnTo>
                    <a:pt x="416560" y="121793"/>
                  </a:lnTo>
                  <a:lnTo>
                    <a:pt x="447040" y="121793"/>
                  </a:lnTo>
                  <a:lnTo>
                    <a:pt x="447040" y="42037"/>
                  </a:lnTo>
                  <a:lnTo>
                    <a:pt x="504444" y="121793"/>
                  </a:lnTo>
                  <a:lnTo>
                    <a:pt x="538734" y="121793"/>
                  </a:lnTo>
                  <a:lnTo>
                    <a:pt x="538734" y="79756"/>
                  </a:lnTo>
                  <a:lnTo>
                    <a:pt x="538822" y="63"/>
                  </a:lnTo>
                  <a:close/>
                </a:path>
              </a:pathLst>
            </a:custGeom>
            <a:solidFill>
              <a:srgbClr val="E62F22"/>
            </a:solidFill>
          </p:spPr>
          <p:txBody>
            <a:bodyPr wrap="square" lIns="0" tIns="0" rIns="0" bIns="0" rtlCol="0"/>
            <a:lstStyle/>
            <a:p>
              <a:endParaRPr/>
            </a:p>
          </p:txBody>
        </p:sp>
      </p:grpSp>
      <p:sp>
        <p:nvSpPr>
          <p:cNvPr id="28" name="object 28"/>
          <p:cNvSpPr txBox="1"/>
          <p:nvPr/>
        </p:nvSpPr>
        <p:spPr>
          <a:xfrm>
            <a:off x="1339722" y="3974338"/>
            <a:ext cx="10404475" cy="2296141"/>
          </a:xfrm>
          <a:prstGeom prst="rect">
            <a:avLst/>
          </a:prstGeom>
        </p:spPr>
        <p:txBody>
          <a:bodyPr vert="horz" wrap="square" lIns="0" tIns="86995" rIns="0" bIns="0" rtlCol="0">
            <a:spAutoFit/>
          </a:bodyPr>
          <a:lstStyle/>
          <a:p>
            <a:pPr marL="12700">
              <a:lnSpc>
                <a:spcPct val="100000"/>
              </a:lnSpc>
              <a:spcBef>
                <a:spcPts val="685"/>
              </a:spcBef>
            </a:pPr>
            <a:r>
              <a:rPr lang="en-US" sz="2400" b="1" spc="-15" dirty="0">
                <a:solidFill>
                  <a:srgbClr val="FFFFFF"/>
                </a:solidFill>
                <a:cs typeface="Arial"/>
              </a:rPr>
              <a:t>HOAC-HO</a:t>
            </a:r>
            <a:r>
              <a:rPr lang="en-US" sz="2400" b="1" spc="-15" dirty="0">
                <a:solidFill>
                  <a:schemeClr val="bg1"/>
                </a:solidFill>
                <a:cs typeface="Arial"/>
              </a:rPr>
              <a:t>-</a:t>
            </a:r>
            <a:r>
              <a:rPr lang="en-GB" sz="1800" b="1"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HOAC-HO-38741</a:t>
            </a:r>
          </a:p>
          <a:p>
            <a:pPr algn="just">
              <a:lnSpc>
                <a:spcPct val="150000"/>
              </a:lnSpc>
              <a:spcBef>
                <a:spcPts val="300"/>
              </a:spcBef>
            </a:pPr>
            <a:r>
              <a:rPr sz="2400" b="1" dirty="0">
                <a:solidFill>
                  <a:schemeClr val="bg1"/>
                </a:solidFill>
                <a:cs typeface="Arial"/>
              </a:rPr>
              <a:t>RFP </a:t>
            </a:r>
            <a:r>
              <a:rPr lang="en-GB" sz="1800" b="1" dirty="0">
                <a:solidFill>
                  <a:schemeClr val="bg1"/>
                </a:solidFill>
                <a:effectLst/>
                <a:latin typeface="Tahoma" panose="020B0604030504040204" pitchFamily="34" charset="0"/>
                <a:ea typeface="Times New Roman" panose="02020603050405020304" pitchFamily="18" charset="0"/>
                <a:cs typeface="Tahoma" panose="020B0604030504040204" pitchFamily="34" charset="0"/>
              </a:rPr>
              <a:t>TRUCKS FOR THE TRANSPORTATION OF ESKOM’S CONTAINERISED COAL FROM THE </a:t>
            </a:r>
            <a:r>
              <a:rPr lang="en-GB" b="1" dirty="0">
                <a:solidFill>
                  <a:schemeClr val="bg1"/>
                </a:solidFill>
                <a:effectLst/>
                <a:latin typeface="Tahoma" panose="020B0604030504040204" pitchFamily="34" charset="0"/>
                <a:ea typeface="Times New Roman" panose="02020603050405020304" pitchFamily="18" charset="0"/>
                <a:cs typeface="Tahoma" panose="020B0604030504040204" pitchFamily="34" charset="0"/>
              </a:rPr>
              <a:t>GROOTVLEI CONTAINER TERMINAL TO THE ESKOM </a:t>
            </a:r>
            <a:r>
              <a:rPr lang="en-GB" b="1"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rPr>
              <a:t>FOR A PERIOD OF THREE MONTHS</a:t>
            </a:r>
            <a:endParaRPr lang="en-ZA"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p>
            <a:r>
              <a:rPr lang="en-GB" b="1" dirty="0">
                <a:solidFill>
                  <a:schemeClr val="bg1"/>
                </a:solidFill>
              </a:rPr>
              <a:t>ISSUE DATE : 04 OCTOBER 2022</a:t>
            </a:r>
          </a:p>
          <a:p>
            <a:r>
              <a:rPr lang="en-GB" b="1" dirty="0">
                <a:solidFill>
                  <a:schemeClr val="bg1"/>
                </a:solidFill>
              </a:rPr>
              <a:t>CLOSING DATE :18 OCTOBER 2022</a:t>
            </a:r>
          </a:p>
          <a:p>
            <a:r>
              <a:rPr lang="en-GB" b="1" dirty="0">
                <a:solidFill>
                  <a:schemeClr val="bg1"/>
                </a:solidFill>
              </a:rPr>
              <a:t>BID CLARIFICATION :  10 OCTOBER 2022</a:t>
            </a:r>
            <a:endParaRPr lang="en-ZA"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7392" y="577672"/>
            <a:ext cx="7156450" cy="452120"/>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7E7E7E"/>
                </a:solidFill>
              </a:rPr>
              <a:t>HOAC HO </a:t>
            </a:r>
            <a:r>
              <a:rPr lang="en-US" sz="2800" spc="-5" dirty="0">
                <a:solidFill>
                  <a:srgbClr val="7E7E7E"/>
                </a:solidFill>
              </a:rPr>
              <a:t>37443 </a:t>
            </a:r>
            <a:r>
              <a:rPr sz="2800" spc="-10" dirty="0">
                <a:solidFill>
                  <a:srgbClr val="7E7E7E"/>
                </a:solidFill>
              </a:rPr>
              <a:t>TENDER</a:t>
            </a:r>
            <a:r>
              <a:rPr sz="2800" spc="55" dirty="0">
                <a:solidFill>
                  <a:srgbClr val="7E7E7E"/>
                </a:solidFill>
              </a:rPr>
              <a:t> </a:t>
            </a:r>
            <a:r>
              <a:rPr sz="2800" spc="-10" dirty="0">
                <a:solidFill>
                  <a:srgbClr val="7E7E7E"/>
                </a:solidFill>
              </a:rPr>
              <a:t>DESCRIPTION</a:t>
            </a:r>
            <a:endParaRPr sz="2800" dirty="0"/>
          </a:p>
        </p:txBody>
      </p:sp>
      <p:sp>
        <p:nvSpPr>
          <p:cNvPr id="4" name="object 4"/>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dirty="0"/>
              <a:t>2</a:t>
            </a:fld>
            <a:endParaRPr dirty="0"/>
          </a:p>
        </p:txBody>
      </p:sp>
      <p:sp>
        <p:nvSpPr>
          <p:cNvPr id="3" name="object 3"/>
          <p:cNvSpPr txBox="1"/>
          <p:nvPr/>
        </p:nvSpPr>
        <p:spPr>
          <a:xfrm>
            <a:off x="613359" y="1310613"/>
            <a:ext cx="9907270" cy="3860030"/>
          </a:xfrm>
          <a:prstGeom prst="rect">
            <a:avLst/>
          </a:prstGeom>
        </p:spPr>
        <p:txBody>
          <a:bodyPr vert="horz" wrap="square" lIns="0" tIns="116839" rIns="0" bIns="0" rtlCol="0">
            <a:spAutoFit/>
          </a:bodyPr>
          <a:lstStyle/>
          <a:p>
            <a:pPr marL="12700">
              <a:lnSpc>
                <a:spcPct val="100000"/>
              </a:lnSpc>
              <a:spcBef>
                <a:spcPts val="919"/>
              </a:spcBef>
            </a:pPr>
            <a:r>
              <a:rPr sz="2000" dirty="0">
                <a:latin typeface="Tahoma"/>
                <a:cs typeface="Tahoma"/>
              </a:rPr>
              <a:t>THE </a:t>
            </a:r>
            <a:r>
              <a:rPr sz="2000" spc="-5" dirty="0">
                <a:latin typeface="Tahoma"/>
                <a:cs typeface="Tahoma"/>
              </a:rPr>
              <a:t>TENDER SHALL </a:t>
            </a:r>
            <a:r>
              <a:rPr sz="2000" dirty="0">
                <a:latin typeface="Tahoma"/>
                <a:cs typeface="Tahoma"/>
              </a:rPr>
              <a:t>MAKE </a:t>
            </a:r>
            <a:r>
              <a:rPr sz="2000" spc="-5" dirty="0">
                <a:latin typeface="Tahoma"/>
                <a:cs typeface="Tahoma"/>
              </a:rPr>
              <a:t>PROVISION</a:t>
            </a:r>
            <a:r>
              <a:rPr sz="2000" spc="-85" dirty="0">
                <a:latin typeface="Tahoma"/>
                <a:cs typeface="Tahoma"/>
              </a:rPr>
              <a:t> </a:t>
            </a:r>
            <a:r>
              <a:rPr lang="en-ZA" sz="2000" spc="-85" dirty="0">
                <a:latin typeface="Tahoma"/>
                <a:cs typeface="Tahoma"/>
              </a:rPr>
              <a:t>TO</a:t>
            </a:r>
            <a:r>
              <a:rPr sz="2000" spc="-5" dirty="0">
                <a:latin typeface="Tahoma"/>
                <a:cs typeface="Tahoma"/>
              </a:rPr>
              <a:t>:</a:t>
            </a:r>
            <a:endParaRPr sz="2000" dirty="0">
              <a:latin typeface="Tahoma"/>
              <a:cs typeface="Tahoma"/>
            </a:endParaRPr>
          </a:p>
          <a:p>
            <a:pPr marL="449263" indent="-449263">
              <a:lnSpc>
                <a:spcPct val="150000"/>
              </a:lnSpc>
              <a:spcBef>
                <a:spcPct val="0"/>
              </a:spcBef>
              <a:buClr>
                <a:srgbClr val="699E00"/>
              </a:buClr>
              <a:buFont typeface="Wingdings" panose="05000000000000000000" pitchFamily="2" charset="2"/>
              <a:buChar char="q"/>
              <a:defRPr/>
            </a:pPr>
            <a:r>
              <a:rPr lang="en-US" sz="1600" b="1" dirty="0">
                <a:ea typeface="Tahoma" pitchFamily="34" charset="0"/>
                <a:cs typeface="Tahoma" pitchFamily="34" charset="0"/>
              </a:rPr>
              <a:t>The closing date for questions/bid clarifications is on the 10 October 2022.</a:t>
            </a:r>
          </a:p>
          <a:p>
            <a:pPr marL="449263" indent="-449263">
              <a:lnSpc>
                <a:spcPct val="150000"/>
              </a:lnSpc>
              <a:spcBef>
                <a:spcPct val="0"/>
              </a:spcBef>
              <a:buClr>
                <a:srgbClr val="699E00"/>
              </a:buClr>
              <a:buFont typeface="Wingdings" panose="05000000000000000000" pitchFamily="2" charset="2"/>
              <a:buChar char="q"/>
              <a:defRPr/>
            </a:pPr>
            <a:r>
              <a:rPr lang="en-US" sz="1600" dirty="0">
                <a:solidFill>
                  <a:srgbClr val="000000"/>
                </a:solidFill>
                <a:ea typeface="Tahoma" pitchFamily="34" charset="0"/>
                <a:cs typeface="Tahoma" pitchFamily="34" charset="0"/>
              </a:rPr>
              <a:t>Questions/</a:t>
            </a:r>
            <a:r>
              <a:rPr lang="en-GB" sz="1600" dirty="0">
                <a:solidFill>
                  <a:srgbClr val="000000"/>
                </a:solidFill>
                <a:ea typeface="Tahoma" pitchFamily="34" charset="0"/>
                <a:cs typeface="Tahoma" pitchFamily="34" charset="0"/>
              </a:rPr>
              <a:t>bid clarifications</a:t>
            </a:r>
            <a:r>
              <a:rPr lang="en-US" sz="1600" dirty="0">
                <a:solidFill>
                  <a:srgbClr val="000000"/>
                </a:solidFill>
                <a:ea typeface="Tahoma" pitchFamily="34" charset="0"/>
                <a:cs typeface="Tahoma" pitchFamily="34" charset="0"/>
              </a:rPr>
              <a:t> prior to the closing of the RFP must be channeled   through Gladys </a:t>
            </a:r>
            <a:r>
              <a:rPr lang="en-US" sz="1600" dirty="0" err="1">
                <a:solidFill>
                  <a:srgbClr val="000000"/>
                </a:solidFill>
                <a:ea typeface="Tahoma" pitchFamily="34" charset="0"/>
                <a:cs typeface="Tahoma" pitchFamily="34" charset="0"/>
              </a:rPr>
              <a:t>Mtambo</a:t>
            </a:r>
            <a:r>
              <a:rPr lang="en-US" sz="1600" dirty="0">
                <a:solidFill>
                  <a:srgbClr val="000000"/>
                </a:solidFill>
                <a:ea typeface="Tahoma" pitchFamily="34" charset="0"/>
                <a:cs typeface="Tahoma" pitchFamily="34" charset="0"/>
              </a:rPr>
              <a:t> via e-mail:- Gladys.mtambo@transnet.net; </a:t>
            </a:r>
            <a:endParaRPr lang="en-GB" sz="1600" dirty="0">
              <a:solidFill>
                <a:srgbClr val="000000"/>
              </a:solidFill>
              <a:ea typeface="Tahoma" pitchFamily="34" charset="0"/>
              <a:cs typeface="Tahoma" pitchFamily="34" charset="0"/>
            </a:endParaRPr>
          </a:p>
          <a:p>
            <a:pPr marL="449263" indent="-449263">
              <a:lnSpc>
                <a:spcPct val="150000"/>
              </a:lnSpc>
              <a:spcBef>
                <a:spcPct val="0"/>
              </a:spcBef>
              <a:buClr>
                <a:srgbClr val="699E00"/>
              </a:buClr>
              <a:buFont typeface="Wingdings" panose="05000000000000000000" pitchFamily="2" charset="2"/>
              <a:buChar char="q"/>
              <a:defRPr/>
            </a:pPr>
            <a:r>
              <a:rPr lang="en-GB" sz="1600" dirty="0">
                <a:solidFill>
                  <a:srgbClr val="000000"/>
                </a:solidFill>
                <a:ea typeface="Tahoma" pitchFamily="34" charset="0"/>
                <a:cs typeface="Tahoma" pitchFamily="34" charset="0"/>
              </a:rPr>
              <a:t>Response to questions/bid </a:t>
            </a:r>
            <a:r>
              <a:rPr lang="en-US" sz="1600" dirty="0">
                <a:solidFill>
                  <a:srgbClr val="000000"/>
                </a:solidFill>
                <a:ea typeface="Tahoma" pitchFamily="34" charset="0"/>
                <a:cs typeface="Tahoma" pitchFamily="34" charset="0"/>
              </a:rPr>
              <a:t>clarifications will be sent to all Respondents.</a:t>
            </a:r>
          </a:p>
          <a:p>
            <a:pPr marL="449263" indent="-449263">
              <a:lnSpc>
                <a:spcPct val="150000"/>
              </a:lnSpc>
              <a:spcBef>
                <a:spcPct val="0"/>
              </a:spcBef>
              <a:buClr>
                <a:srgbClr val="699E00"/>
              </a:buClr>
              <a:buFont typeface="Wingdings" panose="05000000000000000000" pitchFamily="2" charset="2"/>
              <a:buChar char="q"/>
              <a:defRPr/>
            </a:pPr>
            <a:r>
              <a:rPr lang="en-US" sz="1600" dirty="0">
                <a:solidFill>
                  <a:srgbClr val="000000"/>
                </a:solidFill>
                <a:ea typeface="Tahoma" pitchFamily="34" charset="0"/>
                <a:cs typeface="Tahoma" pitchFamily="34" charset="0"/>
              </a:rPr>
              <a:t>Proposals must be submitted in duplicates, one original and one copy.</a:t>
            </a:r>
          </a:p>
          <a:p>
            <a:pPr marL="449263" indent="-449263">
              <a:lnSpc>
                <a:spcPct val="150000"/>
              </a:lnSpc>
              <a:spcBef>
                <a:spcPct val="0"/>
              </a:spcBef>
              <a:buClr>
                <a:srgbClr val="699E00"/>
              </a:buClr>
              <a:buFont typeface="Wingdings" panose="05000000000000000000" pitchFamily="2" charset="2"/>
              <a:buChar char="q"/>
              <a:defRPr/>
            </a:pPr>
            <a:r>
              <a:rPr lang="en-ZA" sz="1600" b="1" dirty="0">
                <a:ea typeface="Tahoma" pitchFamily="34" charset="0"/>
                <a:cs typeface="Tahoma" pitchFamily="34" charset="0"/>
              </a:rPr>
              <a:t>The RFP closes punctually at 10:00 on Tuesday 18 October2022</a:t>
            </a:r>
            <a:r>
              <a:rPr lang="en-US" sz="1600" b="1" dirty="0">
                <a:ea typeface="Tahoma" pitchFamily="34" charset="0"/>
                <a:cs typeface="Tahoma" pitchFamily="34" charset="0"/>
              </a:rPr>
              <a:t>.</a:t>
            </a:r>
          </a:p>
          <a:p>
            <a:pPr marL="449263" indent="-449263">
              <a:lnSpc>
                <a:spcPct val="150000"/>
              </a:lnSpc>
              <a:spcBef>
                <a:spcPct val="0"/>
              </a:spcBef>
              <a:buClr>
                <a:srgbClr val="699E00"/>
              </a:buClr>
              <a:buFont typeface="Wingdings" panose="05000000000000000000" pitchFamily="2" charset="2"/>
              <a:buChar char="q"/>
              <a:defRPr/>
            </a:pPr>
            <a:r>
              <a:rPr lang="en-ZA" sz="1600" dirty="0">
                <a:solidFill>
                  <a:srgbClr val="000000"/>
                </a:solidFill>
                <a:ea typeface="Tahoma" pitchFamily="34" charset="0"/>
                <a:cs typeface="Tahoma" pitchFamily="34" charset="0"/>
              </a:rPr>
              <a:t>Respondents must ensure all the required returnable documents are submitted with their proposals – Section 2: </a:t>
            </a:r>
            <a:r>
              <a:rPr lang="en-GB" sz="1600" b="1" dirty="0"/>
              <a:t>RETURNABLE DOCUMENTS</a:t>
            </a:r>
            <a:r>
              <a:rPr lang="en-ZA" sz="1600" dirty="0">
                <a:solidFill>
                  <a:srgbClr val="000000"/>
                </a:solidFill>
                <a:ea typeface="Tahoma" pitchFamily="34" charset="0"/>
                <a:cs typeface="Tahoma" pitchFamily="34" charset="0"/>
              </a:rPr>
              <a:t> NB: Mandatory and Essential documents page (29, 30 &amp; 31 of the RFP)</a:t>
            </a:r>
          </a:p>
          <a:p>
            <a:pPr marL="1083945" marR="5080" lvl="1" indent="-447040" algn="just">
              <a:lnSpc>
                <a:spcPct val="150000"/>
              </a:lnSpc>
              <a:spcBef>
                <a:spcPts val="509"/>
              </a:spcBef>
              <a:buAutoNum type="arabicPeriod"/>
              <a:tabLst>
                <a:tab pos="1099185" algn="l"/>
              </a:tabLst>
            </a:pPr>
            <a:endParaRPr spc="-5" dirty="0">
              <a:latin typeface="Tahoma"/>
              <a:cs typeface="Tahom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Text Placeholder 2"/>
          <p:cNvSpPr>
            <a:spLocks noGrp="1"/>
          </p:cNvSpPr>
          <p:nvPr>
            <p:ph type="body" idx="1"/>
          </p:nvPr>
        </p:nvSpPr>
        <p:spPr>
          <a:xfrm>
            <a:off x="551307" y="1382648"/>
            <a:ext cx="11089385" cy="2739211"/>
          </a:xfrm>
        </p:spPr>
        <p:txBody>
          <a:bodyPr/>
          <a:lstStyle/>
          <a:p>
            <a:pPr defTabSz="914400">
              <a:buClr>
                <a:srgbClr val="699E00"/>
              </a:buClr>
              <a:buFont typeface="Wingdings" panose="05000000000000000000" pitchFamily="2" charset="2"/>
              <a:buChar char="q"/>
              <a:defRPr/>
            </a:pPr>
            <a:r>
              <a:rPr lang="en-ZA" altLang="en-US" sz="1600" u="sng" dirty="0">
                <a:solidFill>
                  <a:srgbClr val="000000"/>
                </a:solidFill>
              </a:rPr>
              <a:t>Mandatory documents</a:t>
            </a:r>
            <a:endParaRPr lang="en-ZA" altLang="en-US" sz="1600" u="sng" dirty="0"/>
          </a:p>
          <a:p>
            <a:pPr lvl="1" defTabSz="914400">
              <a:lnSpc>
                <a:spcPct val="150000"/>
              </a:lnSpc>
              <a:buClr>
                <a:srgbClr val="699E00"/>
              </a:buClr>
              <a:buFont typeface="Wingdings" panose="05000000000000000000" pitchFamily="2" charset="2"/>
              <a:buChar char="ü"/>
              <a:defRPr/>
            </a:pPr>
            <a:r>
              <a:rPr lang="en-GB" altLang="en-US" sz="1600" dirty="0"/>
              <a:t>SECTION 4: Quotation form</a:t>
            </a:r>
          </a:p>
          <a:p>
            <a:pPr lvl="1" defTabSz="914400">
              <a:lnSpc>
                <a:spcPct val="150000"/>
              </a:lnSpc>
              <a:buClr>
                <a:srgbClr val="699E00"/>
              </a:buClr>
              <a:buFont typeface="Wingdings" panose="05000000000000000000" pitchFamily="2" charset="2"/>
              <a:buChar char="ü"/>
              <a:defRPr/>
            </a:pPr>
            <a:r>
              <a:rPr lang="en-GB" altLang="en-US" sz="1600" dirty="0"/>
              <a:t>SECTION 1 : SBDI Form</a:t>
            </a:r>
            <a:endParaRPr lang="en-US" altLang="en-US" sz="1600" dirty="0"/>
          </a:p>
          <a:p>
            <a:pPr lvl="1" defTabSz="914400">
              <a:lnSpc>
                <a:spcPct val="150000"/>
              </a:lnSpc>
              <a:buClr>
                <a:srgbClr val="699E00"/>
              </a:buClr>
              <a:buFont typeface="Wingdings" panose="05000000000000000000" pitchFamily="2" charset="2"/>
              <a:buChar char="ü"/>
              <a:defRPr/>
            </a:pPr>
            <a:r>
              <a:rPr lang="en-US" altLang="en-US" sz="1600" dirty="0"/>
              <a:t>ANNEXURE G: Technical Submission/Questionnaire</a:t>
            </a:r>
          </a:p>
          <a:p>
            <a:pPr lvl="1" defTabSz="914400">
              <a:lnSpc>
                <a:spcPct val="150000"/>
              </a:lnSpc>
              <a:buClr>
                <a:srgbClr val="699E00"/>
              </a:buClr>
              <a:buFont typeface="Wingdings" panose="05000000000000000000" pitchFamily="2" charset="2"/>
              <a:buChar char="ü"/>
              <a:defRPr/>
            </a:pPr>
            <a:r>
              <a:rPr lang="en-US" altLang="en-US" sz="1600" dirty="0"/>
              <a:t>Proof of CSD</a:t>
            </a:r>
            <a:endParaRPr lang="en-ZA" altLang="en-US" sz="1600" dirty="0"/>
          </a:p>
          <a:p>
            <a:pPr marL="263525" lvl="1" indent="0" defTabSz="914400">
              <a:lnSpc>
                <a:spcPct val="150000"/>
              </a:lnSpc>
              <a:buClr>
                <a:srgbClr val="699E00"/>
              </a:buClr>
              <a:defRPr/>
            </a:pPr>
            <a:endParaRPr lang="en-GB" altLang="en-US" sz="1600" dirty="0"/>
          </a:p>
          <a:p>
            <a:pPr marL="263525" lvl="1" indent="0" defTabSz="914400">
              <a:lnSpc>
                <a:spcPct val="150000"/>
              </a:lnSpc>
              <a:buClr>
                <a:srgbClr val="699E00"/>
              </a:buClr>
              <a:defRPr/>
            </a:pPr>
            <a:endParaRPr lang="en-GB" altLang="en-US" sz="1600" dirty="0"/>
          </a:p>
          <a:p>
            <a:endParaRPr lang="en-ZA" dirty="0"/>
          </a:p>
        </p:txBody>
      </p:sp>
    </p:spTree>
    <p:extLst>
      <p:ext uri="{BB962C8B-B14F-4D97-AF65-F5344CB8AC3E}">
        <p14:creationId xmlns:p14="http://schemas.microsoft.com/office/powerpoint/2010/main" val="2237728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7392" y="577672"/>
            <a:ext cx="8261808" cy="443070"/>
          </a:xfrm>
          <a:prstGeom prst="rect">
            <a:avLst/>
          </a:prstGeom>
        </p:spPr>
        <p:txBody>
          <a:bodyPr vert="horz" wrap="square" lIns="0" tIns="12065" rIns="0" bIns="0" rtlCol="0">
            <a:spAutoFit/>
          </a:bodyPr>
          <a:lstStyle/>
          <a:p>
            <a:pPr marL="12700">
              <a:lnSpc>
                <a:spcPct val="100000"/>
              </a:lnSpc>
              <a:spcBef>
                <a:spcPts val="95"/>
              </a:spcBef>
            </a:pPr>
            <a:r>
              <a:rPr lang="en-ZA" sz="2800" spc="-10">
                <a:solidFill>
                  <a:srgbClr val="7E7E7E"/>
                </a:solidFill>
              </a:rPr>
              <a:t>EVALUATION METHODOLOGY</a:t>
            </a:r>
            <a:endParaRPr lang="en-ZA" sz="2800" dirty="0"/>
          </a:p>
        </p:txBody>
      </p:sp>
      <p:sp>
        <p:nvSpPr>
          <p:cNvPr id="4" name="object 4"/>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smtClean="0"/>
              <a:t>4</a:t>
            </a:fld>
            <a:endParaRPr dirty="0"/>
          </a:p>
        </p:txBody>
      </p:sp>
      <p:sp>
        <p:nvSpPr>
          <p:cNvPr id="3" name="object 3"/>
          <p:cNvSpPr txBox="1"/>
          <p:nvPr/>
        </p:nvSpPr>
        <p:spPr>
          <a:xfrm>
            <a:off x="2209800" y="3429000"/>
            <a:ext cx="11045825" cy="707886"/>
          </a:xfrm>
          <a:prstGeom prst="rect">
            <a:avLst/>
          </a:prstGeom>
        </p:spPr>
        <p:txBody>
          <a:bodyPr vert="horz" wrap="square" lIns="0" tIns="40640" rIns="0" bIns="0" rtlCol="0">
            <a:spAutoFit/>
          </a:bodyPr>
          <a:lstStyle/>
          <a:p>
            <a:pPr marL="12700">
              <a:lnSpc>
                <a:spcPct val="100000"/>
              </a:lnSpc>
              <a:spcBef>
                <a:spcPts val="320"/>
              </a:spcBef>
            </a:pPr>
            <a:endParaRPr sz="2100" dirty="0">
              <a:latin typeface="Tahoma"/>
              <a:cs typeface="Tahoma"/>
            </a:endParaRPr>
          </a:p>
          <a:p>
            <a:pPr>
              <a:lnSpc>
                <a:spcPct val="100000"/>
              </a:lnSpc>
              <a:spcBef>
                <a:spcPts val="55"/>
              </a:spcBef>
            </a:pPr>
            <a:endParaRPr sz="2150" dirty="0">
              <a:latin typeface="Tahoma"/>
              <a:cs typeface="Tahoma"/>
            </a:endParaRPr>
          </a:p>
        </p:txBody>
      </p:sp>
      <p:sp>
        <p:nvSpPr>
          <p:cNvPr id="22" name="TextBox 21"/>
          <p:cNvSpPr txBox="1"/>
          <p:nvPr/>
        </p:nvSpPr>
        <p:spPr>
          <a:xfrm>
            <a:off x="508798" y="1235788"/>
            <a:ext cx="9448800" cy="369332"/>
          </a:xfrm>
          <a:prstGeom prst="rect">
            <a:avLst/>
          </a:prstGeom>
          <a:noFill/>
        </p:spPr>
        <p:txBody>
          <a:bodyPr wrap="squar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Transnet will utilize the following methodology and criteria in selecting a preferred Supplier</a:t>
            </a:r>
            <a:r>
              <a:rPr lang="en-ZA" dirty="0">
                <a:latin typeface="Tahoma" panose="020B0604030504040204" pitchFamily="34" charset="0"/>
                <a:ea typeface="Tahoma" panose="020B0604030504040204" pitchFamily="34" charset="0"/>
                <a:cs typeface="Tahoma" panose="020B0604030504040204" pitchFamily="34" charset="0"/>
              </a:rPr>
              <a:t> </a:t>
            </a:r>
          </a:p>
        </p:txBody>
      </p:sp>
      <p:sp>
        <p:nvSpPr>
          <p:cNvPr id="5" name="TextBox 3">
            <a:extLst>
              <a:ext uri="{FF2B5EF4-FFF2-40B4-BE49-F238E27FC236}">
                <a16:creationId xmlns:a16="http://schemas.microsoft.com/office/drawing/2014/main" id="{08267E0A-0D4C-4C73-BFF5-035A9DF3C46D}"/>
              </a:ext>
            </a:extLst>
          </p:cNvPr>
          <p:cNvSpPr txBox="1">
            <a:spLocks noChangeArrowheads="1"/>
          </p:cNvSpPr>
          <p:nvPr/>
        </p:nvSpPr>
        <p:spPr bwMode="auto">
          <a:xfrm>
            <a:off x="1261110" y="-928530"/>
            <a:ext cx="1690688" cy="129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cxnSp>
        <p:nvCxnSpPr>
          <p:cNvPr id="49" name="Straight Connector 48">
            <a:extLst>
              <a:ext uri="{FF2B5EF4-FFF2-40B4-BE49-F238E27FC236}">
                <a16:creationId xmlns:a16="http://schemas.microsoft.com/office/drawing/2014/main" id="{8BA0DD7C-8501-4BF5-BF52-71D5BD006804}"/>
              </a:ext>
            </a:extLst>
          </p:cNvPr>
          <p:cNvCxnSpPr>
            <a:cxnSpLocks noChangeShapeType="1"/>
          </p:cNvCxnSpPr>
          <p:nvPr/>
        </p:nvCxnSpPr>
        <p:spPr bwMode="auto">
          <a:xfrm>
            <a:off x="1168113" y="5303108"/>
            <a:ext cx="7610475" cy="19050"/>
          </a:xfrm>
          <a:prstGeom prst="line">
            <a:avLst/>
          </a:prstGeom>
          <a:noFill/>
          <a:ln w="222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Rectangle 43">
            <a:extLst>
              <a:ext uri="{FF2B5EF4-FFF2-40B4-BE49-F238E27FC236}">
                <a16:creationId xmlns:a16="http://schemas.microsoft.com/office/drawing/2014/main" id="{DA36C1AC-279E-4DCA-99E6-1CA5F0619E27}"/>
              </a:ext>
            </a:extLst>
          </p:cNvPr>
          <p:cNvSpPr>
            <a:spLocks noChangeArrowheads="1"/>
          </p:cNvSpPr>
          <p:nvPr/>
        </p:nvSpPr>
        <p:spPr bwMode="auto">
          <a:xfrm>
            <a:off x="1261110" y="-173815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
        <p:nvSpPr>
          <p:cNvPr id="50" name="Rectangle 69">
            <a:extLst>
              <a:ext uri="{FF2B5EF4-FFF2-40B4-BE49-F238E27FC236}">
                <a16:creationId xmlns:a16="http://schemas.microsoft.com/office/drawing/2014/main" id="{7900C406-B60B-4342-B812-27AF013C25D8}"/>
              </a:ext>
            </a:extLst>
          </p:cNvPr>
          <p:cNvSpPr>
            <a:spLocks noChangeArrowheads="1"/>
          </p:cNvSpPr>
          <p:nvPr/>
        </p:nvSpPr>
        <p:spPr bwMode="auto">
          <a:xfrm>
            <a:off x="1261110" y="-124285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u="none" strike="noStrike" cap="none" normalizeH="0" baseline="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6.1 Transnet will utilise the following methodology and criteria in selecting a preferred Service provider: </a:t>
            </a:r>
            <a:endParaRPr kumimoji="0" lang="en-ZA" altLang="en-US" sz="1200" b="0" i="0" u="none" strike="noStrike" cap="none" normalizeH="0" baseline="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800" b="0" i="0" u="none" strike="noStrike" cap="none" normalizeH="0" baseline="0">
              <a:ln>
                <a:noFill/>
              </a:ln>
              <a:solidFill>
                <a:schemeClr val="tx1"/>
              </a:solidFill>
              <a:effectLst/>
              <a:latin typeface="Arial" panose="020B0604020202020204" pitchFamily="34" charset="0"/>
            </a:endParaRPr>
          </a:p>
        </p:txBody>
      </p:sp>
      <p:sp>
        <p:nvSpPr>
          <p:cNvPr id="51" name="Rectangle 71">
            <a:extLst>
              <a:ext uri="{FF2B5EF4-FFF2-40B4-BE49-F238E27FC236}">
                <a16:creationId xmlns:a16="http://schemas.microsoft.com/office/drawing/2014/main" id="{3263F233-819F-44D4-88D5-FA3F2E1B96EA}"/>
              </a:ext>
            </a:extLst>
          </p:cNvPr>
          <p:cNvSpPr>
            <a:spLocks noChangeArrowheads="1"/>
          </p:cNvSpPr>
          <p:nvPr/>
        </p:nvSpPr>
        <p:spPr bwMode="auto">
          <a:xfrm>
            <a:off x="1261110" y="-124285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459" tIns="38088"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1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ZA" altLang="en-US" sz="1800" b="0" i="0" u="none" strike="noStrike" cap="none" normalizeH="0" baseline="0">
                <a:ln>
                  <a:noFill/>
                </a:ln>
                <a:solidFill>
                  <a:schemeClr val="tx1"/>
                </a:solidFill>
                <a:effectLst/>
                <a:latin typeface="Arial" panose="020B0604020202020204" pitchFamily="34" charset="0"/>
              </a:rPr>
            </a:br>
            <a:endParaRPr kumimoji="0" lang="en-GB" altLang="en-US" sz="900" b="0" i="0" u="none" strike="noStrike" cap="none" normalizeH="0" baseline="0">
              <a:ln>
                <a:noFill/>
              </a:ln>
              <a:solidFill>
                <a:schemeClr val="tx1"/>
              </a:solidFill>
              <a:effectLst/>
              <a:latin typeface="Tahoma" panose="020B060403050404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900" b="0" i="0" u="none" strike="noStrike" cap="none" normalizeH="0" baseline="0">
                <a:ln>
                  <a:noFill/>
                </a:ln>
                <a:solidFill>
                  <a:schemeClr val="tx1"/>
                </a:solidFill>
                <a:effectLst/>
                <a:latin typeface="Tahoma" panose="020B0604030504040204" pitchFamily="34" charset="0"/>
                <a:cs typeface="Tahoma" panose="020B0604030504040204" pitchFamily="34" charset="0"/>
              </a:rPr>
              <a:t>NB: Evaluation of the various stages will normally take place in a sequential manner. However, in order to expedite the process, Transnet reserves the right to conduct the different steps of the evaluation process in parallel. In such instances the evaluation of bidders at any given stage must not be interpreted to mean that bidders have necessarily passed any previous stage(s).</a:t>
            </a:r>
            <a:endParaRPr kumimoji="0" lang="en-GB" altLang="en-US" sz="900" b="0" i="0" u="none" strike="noStrike" cap="none" normalizeH="0" baseline="0">
              <a:ln>
                <a:noFill/>
              </a:ln>
              <a:solidFill>
                <a:schemeClr val="tx1"/>
              </a:solidFill>
              <a:effectLst/>
              <a:latin typeface="Tahoma" panose="020B060403050404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grpSp>
        <p:nvGrpSpPr>
          <p:cNvPr id="52" name="Group 51">
            <a:extLst>
              <a:ext uri="{FF2B5EF4-FFF2-40B4-BE49-F238E27FC236}">
                <a16:creationId xmlns:a16="http://schemas.microsoft.com/office/drawing/2014/main" id="{C9A3A2D5-D3C8-4500-A1EE-46C4C118EF31}"/>
              </a:ext>
            </a:extLst>
          </p:cNvPr>
          <p:cNvGrpSpPr/>
          <p:nvPr/>
        </p:nvGrpSpPr>
        <p:grpSpPr>
          <a:xfrm>
            <a:off x="1259133" y="1420708"/>
            <a:ext cx="8153400" cy="6772751"/>
            <a:chOff x="-113252" y="59617"/>
            <a:chExt cx="9896773" cy="4497401"/>
          </a:xfrm>
        </p:grpSpPr>
        <p:sp>
          <p:nvSpPr>
            <p:cNvPr id="53" name="Rectangle 52">
              <a:extLst>
                <a:ext uri="{FF2B5EF4-FFF2-40B4-BE49-F238E27FC236}">
                  <a16:creationId xmlns:a16="http://schemas.microsoft.com/office/drawing/2014/main" id="{8437E3FA-62DB-4785-99E6-60540A74B38D}"/>
                </a:ext>
              </a:extLst>
            </p:cNvPr>
            <p:cNvSpPr/>
            <p:nvPr/>
          </p:nvSpPr>
          <p:spPr>
            <a:xfrm>
              <a:off x="-113252" y="116956"/>
              <a:ext cx="9871725" cy="397646"/>
            </a:xfrm>
            <a:prstGeom prst="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endParaRPr lang="en-ZA"/>
            </a:p>
          </p:txBody>
        </p:sp>
        <p:sp>
          <p:nvSpPr>
            <p:cNvPr id="54" name="TextBox 16">
              <a:extLst>
                <a:ext uri="{FF2B5EF4-FFF2-40B4-BE49-F238E27FC236}">
                  <a16:creationId xmlns:a16="http://schemas.microsoft.com/office/drawing/2014/main" id="{19CB8E87-D358-4FA8-9AE7-B074D071217E}"/>
                </a:ext>
              </a:extLst>
            </p:cNvPr>
            <p:cNvSpPr txBox="1">
              <a:spLocks noChangeArrowheads="1"/>
            </p:cNvSpPr>
            <p:nvPr/>
          </p:nvSpPr>
          <p:spPr bwMode="auto">
            <a:xfrm>
              <a:off x="2776020" y="481478"/>
              <a:ext cx="807494" cy="24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Tahoma" panose="020B0604030504040204" pitchFamily="34" charset="0"/>
                  <a:ea typeface="Times New Roman" panose="02020603050405020304" pitchFamily="18" charset="0"/>
                </a:rPr>
                <a:t>Step 3</a:t>
              </a:r>
              <a:endParaRPr lang="en-ZA" sz="1200">
                <a:effectLst/>
                <a:latin typeface="Times New Roman" panose="02020603050405020304" pitchFamily="18" charset="0"/>
                <a:ea typeface="Times New Roman" panose="02020603050405020304" pitchFamily="18" charset="0"/>
              </a:endParaRPr>
            </a:p>
          </p:txBody>
        </p:sp>
        <p:sp>
          <p:nvSpPr>
            <p:cNvPr id="55" name="TextBox 3">
              <a:extLst>
                <a:ext uri="{FF2B5EF4-FFF2-40B4-BE49-F238E27FC236}">
                  <a16:creationId xmlns:a16="http://schemas.microsoft.com/office/drawing/2014/main" id="{11C87029-FFC4-4660-8DD5-20ADE80A71A4}"/>
                </a:ext>
              </a:extLst>
            </p:cNvPr>
            <p:cNvSpPr txBox="1">
              <a:spLocks noChangeArrowheads="1"/>
            </p:cNvSpPr>
            <p:nvPr/>
          </p:nvSpPr>
          <p:spPr bwMode="auto">
            <a:xfrm>
              <a:off x="-99385" y="754368"/>
              <a:ext cx="1151068"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800" kern="1200">
                  <a:solidFill>
                    <a:srgbClr val="000000"/>
                  </a:solidFill>
                  <a:effectLst/>
                  <a:latin typeface="Tahoma" panose="020B0604030504040204" pitchFamily="34" charset="0"/>
                  <a:ea typeface="Times New Roman" panose="02020603050405020304" pitchFamily="18" charset="0"/>
                </a:rPr>
                <a:t>Administrative responsiveness</a:t>
              </a:r>
              <a:endParaRPr lang="en-ZA" sz="1200">
                <a:effectLst/>
                <a:latin typeface="Times New Roman" panose="02020603050405020304" pitchFamily="18" charset="0"/>
                <a:ea typeface="Times New Roman" panose="02020603050405020304" pitchFamily="18" charset="0"/>
              </a:endParaRPr>
            </a:p>
          </p:txBody>
        </p:sp>
        <p:sp>
          <p:nvSpPr>
            <p:cNvPr id="56" name="TextBox 3">
              <a:extLst>
                <a:ext uri="{FF2B5EF4-FFF2-40B4-BE49-F238E27FC236}">
                  <a16:creationId xmlns:a16="http://schemas.microsoft.com/office/drawing/2014/main" id="{C7EFA052-BB84-4287-BFA3-41DAF8FFDECF}"/>
                </a:ext>
              </a:extLst>
            </p:cNvPr>
            <p:cNvSpPr txBox="1">
              <a:spLocks noChangeArrowheads="1"/>
            </p:cNvSpPr>
            <p:nvPr/>
          </p:nvSpPr>
          <p:spPr bwMode="auto">
            <a:xfrm>
              <a:off x="1051684" y="754368"/>
              <a:ext cx="1192607"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algn="ctr" fontAlgn="base"/>
              <a:r>
                <a:rPr lang="en-ZA" sz="800" kern="1200">
                  <a:solidFill>
                    <a:srgbClr val="000000"/>
                  </a:solidFill>
                  <a:effectLst/>
                  <a:latin typeface="Tahoma" panose="020B0604030504040204" pitchFamily="34" charset="0"/>
                  <a:ea typeface="Times New Roman" panose="02020603050405020304" pitchFamily="18" charset="0"/>
                </a:rPr>
                <a:t>Substantive responsiveness</a:t>
              </a:r>
              <a:endParaRPr lang="en-ZA" sz="1200">
                <a:effectLst/>
                <a:latin typeface="Times New Roman" panose="02020603050405020304" pitchFamily="18" charset="0"/>
                <a:ea typeface="Times New Roman" panose="02020603050405020304" pitchFamily="18" charset="0"/>
              </a:endParaRPr>
            </a:p>
          </p:txBody>
        </p:sp>
        <p:sp>
          <p:nvSpPr>
            <p:cNvPr id="57" name="TextBox 3">
              <a:extLst>
                <a:ext uri="{FF2B5EF4-FFF2-40B4-BE49-F238E27FC236}">
                  <a16:creationId xmlns:a16="http://schemas.microsoft.com/office/drawing/2014/main" id="{DF68283D-8DF5-4D3D-A72F-A26271D71997}"/>
                </a:ext>
              </a:extLst>
            </p:cNvPr>
            <p:cNvSpPr txBox="1">
              <a:spLocks noChangeArrowheads="1"/>
            </p:cNvSpPr>
            <p:nvPr/>
          </p:nvSpPr>
          <p:spPr bwMode="auto">
            <a:xfrm>
              <a:off x="4093863" y="845700"/>
              <a:ext cx="1407656"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Weighted scoring / 100***</a:t>
              </a:r>
              <a:endParaRPr lang="en-ZA" sz="1200" dirty="0">
                <a:effectLst/>
                <a:latin typeface="Times New Roman" panose="02020603050405020304" pitchFamily="18" charset="0"/>
                <a:ea typeface="Times New Roman" panose="02020603050405020304" pitchFamily="18" charset="0"/>
              </a:endParaRPr>
            </a:p>
          </p:txBody>
        </p:sp>
        <p:sp>
          <p:nvSpPr>
            <p:cNvPr id="58" name="AutoShape 13">
              <a:extLst>
                <a:ext uri="{FF2B5EF4-FFF2-40B4-BE49-F238E27FC236}">
                  <a16:creationId xmlns:a16="http://schemas.microsoft.com/office/drawing/2014/main" id="{96858FB4-08C7-4EF0-B70B-4B09A3798F72}"/>
                </a:ext>
              </a:extLst>
            </p:cNvPr>
            <p:cNvSpPr>
              <a:spLocks noChangeArrowheads="1"/>
            </p:cNvSpPr>
            <p:nvPr/>
          </p:nvSpPr>
          <p:spPr bwMode="auto">
            <a:xfrm>
              <a:off x="261160" y="1820860"/>
              <a:ext cx="470149" cy="577086"/>
            </a:xfrm>
            <a:prstGeom prst="flowChartMultidocumen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a:lstStyle/>
            <a:p>
              <a:endParaRPr lang="en-ZA"/>
            </a:p>
          </p:txBody>
        </p:sp>
        <p:sp>
          <p:nvSpPr>
            <p:cNvPr id="59" name="Right Arrow 28824">
              <a:extLst>
                <a:ext uri="{FF2B5EF4-FFF2-40B4-BE49-F238E27FC236}">
                  <a16:creationId xmlns:a16="http://schemas.microsoft.com/office/drawing/2014/main" id="{72BCD1C8-4C80-4B51-AF5B-1F12AA8DA1B2}"/>
                </a:ext>
              </a:extLst>
            </p:cNvPr>
            <p:cNvSpPr>
              <a:spLocks noChangeArrowheads="1"/>
            </p:cNvSpPr>
            <p:nvPr/>
          </p:nvSpPr>
          <p:spPr bwMode="auto">
            <a:xfrm>
              <a:off x="933217" y="2000251"/>
              <a:ext cx="272547"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endParaRPr lang="en-ZA"/>
            </a:p>
          </p:txBody>
        </p:sp>
        <p:sp>
          <p:nvSpPr>
            <p:cNvPr id="60" name="AutoShape 15">
              <a:extLst>
                <a:ext uri="{FF2B5EF4-FFF2-40B4-BE49-F238E27FC236}">
                  <a16:creationId xmlns:a16="http://schemas.microsoft.com/office/drawing/2014/main" id="{A1AF6AAD-D808-42B3-BC2F-A04589603F2B}"/>
                </a:ext>
              </a:extLst>
            </p:cNvPr>
            <p:cNvSpPr>
              <a:spLocks noChangeArrowheads="1"/>
            </p:cNvSpPr>
            <p:nvPr/>
          </p:nvSpPr>
          <p:spPr bwMode="auto">
            <a:xfrm rot="3171260">
              <a:off x="1393864" y="1650660"/>
              <a:ext cx="236680" cy="655348"/>
            </a:xfrm>
            <a:prstGeom prst="lightningBolt">
              <a:avLst/>
            </a:prstGeom>
            <a:solidFill>
              <a:srgbClr val="FFFFFF"/>
            </a:solidFill>
            <a:ln w="63500" cmpd="thickThin">
              <a:solidFill>
                <a:srgbClr val="C0504D"/>
              </a:solidFill>
              <a:miter lim="800000"/>
              <a:headEnd/>
              <a:tailEnd/>
            </a:ln>
          </p:spPr>
          <p:txBody>
            <a:bodyPr/>
            <a:lstStyle/>
            <a:p>
              <a:endParaRPr lang="en-ZA"/>
            </a:p>
          </p:txBody>
        </p:sp>
        <p:sp>
          <p:nvSpPr>
            <p:cNvPr id="61" name="Right Arrow 28826">
              <a:extLst>
                <a:ext uri="{FF2B5EF4-FFF2-40B4-BE49-F238E27FC236}">
                  <a16:creationId xmlns:a16="http://schemas.microsoft.com/office/drawing/2014/main" id="{FBA7D0CA-D1A3-4D59-B3BB-7FA150730DC0}"/>
                </a:ext>
              </a:extLst>
            </p:cNvPr>
            <p:cNvSpPr>
              <a:spLocks noChangeArrowheads="1"/>
            </p:cNvSpPr>
            <p:nvPr/>
          </p:nvSpPr>
          <p:spPr bwMode="auto">
            <a:xfrm>
              <a:off x="1851206" y="2000251"/>
              <a:ext cx="272547" cy="288000"/>
            </a:xfrm>
            <a:prstGeom prst="rightArrow">
              <a:avLst>
                <a:gd name="adj1" fmla="val 50000"/>
                <a:gd name="adj2" fmla="val 50127"/>
              </a:avLst>
            </a:prstGeom>
            <a:solidFill>
              <a:srgbClr val="FAC090"/>
            </a:solidFill>
            <a:ln w="9525">
              <a:solidFill>
                <a:srgbClr val="321212"/>
              </a:solidFill>
              <a:miter lim="800000"/>
              <a:headEnd/>
              <a:tailEnd/>
            </a:ln>
          </p:spPr>
          <p:txBody>
            <a:bodyPr lIns="270000" anchor="ctr"/>
            <a:lstStyle/>
            <a:p>
              <a:endParaRPr lang="en-ZA"/>
            </a:p>
          </p:txBody>
        </p:sp>
        <p:sp>
          <p:nvSpPr>
            <p:cNvPr id="62" name="TextBox 3">
              <a:extLst>
                <a:ext uri="{FF2B5EF4-FFF2-40B4-BE49-F238E27FC236}">
                  <a16:creationId xmlns:a16="http://schemas.microsoft.com/office/drawing/2014/main" id="{716AADC4-D3BE-42DA-BDA6-8FE9E50D11F3}"/>
                </a:ext>
              </a:extLst>
            </p:cNvPr>
            <p:cNvSpPr txBox="1">
              <a:spLocks noChangeArrowheads="1"/>
            </p:cNvSpPr>
            <p:nvPr/>
          </p:nvSpPr>
          <p:spPr bwMode="auto">
            <a:xfrm>
              <a:off x="-30041" y="1186319"/>
              <a:ext cx="1104866"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algn="ctr" fontAlgn="base"/>
              <a:r>
                <a:rPr lang="en-ZA" sz="800" kern="1200">
                  <a:solidFill>
                    <a:srgbClr val="000000"/>
                  </a:solidFill>
                  <a:effectLst/>
                  <a:latin typeface="Tahoma" panose="020B0604030504040204" pitchFamily="34" charset="0"/>
                  <a:ea typeface="Times New Roman" panose="02020603050405020304" pitchFamily="18" charset="0"/>
                </a:rPr>
                <a:t>Returnable documents/ schedules</a:t>
              </a:r>
              <a:endParaRPr lang="en-ZA" sz="1200">
                <a:effectLst/>
                <a:latin typeface="Times New Roman" panose="02020603050405020304" pitchFamily="18" charset="0"/>
                <a:ea typeface="Times New Roman" panose="02020603050405020304" pitchFamily="18" charset="0"/>
              </a:endParaRPr>
            </a:p>
          </p:txBody>
        </p:sp>
        <p:sp>
          <p:nvSpPr>
            <p:cNvPr id="63" name="TextBox 3">
              <a:extLst>
                <a:ext uri="{FF2B5EF4-FFF2-40B4-BE49-F238E27FC236}">
                  <a16:creationId xmlns:a16="http://schemas.microsoft.com/office/drawing/2014/main" id="{A1476C4E-6B6A-4D75-BFD5-923ECB596243}"/>
                </a:ext>
              </a:extLst>
            </p:cNvPr>
            <p:cNvSpPr txBox="1">
              <a:spLocks noChangeArrowheads="1"/>
            </p:cNvSpPr>
            <p:nvPr/>
          </p:nvSpPr>
          <p:spPr bwMode="auto">
            <a:xfrm>
              <a:off x="1118984" y="1278408"/>
              <a:ext cx="1087120"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algn="ctr" fontAlgn="base"/>
              <a:r>
                <a:rPr lang="en-ZA" sz="800" kern="1200" dirty="0">
                  <a:solidFill>
                    <a:srgbClr val="000000"/>
                  </a:solidFill>
                  <a:effectLst/>
                  <a:latin typeface="Tahoma" panose="020B0604030504040204" pitchFamily="34" charset="0"/>
                  <a:ea typeface="Times New Roman" panose="02020603050405020304" pitchFamily="18" charset="0"/>
                </a:rPr>
                <a:t>Pre-qualification</a:t>
              </a:r>
              <a:endParaRPr lang="en-ZA" sz="1200" dirty="0">
                <a:effectLst/>
                <a:latin typeface="Times New Roman" panose="02020603050405020304" pitchFamily="18" charset="0"/>
                <a:ea typeface="Times New Roman" panose="02020603050405020304" pitchFamily="18" charset="0"/>
              </a:endParaRPr>
            </a:p>
          </p:txBody>
        </p:sp>
        <p:sp>
          <p:nvSpPr>
            <p:cNvPr id="64" name="TextBox 8">
              <a:extLst>
                <a:ext uri="{FF2B5EF4-FFF2-40B4-BE49-F238E27FC236}">
                  <a16:creationId xmlns:a16="http://schemas.microsoft.com/office/drawing/2014/main" id="{554B4666-2ECC-4023-A9C1-04DFFB04DA73}"/>
                </a:ext>
              </a:extLst>
            </p:cNvPr>
            <p:cNvSpPr txBox="1">
              <a:spLocks noChangeArrowheads="1"/>
            </p:cNvSpPr>
            <p:nvPr/>
          </p:nvSpPr>
          <p:spPr bwMode="auto">
            <a:xfrm>
              <a:off x="2239774" y="3262574"/>
              <a:ext cx="1726795" cy="60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fontAlgn="base"/>
              <a:r>
                <a:rPr lang="en-ZA" sz="800" kern="1200" dirty="0">
                  <a:solidFill>
                    <a:srgbClr val="000000"/>
                  </a:solidFill>
                  <a:effectLst/>
                  <a:latin typeface="Tahoma" panose="020B0604030504040204" pitchFamily="34" charset="0"/>
                  <a:ea typeface="Times New Roman" panose="02020603050405020304" pitchFamily="18" charset="0"/>
                </a:rPr>
                <a:t>Technical / Functional criteria &amp; weightings must be stipulated in the tender document</a:t>
              </a:r>
              <a:endParaRPr lang="en-ZA" sz="1200" dirty="0">
                <a:effectLst/>
                <a:latin typeface="Times New Roman" panose="02020603050405020304" pitchFamily="18" charset="0"/>
                <a:ea typeface="Times New Roman" panose="02020603050405020304" pitchFamily="18" charset="0"/>
              </a:endParaRPr>
            </a:p>
          </p:txBody>
        </p:sp>
        <p:sp>
          <p:nvSpPr>
            <p:cNvPr id="65" name="TextBox 8">
              <a:extLst>
                <a:ext uri="{FF2B5EF4-FFF2-40B4-BE49-F238E27FC236}">
                  <a16:creationId xmlns:a16="http://schemas.microsoft.com/office/drawing/2014/main" id="{5B2C3743-F66A-4F54-981D-D55BB8494A04}"/>
                </a:ext>
              </a:extLst>
            </p:cNvPr>
            <p:cNvSpPr txBox="1">
              <a:spLocks noChangeArrowheads="1"/>
            </p:cNvSpPr>
            <p:nvPr/>
          </p:nvSpPr>
          <p:spPr bwMode="auto">
            <a:xfrm>
              <a:off x="4093892" y="2656159"/>
              <a:ext cx="1035722" cy="67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fontAlgn="base"/>
              <a:r>
                <a:rPr lang="en-ZA" sz="800" kern="1200" dirty="0">
                  <a:solidFill>
                    <a:srgbClr val="000000"/>
                  </a:solidFill>
                  <a:effectLst/>
                  <a:latin typeface="Tahoma" panose="020B0604030504040204" pitchFamily="34" charset="0"/>
                  <a:ea typeface="Times New Roman" panose="02020603050405020304" pitchFamily="18" charset="0"/>
                </a:rPr>
                <a:t>WEIGHTED  SCORE</a:t>
              </a:r>
              <a:endParaRPr lang="en-ZA" sz="1200" dirty="0">
                <a:effectLst/>
                <a:latin typeface="Times New Roman" panose="02020603050405020304" pitchFamily="18" charset="0"/>
                <a:ea typeface="Times New Roman" panose="02020603050405020304" pitchFamily="18" charset="0"/>
              </a:endParaRPr>
            </a:p>
          </p:txBody>
        </p:sp>
        <p:sp>
          <p:nvSpPr>
            <p:cNvPr id="66" name="Rectangle 65">
              <a:extLst>
                <a:ext uri="{FF2B5EF4-FFF2-40B4-BE49-F238E27FC236}">
                  <a16:creationId xmlns:a16="http://schemas.microsoft.com/office/drawing/2014/main" id="{DAAB5667-E895-423D-83C2-DB635358AB30}"/>
                </a:ext>
              </a:extLst>
            </p:cNvPr>
            <p:cNvSpPr/>
            <p:nvPr/>
          </p:nvSpPr>
          <p:spPr bwMode="auto">
            <a:xfrm>
              <a:off x="2850496" y="2152032"/>
              <a:ext cx="256088" cy="100932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ZA"/>
            </a:p>
          </p:txBody>
        </p:sp>
        <p:sp>
          <p:nvSpPr>
            <p:cNvPr id="67" name="Rectangle 66">
              <a:extLst>
                <a:ext uri="{FF2B5EF4-FFF2-40B4-BE49-F238E27FC236}">
                  <a16:creationId xmlns:a16="http://schemas.microsoft.com/office/drawing/2014/main" id="{A36DE4A0-DD99-440F-AA6F-D57C4FE7B124}"/>
                </a:ext>
              </a:extLst>
            </p:cNvPr>
            <p:cNvSpPr/>
            <p:nvPr/>
          </p:nvSpPr>
          <p:spPr bwMode="auto">
            <a:xfrm>
              <a:off x="2850496" y="1953593"/>
              <a:ext cx="256088" cy="2323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ZA"/>
            </a:p>
          </p:txBody>
        </p:sp>
        <p:sp>
          <p:nvSpPr>
            <p:cNvPr id="68" name="Right Arrow 28833">
              <a:extLst>
                <a:ext uri="{FF2B5EF4-FFF2-40B4-BE49-F238E27FC236}">
                  <a16:creationId xmlns:a16="http://schemas.microsoft.com/office/drawing/2014/main" id="{75D94EB8-7646-49A5-83AB-A92682D6B8D5}"/>
                </a:ext>
              </a:extLst>
            </p:cNvPr>
            <p:cNvSpPr>
              <a:spLocks noChangeArrowheads="1"/>
            </p:cNvSpPr>
            <p:nvPr/>
          </p:nvSpPr>
          <p:spPr bwMode="auto">
            <a:xfrm>
              <a:off x="3301795" y="2037597"/>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endParaRPr lang="en-ZA"/>
            </a:p>
          </p:txBody>
        </p:sp>
        <p:sp>
          <p:nvSpPr>
            <p:cNvPr id="69" name="TextBox 3">
              <a:extLst>
                <a:ext uri="{FF2B5EF4-FFF2-40B4-BE49-F238E27FC236}">
                  <a16:creationId xmlns:a16="http://schemas.microsoft.com/office/drawing/2014/main" id="{668CDD2B-0F94-4AB6-89E3-D72C18B6BBDF}"/>
                </a:ext>
              </a:extLst>
            </p:cNvPr>
            <p:cNvSpPr txBox="1">
              <a:spLocks noChangeArrowheads="1"/>
            </p:cNvSpPr>
            <p:nvPr/>
          </p:nvSpPr>
          <p:spPr bwMode="auto">
            <a:xfrm>
              <a:off x="2161601" y="1145376"/>
              <a:ext cx="1771297" cy="88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algn="ctr" fontAlgn="base"/>
              <a:r>
                <a:rPr lang="en-ZA" sz="800" kern="1200">
                  <a:solidFill>
                    <a:srgbClr val="000000"/>
                  </a:solidFill>
                  <a:effectLst/>
                  <a:latin typeface="Tahoma" panose="020B0604030504040204" pitchFamily="34" charset="0"/>
                  <a:ea typeface="Times New Roman" panose="02020603050405020304" pitchFamily="18" charset="0"/>
                </a:rPr>
                <a:t>Functionality/ technical</a:t>
              </a:r>
              <a:endParaRPr lang="en-ZA" sz="1200">
                <a:effectLst/>
                <a:latin typeface="Times New Roman" panose="02020603050405020304" pitchFamily="18" charset="0"/>
                <a:ea typeface="Times New Roman" panose="02020603050405020304" pitchFamily="18" charset="0"/>
              </a:endParaRPr>
            </a:p>
            <a:p>
              <a:pPr algn="ctr" fontAlgn="base"/>
              <a:r>
                <a:rPr lang="en-ZA"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70 </a:t>
              </a:r>
              <a:r>
                <a:rPr lang="en-ZA" sz="800" b="1" kern="1200">
                  <a:solidFill>
                    <a:srgbClr val="000000"/>
                  </a:solidFill>
                  <a:effectLst/>
                  <a:latin typeface="Tahoma" panose="020B0604030504040204" pitchFamily="34" charset="0"/>
                  <a:ea typeface="Times New Roman" panose="02020603050405020304" pitchFamily="18" charset="0"/>
                </a:rPr>
                <a:t>points</a:t>
              </a:r>
              <a:endParaRPr lang="en-ZA" sz="1200">
                <a:effectLst/>
                <a:latin typeface="Times New Roman" panose="02020603050405020304" pitchFamily="18" charset="0"/>
                <a:ea typeface="Times New Roman" panose="02020603050405020304" pitchFamily="18" charset="0"/>
              </a:endParaRPr>
            </a:p>
            <a:p>
              <a:pPr algn="ctr" fontAlgn="base"/>
              <a:r>
                <a:rPr lang="en-ZA" sz="800" kern="1200">
                  <a:solidFill>
                    <a:srgbClr val="000000"/>
                  </a:solidFill>
                  <a:effectLst/>
                  <a:latin typeface="Tahoma" panose="020B0604030504040204" pitchFamily="34" charset="0"/>
                  <a:ea typeface="Times New Roman" panose="02020603050405020304" pitchFamily="18" charset="0"/>
                </a:rPr>
                <a:t>Minimum Threshold</a:t>
              </a:r>
              <a:endParaRPr lang="en-ZA" sz="1200">
                <a:effectLst/>
                <a:latin typeface="Times New Roman" panose="02020603050405020304" pitchFamily="18" charset="0"/>
                <a:ea typeface="Times New Roman" panose="02020603050405020304" pitchFamily="18" charset="0"/>
              </a:endParaRPr>
            </a:p>
          </p:txBody>
        </p:sp>
        <p:sp>
          <p:nvSpPr>
            <p:cNvPr id="70" name="TextBox 16">
              <a:extLst>
                <a:ext uri="{FF2B5EF4-FFF2-40B4-BE49-F238E27FC236}">
                  <a16:creationId xmlns:a16="http://schemas.microsoft.com/office/drawing/2014/main" id="{5CFEBDC8-04CB-4915-B1D6-FD5ED0C0C824}"/>
                </a:ext>
              </a:extLst>
            </p:cNvPr>
            <p:cNvSpPr txBox="1">
              <a:spLocks noChangeArrowheads="1"/>
            </p:cNvSpPr>
            <p:nvPr/>
          </p:nvSpPr>
          <p:spPr bwMode="auto">
            <a:xfrm>
              <a:off x="1338517" y="480382"/>
              <a:ext cx="844764"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Tahoma" panose="020B0604030504040204" pitchFamily="34" charset="0"/>
                  <a:ea typeface="Times New Roman" panose="02020603050405020304" pitchFamily="18" charset="0"/>
                </a:rPr>
                <a:t>Step 2</a:t>
              </a:r>
              <a:endParaRPr lang="en-ZA" sz="1200">
                <a:effectLst/>
                <a:latin typeface="Times New Roman" panose="02020603050405020304" pitchFamily="18" charset="0"/>
                <a:ea typeface="Times New Roman" panose="02020603050405020304" pitchFamily="18" charset="0"/>
              </a:endParaRPr>
            </a:p>
          </p:txBody>
        </p:sp>
        <p:sp>
          <p:nvSpPr>
            <p:cNvPr id="71" name="TextBox 16">
              <a:extLst>
                <a:ext uri="{FF2B5EF4-FFF2-40B4-BE49-F238E27FC236}">
                  <a16:creationId xmlns:a16="http://schemas.microsoft.com/office/drawing/2014/main" id="{C338CC89-DCBF-4F7B-B101-FA47ABD8B357}"/>
                </a:ext>
              </a:extLst>
            </p:cNvPr>
            <p:cNvSpPr txBox="1">
              <a:spLocks noChangeArrowheads="1"/>
            </p:cNvSpPr>
            <p:nvPr/>
          </p:nvSpPr>
          <p:spPr bwMode="auto">
            <a:xfrm>
              <a:off x="246355" y="504650"/>
              <a:ext cx="767767"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Tahoma" panose="020B0604030504040204" pitchFamily="34" charset="0"/>
                  <a:ea typeface="Times New Roman" panose="02020603050405020304" pitchFamily="18" charset="0"/>
                </a:rPr>
                <a:t>Step 1</a:t>
              </a:r>
              <a:endParaRPr lang="en-ZA" sz="1200">
                <a:effectLst/>
                <a:latin typeface="Times New Roman" panose="02020603050405020304" pitchFamily="18" charset="0"/>
                <a:ea typeface="Times New Roman" panose="02020603050405020304" pitchFamily="18" charset="0"/>
              </a:endParaRPr>
            </a:p>
          </p:txBody>
        </p:sp>
        <p:sp>
          <p:nvSpPr>
            <p:cNvPr id="72" name="TextBox 16">
              <a:extLst>
                <a:ext uri="{FF2B5EF4-FFF2-40B4-BE49-F238E27FC236}">
                  <a16:creationId xmlns:a16="http://schemas.microsoft.com/office/drawing/2014/main" id="{408D8034-F583-4D89-89C9-A74ADEBB4081}"/>
                </a:ext>
              </a:extLst>
            </p:cNvPr>
            <p:cNvSpPr txBox="1">
              <a:spLocks noChangeArrowheads="1"/>
            </p:cNvSpPr>
            <p:nvPr/>
          </p:nvSpPr>
          <p:spPr bwMode="auto">
            <a:xfrm>
              <a:off x="4129343" y="481478"/>
              <a:ext cx="84252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 4</a:t>
              </a:r>
              <a:endParaRPr lang="en-ZA" sz="1200">
                <a:effectLst/>
                <a:latin typeface="Times New Roman" panose="02020603050405020304" pitchFamily="18" charset="0"/>
                <a:ea typeface="Times New Roman" panose="02020603050405020304" pitchFamily="18" charset="0"/>
              </a:endParaRPr>
            </a:p>
          </p:txBody>
        </p:sp>
        <p:cxnSp>
          <p:nvCxnSpPr>
            <p:cNvPr id="73" name="Straight Connector 72">
              <a:extLst>
                <a:ext uri="{FF2B5EF4-FFF2-40B4-BE49-F238E27FC236}">
                  <a16:creationId xmlns:a16="http://schemas.microsoft.com/office/drawing/2014/main" id="{825D17CD-AED6-4D9A-BAF6-C17C2F1F8AD1}"/>
                </a:ext>
              </a:extLst>
            </p:cNvPr>
            <p:cNvCxnSpPr>
              <a:cxnSpLocks noChangeShapeType="1"/>
            </p:cNvCxnSpPr>
            <p:nvPr/>
          </p:nvCxnSpPr>
          <p:spPr bwMode="auto">
            <a:xfrm>
              <a:off x="4032025" y="116942"/>
              <a:ext cx="42974" cy="4440076"/>
            </a:xfrm>
            <a:prstGeom prst="line">
              <a:avLst/>
            </a:prstGeom>
            <a:noFill/>
            <a:ln w="22225"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74" name="TextBox 16">
              <a:extLst>
                <a:ext uri="{FF2B5EF4-FFF2-40B4-BE49-F238E27FC236}">
                  <a16:creationId xmlns:a16="http://schemas.microsoft.com/office/drawing/2014/main" id="{D674F58B-6297-4504-8150-AD02F1C30C1E}"/>
                </a:ext>
              </a:extLst>
            </p:cNvPr>
            <p:cNvSpPr txBox="1">
              <a:spLocks noChangeArrowheads="1"/>
            </p:cNvSpPr>
            <p:nvPr/>
          </p:nvSpPr>
          <p:spPr bwMode="auto">
            <a:xfrm>
              <a:off x="-30041" y="59617"/>
              <a:ext cx="2153793" cy="44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algn="ctr" fontAlgn="base"/>
              <a:r>
                <a:rPr lang="en-ZA" sz="8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STAGE 1:</a:t>
              </a:r>
              <a:r>
                <a:rPr lang="en-ZA" sz="800" b="1" kern="1200">
                  <a:solidFill>
                    <a:srgbClr val="000000"/>
                  </a:solidFill>
                  <a:effectLst/>
                  <a:highlight>
                    <a:srgbClr val="00FFFF"/>
                  </a:highlight>
                  <a:latin typeface="Arial" panose="020B0604020202020204" pitchFamily="34" charset="0"/>
                  <a:ea typeface="Times New Roman" panose="02020603050405020304" pitchFamily="18" charset="0"/>
                  <a:cs typeface="Times New Roman" panose="02020603050405020304" pitchFamily="18" charset="0"/>
                </a:rPr>
                <a:t> </a:t>
              </a:r>
              <a:endParaRPr lang="en-ZA" sz="1200">
                <a:effectLst/>
                <a:latin typeface="Times New Roman" panose="02020603050405020304" pitchFamily="18" charset="0"/>
                <a:ea typeface="Times New Roman" panose="02020603050405020304" pitchFamily="18" charset="0"/>
              </a:endParaRPr>
            </a:p>
            <a:p>
              <a:pPr algn="ctr" fontAlgn="base"/>
              <a:r>
                <a:rPr lang="en-ZA" sz="8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TEST FOR RESPONSIVENESS</a:t>
              </a:r>
              <a:endParaRPr lang="en-ZA" sz="1200">
                <a:effectLst/>
                <a:latin typeface="Times New Roman" panose="02020603050405020304" pitchFamily="18" charset="0"/>
                <a:ea typeface="Times New Roman" panose="02020603050405020304" pitchFamily="18" charset="0"/>
              </a:endParaRPr>
            </a:p>
          </p:txBody>
        </p:sp>
        <p:sp>
          <p:nvSpPr>
            <p:cNvPr id="75" name="TextBox 16">
              <a:extLst>
                <a:ext uri="{FF2B5EF4-FFF2-40B4-BE49-F238E27FC236}">
                  <a16:creationId xmlns:a16="http://schemas.microsoft.com/office/drawing/2014/main" id="{57373524-3408-4A8D-9496-B5A183C8D7A8}"/>
                </a:ext>
              </a:extLst>
            </p:cNvPr>
            <p:cNvSpPr txBox="1">
              <a:spLocks noChangeArrowheads="1"/>
            </p:cNvSpPr>
            <p:nvPr/>
          </p:nvSpPr>
          <p:spPr bwMode="auto">
            <a:xfrm>
              <a:off x="2490613" y="187852"/>
              <a:ext cx="111689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US"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STAGE 2</a:t>
              </a:r>
              <a:endParaRPr lang="en-ZA" sz="1200">
                <a:effectLst/>
                <a:latin typeface="Times New Roman" panose="02020603050405020304" pitchFamily="18" charset="0"/>
                <a:ea typeface="Times New Roman" panose="02020603050405020304" pitchFamily="18" charset="0"/>
              </a:endParaRPr>
            </a:p>
          </p:txBody>
        </p:sp>
        <p:sp>
          <p:nvSpPr>
            <p:cNvPr id="76" name="TextBox 16">
              <a:extLst>
                <a:ext uri="{FF2B5EF4-FFF2-40B4-BE49-F238E27FC236}">
                  <a16:creationId xmlns:a16="http://schemas.microsoft.com/office/drawing/2014/main" id="{04953238-9460-4111-BD86-C75964C50BF4}"/>
                </a:ext>
              </a:extLst>
            </p:cNvPr>
            <p:cNvSpPr txBox="1">
              <a:spLocks noChangeArrowheads="1"/>
            </p:cNvSpPr>
            <p:nvPr/>
          </p:nvSpPr>
          <p:spPr bwMode="auto">
            <a:xfrm>
              <a:off x="5569423" y="197376"/>
              <a:ext cx="122981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US"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STAGE 3</a:t>
              </a:r>
              <a:endParaRPr lang="en-ZA" sz="1200">
                <a:effectLst/>
                <a:latin typeface="Times New Roman" panose="02020603050405020304" pitchFamily="18" charset="0"/>
                <a:ea typeface="Times New Roman" panose="02020603050405020304" pitchFamily="18" charset="0"/>
              </a:endParaRPr>
            </a:p>
          </p:txBody>
        </p:sp>
        <p:cxnSp>
          <p:nvCxnSpPr>
            <p:cNvPr id="77" name="Straight Connector 76">
              <a:extLst>
                <a:ext uri="{FF2B5EF4-FFF2-40B4-BE49-F238E27FC236}">
                  <a16:creationId xmlns:a16="http://schemas.microsoft.com/office/drawing/2014/main" id="{27F417A5-DAF8-422C-A201-ED1AC44A3641}"/>
                </a:ext>
              </a:extLst>
            </p:cNvPr>
            <p:cNvCxnSpPr>
              <a:cxnSpLocks noChangeShapeType="1"/>
            </p:cNvCxnSpPr>
            <p:nvPr/>
          </p:nvCxnSpPr>
          <p:spPr bwMode="auto">
            <a:xfrm flipV="1">
              <a:off x="-74538" y="514664"/>
              <a:ext cx="9858059" cy="23014"/>
            </a:xfrm>
            <a:prstGeom prst="line">
              <a:avLst/>
            </a:prstGeom>
            <a:noFill/>
            <a:ln w="222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 name="Right Arrow 28844">
              <a:extLst>
                <a:ext uri="{FF2B5EF4-FFF2-40B4-BE49-F238E27FC236}">
                  <a16:creationId xmlns:a16="http://schemas.microsoft.com/office/drawing/2014/main" id="{B0BD4C50-6923-48B7-BC8E-C35314346CEC}"/>
                </a:ext>
              </a:extLst>
            </p:cNvPr>
            <p:cNvSpPr>
              <a:spLocks noChangeArrowheads="1"/>
            </p:cNvSpPr>
            <p:nvPr/>
          </p:nvSpPr>
          <p:spPr bwMode="auto">
            <a:xfrm>
              <a:off x="5093079" y="2009495"/>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endParaRPr lang="en-ZA"/>
            </a:p>
          </p:txBody>
        </p:sp>
        <p:sp>
          <p:nvSpPr>
            <p:cNvPr id="79" name="Rectangle 78">
              <a:extLst>
                <a:ext uri="{FF2B5EF4-FFF2-40B4-BE49-F238E27FC236}">
                  <a16:creationId xmlns:a16="http://schemas.microsoft.com/office/drawing/2014/main" id="{EB8516E5-BF40-44FB-9365-03AFFEC6C7F9}"/>
                </a:ext>
              </a:extLst>
            </p:cNvPr>
            <p:cNvSpPr/>
            <p:nvPr/>
          </p:nvSpPr>
          <p:spPr bwMode="auto">
            <a:xfrm>
              <a:off x="6889848" y="1501567"/>
              <a:ext cx="1398766" cy="1512168"/>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fontAlgn="base"/>
              <a:r>
                <a:rPr lang="en-ZA" sz="800" kern="1200">
                  <a:solidFill>
                    <a:srgbClr val="000000"/>
                  </a:solidFill>
                  <a:effectLst/>
                  <a:latin typeface="Tahoma" panose="020B0604030504040204" pitchFamily="34" charset="0"/>
                  <a:ea typeface="Times New Roman" panose="02020603050405020304" pitchFamily="18" charset="0"/>
                </a:rPr>
                <a:t>Selection of the preferred bidder. </a:t>
              </a:r>
              <a:endParaRPr lang="en-ZA" sz="1200">
                <a:effectLst/>
                <a:latin typeface="Times New Roman" panose="02020603050405020304" pitchFamily="18" charset="0"/>
                <a:ea typeface="Times New Roman" panose="02020603050405020304" pitchFamily="18" charset="0"/>
              </a:endParaRPr>
            </a:p>
            <a:p>
              <a:pPr algn="just" fontAlgn="base"/>
              <a:r>
                <a:rPr lang="en-ZA" sz="800" kern="1200">
                  <a:solidFill>
                    <a:srgbClr val="000000"/>
                  </a:solidFill>
                  <a:effectLst/>
                  <a:latin typeface="Tahoma" panose="020B0604030504040204" pitchFamily="34" charset="0"/>
                  <a:ea typeface="Times New Roman" panose="02020603050405020304" pitchFamily="18" charset="0"/>
                </a:rPr>
                <a:t> </a:t>
              </a:r>
              <a:endParaRPr lang="en-ZA" sz="1200">
                <a:effectLst/>
                <a:latin typeface="Times New Roman" panose="02020603050405020304" pitchFamily="18" charset="0"/>
                <a:ea typeface="Times New Roman" panose="02020603050405020304" pitchFamily="18" charset="0"/>
              </a:endParaRPr>
            </a:p>
            <a:p>
              <a:pPr algn="just" fontAlgn="base"/>
              <a:r>
                <a:rPr lang="en-ZA" sz="800" kern="1200">
                  <a:solidFill>
                    <a:srgbClr val="000000"/>
                  </a:solidFill>
                  <a:effectLst/>
                  <a:latin typeface="Tahoma" panose="020B0604030504040204" pitchFamily="34" charset="0"/>
                  <a:ea typeface="Times New Roman" panose="02020603050405020304" pitchFamily="18" charset="0"/>
                </a:rPr>
                <a:t>(Objective criterion to justify award to someone other than the highest ranked bidder must have been stated in the bid documents and can be used at this stage, if applicable)</a:t>
              </a:r>
              <a:endParaRPr lang="en-ZA" sz="1200">
                <a:effectLst/>
                <a:latin typeface="Times New Roman" panose="02020603050405020304" pitchFamily="18" charset="0"/>
                <a:ea typeface="Times New Roman" panose="02020603050405020304" pitchFamily="18" charset="0"/>
              </a:endParaRPr>
            </a:p>
            <a:p>
              <a:pPr algn="just" fontAlgn="base"/>
              <a:r>
                <a:rPr lang="en-ZA" sz="1200">
                  <a:effectLst/>
                  <a:latin typeface="Times New Roman" panose="02020603050405020304" pitchFamily="18" charset="0"/>
                  <a:ea typeface="Times New Roman" panose="02020603050405020304" pitchFamily="18" charset="0"/>
                </a:rPr>
                <a:t> </a:t>
              </a:r>
            </a:p>
          </p:txBody>
        </p:sp>
        <p:sp>
          <p:nvSpPr>
            <p:cNvPr id="80" name="Rectangle 79">
              <a:extLst>
                <a:ext uri="{FF2B5EF4-FFF2-40B4-BE49-F238E27FC236}">
                  <a16:creationId xmlns:a16="http://schemas.microsoft.com/office/drawing/2014/main" id="{5803939C-D95C-472C-B7BA-9ED13B7447C5}"/>
                </a:ext>
              </a:extLst>
            </p:cNvPr>
            <p:cNvSpPr/>
            <p:nvPr/>
          </p:nvSpPr>
          <p:spPr bwMode="auto">
            <a:xfrm>
              <a:off x="8620839" y="1677808"/>
              <a:ext cx="870395" cy="87405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r>
                <a:rPr lang="en-US" sz="800" kern="1200">
                  <a:solidFill>
                    <a:srgbClr val="000000"/>
                  </a:solidFill>
                  <a:effectLst/>
                  <a:latin typeface="Tahoma" panose="020B0604030504040204" pitchFamily="34" charset="0"/>
                  <a:ea typeface="Times New Roman" panose="02020603050405020304" pitchFamily="18" charset="0"/>
                </a:rPr>
                <a:t>Award of business and conclusion of contract</a:t>
              </a:r>
              <a:endParaRPr lang="en-ZA" sz="1200">
                <a:effectLst/>
                <a:latin typeface="Times New Roman" panose="02020603050405020304" pitchFamily="18" charset="0"/>
                <a:ea typeface="Times New Roman" panose="02020603050405020304" pitchFamily="18" charset="0"/>
              </a:endParaRPr>
            </a:p>
          </p:txBody>
        </p:sp>
        <p:sp>
          <p:nvSpPr>
            <p:cNvPr id="81" name="Right Arrow 28847">
              <a:extLst>
                <a:ext uri="{FF2B5EF4-FFF2-40B4-BE49-F238E27FC236}">
                  <a16:creationId xmlns:a16="http://schemas.microsoft.com/office/drawing/2014/main" id="{9AAC07AA-02D6-4D0F-93C3-DE22B05D6AC8}"/>
                </a:ext>
              </a:extLst>
            </p:cNvPr>
            <p:cNvSpPr>
              <a:spLocks noChangeArrowheads="1"/>
            </p:cNvSpPr>
            <p:nvPr/>
          </p:nvSpPr>
          <p:spPr bwMode="auto">
            <a:xfrm>
              <a:off x="8334944" y="1997304"/>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endParaRPr lang="en-ZA"/>
            </a:p>
          </p:txBody>
        </p:sp>
        <p:sp>
          <p:nvSpPr>
            <p:cNvPr id="82" name="TextBox 105">
              <a:extLst>
                <a:ext uri="{FF2B5EF4-FFF2-40B4-BE49-F238E27FC236}">
                  <a16:creationId xmlns:a16="http://schemas.microsoft.com/office/drawing/2014/main" id="{99A5DF16-C241-4DA4-82FD-9439F11CB92A}"/>
                </a:ext>
              </a:extLst>
            </p:cNvPr>
            <p:cNvSpPr txBox="1">
              <a:spLocks noChangeArrowheads="1"/>
            </p:cNvSpPr>
            <p:nvPr/>
          </p:nvSpPr>
          <p:spPr bwMode="auto">
            <a:xfrm>
              <a:off x="5393601" y="1324272"/>
              <a:ext cx="1168736" cy="1776551"/>
            </a:xfrm>
            <a:prstGeom prst="rect">
              <a:avLst/>
            </a:prstGeom>
            <a:solidFill>
              <a:schemeClr val="bg2">
                <a:lumMod val="40000"/>
                <a:lumOff val="60000"/>
              </a:schemeClr>
            </a:solidFill>
            <a:ln/>
          </p:spPr>
          <p:style>
            <a:lnRef idx="2">
              <a:schemeClr val="accent3">
                <a:shade val="50000"/>
              </a:schemeClr>
            </a:lnRef>
            <a:fillRef idx="1">
              <a:schemeClr val="accent3"/>
            </a:fillRef>
            <a:effectRef idx="0">
              <a:schemeClr val="accent3"/>
            </a:effectRef>
            <a:fontRef idx="minor">
              <a:schemeClr val="lt1"/>
            </a:fontRef>
          </p:style>
          <p:txBody>
            <a:bodyPr wrap="square" anchor="ctr">
              <a:noAutofit/>
            </a:bodyPr>
            <a:lstStyle/>
            <a:p>
              <a:pPr fontAlgn="base"/>
              <a:r>
                <a:rPr lang="en-US" sz="800" kern="1200">
                  <a:solidFill>
                    <a:srgbClr val="000000"/>
                  </a:solidFill>
                  <a:effectLst/>
                  <a:latin typeface="Tahoma" panose="020B0604030504040204" pitchFamily="34" charset="0"/>
                  <a:ea typeface="Times New Roman" panose="02020603050405020304" pitchFamily="18" charset="0"/>
                </a:rPr>
                <a:t>Post tender negotiation with preferred bidder [2</a:t>
              </a:r>
              <a:r>
                <a:rPr lang="en-US" sz="800" kern="1200" baseline="30000">
                  <a:solidFill>
                    <a:srgbClr val="000000"/>
                  </a:solidFill>
                  <a:effectLst/>
                  <a:latin typeface="Tahoma" panose="020B0604030504040204" pitchFamily="34" charset="0"/>
                  <a:ea typeface="Times New Roman" panose="02020603050405020304" pitchFamily="18" charset="0"/>
                </a:rPr>
                <a:t>nd</a:t>
              </a:r>
              <a:r>
                <a:rPr lang="en-US" sz="800" kern="1200">
                  <a:solidFill>
                    <a:srgbClr val="000000"/>
                  </a:solidFill>
                  <a:effectLst/>
                  <a:latin typeface="Tahoma" panose="020B0604030504040204" pitchFamily="34" charset="0"/>
                  <a:ea typeface="Times New Roman" panose="02020603050405020304" pitchFamily="18" charset="0"/>
                </a:rPr>
                <a:t> and 3</a:t>
              </a:r>
              <a:r>
                <a:rPr lang="en-US" sz="800" kern="1200" baseline="30000">
                  <a:solidFill>
                    <a:srgbClr val="000000"/>
                  </a:solidFill>
                  <a:effectLst/>
                  <a:latin typeface="Tahoma" panose="020B0604030504040204" pitchFamily="34" charset="0"/>
                  <a:ea typeface="Times New Roman" panose="02020603050405020304" pitchFamily="18" charset="0"/>
                </a:rPr>
                <a:t>rd </a:t>
              </a:r>
              <a:r>
                <a:rPr lang="en-US" sz="800" kern="1200">
                  <a:solidFill>
                    <a:srgbClr val="000000"/>
                  </a:solidFill>
                  <a:effectLst/>
                  <a:latin typeface="Tahoma" panose="020B0604030504040204" pitchFamily="34" charset="0"/>
                  <a:ea typeface="Times New Roman" panose="02020603050405020304" pitchFamily="18" charset="0"/>
                </a:rPr>
                <a:t>ranked bidders (if required) in a sequential and not simultaneous manner] if pricing is not market-related</a:t>
              </a:r>
              <a:endParaRPr lang="en-ZA" sz="1200">
                <a:effectLst/>
                <a:latin typeface="Times New Roman" panose="02020603050405020304" pitchFamily="18" charset="0"/>
                <a:ea typeface="Times New Roman" panose="02020603050405020304" pitchFamily="18" charset="0"/>
              </a:endParaRPr>
            </a:p>
          </p:txBody>
        </p:sp>
        <p:sp>
          <p:nvSpPr>
            <p:cNvPr id="83" name="Rectangle 82">
              <a:extLst>
                <a:ext uri="{FF2B5EF4-FFF2-40B4-BE49-F238E27FC236}">
                  <a16:creationId xmlns:a16="http://schemas.microsoft.com/office/drawing/2014/main" id="{8316E58E-05EF-4717-9410-3D50A22CA4BB}"/>
                </a:ext>
              </a:extLst>
            </p:cNvPr>
            <p:cNvSpPr/>
            <p:nvPr/>
          </p:nvSpPr>
          <p:spPr>
            <a:xfrm>
              <a:off x="4139216" y="1645459"/>
              <a:ext cx="885233" cy="957234"/>
            </a:xfrm>
            <a:prstGeom prst="rect">
              <a:avLst/>
            </a:prstGeom>
            <a:solidFill>
              <a:schemeClr val="bg2">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noAutofit/>
            </a:bodyPr>
            <a:lstStyle/>
            <a:p>
              <a:pPr algn="l" fontAlgn="base">
                <a:lnSpc>
                  <a:spcPct val="150000"/>
                </a:lnSpc>
                <a:spcBef>
                  <a:spcPts val="300"/>
                </a:spcBef>
                <a:spcAft>
                  <a:spcPts val="0"/>
                </a:spcAft>
              </a:pPr>
              <a:r>
                <a:rPr lang="en-GB" sz="8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Price (80)</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algn="l" fontAlgn="base">
                <a:lnSpc>
                  <a:spcPct val="150000"/>
                </a:lnSpc>
                <a:spcBef>
                  <a:spcPts val="300"/>
                </a:spcBef>
                <a:spcAft>
                  <a:spcPts val="0"/>
                </a:spcAft>
              </a:pPr>
              <a:r>
                <a:rPr lang="en-GB" sz="8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algn="l" fontAlgn="base">
                <a:lnSpc>
                  <a:spcPct val="150000"/>
                </a:lnSpc>
                <a:spcBef>
                  <a:spcPts val="300"/>
                </a:spcBef>
                <a:spcAft>
                  <a:spcPts val="0"/>
                </a:spcAft>
              </a:pPr>
              <a:r>
                <a:rPr lang="en-GB" sz="8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algn="l" fontAlgn="base">
                <a:lnSpc>
                  <a:spcPct val="150000"/>
                </a:lnSpc>
                <a:spcBef>
                  <a:spcPts val="300"/>
                </a:spcBef>
                <a:spcAft>
                  <a:spcPts val="0"/>
                </a:spcAft>
              </a:pPr>
              <a:r>
                <a:rPr lang="en-GB" sz="8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B-BBEE scorecard (20)</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84" name="Right Arrow 28850">
              <a:extLst>
                <a:ext uri="{FF2B5EF4-FFF2-40B4-BE49-F238E27FC236}">
                  <a16:creationId xmlns:a16="http://schemas.microsoft.com/office/drawing/2014/main" id="{089EB5CB-993B-476A-92B6-E143B5887D35}"/>
                </a:ext>
              </a:extLst>
            </p:cNvPr>
            <p:cNvSpPr>
              <a:spLocks noChangeArrowheads="1"/>
            </p:cNvSpPr>
            <p:nvPr/>
          </p:nvSpPr>
          <p:spPr bwMode="auto">
            <a:xfrm>
              <a:off x="6590359" y="1990965"/>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endParaRPr lang="en-ZA"/>
            </a:p>
          </p:txBody>
        </p:sp>
        <p:sp>
          <p:nvSpPr>
            <p:cNvPr id="85" name="TextBox 3">
              <a:extLst>
                <a:ext uri="{FF2B5EF4-FFF2-40B4-BE49-F238E27FC236}">
                  <a16:creationId xmlns:a16="http://schemas.microsoft.com/office/drawing/2014/main" id="{B6819182-EDA0-471C-B660-C433AF3DDF2C}"/>
                </a:ext>
              </a:extLst>
            </p:cNvPr>
            <p:cNvSpPr txBox="1">
              <a:spLocks noChangeArrowheads="1"/>
            </p:cNvSpPr>
            <p:nvPr/>
          </p:nvSpPr>
          <p:spPr bwMode="auto">
            <a:xfrm>
              <a:off x="2286261" y="854110"/>
              <a:ext cx="1726795" cy="389894"/>
            </a:xfrm>
            <a:prstGeom prst="rect">
              <a:avLst/>
            </a:prstGeom>
            <a:noFill/>
            <a:ln/>
          </p:spPr>
          <p:style>
            <a:lnRef idx="2">
              <a:schemeClr val="dk1"/>
            </a:lnRef>
            <a:fillRef idx="1">
              <a:schemeClr val="lt1"/>
            </a:fillRef>
            <a:effectRef idx="0">
              <a:schemeClr val="dk1"/>
            </a:effectRef>
            <a:fontRef idx="minor">
              <a:schemeClr val="dk1"/>
            </a:fontRef>
          </p:style>
          <p:txBody>
            <a:bodyPr wrap="square" anchor="ctr">
              <a:noAutofit/>
            </a:bodyPr>
            <a:lstStyle/>
            <a:p>
              <a:pPr fontAlgn="base"/>
              <a:r>
                <a:rPr lang="en-ZA" sz="800" kern="1200">
                  <a:solidFill>
                    <a:srgbClr val="000000"/>
                  </a:solidFill>
                  <a:effectLst/>
                  <a:latin typeface="Tahoma" panose="020B0604030504040204" pitchFamily="34" charset="0"/>
                  <a:ea typeface="Times New Roman" panose="02020603050405020304" pitchFamily="18" charset="0"/>
                </a:rPr>
                <a:t>MINIMUM THRESHOLDS</a:t>
              </a:r>
              <a:endParaRPr lang="en-ZA" sz="1200">
                <a:effectLst/>
                <a:latin typeface="Times New Roman" panose="02020603050405020304" pitchFamily="18" charset="0"/>
                <a:ea typeface="Times New Roman" panose="02020603050405020304" pitchFamily="18" charset="0"/>
              </a:endParaRPr>
            </a:p>
          </p:txBody>
        </p:sp>
        <p:sp>
          <p:nvSpPr>
            <p:cNvPr id="86" name="TextBox 16">
              <a:extLst>
                <a:ext uri="{FF2B5EF4-FFF2-40B4-BE49-F238E27FC236}">
                  <a16:creationId xmlns:a16="http://schemas.microsoft.com/office/drawing/2014/main" id="{F84C1CC9-9C36-43C0-A950-D4713045CEE1}"/>
                </a:ext>
              </a:extLst>
            </p:cNvPr>
            <p:cNvSpPr txBox="1">
              <a:spLocks noChangeArrowheads="1"/>
            </p:cNvSpPr>
            <p:nvPr/>
          </p:nvSpPr>
          <p:spPr bwMode="auto">
            <a:xfrm>
              <a:off x="5480624" y="504225"/>
              <a:ext cx="859245"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 5</a:t>
              </a:r>
              <a:endParaRPr lang="en-ZA" sz="1200">
                <a:effectLst/>
                <a:latin typeface="Times New Roman" panose="02020603050405020304" pitchFamily="18" charset="0"/>
                <a:ea typeface="Times New Roman" panose="02020603050405020304" pitchFamily="18" charset="0"/>
              </a:endParaRPr>
            </a:p>
          </p:txBody>
        </p:sp>
        <p:sp>
          <p:nvSpPr>
            <p:cNvPr id="87" name="TextBox 16">
              <a:extLst>
                <a:ext uri="{FF2B5EF4-FFF2-40B4-BE49-F238E27FC236}">
                  <a16:creationId xmlns:a16="http://schemas.microsoft.com/office/drawing/2014/main" id="{13E7B841-C84C-4AB5-A2DA-DBBB04BB8C7A}"/>
                </a:ext>
              </a:extLst>
            </p:cNvPr>
            <p:cNvSpPr txBox="1">
              <a:spLocks noChangeArrowheads="1"/>
            </p:cNvSpPr>
            <p:nvPr/>
          </p:nvSpPr>
          <p:spPr bwMode="auto">
            <a:xfrm>
              <a:off x="7108281" y="499473"/>
              <a:ext cx="842348"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 6</a:t>
              </a:r>
              <a:endParaRPr lang="en-ZA" sz="1200">
                <a:effectLst/>
                <a:latin typeface="Times New Roman" panose="02020603050405020304" pitchFamily="18" charset="0"/>
                <a:ea typeface="Times New Roman" panose="02020603050405020304" pitchFamily="18" charset="0"/>
              </a:endParaRPr>
            </a:p>
          </p:txBody>
        </p:sp>
        <p:sp>
          <p:nvSpPr>
            <p:cNvPr id="88" name="TextBox 16">
              <a:extLst>
                <a:ext uri="{FF2B5EF4-FFF2-40B4-BE49-F238E27FC236}">
                  <a16:creationId xmlns:a16="http://schemas.microsoft.com/office/drawing/2014/main" id="{30D22EF6-B433-45CC-9375-FB851C9241ED}"/>
                </a:ext>
              </a:extLst>
            </p:cNvPr>
            <p:cNvSpPr txBox="1">
              <a:spLocks noChangeArrowheads="1"/>
            </p:cNvSpPr>
            <p:nvPr/>
          </p:nvSpPr>
          <p:spPr bwMode="auto">
            <a:xfrm>
              <a:off x="8736875" y="503021"/>
              <a:ext cx="754380"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 7</a:t>
              </a:r>
              <a:endParaRPr lang="en-ZA" sz="1200">
                <a:effectLst/>
                <a:latin typeface="Times New Roman" panose="02020603050405020304" pitchFamily="18" charset="0"/>
                <a:ea typeface="Times New Roman" panose="02020603050405020304" pitchFamily="18" charset="0"/>
              </a:endParaRPr>
            </a:p>
          </p:txBody>
        </p:sp>
        <p:sp>
          <p:nvSpPr>
            <p:cNvPr id="89" name="Rectangle 88">
              <a:extLst>
                <a:ext uri="{FF2B5EF4-FFF2-40B4-BE49-F238E27FC236}">
                  <a16:creationId xmlns:a16="http://schemas.microsoft.com/office/drawing/2014/main" id="{F7E45E2E-35A2-4BBB-874A-3EA5971F7EE1}"/>
                </a:ext>
              </a:extLst>
            </p:cNvPr>
            <p:cNvSpPr/>
            <p:nvPr/>
          </p:nvSpPr>
          <p:spPr bwMode="auto">
            <a:xfrm>
              <a:off x="11563" y="2429730"/>
              <a:ext cx="2038747" cy="607890"/>
            </a:xfrm>
            <a:prstGeom prst="rect">
              <a:avLst/>
            </a:prstGeom>
            <a:solidFill>
              <a:srgbClr val="91A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r>
                <a:rPr lang="en-ZA" sz="800" kern="1200">
                  <a:solidFill>
                    <a:srgbClr val="000000"/>
                  </a:solidFill>
                  <a:effectLst/>
                  <a:latin typeface="Tahoma" panose="020B0604030504040204" pitchFamily="34" charset="0"/>
                  <a:ea typeface="Times New Roman" panose="02020603050405020304" pitchFamily="18" charset="0"/>
                </a:rPr>
                <a:t>Step 2: Preferential Procurement prequalification criteria that only one or more of the following may participate:</a:t>
              </a:r>
              <a:endParaRPr lang="en-ZA" sz="1200">
                <a:effectLst/>
                <a:latin typeface="Times New Roman" panose="02020603050405020304" pitchFamily="18" charset="0"/>
                <a:ea typeface="Times New Roman" panose="02020603050405020304" pitchFamily="18" charset="0"/>
              </a:endParaRPr>
            </a:p>
          </p:txBody>
        </p:sp>
        <p:sp>
          <p:nvSpPr>
            <p:cNvPr id="90" name="Rectangle 89">
              <a:extLst>
                <a:ext uri="{FF2B5EF4-FFF2-40B4-BE49-F238E27FC236}">
                  <a16:creationId xmlns:a16="http://schemas.microsoft.com/office/drawing/2014/main" id="{B5C0C230-0997-471F-A61C-419735122E17}"/>
                </a:ext>
              </a:extLst>
            </p:cNvPr>
            <p:cNvSpPr/>
            <p:nvPr/>
          </p:nvSpPr>
          <p:spPr bwMode="auto">
            <a:xfrm>
              <a:off x="-99383" y="3036996"/>
              <a:ext cx="2223135" cy="62356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28600" algn="just" fontAlgn="base"/>
              <a:r>
                <a:rPr lang="en-ZA" sz="800">
                  <a:effectLst/>
                  <a:highlight>
                    <a:srgbClr val="FFFF00"/>
                  </a:highlight>
                  <a:latin typeface="Tahoma" panose="020B0604030504040204" pitchFamily="34" charset="0"/>
                  <a:ea typeface="Times New Roman" panose="02020603050405020304" pitchFamily="18" charset="0"/>
                </a:rPr>
                <a:t> </a:t>
              </a:r>
              <a:endParaRPr lang="en-ZA" sz="1200">
                <a:effectLst/>
                <a:latin typeface="Times New Roman" panose="02020603050405020304" pitchFamily="18" charset="0"/>
                <a:ea typeface="Times New Roman" panose="02020603050405020304" pitchFamily="18" charset="0"/>
              </a:endParaRPr>
            </a:p>
          </p:txBody>
        </p:sp>
        <p:cxnSp>
          <p:nvCxnSpPr>
            <p:cNvPr id="91" name="Straight Connector 90">
              <a:extLst>
                <a:ext uri="{FF2B5EF4-FFF2-40B4-BE49-F238E27FC236}">
                  <a16:creationId xmlns:a16="http://schemas.microsoft.com/office/drawing/2014/main" id="{0C7C7650-7C11-4E30-984E-7C42C2150C8D}"/>
                </a:ext>
              </a:extLst>
            </p:cNvPr>
            <p:cNvCxnSpPr>
              <a:cxnSpLocks noChangeShapeType="1"/>
            </p:cNvCxnSpPr>
            <p:nvPr/>
          </p:nvCxnSpPr>
          <p:spPr bwMode="auto">
            <a:xfrm>
              <a:off x="2237270" y="116952"/>
              <a:ext cx="15353" cy="4432585"/>
            </a:xfrm>
            <a:prstGeom prst="line">
              <a:avLst/>
            </a:prstGeom>
            <a:noFill/>
            <a:ln w="22225" algn="ctr">
              <a:solidFill>
                <a:schemeClr val="tx1"/>
              </a:solidFill>
              <a:prstDash val="dash"/>
              <a:round/>
              <a:headEnd/>
              <a:tailEnd/>
            </a:ln>
            <a:extLst>
              <a:ext uri="{909E8E84-426E-40DD-AFC4-6F175D3DCCD1}">
                <a14:hiddenFill xmlns:a14="http://schemas.microsoft.com/office/drawing/2010/main">
                  <a:noFill/>
                </a14:hiddenFill>
              </a:ext>
            </a:extLst>
          </p:spPr>
        </p:cxnSp>
      </p:grpSp>
      <p:sp>
        <p:nvSpPr>
          <p:cNvPr id="45" name="TextBox 3">
            <a:extLst>
              <a:ext uri="{FF2B5EF4-FFF2-40B4-BE49-F238E27FC236}">
                <a16:creationId xmlns:a16="http://schemas.microsoft.com/office/drawing/2014/main" id="{954D3564-3A0E-46E2-B5B3-AD0A571ED2F1}"/>
              </a:ext>
            </a:extLst>
          </p:cNvPr>
          <p:cNvSpPr txBox="1">
            <a:spLocks noChangeArrowheads="1"/>
          </p:cNvSpPr>
          <p:nvPr/>
        </p:nvSpPr>
        <p:spPr bwMode="auto">
          <a:xfrm>
            <a:off x="1817086" y="5816458"/>
            <a:ext cx="1690688" cy="101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Technical Pre-qualification Criteria/minimum requirements:</a:t>
            </a:r>
            <a:endParaRPr kumimoji="0" lang="en-US"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rgbClr val="000000"/>
                </a:solidFill>
                <a:effectLst/>
                <a:latin typeface="Tahoma" panose="020B0604030504040204" pitchFamily="34" charset="0"/>
                <a:ea typeface="Times New Roman" panose="02020603050405020304" pitchFamily="18" charset="0"/>
                <a:cs typeface="Tahoma" panose="020B0604030504040204" pitchFamily="34" charset="0"/>
              </a:rPr>
              <a:t>-BBBEE Level 4 or better</a:t>
            </a:r>
            <a:endParaRPr kumimoji="0" lang="en-US"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cxnSp>
        <p:nvCxnSpPr>
          <p:cNvPr id="92" name="Straight Connector 91">
            <a:extLst>
              <a:ext uri="{FF2B5EF4-FFF2-40B4-BE49-F238E27FC236}">
                <a16:creationId xmlns:a16="http://schemas.microsoft.com/office/drawing/2014/main" id="{AD8FB6CD-5C4E-44D4-B3B4-E01C1B5CEA3B}"/>
              </a:ext>
            </a:extLst>
          </p:cNvPr>
          <p:cNvCxnSpPr>
            <a:cxnSpLocks noChangeShapeType="1"/>
          </p:cNvCxnSpPr>
          <p:nvPr/>
        </p:nvCxnSpPr>
        <p:spPr bwMode="auto">
          <a:xfrm>
            <a:off x="152400" y="8516620"/>
            <a:ext cx="7610475" cy="19050"/>
          </a:xfrm>
          <a:prstGeom prst="line">
            <a:avLst/>
          </a:prstGeom>
          <a:noFill/>
          <a:ln w="222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3" name="Rectangle 43">
            <a:extLst>
              <a:ext uri="{FF2B5EF4-FFF2-40B4-BE49-F238E27FC236}">
                <a16:creationId xmlns:a16="http://schemas.microsoft.com/office/drawing/2014/main" id="{61572491-7FD3-418B-9DAA-89CC465F807D}"/>
              </a:ext>
            </a:extLst>
          </p:cNvPr>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
        <p:nvSpPr>
          <p:cNvPr id="94" name="Rectangle 69">
            <a:extLst>
              <a:ext uri="{FF2B5EF4-FFF2-40B4-BE49-F238E27FC236}">
                <a16:creationId xmlns:a16="http://schemas.microsoft.com/office/drawing/2014/main" id="{8F9A53EB-EAFF-4A91-9010-0E8A9A1A880D}"/>
              </a:ext>
            </a:extLst>
          </p:cNvPr>
          <p:cNvSpPr>
            <a:spLocks noChangeArrowheads="1"/>
          </p:cNvSpPr>
          <p:nvPr/>
        </p:nvSpPr>
        <p:spPr bwMode="auto">
          <a:xfrm>
            <a:off x="152400" y="6477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Transnet will utilise the following methodology and criteria in selecting a preferred Service provider: </a:t>
            </a:r>
            <a:endParaRPr kumimoji="0" lang="en-ZA"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800" b="0" i="0" u="none" strike="noStrike" cap="none" normalizeH="0" baseline="0" dirty="0">
              <a:ln>
                <a:noFill/>
              </a:ln>
              <a:solidFill>
                <a:schemeClr val="tx1"/>
              </a:solidFill>
              <a:effectLst/>
              <a:latin typeface="Arial" panose="020B0604020202020204" pitchFamily="34" charset="0"/>
            </a:endParaRPr>
          </a:p>
        </p:txBody>
      </p:sp>
      <p:sp>
        <p:nvSpPr>
          <p:cNvPr id="95" name="Rectangle 71">
            <a:extLst>
              <a:ext uri="{FF2B5EF4-FFF2-40B4-BE49-F238E27FC236}">
                <a16:creationId xmlns:a16="http://schemas.microsoft.com/office/drawing/2014/main" id="{8575F608-BA97-477C-9BA3-3823EC78F8E0}"/>
              </a:ext>
            </a:extLst>
          </p:cNvPr>
          <p:cNvSpPr>
            <a:spLocks noChangeArrowheads="1"/>
          </p:cNvSpPr>
          <p:nvPr/>
        </p:nvSpPr>
        <p:spPr bwMode="auto">
          <a:xfrm>
            <a:off x="152400" y="243750"/>
            <a:ext cx="1055" cy="807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459" tIns="38088"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ZA" altLang="en-US" sz="1800" b="0" i="0" u="none" strike="noStrike" cap="none" normalizeH="0" baseline="0" dirty="0">
                <a:ln>
                  <a:noFill/>
                </a:ln>
                <a:solidFill>
                  <a:schemeClr val="tx1"/>
                </a:solidFill>
                <a:effectLst/>
                <a:latin typeface="Arial" panose="020B0604020202020204" pitchFamily="34" charset="0"/>
              </a:rPr>
            </a:b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56939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7392" y="577672"/>
            <a:ext cx="8261808" cy="443070"/>
          </a:xfrm>
          <a:prstGeom prst="rect">
            <a:avLst/>
          </a:prstGeom>
        </p:spPr>
        <p:txBody>
          <a:bodyPr vert="horz" wrap="square" lIns="0" tIns="12065" rIns="0" bIns="0" rtlCol="0">
            <a:spAutoFit/>
          </a:bodyPr>
          <a:lstStyle/>
          <a:p>
            <a:pPr marL="12700">
              <a:lnSpc>
                <a:spcPct val="100000"/>
              </a:lnSpc>
              <a:spcBef>
                <a:spcPts val="95"/>
              </a:spcBef>
            </a:pPr>
            <a:r>
              <a:rPr lang="en-US" sz="2800" spc="-10" dirty="0">
                <a:solidFill>
                  <a:srgbClr val="7E7E7E"/>
                </a:solidFill>
              </a:rPr>
              <a:t>BACKGROUND</a:t>
            </a:r>
            <a:endParaRPr sz="2800" dirty="0"/>
          </a:p>
        </p:txBody>
      </p:sp>
      <p:sp>
        <p:nvSpPr>
          <p:cNvPr id="4" name="object 4"/>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dirty="0"/>
              <a:t>5</a:t>
            </a:fld>
            <a:endParaRPr dirty="0"/>
          </a:p>
        </p:txBody>
      </p:sp>
      <p:sp>
        <p:nvSpPr>
          <p:cNvPr id="3" name="object 3"/>
          <p:cNvSpPr txBox="1"/>
          <p:nvPr/>
        </p:nvSpPr>
        <p:spPr>
          <a:xfrm>
            <a:off x="613359" y="1241652"/>
            <a:ext cx="11045825" cy="5525615"/>
          </a:xfrm>
          <a:prstGeom prst="rect">
            <a:avLst/>
          </a:prstGeom>
        </p:spPr>
        <p:txBody>
          <a:bodyPr vert="horz" wrap="square" lIns="0" tIns="40640" rIns="0" bIns="0" rtlCol="0">
            <a:spAutoFit/>
          </a:bodyPr>
          <a:lstStyle/>
          <a:p>
            <a:pPr marL="457200" algn="just">
              <a:lnSpc>
                <a:spcPct val="115000"/>
              </a:lnSpc>
              <a:spcBef>
                <a:spcPts val="300"/>
              </a:spcBef>
            </a:pPr>
            <a:r>
              <a:rPr lang="en-GB" sz="1400" dirty="0">
                <a:effectLst/>
                <a:latin typeface="Tahoma" panose="020B0604030504040204" pitchFamily="34" charset="0"/>
                <a:ea typeface="Times New Roman" panose="02020603050405020304" pitchFamily="18" charset="0"/>
                <a:cs typeface="Tahoma" panose="020B0604030504040204" pitchFamily="34" charset="0"/>
              </a:rPr>
              <a:t>Eskom, the state-owned power utility, is the primary base load power producer and distributor in South Africa. This power is generated mainly from fossil fuels namely coal, totalling an annual 88m metric tonnes. Historically the power stations were constructed in close proximity to coal mines supplying coal to the power stations with overland conveyor systems being the primary method of transporting coal from the mine to the power station stockyards. Over recent years, the sources of coal supply to power stations have changed, resulting in a modal shift of transportation for several power stations to predominantly road. Although conveyors are still the major transporter, approximately 36Mtpa is currently transported by road, 3Mtpa by rail and the rest by conveyor system.</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15000"/>
              </a:lnSpc>
              <a:spcBef>
                <a:spcPts val="300"/>
              </a:spcBef>
            </a:pPr>
            <a:r>
              <a:rPr lang="en-GB" sz="1400" dirty="0">
                <a:effectLst/>
                <a:latin typeface="Tahoma" panose="020B0604030504040204" pitchFamily="34" charset="0"/>
                <a:ea typeface="Times New Roman" panose="02020603050405020304" pitchFamily="18" charset="0"/>
                <a:cs typeface="Tahoma" panose="020B0604030504040204" pitchFamily="34" charset="0"/>
              </a:rPr>
              <a:t>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15000"/>
              </a:lnSpc>
              <a:spcBef>
                <a:spcPts val="300"/>
              </a:spcBef>
            </a:pPr>
            <a:r>
              <a:rPr lang="en-GB" sz="1400" dirty="0">
                <a:effectLst/>
                <a:latin typeface="Tahoma" panose="020B0604030504040204" pitchFamily="34" charset="0"/>
                <a:ea typeface="Times New Roman" panose="02020603050405020304" pitchFamily="18" charset="0"/>
                <a:cs typeface="Tahoma" panose="020B0604030504040204" pitchFamily="34" charset="0"/>
              </a:rPr>
              <a:t>An important centre of Eskom’s power production lies in the coal fields of Mpumalanga where nine coal-fired power stations have been constructed. Three power stations, namely Camden, </a:t>
            </a:r>
            <a:r>
              <a:rPr lang="en-GB" sz="1400" dirty="0" err="1">
                <a:effectLst/>
                <a:latin typeface="Tahoma" panose="020B0604030504040204" pitchFamily="34" charset="0"/>
                <a:ea typeface="Times New Roman" panose="02020603050405020304" pitchFamily="18" charset="0"/>
                <a:cs typeface="Tahoma" panose="020B0604030504040204" pitchFamily="34" charset="0"/>
              </a:rPr>
              <a:t>Grootvlei</a:t>
            </a:r>
            <a:r>
              <a:rPr lang="en-GB" sz="1400" dirty="0">
                <a:effectLst/>
                <a:latin typeface="Tahoma" panose="020B0604030504040204" pitchFamily="34" charset="0"/>
                <a:ea typeface="Times New Roman" panose="02020603050405020304" pitchFamily="18" charset="0"/>
                <a:cs typeface="Tahoma" panose="020B0604030504040204" pitchFamily="34" charset="0"/>
              </a:rPr>
              <a:t> and Komati were decommissioned in the late 1980’s. Due to the country’s increased demand for electricity, Eskom re-commissioned these stations on a short term and bring them back into operation and has now recently further extended their operations. It is estimated that a total of 32Mtpa of coal will be supplied by rail to five power stations in the area, namely Majuba, Camden, </a:t>
            </a:r>
            <a:r>
              <a:rPr lang="en-GB" sz="1400" dirty="0" err="1">
                <a:effectLst/>
                <a:latin typeface="Tahoma" panose="020B0604030504040204" pitchFamily="34" charset="0"/>
                <a:ea typeface="Times New Roman" panose="02020603050405020304" pitchFamily="18" charset="0"/>
                <a:cs typeface="Tahoma" panose="020B0604030504040204" pitchFamily="34" charset="0"/>
              </a:rPr>
              <a:t>Tutuka</a:t>
            </a:r>
            <a:r>
              <a:rPr lang="en-GB" sz="1400" dirty="0">
                <a:effectLst/>
                <a:latin typeface="Tahoma" panose="020B0604030504040204" pitchFamily="34" charset="0"/>
                <a:ea typeface="Times New Roman" panose="02020603050405020304" pitchFamily="18" charset="0"/>
                <a:cs typeface="Tahoma" panose="020B0604030504040204" pitchFamily="34" charset="0"/>
              </a:rPr>
              <a:t> </a:t>
            </a:r>
            <a:r>
              <a:rPr lang="en-GB" sz="1400" dirty="0" err="1">
                <a:effectLst/>
                <a:latin typeface="Tahoma" panose="020B0604030504040204" pitchFamily="34" charset="0"/>
                <a:ea typeface="Times New Roman" panose="02020603050405020304" pitchFamily="18" charset="0"/>
                <a:cs typeface="Tahoma" panose="020B0604030504040204" pitchFamily="34" charset="0"/>
              </a:rPr>
              <a:t>Grootvlei</a:t>
            </a:r>
            <a:r>
              <a:rPr lang="en-GB" sz="1400" dirty="0">
                <a:effectLst/>
                <a:latin typeface="Tahoma" panose="020B0604030504040204" pitchFamily="34" charset="0"/>
                <a:ea typeface="Times New Roman" panose="02020603050405020304" pitchFamily="18" charset="0"/>
                <a:cs typeface="Tahoma" panose="020B0604030504040204" pitchFamily="34" charset="0"/>
              </a:rPr>
              <a:t> and </a:t>
            </a:r>
            <a:r>
              <a:rPr lang="en-GB" sz="1400" dirty="0" err="1">
                <a:effectLst/>
                <a:latin typeface="Tahoma" panose="020B0604030504040204" pitchFamily="34" charset="0"/>
                <a:ea typeface="Times New Roman" panose="02020603050405020304" pitchFamily="18" charset="0"/>
                <a:cs typeface="Tahoma" panose="020B0604030504040204" pitchFamily="34" charset="0"/>
              </a:rPr>
              <a:t>Hendrina</a:t>
            </a:r>
            <a:r>
              <a:rPr lang="en-GB" sz="1400" dirty="0">
                <a:effectLst/>
                <a:latin typeface="Tahoma" panose="020B0604030504040204" pitchFamily="34" charset="0"/>
                <a:ea typeface="Times New Roman" panose="02020603050405020304" pitchFamily="18" charset="0"/>
                <a:cs typeface="Tahoma" panose="020B0604030504040204" pitchFamily="34" charset="0"/>
              </a:rPr>
              <a:t>.</a:t>
            </a:r>
          </a:p>
          <a:p>
            <a:pPr marL="457200" algn="just">
              <a:lnSpc>
                <a:spcPct val="115000"/>
              </a:lnSpc>
              <a:spcBef>
                <a:spcPts val="300"/>
              </a:spcBef>
            </a:pPr>
            <a:endParaRPr lang="en-GB" sz="1400" dirty="0">
              <a:latin typeface="Tahoma" panose="020B0604030504040204" pitchFamily="34" charset="0"/>
              <a:ea typeface="Times New Roman" panose="02020603050405020304" pitchFamily="18" charset="0"/>
              <a:cs typeface="Tahoma" panose="020B0604030504040204" pitchFamily="34" charset="0"/>
            </a:endParaRPr>
          </a:p>
          <a:p>
            <a:pPr marL="457200" algn="just">
              <a:lnSpc>
                <a:spcPct val="115000"/>
              </a:lnSpc>
              <a:spcBef>
                <a:spcPts val="300"/>
              </a:spcBef>
            </a:pPr>
            <a:r>
              <a:rPr lang="en-GB" sz="1400" dirty="0">
                <a:effectLst/>
                <a:latin typeface="Tahoma" panose="020B0604030504040204" pitchFamily="34" charset="0"/>
                <a:ea typeface="Times New Roman" panose="02020603050405020304" pitchFamily="18" charset="0"/>
                <a:cs typeface="Tahoma" panose="020B0604030504040204" pitchFamily="34" charset="0"/>
              </a:rPr>
              <a:t>The high tonnages of Eskom coal on the national and provincial roads are highly problematic to the South African community in terms of environmental impact and physical degradation of the road network. The Government, and in particular the Department of Public Enterprises, as the sole shareholder of Transnet and Eskom, has a social responsibility to move bulk and heavy products by rail, thereby easing the congestion on the South African road network, reducing the rapid deterioration of roads, and reducing the carbon emission levels generated through the road transportation of products from production areas to destinations.</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15000"/>
              </a:lnSpc>
              <a:spcBef>
                <a:spcPts val="300"/>
              </a:spcBef>
            </a:pP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endParaRPr lang="en-US" sz="1400" dirty="0"/>
          </a:p>
          <a:p>
            <a:endParaRPr lang="en-ZA"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7392" y="577672"/>
            <a:ext cx="8261808" cy="443070"/>
          </a:xfrm>
          <a:prstGeom prst="rect">
            <a:avLst/>
          </a:prstGeom>
        </p:spPr>
        <p:txBody>
          <a:bodyPr vert="horz" wrap="square" lIns="0" tIns="12065" rIns="0" bIns="0" rtlCol="0">
            <a:spAutoFit/>
          </a:bodyPr>
          <a:lstStyle/>
          <a:p>
            <a:pPr marL="12700">
              <a:lnSpc>
                <a:spcPct val="100000"/>
              </a:lnSpc>
              <a:spcBef>
                <a:spcPts val="95"/>
              </a:spcBef>
            </a:pPr>
            <a:r>
              <a:rPr lang="en-US" sz="2800" spc="-10" dirty="0">
                <a:solidFill>
                  <a:srgbClr val="7E7E7E"/>
                </a:solidFill>
              </a:rPr>
              <a:t>BACKGROUND</a:t>
            </a:r>
            <a:endParaRPr sz="2800" dirty="0"/>
          </a:p>
        </p:txBody>
      </p:sp>
      <p:sp>
        <p:nvSpPr>
          <p:cNvPr id="4" name="object 4"/>
          <p:cNvSpPr txBox="1">
            <a:spLocks noGrp="1"/>
          </p:cNvSpPr>
          <p:nvPr>
            <p:ph type="sldNum" sz="quarter" idx="7"/>
          </p:nvPr>
        </p:nvSpPr>
        <p:spPr>
          <a:prstGeom prst="rect">
            <a:avLst/>
          </a:prstGeom>
        </p:spPr>
        <p:txBody>
          <a:bodyPr vert="horz" wrap="square" lIns="0" tIns="12700" rIns="0" bIns="0" rtlCol="0">
            <a:spAutoFit/>
          </a:bodyPr>
          <a:lstStyle/>
          <a:p>
            <a:pPr marL="38100">
              <a:lnSpc>
                <a:spcPct val="100000"/>
              </a:lnSpc>
              <a:spcBef>
                <a:spcPts val="100"/>
              </a:spcBef>
            </a:pPr>
            <a:fld id="{81D60167-4931-47E6-BA6A-407CBD079E47}" type="slidenum">
              <a:rPr dirty="0"/>
              <a:t>6</a:t>
            </a:fld>
            <a:endParaRPr dirty="0"/>
          </a:p>
        </p:txBody>
      </p:sp>
      <p:sp>
        <p:nvSpPr>
          <p:cNvPr id="3" name="object 3"/>
          <p:cNvSpPr txBox="1"/>
          <p:nvPr/>
        </p:nvSpPr>
        <p:spPr>
          <a:xfrm>
            <a:off x="613359" y="1241652"/>
            <a:ext cx="11045825" cy="4125745"/>
          </a:xfrm>
          <a:prstGeom prst="rect">
            <a:avLst/>
          </a:prstGeom>
        </p:spPr>
        <p:txBody>
          <a:bodyPr vert="horz" wrap="square" lIns="0" tIns="40640" rIns="0" bIns="0" rtlCol="0">
            <a:spAutoFit/>
          </a:bodyPr>
          <a:lstStyle/>
          <a:p>
            <a:pPr marL="457200" algn="just">
              <a:lnSpc>
                <a:spcPct val="115000"/>
              </a:lnSpc>
              <a:spcBef>
                <a:spcPts val="300"/>
              </a:spcBef>
            </a:pPr>
            <a:r>
              <a:rPr lang="en-GB" sz="1400" dirty="0">
                <a:effectLst/>
                <a:latin typeface="Tahoma" panose="020B0604030504040204" pitchFamily="34" charset="0"/>
                <a:ea typeface="Times New Roman" panose="02020603050405020304" pitchFamily="18" charset="0"/>
                <a:cs typeface="Tahoma" panose="020B0604030504040204" pitchFamily="34" charset="0"/>
              </a:rPr>
              <a:t>For these reasons the government has made a strategic decision, requesting Eskom and Transnet Freight Rail, as the major stakeholders, to provide a joint strategy for the migration of at least 80% of coal tonnages, totalling 32Mtpa, from road to rail.</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15000"/>
              </a:lnSpc>
              <a:spcBef>
                <a:spcPts val="300"/>
              </a:spcBef>
            </a:pPr>
            <a:r>
              <a:rPr lang="en-GB" sz="1400" dirty="0">
                <a:effectLst/>
                <a:latin typeface="Tahoma" panose="020B0604030504040204" pitchFamily="34" charset="0"/>
                <a:ea typeface="Times New Roman" panose="02020603050405020304" pitchFamily="18" charset="0"/>
                <a:cs typeface="Tahoma" panose="020B0604030504040204" pitchFamily="34" charset="0"/>
              </a:rPr>
              <a:t>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15000"/>
              </a:lnSpc>
              <a:spcBef>
                <a:spcPts val="300"/>
              </a:spcBef>
            </a:pPr>
            <a:r>
              <a:rPr lang="en-GB" sz="1400" dirty="0">
                <a:effectLst/>
                <a:latin typeface="Tahoma" panose="020B0604030504040204" pitchFamily="34" charset="0"/>
                <a:ea typeface="Times New Roman" panose="02020603050405020304" pitchFamily="18" charset="0"/>
                <a:cs typeface="Tahoma" panose="020B0604030504040204" pitchFamily="34" charset="0"/>
              </a:rPr>
              <a:t>Transnet Freight Rail, the largest freight moving company in South Africa, wholly owned by RSA government has managed to generate significant rail volumes through its route-to-market capabilities created for customers to mass evacuate bulk commodities from origin to destination in domestic, reginal, and international flows. This growth in rail volumes has been achieved through the introduction of supply chain solutions that create value to customers and give them competitive advantages.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15000"/>
              </a:lnSpc>
              <a:spcBef>
                <a:spcPts val="300"/>
              </a:spcBef>
            </a:pPr>
            <a:r>
              <a:rPr lang="en-GB" sz="1400" dirty="0">
                <a:effectLst/>
                <a:latin typeface="Tahoma" panose="020B0604030504040204" pitchFamily="34" charset="0"/>
                <a:ea typeface="Times New Roman" panose="02020603050405020304" pitchFamily="18" charset="0"/>
                <a:cs typeface="Tahoma" panose="020B0604030504040204" pitchFamily="34" charset="0"/>
              </a:rPr>
              <a:t>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15000"/>
              </a:lnSpc>
              <a:spcBef>
                <a:spcPts val="300"/>
              </a:spcBef>
            </a:pPr>
            <a:r>
              <a:rPr lang="en-GB" sz="1400" dirty="0">
                <a:effectLst/>
                <a:latin typeface="Tahoma" panose="020B0604030504040204" pitchFamily="34" charset="0"/>
                <a:ea typeface="Times New Roman" panose="02020603050405020304" pitchFamily="18" charset="0"/>
                <a:cs typeface="Tahoma" panose="020B0604030504040204" pitchFamily="34" charset="0"/>
              </a:rPr>
              <a:t>An opportunity exists to sustain the existing containerised business by increasing the transportation of Eskom’s coal, in open-top containers from coal mines to power stations in line with the 10-year demand file projections and commitments</a:t>
            </a:r>
            <a:r>
              <a:rPr lang="en-GB" sz="1800" dirty="0">
                <a:effectLst/>
                <a:latin typeface="Tahoma" panose="020B0604030504040204" pitchFamily="34" charset="0"/>
                <a:ea typeface="Times New Roman" panose="02020603050405020304" pitchFamily="18" charset="0"/>
                <a:cs typeface="Tahoma" panose="020B0604030504040204" pitchFamily="34" charset="0"/>
              </a:rPr>
              <a:t>.</a:t>
            </a:r>
            <a:endParaRPr lang="en-ZA" sz="1800" dirty="0">
              <a:effectLst/>
              <a:latin typeface="Tahoma" panose="020B0604030504040204" pitchFamily="34" charset="0"/>
              <a:ea typeface="Times New Roman" panose="02020603050405020304" pitchFamily="18" charset="0"/>
              <a:cs typeface="Times New Roman" panose="02020603050405020304" pitchFamily="18" charset="0"/>
            </a:endParaRPr>
          </a:p>
          <a:p>
            <a:pPr marL="1083945" marR="5080" lvl="1" indent="-447040">
              <a:lnSpc>
                <a:spcPct val="150000"/>
              </a:lnSpc>
              <a:spcBef>
                <a:spcPts val="509"/>
              </a:spcBef>
              <a:buFontTx/>
              <a:buAutoNum type="arabicPeriod"/>
              <a:tabLst>
                <a:tab pos="1099185" algn="l"/>
              </a:tabLst>
            </a:pPr>
            <a:endParaRPr lang="en-ZA" spc="-5" dirty="0">
              <a:latin typeface="Tahoma"/>
              <a:cs typeface="Tahoma"/>
            </a:endParaRPr>
          </a:p>
          <a:p>
            <a:pPr marL="1083945" marR="5080" lvl="1" indent="-447040">
              <a:lnSpc>
                <a:spcPct val="150000"/>
              </a:lnSpc>
              <a:spcBef>
                <a:spcPts val="509"/>
              </a:spcBef>
              <a:buFontTx/>
              <a:buAutoNum type="arabicPeriod"/>
              <a:tabLst>
                <a:tab pos="1099185" algn="l"/>
              </a:tabLst>
            </a:pPr>
            <a:endParaRPr lang="en-ZA" spc="-5" dirty="0">
              <a:latin typeface="Tahoma"/>
              <a:cs typeface="Tahoma"/>
            </a:endParaRPr>
          </a:p>
          <a:p>
            <a:pPr marL="636905" marR="5080" lvl="1">
              <a:lnSpc>
                <a:spcPct val="150000"/>
              </a:lnSpc>
              <a:spcBef>
                <a:spcPts val="509"/>
              </a:spcBef>
              <a:tabLst>
                <a:tab pos="1099185" algn="l"/>
              </a:tabLst>
            </a:pPr>
            <a:endParaRPr lang="en-ZA" spc="-5" dirty="0">
              <a:latin typeface="Tahoma"/>
              <a:cs typeface="Tahoma"/>
            </a:endParaRPr>
          </a:p>
        </p:txBody>
      </p:sp>
    </p:spTree>
    <p:extLst>
      <p:ext uri="{BB962C8B-B14F-4D97-AF65-F5344CB8AC3E}">
        <p14:creationId xmlns:p14="http://schemas.microsoft.com/office/powerpoint/2010/main" val="2911888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p:cNvGraphicFramePr>
          <p:nvPr>
            <p:custDataLst>
              <p:tags r:id="rId2"/>
            </p:custDataLst>
          </p:nvPr>
        </p:nvGraphicFramePr>
        <p:xfrm>
          <a:off x="1145518" y="1597"/>
          <a:ext cx="1719" cy="1587"/>
        </p:xfrm>
        <a:graphic>
          <a:graphicData uri="http://schemas.openxmlformats.org/presentationml/2006/ole">
            <mc:AlternateContent xmlns:mc="http://schemas.openxmlformats.org/markup-compatibility/2006">
              <mc:Choice xmlns:v="urn:schemas-microsoft-com:vml" Requires="v">
                <p:oleObj spid="_x0000_s5129" name="think-cell Slide" r:id="rId6" imgW="270" imgH="270" progId="TCLayout.ActiveDocument.1">
                  <p:embed/>
                </p:oleObj>
              </mc:Choice>
              <mc:Fallback>
                <p:oleObj name="think-cell Slide" r:id="rId6" imgW="270" imgH="270" progId="TCLayout.ActiveDocument.1">
                  <p:embed/>
                  <p:pic>
                    <p:nvPicPr>
                      <p:cNvPr id="9" name="Object 8" hidden="1"/>
                      <p:cNvPicPr/>
                      <p:nvPr/>
                    </p:nvPicPr>
                    <p:blipFill>
                      <a:blip r:embed="rId7"/>
                      <a:stretch>
                        <a:fillRect/>
                      </a:stretch>
                    </p:blipFill>
                    <p:spPr>
                      <a:xfrm>
                        <a:off x="1145518" y="1597"/>
                        <a:ext cx="1719" cy="1587"/>
                      </a:xfrm>
                      <a:prstGeom prst="rect">
                        <a:avLst/>
                      </a:prstGeom>
                    </p:spPr>
                  </p:pic>
                </p:oleObj>
              </mc:Fallback>
            </mc:AlternateContent>
          </a:graphicData>
        </a:graphic>
      </p:graphicFrame>
      <p:sp>
        <p:nvSpPr>
          <p:cNvPr id="6" name="Rectangle 5" hidden="1"/>
          <p:cNvSpPr/>
          <p:nvPr>
            <p:custDataLst>
              <p:tags r:id="rId3"/>
            </p:custDataLst>
          </p:nvPr>
        </p:nvSpPr>
        <p:spPr bwMode="auto">
          <a:xfrm>
            <a:off x="1143794" y="0"/>
            <a:ext cx="171952"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110000"/>
              </a:lnSpc>
              <a:spcBef>
                <a:spcPct val="0"/>
              </a:spcBef>
              <a:spcAft>
                <a:spcPct val="0"/>
              </a:spcAft>
            </a:pPr>
            <a:endParaRPr lang="en-ZA" sz="800" dirty="0">
              <a:solidFill>
                <a:srgbClr val="768F4C"/>
              </a:solidFill>
              <a:ea typeface="Tahoma" panose="020B0604030504040204" pitchFamily="34" charset="0"/>
              <a:cs typeface="Tahoma" panose="020B0604030504040204" pitchFamily="34" charset="0"/>
              <a:sym typeface="Tahoma" panose="020B0604030504040204" pitchFamily="34" charset="0"/>
            </a:endParaRPr>
          </a:p>
        </p:txBody>
      </p:sp>
      <p:sp>
        <p:nvSpPr>
          <p:cNvPr id="68" name="TextBox 67"/>
          <p:cNvSpPr txBox="1"/>
          <p:nvPr/>
        </p:nvSpPr>
        <p:spPr>
          <a:xfrm>
            <a:off x="1143795" y="372125"/>
            <a:ext cx="6677219" cy="400110"/>
          </a:xfrm>
          <a:prstGeom prst="rect">
            <a:avLst/>
          </a:prstGeom>
          <a:noFill/>
        </p:spPr>
        <p:txBody>
          <a:bodyPr wrap="square" rtlCol="0">
            <a:spAutoFit/>
          </a:bodyPr>
          <a:lstStyle/>
          <a:p>
            <a:r>
              <a:rPr lang="en-US" sz="2000" b="1" dirty="0">
                <a:solidFill>
                  <a:srgbClr val="000000"/>
                </a:solidFill>
                <a:cs typeface="ApexSans-Bold"/>
              </a:rPr>
              <a:t>Operational performance </a:t>
            </a:r>
          </a:p>
        </p:txBody>
      </p:sp>
      <p:sp>
        <p:nvSpPr>
          <p:cNvPr id="3" name="Rectangle 61"/>
          <p:cNvSpPr>
            <a:spLocks noChangeArrowheads="1"/>
          </p:cNvSpPr>
          <p:nvPr/>
        </p:nvSpPr>
        <p:spPr bwMode="auto">
          <a:xfrm>
            <a:off x="1927566" y="2036020"/>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63"/>
          <p:cNvSpPr>
            <a:spLocks noChangeArrowheads="1"/>
          </p:cNvSpPr>
          <p:nvPr/>
        </p:nvSpPr>
        <p:spPr bwMode="auto">
          <a:xfrm>
            <a:off x="5144489" y="157881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6"/>
          <p:cNvPicPr>
            <a:picLocks noChangeAspect="1"/>
          </p:cNvPicPr>
          <p:nvPr/>
        </p:nvPicPr>
        <p:blipFill>
          <a:blip r:embed="rId8"/>
          <a:stretch>
            <a:fillRect/>
          </a:stretch>
        </p:blipFill>
        <p:spPr>
          <a:xfrm>
            <a:off x="7821014" y="1450941"/>
            <a:ext cx="3241709" cy="2444165"/>
          </a:xfrm>
          <a:prstGeom prst="rect">
            <a:avLst/>
          </a:prstGeom>
        </p:spPr>
      </p:pic>
      <p:pic>
        <p:nvPicPr>
          <p:cNvPr id="8" name="Picture 7"/>
          <p:cNvPicPr>
            <a:picLocks noChangeAspect="1"/>
          </p:cNvPicPr>
          <p:nvPr/>
        </p:nvPicPr>
        <p:blipFill>
          <a:blip r:embed="rId9"/>
          <a:stretch>
            <a:fillRect/>
          </a:stretch>
        </p:blipFill>
        <p:spPr>
          <a:xfrm>
            <a:off x="4527951" y="1450941"/>
            <a:ext cx="3293063" cy="2459828"/>
          </a:xfrm>
          <a:prstGeom prst="rect">
            <a:avLst/>
          </a:prstGeom>
        </p:spPr>
      </p:pic>
      <p:pic>
        <p:nvPicPr>
          <p:cNvPr id="12" name="Picture 11"/>
          <p:cNvPicPr>
            <a:picLocks noChangeAspect="1"/>
          </p:cNvPicPr>
          <p:nvPr/>
        </p:nvPicPr>
        <p:blipFill>
          <a:blip r:embed="rId10"/>
          <a:stretch>
            <a:fillRect/>
          </a:stretch>
        </p:blipFill>
        <p:spPr>
          <a:xfrm>
            <a:off x="1157795" y="1450940"/>
            <a:ext cx="3324608" cy="2444166"/>
          </a:xfrm>
          <a:prstGeom prst="rect">
            <a:avLst/>
          </a:prstGeom>
        </p:spPr>
      </p:pic>
      <p:sp>
        <p:nvSpPr>
          <p:cNvPr id="16" name="TextBox 15"/>
          <p:cNvSpPr txBox="1"/>
          <p:nvPr/>
        </p:nvSpPr>
        <p:spPr>
          <a:xfrm>
            <a:off x="1143794" y="4223313"/>
            <a:ext cx="9783142" cy="2308324"/>
          </a:xfrm>
          <a:prstGeom prst="rect">
            <a:avLst/>
          </a:prstGeom>
          <a:noFill/>
        </p:spPr>
        <p:txBody>
          <a:bodyPr wrap="square" rtlCol="0">
            <a:spAutoFit/>
          </a:bodyPr>
          <a:lstStyle/>
          <a:p>
            <a:endParaRPr lang="en-US" dirty="0">
              <a:solidFill>
                <a:srgbClr val="000000"/>
              </a:solidFill>
            </a:endParaRPr>
          </a:p>
          <a:p>
            <a:pPr marL="285750" indent="-285750">
              <a:buFont typeface="Arial" panose="020B0604020202020204" pitchFamily="34" charset="0"/>
              <a:buChar char="•"/>
            </a:pPr>
            <a:r>
              <a:rPr lang="en-US" dirty="0">
                <a:solidFill>
                  <a:srgbClr val="000000"/>
                </a:solidFill>
              </a:rPr>
              <a:t>TFR delivers 7 trains a week on average</a:t>
            </a:r>
          </a:p>
          <a:p>
            <a:pPr marL="285750" indent="-285750">
              <a:buFont typeface="Arial" panose="020B0604020202020204" pitchFamily="34" charset="0"/>
              <a:buChar char="•"/>
            </a:pPr>
            <a:r>
              <a:rPr lang="en-US" dirty="0">
                <a:solidFill>
                  <a:srgbClr val="000000"/>
                </a:solidFill>
              </a:rPr>
              <a:t>11 trains is highest number of trains delivered in a week (achieved for 4 weeks in FY2020/21)</a:t>
            </a:r>
          </a:p>
          <a:p>
            <a:pPr marL="285750" indent="-285750">
              <a:buFont typeface="Arial" panose="020B0604020202020204" pitchFamily="34" charset="0"/>
              <a:buChar char="•"/>
            </a:pPr>
            <a:r>
              <a:rPr lang="en-US" dirty="0">
                <a:solidFill>
                  <a:srgbClr val="000000"/>
                </a:solidFill>
              </a:rPr>
              <a:t>Eskom’s weekly demand has been 14 trains per week. TFR only managed to achieve up to the maximum of 11 trains per week(44 wagons train) </a:t>
            </a:r>
          </a:p>
          <a:p>
            <a:pPr marL="285750" indent="-285750">
              <a:buFont typeface="Arial" panose="020B0604020202020204" pitchFamily="34" charset="0"/>
              <a:buChar char="•"/>
            </a:pPr>
            <a:r>
              <a:rPr lang="en-US" dirty="0">
                <a:solidFill>
                  <a:srgbClr val="000000"/>
                </a:solidFill>
              </a:rPr>
              <a:t>Operational challenges that prevents TFR from meeting Eskom’s demand will be mentioned in this report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29912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p:cNvGraphicFramePr>
          <p:nvPr>
            <p:custDataLst>
              <p:tags r:id="rId2"/>
            </p:custDataLst>
          </p:nvPr>
        </p:nvGraphicFramePr>
        <p:xfrm>
          <a:off x="1145518" y="1597"/>
          <a:ext cx="1719" cy="1587"/>
        </p:xfrm>
        <a:graphic>
          <a:graphicData uri="http://schemas.openxmlformats.org/presentationml/2006/ole">
            <mc:AlternateContent xmlns:mc="http://schemas.openxmlformats.org/markup-compatibility/2006">
              <mc:Choice xmlns:v="urn:schemas-microsoft-com:vml" Requires="v">
                <p:oleObj spid="_x0000_s4105" name="think-cell Slide" r:id="rId6" imgW="270" imgH="270" progId="TCLayout.ActiveDocument.1">
                  <p:embed/>
                </p:oleObj>
              </mc:Choice>
              <mc:Fallback>
                <p:oleObj name="think-cell Slide" r:id="rId6" imgW="270" imgH="270" progId="TCLayout.ActiveDocument.1">
                  <p:embed/>
                  <p:pic>
                    <p:nvPicPr>
                      <p:cNvPr id="9" name="Object 8" hidden="1"/>
                      <p:cNvPicPr/>
                      <p:nvPr/>
                    </p:nvPicPr>
                    <p:blipFill>
                      <a:blip r:embed="rId7"/>
                      <a:stretch>
                        <a:fillRect/>
                      </a:stretch>
                    </p:blipFill>
                    <p:spPr>
                      <a:xfrm>
                        <a:off x="1145518" y="1597"/>
                        <a:ext cx="1719" cy="1587"/>
                      </a:xfrm>
                      <a:prstGeom prst="rect">
                        <a:avLst/>
                      </a:prstGeom>
                    </p:spPr>
                  </p:pic>
                </p:oleObj>
              </mc:Fallback>
            </mc:AlternateContent>
          </a:graphicData>
        </a:graphic>
      </p:graphicFrame>
      <p:sp>
        <p:nvSpPr>
          <p:cNvPr id="6" name="Rectangle 5" hidden="1"/>
          <p:cNvSpPr/>
          <p:nvPr>
            <p:custDataLst>
              <p:tags r:id="rId3"/>
            </p:custDataLst>
          </p:nvPr>
        </p:nvSpPr>
        <p:spPr bwMode="auto">
          <a:xfrm>
            <a:off x="1143794" y="0"/>
            <a:ext cx="171952"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110000"/>
              </a:lnSpc>
              <a:spcBef>
                <a:spcPct val="0"/>
              </a:spcBef>
              <a:spcAft>
                <a:spcPct val="0"/>
              </a:spcAft>
            </a:pPr>
            <a:endParaRPr lang="en-ZA" sz="800" dirty="0">
              <a:solidFill>
                <a:srgbClr val="768F4C"/>
              </a:solidFill>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
        <p:nvSpPr>
          <p:cNvPr id="68" name="TextBox 67"/>
          <p:cNvSpPr txBox="1"/>
          <p:nvPr/>
        </p:nvSpPr>
        <p:spPr>
          <a:xfrm>
            <a:off x="1143795" y="372125"/>
            <a:ext cx="6677219" cy="400110"/>
          </a:xfrm>
          <a:prstGeom prst="rect">
            <a:avLst/>
          </a:prstGeom>
          <a:noFill/>
        </p:spPr>
        <p:txBody>
          <a:bodyPr wrap="square" rtlCol="0">
            <a:spAutoFit/>
          </a:bodyPr>
          <a:lstStyle/>
          <a:p>
            <a:r>
              <a:rPr lang="en-US" sz="2000" b="1" dirty="0">
                <a:cs typeface="ApexSans-Bold"/>
              </a:rPr>
              <a:t>Offloading siding </a:t>
            </a:r>
          </a:p>
        </p:txBody>
      </p:sp>
      <p:sp>
        <p:nvSpPr>
          <p:cNvPr id="8" name="TextBox 7"/>
          <p:cNvSpPr txBox="1"/>
          <p:nvPr/>
        </p:nvSpPr>
        <p:spPr>
          <a:xfrm>
            <a:off x="381000" y="990600"/>
            <a:ext cx="9601199" cy="4370427"/>
          </a:xfrm>
          <a:prstGeom prst="rect">
            <a:avLst/>
          </a:prstGeom>
          <a:noFill/>
        </p:spPr>
        <p:txBody>
          <a:bodyPr wrap="square" rtlCol="0">
            <a:spAutoFit/>
          </a:bodyPr>
          <a:lstStyle/>
          <a:p>
            <a:endParaRPr lang="en-US" sz="1400" dirty="0"/>
          </a:p>
          <a:p>
            <a:r>
              <a:rPr lang="en-US" sz="1400" b="1" dirty="0"/>
              <a:t>Major issues - </a:t>
            </a:r>
            <a:r>
              <a:rPr lang="en-US" sz="1400" dirty="0"/>
              <a:t>Hard Surface problems</a:t>
            </a:r>
          </a:p>
          <a:p>
            <a:endParaRPr lang="en-US" sz="1400" dirty="0"/>
          </a:p>
          <a:p>
            <a:r>
              <a:rPr lang="en-US" sz="1400" dirty="0"/>
              <a:t>1. Reduced capacity for offloading wagons due to deteriorating surface </a:t>
            </a:r>
          </a:p>
          <a:p>
            <a:endParaRPr lang="en-US" sz="1400" dirty="0"/>
          </a:p>
          <a:p>
            <a:r>
              <a:rPr lang="en-US" sz="1400" dirty="0"/>
              <a:t>2. Slow movement of vehicles and damage to vehicles due to bad surface conditions</a:t>
            </a:r>
          </a:p>
          <a:p>
            <a:endParaRPr lang="en-US" sz="1400" dirty="0"/>
          </a:p>
          <a:p>
            <a:r>
              <a:rPr lang="en-US" sz="1400" dirty="0"/>
              <a:t>3. TFR </a:t>
            </a:r>
            <a:r>
              <a:rPr lang="en-US" sz="1400" dirty="0" err="1"/>
              <a:t>Northcor</a:t>
            </a:r>
            <a:r>
              <a:rPr lang="en-US" sz="1400" dirty="0"/>
              <a:t> Operations has not made funds available for maintenance. RME quotation for maintenance of the surface was not signed</a:t>
            </a:r>
          </a:p>
          <a:p>
            <a:endParaRPr lang="en-US" sz="1400" dirty="0"/>
          </a:p>
          <a:p>
            <a:r>
              <a:rPr lang="en-US" sz="1400" b="1" dirty="0"/>
              <a:t>Major issues – </a:t>
            </a:r>
            <a:r>
              <a:rPr lang="en-US" sz="1400" dirty="0"/>
              <a:t>Lighting solution for night working </a:t>
            </a:r>
          </a:p>
          <a:p>
            <a:endParaRPr lang="en-US" sz="1400" dirty="0"/>
          </a:p>
          <a:p>
            <a:r>
              <a:rPr lang="en-US" sz="1400" dirty="0"/>
              <a:t>5. The project for installation of permanent power supply to enable night time working has not started</a:t>
            </a:r>
          </a:p>
          <a:p>
            <a:endParaRPr lang="en-US" sz="1400" dirty="0"/>
          </a:p>
          <a:p>
            <a:r>
              <a:rPr lang="en-US" sz="1400" dirty="0"/>
              <a:t>6. Lights have not been fixed and handed over to Heidelberg maintenance depot</a:t>
            </a:r>
          </a:p>
          <a:p>
            <a:endParaRPr lang="en-US" sz="1400" dirty="0"/>
          </a:p>
          <a:p>
            <a:endParaRPr lang="en-US" sz="1200" dirty="0"/>
          </a:p>
          <a:p>
            <a:endParaRPr lang="en-US" sz="1400" dirty="0"/>
          </a:p>
          <a:p>
            <a:pPr marL="285750" indent="-285750">
              <a:buFont typeface="Arial" panose="020B0604020202020204" pitchFamily="34" charset="0"/>
              <a:buChar char="•"/>
            </a:pPr>
            <a:endParaRPr lang="en-US" sz="1400" dirty="0"/>
          </a:p>
          <a:p>
            <a:endParaRPr lang="en-US" sz="1400" dirty="0"/>
          </a:p>
        </p:txBody>
      </p:sp>
    </p:spTree>
    <p:extLst>
      <p:ext uri="{BB962C8B-B14F-4D97-AF65-F5344CB8AC3E}">
        <p14:creationId xmlns:p14="http://schemas.microsoft.com/office/powerpoint/2010/main" val="1339233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95657" y="1498884"/>
            <a:ext cx="9434530" cy="646331"/>
          </a:xfrm>
          <a:prstGeom prst="rect">
            <a:avLst/>
          </a:prstGeom>
        </p:spPr>
        <p:txBody>
          <a:bodyPr wrap="square">
            <a:spAutoFit/>
          </a:bodyPr>
          <a:lstStyle/>
          <a:p>
            <a:pPr marL="139286" indent="-139286">
              <a:buFont typeface="Arial" panose="020B0604020202020204" pitchFamily="34" charset="0"/>
              <a:buChar char="•"/>
            </a:pPr>
            <a:r>
              <a:rPr lang="en-US" sz="1200" dirty="0">
                <a:ea typeface="Times New Roman" panose="02020603050405020304" pitchFamily="18" charset="0"/>
                <a:cs typeface="Times New Roman" panose="02020603050405020304" pitchFamily="18" charset="0"/>
              </a:rPr>
              <a:t>The service was designed to run 50 x wagon container trains from Arbor loading siding to Grootvlei terminal (206km of rail leg)</a:t>
            </a:r>
          </a:p>
          <a:p>
            <a:pPr marL="139286" indent="-139286">
              <a:buFont typeface="Arial" panose="020B0604020202020204" pitchFamily="34" charset="0"/>
              <a:buChar char="•"/>
            </a:pPr>
            <a:r>
              <a:rPr lang="en-ZA" sz="1200" dirty="0"/>
              <a:t>Reach stackers are used for offloading of loaded containers to the road trucks at </a:t>
            </a:r>
            <a:r>
              <a:rPr lang="en-ZA" sz="1200" dirty="0" err="1"/>
              <a:t>Grootvlei</a:t>
            </a:r>
            <a:r>
              <a:rPr lang="en-ZA" sz="1200" dirty="0"/>
              <a:t> terminal</a:t>
            </a:r>
            <a:endParaRPr lang="en-US" sz="1200" dirty="0">
              <a:ea typeface="Times New Roman" panose="02020603050405020304" pitchFamily="18" charset="0"/>
              <a:cs typeface="Times New Roman" panose="02020603050405020304" pitchFamily="18" charset="0"/>
            </a:endParaRPr>
          </a:p>
          <a:p>
            <a:pPr marL="139286" indent="-139286">
              <a:buFont typeface="Arial" panose="020B0604020202020204" pitchFamily="34" charset="0"/>
              <a:buChar char="•"/>
            </a:pPr>
            <a:r>
              <a:rPr lang="en-US" sz="1200" dirty="0">
                <a:ea typeface="Times New Roman" panose="02020603050405020304" pitchFamily="18" charset="0"/>
                <a:cs typeface="Times New Roman" panose="02020603050405020304" pitchFamily="18" charset="0"/>
              </a:rPr>
              <a:t>The offloaded containers are road hauled from the Grootvlei terminal to Grootvlei power station.</a:t>
            </a:r>
          </a:p>
        </p:txBody>
      </p:sp>
      <p:sp>
        <p:nvSpPr>
          <p:cNvPr id="9" name="Freeform 8"/>
          <p:cNvSpPr/>
          <p:nvPr/>
        </p:nvSpPr>
        <p:spPr>
          <a:xfrm>
            <a:off x="7353965" y="2916703"/>
            <a:ext cx="3570801" cy="523413"/>
          </a:xfrm>
          <a:custGeom>
            <a:avLst/>
            <a:gdLst>
              <a:gd name="connsiteX0" fmla="*/ 0 w 3978443"/>
              <a:gd name="connsiteY0" fmla="*/ 0 h 644304"/>
              <a:gd name="connsiteX1" fmla="*/ 80211 w 3978443"/>
              <a:gd name="connsiteY1" fmla="*/ 16042 h 644304"/>
              <a:gd name="connsiteX2" fmla="*/ 208548 w 3978443"/>
              <a:gd name="connsiteY2" fmla="*/ 64168 h 644304"/>
              <a:gd name="connsiteX3" fmla="*/ 272716 w 3978443"/>
              <a:gd name="connsiteY3" fmla="*/ 80210 h 644304"/>
              <a:gd name="connsiteX4" fmla="*/ 368969 w 3978443"/>
              <a:gd name="connsiteY4" fmla="*/ 112294 h 644304"/>
              <a:gd name="connsiteX5" fmla="*/ 417095 w 3978443"/>
              <a:gd name="connsiteY5" fmla="*/ 128336 h 644304"/>
              <a:gd name="connsiteX6" fmla="*/ 497306 w 3978443"/>
              <a:gd name="connsiteY6" fmla="*/ 144379 h 644304"/>
              <a:gd name="connsiteX7" fmla="*/ 593558 w 3978443"/>
              <a:gd name="connsiteY7" fmla="*/ 176463 h 644304"/>
              <a:gd name="connsiteX8" fmla="*/ 850232 w 3978443"/>
              <a:gd name="connsiteY8" fmla="*/ 224589 h 644304"/>
              <a:gd name="connsiteX9" fmla="*/ 962527 w 3978443"/>
              <a:gd name="connsiteY9" fmla="*/ 256673 h 644304"/>
              <a:gd name="connsiteX10" fmla="*/ 1122948 w 3978443"/>
              <a:gd name="connsiteY10" fmla="*/ 288757 h 644304"/>
              <a:gd name="connsiteX11" fmla="*/ 1187116 w 3978443"/>
              <a:gd name="connsiteY11" fmla="*/ 304800 h 644304"/>
              <a:gd name="connsiteX12" fmla="*/ 1283369 w 3978443"/>
              <a:gd name="connsiteY12" fmla="*/ 336884 h 644304"/>
              <a:gd name="connsiteX13" fmla="*/ 1379622 w 3978443"/>
              <a:gd name="connsiteY13" fmla="*/ 352926 h 644304"/>
              <a:gd name="connsiteX14" fmla="*/ 1652337 w 3978443"/>
              <a:gd name="connsiteY14" fmla="*/ 401052 h 644304"/>
              <a:gd name="connsiteX15" fmla="*/ 1716506 w 3978443"/>
              <a:gd name="connsiteY15" fmla="*/ 417094 h 644304"/>
              <a:gd name="connsiteX16" fmla="*/ 1764632 w 3978443"/>
              <a:gd name="connsiteY16" fmla="*/ 433136 h 644304"/>
              <a:gd name="connsiteX17" fmla="*/ 1844843 w 3978443"/>
              <a:gd name="connsiteY17" fmla="*/ 449179 h 644304"/>
              <a:gd name="connsiteX18" fmla="*/ 1909011 w 3978443"/>
              <a:gd name="connsiteY18" fmla="*/ 465221 h 644304"/>
              <a:gd name="connsiteX19" fmla="*/ 1957137 w 3978443"/>
              <a:gd name="connsiteY19" fmla="*/ 481263 h 644304"/>
              <a:gd name="connsiteX20" fmla="*/ 2053390 w 3978443"/>
              <a:gd name="connsiteY20" fmla="*/ 497305 h 644304"/>
              <a:gd name="connsiteX21" fmla="*/ 2213811 w 3978443"/>
              <a:gd name="connsiteY21" fmla="*/ 545431 h 644304"/>
              <a:gd name="connsiteX22" fmla="*/ 2470485 w 3978443"/>
              <a:gd name="connsiteY22" fmla="*/ 593557 h 644304"/>
              <a:gd name="connsiteX23" fmla="*/ 3144253 w 3978443"/>
              <a:gd name="connsiteY23" fmla="*/ 609600 h 644304"/>
              <a:gd name="connsiteX24" fmla="*/ 3256548 w 3978443"/>
              <a:gd name="connsiteY24" fmla="*/ 593557 h 644304"/>
              <a:gd name="connsiteX25" fmla="*/ 3352800 w 3978443"/>
              <a:gd name="connsiteY25" fmla="*/ 561473 h 644304"/>
              <a:gd name="connsiteX26" fmla="*/ 3481137 w 3978443"/>
              <a:gd name="connsiteY26" fmla="*/ 529389 h 644304"/>
              <a:gd name="connsiteX27" fmla="*/ 3561348 w 3978443"/>
              <a:gd name="connsiteY27" fmla="*/ 513347 h 644304"/>
              <a:gd name="connsiteX28" fmla="*/ 3625516 w 3978443"/>
              <a:gd name="connsiteY28" fmla="*/ 497305 h 644304"/>
              <a:gd name="connsiteX29" fmla="*/ 3753853 w 3978443"/>
              <a:gd name="connsiteY29" fmla="*/ 481263 h 644304"/>
              <a:gd name="connsiteX30" fmla="*/ 3930316 w 3978443"/>
              <a:gd name="connsiteY30" fmla="*/ 449179 h 644304"/>
              <a:gd name="connsiteX31" fmla="*/ 3978443 w 3978443"/>
              <a:gd name="connsiteY31" fmla="*/ 433136 h 64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78443" h="644304">
                <a:moveTo>
                  <a:pt x="0" y="0"/>
                </a:moveTo>
                <a:cubicBezTo>
                  <a:pt x="26737" y="5347"/>
                  <a:pt x="53759" y="9429"/>
                  <a:pt x="80211" y="16042"/>
                </a:cubicBezTo>
                <a:cubicBezTo>
                  <a:pt x="125264" y="27305"/>
                  <a:pt x="164393" y="49450"/>
                  <a:pt x="208548" y="64168"/>
                </a:cubicBezTo>
                <a:cubicBezTo>
                  <a:pt x="229464" y="71140"/>
                  <a:pt x="251598" y="73875"/>
                  <a:pt x="272716" y="80210"/>
                </a:cubicBezTo>
                <a:cubicBezTo>
                  <a:pt x="305110" y="89928"/>
                  <a:pt x="336885" y="101599"/>
                  <a:pt x="368969" y="112294"/>
                </a:cubicBezTo>
                <a:cubicBezTo>
                  <a:pt x="385011" y="117641"/>
                  <a:pt x="400514" y="125020"/>
                  <a:pt x="417095" y="128336"/>
                </a:cubicBezTo>
                <a:cubicBezTo>
                  <a:pt x="443832" y="133684"/>
                  <a:pt x="471000" y="137205"/>
                  <a:pt x="497306" y="144379"/>
                </a:cubicBezTo>
                <a:cubicBezTo>
                  <a:pt x="529934" y="153278"/>
                  <a:pt x="560544" y="169127"/>
                  <a:pt x="593558" y="176463"/>
                </a:cubicBezTo>
                <a:cubicBezTo>
                  <a:pt x="977398" y="261760"/>
                  <a:pt x="533783" y="167053"/>
                  <a:pt x="850232" y="224589"/>
                </a:cubicBezTo>
                <a:cubicBezTo>
                  <a:pt x="919183" y="237126"/>
                  <a:pt x="902397" y="239493"/>
                  <a:pt x="962527" y="256673"/>
                </a:cubicBezTo>
                <a:cubicBezTo>
                  <a:pt x="1049479" y="281516"/>
                  <a:pt x="1017888" y="267745"/>
                  <a:pt x="1122948" y="288757"/>
                </a:cubicBezTo>
                <a:cubicBezTo>
                  <a:pt x="1144568" y="293081"/>
                  <a:pt x="1165998" y="298465"/>
                  <a:pt x="1187116" y="304800"/>
                </a:cubicBezTo>
                <a:cubicBezTo>
                  <a:pt x="1219509" y="314518"/>
                  <a:pt x="1250009" y="331324"/>
                  <a:pt x="1283369" y="336884"/>
                </a:cubicBezTo>
                <a:lnTo>
                  <a:pt x="1379622" y="352926"/>
                </a:lnTo>
                <a:cubicBezTo>
                  <a:pt x="1531907" y="403688"/>
                  <a:pt x="1442193" y="381948"/>
                  <a:pt x="1652337" y="401052"/>
                </a:cubicBezTo>
                <a:cubicBezTo>
                  <a:pt x="1673727" y="406399"/>
                  <a:pt x="1695306" y="411037"/>
                  <a:pt x="1716506" y="417094"/>
                </a:cubicBezTo>
                <a:cubicBezTo>
                  <a:pt x="1732765" y="421739"/>
                  <a:pt x="1748227" y="429035"/>
                  <a:pt x="1764632" y="433136"/>
                </a:cubicBezTo>
                <a:cubicBezTo>
                  <a:pt x="1791084" y="439749"/>
                  <a:pt x="1818226" y="443264"/>
                  <a:pt x="1844843" y="449179"/>
                </a:cubicBezTo>
                <a:cubicBezTo>
                  <a:pt x="1866366" y="453962"/>
                  <a:pt x="1887812" y="459164"/>
                  <a:pt x="1909011" y="465221"/>
                </a:cubicBezTo>
                <a:cubicBezTo>
                  <a:pt x="1925270" y="469866"/>
                  <a:pt x="1940630" y="477595"/>
                  <a:pt x="1957137" y="481263"/>
                </a:cubicBezTo>
                <a:cubicBezTo>
                  <a:pt x="1988889" y="488319"/>
                  <a:pt x="2021306" y="491958"/>
                  <a:pt x="2053390" y="497305"/>
                </a:cubicBezTo>
                <a:cubicBezTo>
                  <a:pt x="2146488" y="559370"/>
                  <a:pt x="2055933" y="508998"/>
                  <a:pt x="2213811" y="545431"/>
                </a:cubicBezTo>
                <a:cubicBezTo>
                  <a:pt x="2476526" y="606057"/>
                  <a:pt x="2092914" y="555800"/>
                  <a:pt x="2470485" y="593557"/>
                </a:cubicBezTo>
                <a:cubicBezTo>
                  <a:pt x="2749433" y="686543"/>
                  <a:pt x="2532930" y="626581"/>
                  <a:pt x="3144253" y="609600"/>
                </a:cubicBezTo>
                <a:cubicBezTo>
                  <a:pt x="3181685" y="604252"/>
                  <a:pt x="3219705" y="602059"/>
                  <a:pt x="3256548" y="593557"/>
                </a:cubicBezTo>
                <a:cubicBezTo>
                  <a:pt x="3289501" y="585952"/>
                  <a:pt x="3319990" y="569675"/>
                  <a:pt x="3352800" y="561473"/>
                </a:cubicBezTo>
                <a:cubicBezTo>
                  <a:pt x="3395579" y="550778"/>
                  <a:pt x="3437898" y="538037"/>
                  <a:pt x="3481137" y="529389"/>
                </a:cubicBezTo>
                <a:cubicBezTo>
                  <a:pt x="3507874" y="524042"/>
                  <a:pt x="3534731" y="519262"/>
                  <a:pt x="3561348" y="513347"/>
                </a:cubicBezTo>
                <a:cubicBezTo>
                  <a:pt x="3582871" y="508564"/>
                  <a:pt x="3603768" y="500930"/>
                  <a:pt x="3625516" y="497305"/>
                </a:cubicBezTo>
                <a:cubicBezTo>
                  <a:pt x="3668041" y="490217"/>
                  <a:pt x="3711074" y="486610"/>
                  <a:pt x="3753853" y="481263"/>
                </a:cubicBezTo>
                <a:cubicBezTo>
                  <a:pt x="3864225" y="444472"/>
                  <a:pt x="3730776" y="485460"/>
                  <a:pt x="3930316" y="449179"/>
                </a:cubicBezTo>
                <a:cubicBezTo>
                  <a:pt x="3946953" y="446154"/>
                  <a:pt x="3978443" y="433136"/>
                  <a:pt x="3978443" y="433136"/>
                </a:cubicBezTo>
              </a:path>
            </a:pathLst>
          </a:custGeom>
          <a:noFill/>
          <a:ln w="38100">
            <a:solidFill>
              <a:schemeClr val="accent2">
                <a:lumMod val="5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462"/>
          </a:p>
        </p:txBody>
      </p:sp>
      <p:sp>
        <p:nvSpPr>
          <p:cNvPr id="10" name="Freeform 9"/>
          <p:cNvSpPr/>
          <p:nvPr/>
        </p:nvSpPr>
        <p:spPr>
          <a:xfrm rot="552182">
            <a:off x="7158540" y="3233317"/>
            <a:ext cx="2350737" cy="2861514"/>
          </a:xfrm>
          <a:custGeom>
            <a:avLst/>
            <a:gdLst>
              <a:gd name="connsiteX0" fmla="*/ 2535284 w 2535284"/>
              <a:gd name="connsiteY0" fmla="*/ 0 h 3240505"/>
              <a:gd name="connsiteX1" fmla="*/ 2455073 w 2535284"/>
              <a:gd name="connsiteY1" fmla="*/ 48126 h 3240505"/>
              <a:gd name="connsiteX2" fmla="*/ 2422989 w 2535284"/>
              <a:gd name="connsiteY2" fmla="*/ 96252 h 3240505"/>
              <a:gd name="connsiteX3" fmla="*/ 2390905 w 2535284"/>
              <a:gd name="connsiteY3" fmla="*/ 128337 h 3240505"/>
              <a:gd name="connsiteX4" fmla="*/ 2358821 w 2535284"/>
              <a:gd name="connsiteY4" fmla="*/ 176463 h 3240505"/>
              <a:gd name="connsiteX5" fmla="*/ 2230484 w 2535284"/>
              <a:gd name="connsiteY5" fmla="*/ 288758 h 3240505"/>
              <a:gd name="connsiteX6" fmla="*/ 2198400 w 2535284"/>
              <a:gd name="connsiteY6" fmla="*/ 352926 h 3240505"/>
              <a:gd name="connsiteX7" fmla="*/ 2134231 w 2535284"/>
              <a:gd name="connsiteY7" fmla="*/ 433137 h 3240505"/>
              <a:gd name="connsiteX8" fmla="*/ 2102147 w 2535284"/>
              <a:gd name="connsiteY8" fmla="*/ 529389 h 3240505"/>
              <a:gd name="connsiteX9" fmla="*/ 2070063 w 2535284"/>
              <a:gd name="connsiteY9" fmla="*/ 577516 h 3240505"/>
              <a:gd name="connsiteX10" fmla="*/ 2037979 w 2535284"/>
              <a:gd name="connsiteY10" fmla="*/ 673768 h 3240505"/>
              <a:gd name="connsiteX11" fmla="*/ 2021937 w 2535284"/>
              <a:gd name="connsiteY11" fmla="*/ 914400 h 3240505"/>
              <a:gd name="connsiteX12" fmla="*/ 2005894 w 2535284"/>
              <a:gd name="connsiteY12" fmla="*/ 978568 h 3240505"/>
              <a:gd name="connsiteX13" fmla="*/ 1941726 w 2535284"/>
              <a:gd name="connsiteY13" fmla="*/ 1074821 h 3240505"/>
              <a:gd name="connsiteX14" fmla="*/ 1845473 w 2535284"/>
              <a:gd name="connsiteY14" fmla="*/ 1122947 h 3240505"/>
              <a:gd name="connsiteX15" fmla="*/ 1797347 w 2535284"/>
              <a:gd name="connsiteY15" fmla="*/ 1155031 h 3240505"/>
              <a:gd name="connsiteX16" fmla="*/ 1701094 w 2535284"/>
              <a:gd name="connsiteY16" fmla="*/ 1187116 h 3240505"/>
              <a:gd name="connsiteX17" fmla="*/ 1652968 w 2535284"/>
              <a:gd name="connsiteY17" fmla="*/ 1203158 h 3240505"/>
              <a:gd name="connsiteX18" fmla="*/ 1588800 w 2535284"/>
              <a:gd name="connsiteY18" fmla="*/ 1219200 h 3240505"/>
              <a:gd name="connsiteX19" fmla="*/ 1492547 w 2535284"/>
              <a:gd name="connsiteY19" fmla="*/ 1251284 h 3240505"/>
              <a:gd name="connsiteX20" fmla="*/ 1412337 w 2535284"/>
              <a:gd name="connsiteY20" fmla="*/ 1267326 h 3240505"/>
              <a:gd name="connsiteX21" fmla="*/ 1316084 w 2535284"/>
              <a:gd name="connsiteY21" fmla="*/ 1299410 h 3240505"/>
              <a:gd name="connsiteX22" fmla="*/ 1235873 w 2535284"/>
              <a:gd name="connsiteY22" fmla="*/ 1315452 h 3240505"/>
              <a:gd name="connsiteX23" fmla="*/ 1139621 w 2535284"/>
              <a:gd name="connsiteY23" fmla="*/ 1347537 h 3240505"/>
              <a:gd name="connsiteX24" fmla="*/ 1091494 w 2535284"/>
              <a:gd name="connsiteY24" fmla="*/ 1363579 h 3240505"/>
              <a:gd name="connsiteX25" fmla="*/ 1027326 w 2535284"/>
              <a:gd name="connsiteY25" fmla="*/ 1379621 h 3240505"/>
              <a:gd name="connsiteX26" fmla="*/ 931073 w 2535284"/>
              <a:gd name="connsiteY26" fmla="*/ 1411705 h 3240505"/>
              <a:gd name="connsiteX27" fmla="*/ 802737 w 2535284"/>
              <a:gd name="connsiteY27" fmla="*/ 1443789 h 3240505"/>
              <a:gd name="connsiteX28" fmla="*/ 658358 w 2535284"/>
              <a:gd name="connsiteY28" fmla="*/ 1491916 h 3240505"/>
              <a:gd name="connsiteX29" fmla="*/ 610231 w 2535284"/>
              <a:gd name="connsiteY29" fmla="*/ 1507958 h 3240505"/>
              <a:gd name="connsiteX30" fmla="*/ 546063 w 2535284"/>
              <a:gd name="connsiteY30" fmla="*/ 1524000 h 3240505"/>
              <a:gd name="connsiteX31" fmla="*/ 497937 w 2535284"/>
              <a:gd name="connsiteY31" fmla="*/ 1556084 h 3240505"/>
              <a:gd name="connsiteX32" fmla="*/ 449810 w 2535284"/>
              <a:gd name="connsiteY32" fmla="*/ 1572126 h 3240505"/>
              <a:gd name="connsiteX33" fmla="*/ 305431 w 2535284"/>
              <a:gd name="connsiteY33" fmla="*/ 1652337 h 3240505"/>
              <a:gd name="connsiteX34" fmla="*/ 177094 w 2535284"/>
              <a:gd name="connsiteY34" fmla="*/ 1764631 h 3240505"/>
              <a:gd name="connsiteX35" fmla="*/ 145010 w 2535284"/>
              <a:gd name="connsiteY35" fmla="*/ 1796716 h 3240505"/>
              <a:gd name="connsiteX36" fmla="*/ 80842 w 2535284"/>
              <a:gd name="connsiteY36" fmla="*/ 1892968 h 3240505"/>
              <a:gd name="connsiteX37" fmla="*/ 16673 w 2535284"/>
              <a:gd name="connsiteY37" fmla="*/ 2069431 h 3240505"/>
              <a:gd name="connsiteX38" fmla="*/ 16673 w 2535284"/>
              <a:gd name="connsiteY38" fmla="*/ 2326105 h 3240505"/>
              <a:gd name="connsiteX39" fmla="*/ 48758 w 2535284"/>
              <a:gd name="connsiteY39" fmla="*/ 2358189 h 3240505"/>
              <a:gd name="connsiteX40" fmla="*/ 80842 w 2535284"/>
              <a:gd name="connsiteY40" fmla="*/ 2406316 h 3240505"/>
              <a:gd name="connsiteX41" fmla="*/ 128968 w 2535284"/>
              <a:gd name="connsiteY41" fmla="*/ 2438400 h 3240505"/>
              <a:gd name="connsiteX42" fmla="*/ 177094 w 2535284"/>
              <a:gd name="connsiteY42" fmla="*/ 2486526 h 3240505"/>
              <a:gd name="connsiteX43" fmla="*/ 225221 w 2535284"/>
              <a:gd name="connsiteY43" fmla="*/ 2518610 h 3240505"/>
              <a:gd name="connsiteX44" fmla="*/ 257305 w 2535284"/>
              <a:gd name="connsiteY44" fmla="*/ 2550695 h 3240505"/>
              <a:gd name="connsiteX45" fmla="*/ 305431 w 2535284"/>
              <a:gd name="connsiteY45" fmla="*/ 2566737 h 3240505"/>
              <a:gd name="connsiteX46" fmla="*/ 401684 w 2535284"/>
              <a:gd name="connsiteY46" fmla="*/ 2630905 h 3240505"/>
              <a:gd name="connsiteX47" fmla="*/ 497937 w 2535284"/>
              <a:gd name="connsiteY47" fmla="*/ 2662989 h 3240505"/>
              <a:gd name="connsiteX48" fmla="*/ 610231 w 2535284"/>
              <a:gd name="connsiteY48" fmla="*/ 2727158 h 3240505"/>
              <a:gd name="connsiteX49" fmla="*/ 690442 w 2535284"/>
              <a:gd name="connsiteY49" fmla="*/ 2775284 h 3240505"/>
              <a:gd name="connsiteX50" fmla="*/ 770652 w 2535284"/>
              <a:gd name="connsiteY50" fmla="*/ 2791326 h 3240505"/>
              <a:gd name="connsiteX51" fmla="*/ 866905 w 2535284"/>
              <a:gd name="connsiteY51" fmla="*/ 2823410 h 3240505"/>
              <a:gd name="connsiteX52" fmla="*/ 947115 w 2535284"/>
              <a:gd name="connsiteY52" fmla="*/ 2855495 h 3240505"/>
              <a:gd name="connsiteX53" fmla="*/ 1043368 w 2535284"/>
              <a:gd name="connsiteY53" fmla="*/ 2903621 h 3240505"/>
              <a:gd name="connsiteX54" fmla="*/ 1203789 w 2535284"/>
              <a:gd name="connsiteY54" fmla="*/ 2935705 h 3240505"/>
              <a:gd name="connsiteX55" fmla="*/ 1284000 w 2535284"/>
              <a:gd name="connsiteY55" fmla="*/ 2951747 h 3240505"/>
              <a:gd name="connsiteX56" fmla="*/ 1556715 w 2535284"/>
              <a:gd name="connsiteY56" fmla="*/ 3015916 h 3240505"/>
              <a:gd name="connsiteX57" fmla="*/ 1685052 w 2535284"/>
              <a:gd name="connsiteY57" fmla="*/ 3048000 h 3240505"/>
              <a:gd name="connsiteX58" fmla="*/ 1733179 w 2535284"/>
              <a:gd name="connsiteY58" fmla="*/ 3080084 h 3240505"/>
              <a:gd name="connsiteX59" fmla="*/ 1781305 w 2535284"/>
              <a:gd name="connsiteY59" fmla="*/ 3096126 h 3240505"/>
              <a:gd name="connsiteX60" fmla="*/ 1861515 w 2535284"/>
              <a:gd name="connsiteY60" fmla="*/ 3128210 h 3240505"/>
              <a:gd name="connsiteX61" fmla="*/ 2005894 w 2535284"/>
              <a:gd name="connsiteY61" fmla="*/ 3176337 h 3240505"/>
              <a:gd name="connsiteX62" fmla="*/ 2150273 w 2535284"/>
              <a:gd name="connsiteY62" fmla="*/ 3224463 h 3240505"/>
              <a:gd name="connsiteX63" fmla="*/ 2198400 w 2535284"/>
              <a:gd name="connsiteY63" fmla="*/ 3240505 h 3240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535284" h="3240505">
                <a:moveTo>
                  <a:pt x="2535284" y="0"/>
                </a:moveTo>
                <a:cubicBezTo>
                  <a:pt x="2508547" y="16042"/>
                  <a:pt x="2478747" y="27834"/>
                  <a:pt x="2455073" y="48126"/>
                </a:cubicBezTo>
                <a:cubicBezTo>
                  <a:pt x="2440434" y="60673"/>
                  <a:pt x="2435033" y="81197"/>
                  <a:pt x="2422989" y="96252"/>
                </a:cubicBezTo>
                <a:cubicBezTo>
                  <a:pt x="2413541" y="108063"/>
                  <a:pt x="2400353" y="116526"/>
                  <a:pt x="2390905" y="128337"/>
                </a:cubicBezTo>
                <a:cubicBezTo>
                  <a:pt x="2378861" y="143392"/>
                  <a:pt x="2372454" y="162830"/>
                  <a:pt x="2358821" y="176463"/>
                </a:cubicBezTo>
                <a:cubicBezTo>
                  <a:pt x="2300553" y="234730"/>
                  <a:pt x="2282514" y="184698"/>
                  <a:pt x="2230484" y="288758"/>
                </a:cubicBezTo>
                <a:cubicBezTo>
                  <a:pt x="2219789" y="310147"/>
                  <a:pt x="2211665" y="333028"/>
                  <a:pt x="2198400" y="352926"/>
                </a:cubicBezTo>
                <a:cubicBezTo>
                  <a:pt x="2153951" y="419598"/>
                  <a:pt x="2173086" y="345713"/>
                  <a:pt x="2134231" y="433137"/>
                </a:cubicBezTo>
                <a:cubicBezTo>
                  <a:pt x="2120496" y="464042"/>
                  <a:pt x="2120906" y="501249"/>
                  <a:pt x="2102147" y="529389"/>
                </a:cubicBezTo>
                <a:cubicBezTo>
                  <a:pt x="2091452" y="545431"/>
                  <a:pt x="2077893" y="559897"/>
                  <a:pt x="2070063" y="577516"/>
                </a:cubicBezTo>
                <a:cubicBezTo>
                  <a:pt x="2056328" y="608421"/>
                  <a:pt x="2037979" y="673768"/>
                  <a:pt x="2037979" y="673768"/>
                </a:cubicBezTo>
                <a:cubicBezTo>
                  <a:pt x="2032632" y="753979"/>
                  <a:pt x="2030353" y="834453"/>
                  <a:pt x="2021937" y="914400"/>
                </a:cubicBezTo>
                <a:cubicBezTo>
                  <a:pt x="2019629" y="936327"/>
                  <a:pt x="2015754" y="958848"/>
                  <a:pt x="2005894" y="978568"/>
                </a:cubicBezTo>
                <a:cubicBezTo>
                  <a:pt x="1988649" y="1013057"/>
                  <a:pt x="1973810" y="1053432"/>
                  <a:pt x="1941726" y="1074821"/>
                </a:cubicBezTo>
                <a:cubicBezTo>
                  <a:pt x="1879530" y="1116285"/>
                  <a:pt x="1911891" y="1100808"/>
                  <a:pt x="1845473" y="1122947"/>
                </a:cubicBezTo>
                <a:cubicBezTo>
                  <a:pt x="1829431" y="1133642"/>
                  <a:pt x="1814965" y="1147201"/>
                  <a:pt x="1797347" y="1155031"/>
                </a:cubicBezTo>
                <a:cubicBezTo>
                  <a:pt x="1766442" y="1168767"/>
                  <a:pt x="1733178" y="1176421"/>
                  <a:pt x="1701094" y="1187116"/>
                </a:cubicBezTo>
                <a:cubicBezTo>
                  <a:pt x="1685052" y="1192463"/>
                  <a:pt x="1669373" y="1199057"/>
                  <a:pt x="1652968" y="1203158"/>
                </a:cubicBezTo>
                <a:cubicBezTo>
                  <a:pt x="1631579" y="1208505"/>
                  <a:pt x="1609918" y="1212865"/>
                  <a:pt x="1588800" y="1219200"/>
                </a:cubicBezTo>
                <a:cubicBezTo>
                  <a:pt x="1556406" y="1228918"/>
                  <a:pt x="1525710" y="1244651"/>
                  <a:pt x="1492547" y="1251284"/>
                </a:cubicBezTo>
                <a:cubicBezTo>
                  <a:pt x="1465810" y="1256631"/>
                  <a:pt x="1438642" y="1260152"/>
                  <a:pt x="1412337" y="1267326"/>
                </a:cubicBezTo>
                <a:cubicBezTo>
                  <a:pt x="1379709" y="1276225"/>
                  <a:pt x="1349247" y="1292777"/>
                  <a:pt x="1316084" y="1299410"/>
                </a:cubicBezTo>
                <a:cubicBezTo>
                  <a:pt x="1289347" y="1304757"/>
                  <a:pt x="1262179" y="1308278"/>
                  <a:pt x="1235873" y="1315452"/>
                </a:cubicBezTo>
                <a:cubicBezTo>
                  <a:pt x="1203245" y="1324351"/>
                  <a:pt x="1171705" y="1336842"/>
                  <a:pt x="1139621" y="1347537"/>
                </a:cubicBezTo>
                <a:cubicBezTo>
                  <a:pt x="1123579" y="1352885"/>
                  <a:pt x="1107899" y="1359478"/>
                  <a:pt x="1091494" y="1363579"/>
                </a:cubicBezTo>
                <a:cubicBezTo>
                  <a:pt x="1070105" y="1368926"/>
                  <a:pt x="1048444" y="1373286"/>
                  <a:pt x="1027326" y="1379621"/>
                </a:cubicBezTo>
                <a:cubicBezTo>
                  <a:pt x="994932" y="1389339"/>
                  <a:pt x="963883" y="1403502"/>
                  <a:pt x="931073" y="1411705"/>
                </a:cubicBezTo>
                <a:cubicBezTo>
                  <a:pt x="888294" y="1422400"/>
                  <a:pt x="844569" y="1429845"/>
                  <a:pt x="802737" y="1443789"/>
                </a:cubicBezTo>
                <a:lnTo>
                  <a:pt x="658358" y="1491916"/>
                </a:lnTo>
                <a:cubicBezTo>
                  <a:pt x="642316" y="1497264"/>
                  <a:pt x="626636" y="1503857"/>
                  <a:pt x="610231" y="1507958"/>
                </a:cubicBezTo>
                <a:lnTo>
                  <a:pt x="546063" y="1524000"/>
                </a:lnTo>
                <a:cubicBezTo>
                  <a:pt x="530021" y="1534695"/>
                  <a:pt x="515182" y="1547462"/>
                  <a:pt x="497937" y="1556084"/>
                </a:cubicBezTo>
                <a:cubicBezTo>
                  <a:pt x="482812" y="1563646"/>
                  <a:pt x="464592" y="1563914"/>
                  <a:pt x="449810" y="1572126"/>
                </a:cubicBezTo>
                <a:cubicBezTo>
                  <a:pt x="284326" y="1664062"/>
                  <a:pt x="414330" y="1616038"/>
                  <a:pt x="305431" y="1652337"/>
                </a:cubicBezTo>
                <a:cubicBezTo>
                  <a:pt x="147309" y="1757751"/>
                  <a:pt x="253483" y="1669145"/>
                  <a:pt x="177094" y="1764631"/>
                </a:cubicBezTo>
                <a:cubicBezTo>
                  <a:pt x="167646" y="1776441"/>
                  <a:pt x="154085" y="1784616"/>
                  <a:pt x="145010" y="1796716"/>
                </a:cubicBezTo>
                <a:cubicBezTo>
                  <a:pt x="121874" y="1827564"/>
                  <a:pt x="80842" y="1892968"/>
                  <a:pt x="80842" y="1892968"/>
                </a:cubicBezTo>
                <a:cubicBezTo>
                  <a:pt x="39652" y="2016540"/>
                  <a:pt x="61319" y="1957820"/>
                  <a:pt x="16673" y="2069431"/>
                </a:cubicBezTo>
                <a:cubicBezTo>
                  <a:pt x="4091" y="2170086"/>
                  <a:pt x="-13524" y="2225450"/>
                  <a:pt x="16673" y="2326105"/>
                </a:cubicBezTo>
                <a:cubicBezTo>
                  <a:pt x="21019" y="2340592"/>
                  <a:pt x="39310" y="2346379"/>
                  <a:pt x="48758" y="2358189"/>
                </a:cubicBezTo>
                <a:cubicBezTo>
                  <a:pt x="60802" y="2373244"/>
                  <a:pt x="67209" y="2392683"/>
                  <a:pt x="80842" y="2406316"/>
                </a:cubicBezTo>
                <a:cubicBezTo>
                  <a:pt x="94475" y="2419949"/>
                  <a:pt x="114157" y="2426057"/>
                  <a:pt x="128968" y="2438400"/>
                </a:cubicBezTo>
                <a:cubicBezTo>
                  <a:pt x="146396" y="2452924"/>
                  <a:pt x="159665" y="2472002"/>
                  <a:pt x="177094" y="2486526"/>
                </a:cubicBezTo>
                <a:cubicBezTo>
                  <a:pt x="191906" y="2498869"/>
                  <a:pt x="210166" y="2506566"/>
                  <a:pt x="225221" y="2518610"/>
                </a:cubicBezTo>
                <a:cubicBezTo>
                  <a:pt x="237031" y="2528058"/>
                  <a:pt x="244336" y="2542913"/>
                  <a:pt x="257305" y="2550695"/>
                </a:cubicBezTo>
                <a:cubicBezTo>
                  <a:pt x="271805" y="2559395"/>
                  <a:pt x="290649" y="2558525"/>
                  <a:pt x="305431" y="2566737"/>
                </a:cubicBezTo>
                <a:cubicBezTo>
                  <a:pt x="339139" y="2585464"/>
                  <a:pt x="365102" y="2618711"/>
                  <a:pt x="401684" y="2630905"/>
                </a:cubicBezTo>
                <a:lnTo>
                  <a:pt x="497937" y="2662989"/>
                </a:lnTo>
                <a:cubicBezTo>
                  <a:pt x="653092" y="2779357"/>
                  <a:pt x="487751" y="2665919"/>
                  <a:pt x="610231" y="2727158"/>
                </a:cubicBezTo>
                <a:cubicBezTo>
                  <a:pt x="638120" y="2741102"/>
                  <a:pt x="661492" y="2763704"/>
                  <a:pt x="690442" y="2775284"/>
                </a:cubicBezTo>
                <a:cubicBezTo>
                  <a:pt x="715758" y="2785410"/>
                  <a:pt x="744347" y="2784152"/>
                  <a:pt x="770652" y="2791326"/>
                </a:cubicBezTo>
                <a:cubicBezTo>
                  <a:pt x="803280" y="2800225"/>
                  <a:pt x="835504" y="2810849"/>
                  <a:pt x="866905" y="2823410"/>
                </a:cubicBezTo>
                <a:cubicBezTo>
                  <a:pt x="893642" y="2834105"/>
                  <a:pt x="921359" y="2842617"/>
                  <a:pt x="947115" y="2855495"/>
                </a:cubicBezTo>
                <a:cubicBezTo>
                  <a:pt x="1018961" y="2891418"/>
                  <a:pt x="968488" y="2886341"/>
                  <a:pt x="1043368" y="2903621"/>
                </a:cubicBezTo>
                <a:cubicBezTo>
                  <a:pt x="1096504" y="2915883"/>
                  <a:pt x="1150315" y="2925010"/>
                  <a:pt x="1203789" y="2935705"/>
                </a:cubicBezTo>
                <a:cubicBezTo>
                  <a:pt x="1230526" y="2941052"/>
                  <a:pt x="1258133" y="2943125"/>
                  <a:pt x="1284000" y="2951747"/>
                </a:cubicBezTo>
                <a:cubicBezTo>
                  <a:pt x="1464702" y="3011981"/>
                  <a:pt x="1297953" y="2961439"/>
                  <a:pt x="1556715" y="3015916"/>
                </a:cubicBezTo>
                <a:cubicBezTo>
                  <a:pt x="1599865" y="3025000"/>
                  <a:pt x="1685052" y="3048000"/>
                  <a:pt x="1685052" y="3048000"/>
                </a:cubicBezTo>
                <a:cubicBezTo>
                  <a:pt x="1701094" y="3058695"/>
                  <a:pt x="1715934" y="3071462"/>
                  <a:pt x="1733179" y="3080084"/>
                </a:cubicBezTo>
                <a:cubicBezTo>
                  <a:pt x="1748304" y="3087646"/>
                  <a:pt x="1765472" y="3090189"/>
                  <a:pt x="1781305" y="3096126"/>
                </a:cubicBezTo>
                <a:cubicBezTo>
                  <a:pt x="1808268" y="3106237"/>
                  <a:pt x="1834452" y="3118369"/>
                  <a:pt x="1861515" y="3128210"/>
                </a:cubicBezTo>
                <a:cubicBezTo>
                  <a:pt x="1861535" y="3128217"/>
                  <a:pt x="1981820" y="3168313"/>
                  <a:pt x="2005894" y="3176337"/>
                </a:cubicBezTo>
                <a:lnTo>
                  <a:pt x="2150273" y="3224463"/>
                </a:lnTo>
                <a:lnTo>
                  <a:pt x="2198400" y="3240505"/>
                </a:lnTo>
              </a:path>
            </a:pathLst>
          </a:custGeom>
          <a:noFill/>
          <a:ln w="38100">
            <a:solidFill>
              <a:schemeClr val="accent2">
                <a:lumMod val="5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462"/>
          </a:p>
        </p:txBody>
      </p:sp>
      <p:sp>
        <p:nvSpPr>
          <p:cNvPr id="11" name="Freeform 10"/>
          <p:cNvSpPr/>
          <p:nvPr/>
        </p:nvSpPr>
        <p:spPr>
          <a:xfrm rot="208703">
            <a:off x="6645961" y="5799133"/>
            <a:ext cx="1612717" cy="394306"/>
          </a:xfrm>
          <a:custGeom>
            <a:avLst/>
            <a:gdLst>
              <a:gd name="connsiteX0" fmla="*/ 1443789 w 1443789"/>
              <a:gd name="connsiteY0" fmla="*/ 32084 h 288757"/>
              <a:gd name="connsiteX1" fmla="*/ 1283368 w 1443789"/>
              <a:gd name="connsiteY1" fmla="*/ 16042 h 288757"/>
              <a:gd name="connsiteX2" fmla="*/ 1187115 w 1443789"/>
              <a:gd name="connsiteY2" fmla="*/ 0 h 288757"/>
              <a:gd name="connsiteX3" fmla="*/ 625642 w 1443789"/>
              <a:gd name="connsiteY3" fmla="*/ 16042 h 288757"/>
              <a:gd name="connsiteX4" fmla="*/ 465221 w 1443789"/>
              <a:gd name="connsiteY4" fmla="*/ 64168 h 288757"/>
              <a:gd name="connsiteX5" fmla="*/ 417094 w 1443789"/>
              <a:gd name="connsiteY5" fmla="*/ 80210 h 288757"/>
              <a:gd name="connsiteX6" fmla="*/ 368968 w 1443789"/>
              <a:gd name="connsiteY6" fmla="*/ 112294 h 288757"/>
              <a:gd name="connsiteX7" fmla="*/ 272715 w 1443789"/>
              <a:gd name="connsiteY7" fmla="*/ 144379 h 288757"/>
              <a:gd name="connsiteX8" fmla="*/ 176463 w 1443789"/>
              <a:gd name="connsiteY8" fmla="*/ 192505 h 288757"/>
              <a:gd name="connsiteX9" fmla="*/ 128336 w 1443789"/>
              <a:gd name="connsiteY9" fmla="*/ 224589 h 288757"/>
              <a:gd name="connsiteX10" fmla="*/ 0 w 1443789"/>
              <a:gd name="connsiteY10" fmla="*/ 288757 h 288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3789" h="288757">
                <a:moveTo>
                  <a:pt x="1443789" y="32084"/>
                </a:moveTo>
                <a:cubicBezTo>
                  <a:pt x="1390315" y="26737"/>
                  <a:pt x="1336693" y="22708"/>
                  <a:pt x="1283368" y="16042"/>
                </a:cubicBezTo>
                <a:cubicBezTo>
                  <a:pt x="1251092" y="12008"/>
                  <a:pt x="1219642" y="0"/>
                  <a:pt x="1187115" y="0"/>
                </a:cubicBezTo>
                <a:cubicBezTo>
                  <a:pt x="999881" y="0"/>
                  <a:pt x="812800" y="10695"/>
                  <a:pt x="625642" y="16042"/>
                </a:cubicBezTo>
                <a:cubicBezTo>
                  <a:pt x="528661" y="40287"/>
                  <a:pt x="582393" y="25111"/>
                  <a:pt x="465221" y="64168"/>
                </a:cubicBezTo>
                <a:lnTo>
                  <a:pt x="417094" y="80210"/>
                </a:lnTo>
                <a:cubicBezTo>
                  <a:pt x="401052" y="90905"/>
                  <a:pt x="386586" y="104464"/>
                  <a:pt x="368968" y="112294"/>
                </a:cubicBezTo>
                <a:cubicBezTo>
                  <a:pt x="338063" y="126030"/>
                  <a:pt x="300855" y="125619"/>
                  <a:pt x="272715" y="144379"/>
                </a:cubicBezTo>
                <a:cubicBezTo>
                  <a:pt x="134797" y="236324"/>
                  <a:pt x="309292" y="126091"/>
                  <a:pt x="176463" y="192505"/>
                </a:cubicBezTo>
                <a:cubicBezTo>
                  <a:pt x="159218" y="201127"/>
                  <a:pt x="145955" y="216759"/>
                  <a:pt x="128336" y="224589"/>
                </a:cubicBezTo>
                <a:cubicBezTo>
                  <a:pt x="-4384" y="283575"/>
                  <a:pt x="65890" y="222867"/>
                  <a:pt x="0" y="288757"/>
                </a:cubicBezTo>
              </a:path>
            </a:pathLst>
          </a:custGeom>
          <a:noFill/>
          <a:ln w="38100">
            <a:solidFill>
              <a:schemeClr val="accent2">
                <a:lumMod val="5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462"/>
          </a:p>
        </p:txBody>
      </p:sp>
      <p:sp>
        <p:nvSpPr>
          <p:cNvPr id="12" name="Rectangle 11"/>
          <p:cNvSpPr/>
          <p:nvPr/>
        </p:nvSpPr>
        <p:spPr>
          <a:xfrm>
            <a:off x="6582916" y="4358059"/>
            <a:ext cx="892432" cy="418063"/>
          </a:xfrm>
          <a:prstGeom prst="rect">
            <a:avLst/>
          </a:prstGeom>
        </p:spPr>
        <p:txBody>
          <a:bodyPr wrap="square">
            <a:spAutoFit/>
          </a:bodyPr>
          <a:lstStyle/>
          <a:p>
            <a:pPr>
              <a:spcBef>
                <a:spcPts val="1462"/>
              </a:spcBef>
              <a:spcAft>
                <a:spcPts val="244"/>
              </a:spcAft>
              <a:buSzPts val="1200"/>
              <a:tabLst>
                <a:tab pos="296112" algn="l"/>
              </a:tabLst>
            </a:pPr>
            <a:r>
              <a:rPr lang="en-GB" sz="975" kern="1600" dirty="0">
                <a:cs typeface="Times New Roman" panose="02020603050405020304" pitchFamily="18" charset="0"/>
              </a:rPr>
              <a:t> </a:t>
            </a:r>
            <a:r>
              <a:rPr lang="en-US" sz="975" dirty="0" err="1">
                <a:ea typeface="Times New Roman" panose="02020603050405020304" pitchFamily="18" charset="0"/>
                <a:cs typeface="Times New Roman" panose="02020603050405020304" pitchFamily="18" charset="0"/>
              </a:rPr>
              <a:t>Welgedatcht</a:t>
            </a:r>
            <a:endParaRPr lang="en-US" sz="975" dirty="0">
              <a:ea typeface="Times New Roman" panose="02020603050405020304" pitchFamily="18" charset="0"/>
              <a:cs typeface="Times New Roman" panose="02020603050405020304" pitchFamily="18" charset="0"/>
            </a:endParaRPr>
          </a:p>
          <a:p>
            <a:endParaRPr lang="en-US" sz="975" dirty="0">
              <a:ea typeface="Times New Roman" panose="02020603050405020304" pitchFamily="18" charset="0"/>
              <a:cs typeface="Times New Roman" panose="02020603050405020304" pitchFamily="18" charset="0"/>
            </a:endParaRPr>
          </a:p>
        </p:txBody>
      </p:sp>
      <p:sp>
        <p:nvSpPr>
          <p:cNvPr id="13" name="Freeform 12"/>
          <p:cNvSpPr/>
          <p:nvPr/>
        </p:nvSpPr>
        <p:spPr>
          <a:xfrm>
            <a:off x="7156448" y="3742212"/>
            <a:ext cx="704152" cy="720717"/>
          </a:xfrm>
          <a:custGeom>
            <a:avLst/>
            <a:gdLst>
              <a:gd name="connsiteX0" fmla="*/ 866788 w 866788"/>
              <a:gd name="connsiteY0" fmla="*/ 876300 h 887178"/>
              <a:gd name="connsiteX1" fmla="*/ 819163 w 866788"/>
              <a:gd name="connsiteY1" fmla="*/ 885825 h 887178"/>
              <a:gd name="connsiteX2" fmla="*/ 533413 w 866788"/>
              <a:gd name="connsiteY2" fmla="*/ 866775 h 887178"/>
              <a:gd name="connsiteX3" fmla="*/ 476263 w 866788"/>
              <a:gd name="connsiteY3" fmla="*/ 847725 h 887178"/>
              <a:gd name="connsiteX4" fmla="*/ 419113 w 866788"/>
              <a:gd name="connsiteY4" fmla="*/ 819150 h 887178"/>
              <a:gd name="connsiteX5" fmla="*/ 390538 w 866788"/>
              <a:gd name="connsiteY5" fmla="*/ 790575 h 887178"/>
              <a:gd name="connsiteX6" fmla="*/ 361963 w 866788"/>
              <a:gd name="connsiteY6" fmla="*/ 771525 h 887178"/>
              <a:gd name="connsiteX7" fmla="*/ 323863 w 866788"/>
              <a:gd name="connsiteY7" fmla="*/ 742950 h 887178"/>
              <a:gd name="connsiteX8" fmla="*/ 295288 w 866788"/>
              <a:gd name="connsiteY8" fmla="*/ 714375 h 887178"/>
              <a:gd name="connsiteX9" fmla="*/ 276238 w 866788"/>
              <a:gd name="connsiteY9" fmla="*/ 676275 h 887178"/>
              <a:gd name="connsiteX10" fmla="*/ 247663 w 866788"/>
              <a:gd name="connsiteY10" fmla="*/ 666750 h 887178"/>
              <a:gd name="connsiteX11" fmla="*/ 238138 w 866788"/>
              <a:gd name="connsiteY11" fmla="*/ 638175 h 887178"/>
              <a:gd name="connsiteX12" fmla="*/ 190513 w 866788"/>
              <a:gd name="connsiteY12" fmla="*/ 571500 h 887178"/>
              <a:gd name="connsiteX13" fmla="*/ 123838 w 866788"/>
              <a:gd name="connsiteY13" fmla="*/ 485775 h 887178"/>
              <a:gd name="connsiteX14" fmla="*/ 95263 w 866788"/>
              <a:gd name="connsiteY14" fmla="*/ 428625 h 887178"/>
              <a:gd name="connsiteX15" fmla="*/ 66688 w 866788"/>
              <a:gd name="connsiteY15" fmla="*/ 333375 h 887178"/>
              <a:gd name="connsiteX16" fmla="*/ 47638 w 866788"/>
              <a:gd name="connsiteY16" fmla="*/ 276225 h 887178"/>
              <a:gd name="connsiteX17" fmla="*/ 19063 w 866788"/>
              <a:gd name="connsiteY17" fmla="*/ 171450 h 887178"/>
              <a:gd name="connsiteX18" fmla="*/ 9538 w 866788"/>
              <a:gd name="connsiteY18" fmla="*/ 142875 h 887178"/>
              <a:gd name="connsiteX19" fmla="*/ 13 w 866788"/>
              <a:gd name="connsiteY19" fmla="*/ 0 h 8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6788" h="887178">
                <a:moveTo>
                  <a:pt x="866788" y="876300"/>
                </a:moveTo>
                <a:cubicBezTo>
                  <a:pt x="850913" y="879475"/>
                  <a:pt x="835352" y="885825"/>
                  <a:pt x="819163" y="885825"/>
                </a:cubicBezTo>
                <a:cubicBezTo>
                  <a:pt x="716224" y="885825"/>
                  <a:pt x="626653" y="894747"/>
                  <a:pt x="533413" y="866775"/>
                </a:cubicBezTo>
                <a:cubicBezTo>
                  <a:pt x="514179" y="861005"/>
                  <a:pt x="492971" y="858864"/>
                  <a:pt x="476263" y="847725"/>
                </a:cubicBezTo>
                <a:cubicBezTo>
                  <a:pt x="439334" y="823106"/>
                  <a:pt x="458548" y="832295"/>
                  <a:pt x="419113" y="819150"/>
                </a:cubicBezTo>
                <a:cubicBezTo>
                  <a:pt x="409588" y="809625"/>
                  <a:pt x="400886" y="799199"/>
                  <a:pt x="390538" y="790575"/>
                </a:cubicBezTo>
                <a:cubicBezTo>
                  <a:pt x="381744" y="783246"/>
                  <a:pt x="371278" y="778179"/>
                  <a:pt x="361963" y="771525"/>
                </a:cubicBezTo>
                <a:cubicBezTo>
                  <a:pt x="349045" y="762298"/>
                  <a:pt x="335916" y="753281"/>
                  <a:pt x="323863" y="742950"/>
                </a:cubicBezTo>
                <a:cubicBezTo>
                  <a:pt x="313636" y="734184"/>
                  <a:pt x="303118" y="725336"/>
                  <a:pt x="295288" y="714375"/>
                </a:cubicBezTo>
                <a:cubicBezTo>
                  <a:pt x="287035" y="702821"/>
                  <a:pt x="286278" y="686315"/>
                  <a:pt x="276238" y="676275"/>
                </a:cubicBezTo>
                <a:cubicBezTo>
                  <a:pt x="269138" y="669175"/>
                  <a:pt x="257188" y="669925"/>
                  <a:pt x="247663" y="666750"/>
                </a:cubicBezTo>
                <a:cubicBezTo>
                  <a:pt x="244488" y="657225"/>
                  <a:pt x="242628" y="647155"/>
                  <a:pt x="238138" y="638175"/>
                </a:cubicBezTo>
                <a:cubicBezTo>
                  <a:pt x="230396" y="622691"/>
                  <a:pt x="198063" y="582286"/>
                  <a:pt x="190513" y="571500"/>
                </a:cubicBezTo>
                <a:cubicBezTo>
                  <a:pt x="137346" y="495547"/>
                  <a:pt x="173071" y="535008"/>
                  <a:pt x="123838" y="485775"/>
                </a:cubicBezTo>
                <a:cubicBezTo>
                  <a:pt x="89100" y="381562"/>
                  <a:pt x="144502" y="539412"/>
                  <a:pt x="95263" y="428625"/>
                </a:cubicBezTo>
                <a:cubicBezTo>
                  <a:pt x="74539" y="381997"/>
                  <a:pt x="79476" y="376000"/>
                  <a:pt x="66688" y="333375"/>
                </a:cubicBezTo>
                <a:cubicBezTo>
                  <a:pt x="60918" y="314141"/>
                  <a:pt x="51576" y="295916"/>
                  <a:pt x="47638" y="276225"/>
                </a:cubicBezTo>
                <a:cubicBezTo>
                  <a:pt x="34175" y="208909"/>
                  <a:pt x="43233" y="243959"/>
                  <a:pt x="19063" y="171450"/>
                </a:cubicBezTo>
                <a:lnTo>
                  <a:pt x="9538" y="142875"/>
                </a:lnTo>
                <a:cubicBezTo>
                  <a:pt x="-778" y="19083"/>
                  <a:pt x="13" y="66807"/>
                  <a:pt x="13" y="0"/>
                </a:cubicBezTo>
              </a:path>
            </a:pathLst>
          </a:custGeom>
          <a:noFill/>
          <a:ln w="38100">
            <a:solidFill>
              <a:schemeClr val="accent2">
                <a:lumMod val="5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462"/>
          </a:p>
        </p:txBody>
      </p:sp>
      <p:sp>
        <p:nvSpPr>
          <p:cNvPr id="14" name="Rectangle 13"/>
          <p:cNvSpPr/>
          <p:nvPr/>
        </p:nvSpPr>
        <p:spPr>
          <a:xfrm>
            <a:off x="7577774" y="4408126"/>
            <a:ext cx="180401" cy="145716"/>
          </a:xfrm>
          <a:prstGeom prst="rect">
            <a:avLst/>
          </a:prstGeom>
          <a:solidFill>
            <a:schemeClr val="bg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29245" tIns="29245" rIns="29245" bIns="29245" rtlCol="0" anchor="ctr"/>
          <a:lstStyle/>
          <a:p>
            <a:pPr algn="ctr">
              <a:lnSpc>
                <a:spcPct val="110000"/>
              </a:lnSpc>
              <a:spcBef>
                <a:spcPts val="75"/>
              </a:spcBef>
              <a:spcAft>
                <a:spcPts val="75"/>
              </a:spcAft>
            </a:pPr>
            <a:endParaRPr lang="en-ZA" sz="750" dirty="0">
              <a:solidFill>
                <a:schemeClr val="tx1"/>
              </a:solidFill>
            </a:endParaRPr>
          </a:p>
        </p:txBody>
      </p:sp>
      <p:sp>
        <p:nvSpPr>
          <p:cNvPr id="15" name="Rectangle 14"/>
          <p:cNvSpPr/>
          <p:nvPr/>
        </p:nvSpPr>
        <p:spPr>
          <a:xfrm>
            <a:off x="8241299" y="5522508"/>
            <a:ext cx="587629" cy="418063"/>
          </a:xfrm>
          <a:prstGeom prst="rect">
            <a:avLst/>
          </a:prstGeom>
        </p:spPr>
        <p:txBody>
          <a:bodyPr wrap="square">
            <a:spAutoFit/>
          </a:bodyPr>
          <a:lstStyle/>
          <a:p>
            <a:pPr>
              <a:spcBef>
                <a:spcPts val="1462"/>
              </a:spcBef>
              <a:spcAft>
                <a:spcPts val="244"/>
              </a:spcAft>
              <a:buSzPts val="1200"/>
              <a:tabLst>
                <a:tab pos="296112" algn="l"/>
              </a:tabLst>
            </a:pPr>
            <a:r>
              <a:rPr lang="en-GB" sz="975" kern="1600" dirty="0">
                <a:cs typeface="Times New Roman" panose="02020603050405020304" pitchFamily="18" charset="0"/>
              </a:rPr>
              <a:t> </a:t>
            </a:r>
            <a:r>
              <a:rPr lang="en-US" sz="975" dirty="0">
                <a:ea typeface="Times New Roman" panose="02020603050405020304" pitchFamily="18" charset="0"/>
                <a:cs typeface="Times New Roman" panose="02020603050405020304" pitchFamily="18" charset="0"/>
              </a:rPr>
              <a:t>Balfour</a:t>
            </a:r>
          </a:p>
          <a:p>
            <a:endParaRPr lang="en-US" sz="975" dirty="0">
              <a:ea typeface="Times New Roman" panose="02020603050405020304" pitchFamily="18" charset="0"/>
              <a:cs typeface="Times New Roman" panose="02020603050405020304" pitchFamily="18" charset="0"/>
            </a:endParaRPr>
          </a:p>
        </p:txBody>
      </p:sp>
      <p:sp>
        <p:nvSpPr>
          <p:cNvPr id="16" name="Rectangle 15"/>
          <p:cNvSpPr/>
          <p:nvPr/>
        </p:nvSpPr>
        <p:spPr>
          <a:xfrm>
            <a:off x="8088752" y="5806559"/>
            <a:ext cx="180401" cy="145716"/>
          </a:xfrm>
          <a:prstGeom prst="rect">
            <a:avLst/>
          </a:prstGeom>
          <a:solidFill>
            <a:schemeClr val="bg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29245" tIns="29245" rIns="29245" bIns="29245" rtlCol="0" anchor="ctr"/>
          <a:lstStyle/>
          <a:p>
            <a:pPr algn="ctr">
              <a:lnSpc>
                <a:spcPct val="110000"/>
              </a:lnSpc>
              <a:spcBef>
                <a:spcPts val="75"/>
              </a:spcBef>
              <a:spcAft>
                <a:spcPts val="75"/>
              </a:spcAft>
            </a:pPr>
            <a:endParaRPr lang="en-ZA" sz="750" dirty="0">
              <a:solidFill>
                <a:schemeClr val="tx1"/>
              </a:solidFill>
            </a:endParaRPr>
          </a:p>
        </p:txBody>
      </p:sp>
      <p:sp>
        <p:nvSpPr>
          <p:cNvPr id="17" name="Freeform 16"/>
          <p:cNvSpPr/>
          <p:nvPr/>
        </p:nvSpPr>
        <p:spPr>
          <a:xfrm rot="9243711">
            <a:off x="9108270" y="4120627"/>
            <a:ext cx="704152" cy="720717"/>
          </a:xfrm>
          <a:custGeom>
            <a:avLst/>
            <a:gdLst>
              <a:gd name="connsiteX0" fmla="*/ 866788 w 866788"/>
              <a:gd name="connsiteY0" fmla="*/ 876300 h 887178"/>
              <a:gd name="connsiteX1" fmla="*/ 819163 w 866788"/>
              <a:gd name="connsiteY1" fmla="*/ 885825 h 887178"/>
              <a:gd name="connsiteX2" fmla="*/ 533413 w 866788"/>
              <a:gd name="connsiteY2" fmla="*/ 866775 h 887178"/>
              <a:gd name="connsiteX3" fmla="*/ 476263 w 866788"/>
              <a:gd name="connsiteY3" fmla="*/ 847725 h 887178"/>
              <a:gd name="connsiteX4" fmla="*/ 419113 w 866788"/>
              <a:gd name="connsiteY4" fmla="*/ 819150 h 887178"/>
              <a:gd name="connsiteX5" fmla="*/ 390538 w 866788"/>
              <a:gd name="connsiteY5" fmla="*/ 790575 h 887178"/>
              <a:gd name="connsiteX6" fmla="*/ 361963 w 866788"/>
              <a:gd name="connsiteY6" fmla="*/ 771525 h 887178"/>
              <a:gd name="connsiteX7" fmla="*/ 323863 w 866788"/>
              <a:gd name="connsiteY7" fmla="*/ 742950 h 887178"/>
              <a:gd name="connsiteX8" fmla="*/ 295288 w 866788"/>
              <a:gd name="connsiteY8" fmla="*/ 714375 h 887178"/>
              <a:gd name="connsiteX9" fmla="*/ 276238 w 866788"/>
              <a:gd name="connsiteY9" fmla="*/ 676275 h 887178"/>
              <a:gd name="connsiteX10" fmla="*/ 247663 w 866788"/>
              <a:gd name="connsiteY10" fmla="*/ 666750 h 887178"/>
              <a:gd name="connsiteX11" fmla="*/ 238138 w 866788"/>
              <a:gd name="connsiteY11" fmla="*/ 638175 h 887178"/>
              <a:gd name="connsiteX12" fmla="*/ 190513 w 866788"/>
              <a:gd name="connsiteY12" fmla="*/ 571500 h 887178"/>
              <a:gd name="connsiteX13" fmla="*/ 123838 w 866788"/>
              <a:gd name="connsiteY13" fmla="*/ 485775 h 887178"/>
              <a:gd name="connsiteX14" fmla="*/ 95263 w 866788"/>
              <a:gd name="connsiteY14" fmla="*/ 428625 h 887178"/>
              <a:gd name="connsiteX15" fmla="*/ 66688 w 866788"/>
              <a:gd name="connsiteY15" fmla="*/ 333375 h 887178"/>
              <a:gd name="connsiteX16" fmla="*/ 47638 w 866788"/>
              <a:gd name="connsiteY16" fmla="*/ 276225 h 887178"/>
              <a:gd name="connsiteX17" fmla="*/ 19063 w 866788"/>
              <a:gd name="connsiteY17" fmla="*/ 171450 h 887178"/>
              <a:gd name="connsiteX18" fmla="*/ 9538 w 866788"/>
              <a:gd name="connsiteY18" fmla="*/ 142875 h 887178"/>
              <a:gd name="connsiteX19" fmla="*/ 13 w 866788"/>
              <a:gd name="connsiteY19" fmla="*/ 0 h 8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6788" h="887178">
                <a:moveTo>
                  <a:pt x="866788" y="876300"/>
                </a:moveTo>
                <a:cubicBezTo>
                  <a:pt x="850913" y="879475"/>
                  <a:pt x="835352" y="885825"/>
                  <a:pt x="819163" y="885825"/>
                </a:cubicBezTo>
                <a:cubicBezTo>
                  <a:pt x="716224" y="885825"/>
                  <a:pt x="626653" y="894747"/>
                  <a:pt x="533413" y="866775"/>
                </a:cubicBezTo>
                <a:cubicBezTo>
                  <a:pt x="514179" y="861005"/>
                  <a:pt x="492971" y="858864"/>
                  <a:pt x="476263" y="847725"/>
                </a:cubicBezTo>
                <a:cubicBezTo>
                  <a:pt x="439334" y="823106"/>
                  <a:pt x="458548" y="832295"/>
                  <a:pt x="419113" y="819150"/>
                </a:cubicBezTo>
                <a:cubicBezTo>
                  <a:pt x="409588" y="809625"/>
                  <a:pt x="400886" y="799199"/>
                  <a:pt x="390538" y="790575"/>
                </a:cubicBezTo>
                <a:cubicBezTo>
                  <a:pt x="381744" y="783246"/>
                  <a:pt x="371278" y="778179"/>
                  <a:pt x="361963" y="771525"/>
                </a:cubicBezTo>
                <a:cubicBezTo>
                  <a:pt x="349045" y="762298"/>
                  <a:pt x="335916" y="753281"/>
                  <a:pt x="323863" y="742950"/>
                </a:cubicBezTo>
                <a:cubicBezTo>
                  <a:pt x="313636" y="734184"/>
                  <a:pt x="303118" y="725336"/>
                  <a:pt x="295288" y="714375"/>
                </a:cubicBezTo>
                <a:cubicBezTo>
                  <a:pt x="287035" y="702821"/>
                  <a:pt x="286278" y="686315"/>
                  <a:pt x="276238" y="676275"/>
                </a:cubicBezTo>
                <a:cubicBezTo>
                  <a:pt x="269138" y="669175"/>
                  <a:pt x="257188" y="669925"/>
                  <a:pt x="247663" y="666750"/>
                </a:cubicBezTo>
                <a:cubicBezTo>
                  <a:pt x="244488" y="657225"/>
                  <a:pt x="242628" y="647155"/>
                  <a:pt x="238138" y="638175"/>
                </a:cubicBezTo>
                <a:cubicBezTo>
                  <a:pt x="230396" y="622691"/>
                  <a:pt x="198063" y="582286"/>
                  <a:pt x="190513" y="571500"/>
                </a:cubicBezTo>
                <a:cubicBezTo>
                  <a:pt x="137346" y="495547"/>
                  <a:pt x="173071" y="535008"/>
                  <a:pt x="123838" y="485775"/>
                </a:cubicBezTo>
                <a:cubicBezTo>
                  <a:pt x="89100" y="381562"/>
                  <a:pt x="144502" y="539412"/>
                  <a:pt x="95263" y="428625"/>
                </a:cubicBezTo>
                <a:cubicBezTo>
                  <a:pt x="74539" y="381997"/>
                  <a:pt x="79476" y="376000"/>
                  <a:pt x="66688" y="333375"/>
                </a:cubicBezTo>
                <a:cubicBezTo>
                  <a:pt x="60918" y="314141"/>
                  <a:pt x="51576" y="295916"/>
                  <a:pt x="47638" y="276225"/>
                </a:cubicBezTo>
                <a:cubicBezTo>
                  <a:pt x="34175" y="208909"/>
                  <a:pt x="43233" y="243959"/>
                  <a:pt x="19063" y="171450"/>
                </a:cubicBezTo>
                <a:lnTo>
                  <a:pt x="9538" y="142875"/>
                </a:lnTo>
                <a:cubicBezTo>
                  <a:pt x="-778" y="19083"/>
                  <a:pt x="13" y="66807"/>
                  <a:pt x="13" y="0"/>
                </a:cubicBezTo>
              </a:path>
            </a:pathLst>
          </a:custGeom>
          <a:noFill/>
          <a:ln w="38100">
            <a:solidFill>
              <a:schemeClr val="accent2">
                <a:lumMod val="5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462"/>
          </a:p>
        </p:txBody>
      </p:sp>
      <p:sp>
        <p:nvSpPr>
          <p:cNvPr id="18" name="Rectangle 17"/>
          <p:cNvSpPr/>
          <p:nvPr/>
        </p:nvSpPr>
        <p:spPr>
          <a:xfrm>
            <a:off x="8908140" y="4259671"/>
            <a:ext cx="180401" cy="145716"/>
          </a:xfrm>
          <a:prstGeom prst="rect">
            <a:avLst/>
          </a:prstGeom>
          <a:solidFill>
            <a:schemeClr val="bg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29245" tIns="29245" rIns="29245" bIns="29245" rtlCol="0" anchor="ctr"/>
          <a:lstStyle/>
          <a:p>
            <a:pPr algn="ctr">
              <a:lnSpc>
                <a:spcPct val="110000"/>
              </a:lnSpc>
              <a:spcBef>
                <a:spcPts val="75"/>
              </a:spcBef>
              <a:spcAft>
                <a:spcPts val="75"/>
              </a:spcAft>
            </a:pPr>
            <a:endParaRPr lang="en-ZA" sz="750" dirty="0">
              <a:solidFill>
                <a:schemeClr val="tx1"/>
              </a:solidFill>
            </a:endParaRPr>
          </a:p>
        </p:txBody>
      </p:sp>
      <p:sp>
        <p:nvSpPr>
          <p:cNvPr id="19" name="Rectangle 18"/>
          <p:cNvSpPr/>
          <p:nvPr/>
        </p:nvSpPr>
        <p:spPr>
          <a:xfrm>
            <a:off x="8756799" y="4363637"/>
            <a:ext cx="628076" cy="418063"/>
          </a:xfrm>
          <a:prstGeom prst="rect">
            <a:avLst/>
          </a:prstGeom>
        </p:spPr>
        <p:txBody>
          <a:bodyPr wrap="square">
            <a:spAutoFit/>
          </a:bodyPr>
          <a:lstStyle/>
          <a:p>
            <a:pPr>
              <a:spcBef>
                <a:spcPts val="1462"/>
              </a:spcBef>
              <a:spcAft>
                <a:spcPts val="244"/>
              </a:spcAft>
              <a:buSzPts val="1200"/>
              <a:tabLst>
                <a:tab pos="296112" algn="l"/>
              </a:tabLst>
            </a:pPr>
            <a:r>
              <a:rPr lang="en-US" sz="975" kern="1600" dirty="0" err="1">
                <a:cs typeface="Times New Roman" panose="02020603050405020304" pitchFamily="18" charset="0"/>
              </a:rPr>
              <a:t>Ogies</a:t>
            </a:r>
            <a:endParaRPr lang="en-US" sz="975" dirty="0">
              <a:ea typeface="Times New Roman" panose="02020603050405020304" pitchFamily="18" charset="0"/>
              <a:cs typeface="Times New Roman" panose="02020603050405020304" pitchFamily="18" charset="0"/>
            </a:endParaRPr>
          </a:p>
          <a:p>
            <a:endParaRPr lang="en-US" sz="975" dirty="0">
              <a:ea typeface="Times New Roman" panose="02020603050405020304" pitchFamily="18" charset="0"/>
              <a:cs typeface="Times New Roman" panose="02020603050405020304" pitchFamily="18" charset="0"/>
            </a:endParaRPr>
          </a:p>
        </p:txBody>
      </p:sp>
      <p:sp>
        <p:nvSpPr>
          <p:cNvPr id="20" name="Rectangle 19"/>
          <p:cNvSpPr/>
          <p:nvPr/>
        </p:nvSpPr>
        <p:spPr>
          <a:xfrm>
            <a:off x="9558174" y="3372589"/>
            <a:ext cx="180401" cy="145716"/>
          </a:xfrm>
          <a:prstGeom prst="rect">
            <a:avLst/>
          </a:prstGeom>
          <a:solidFill>
            <a:schemeClr val="bg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29245" tIns="29245" rIns="29245" bIns="29245" rtlCol="0" anchor="ctr"/>
          <a:lstStyle/>
          <a:p>
            <a:pPr algn="ctr">
              <a:lnSpc>
                <a:spcPct val="110000"/>
              </a:lnSpc>
              <a:spcBef>
                <a:spcPts val="75"/>
              </a:spcBef>
              <a:spcAft>
                <a:spcPts val="75"/>
              </a:spcAft>
            </a:pPr>
            <a:endParaRPr lang="en-ZA" sz="750" dirty="0">
              <a:solidFill>
                <a:schemeClr val="tx1"/>
              </a:solidFill>
            </a:endParaRPr>
          </a:p>
        </p:txBody>
      </p:sp>
      <p:sp>
        <p:nvSpPr>
          <p:cNvPr id="21" name="Rectangle 20"/>
          <p:cNvSpPr/>
          <p:nvPr/>
        </p:nvSpPr>
        <p:spPr>
          <a:xfrm>
            <a:off x="9485049" y="3495580"/>
            <a:ext cx="628076" cy="418063"/>
          </a:xfrm>
          <a:prstGeom prst="rect">
            <a:avLst/>
          </a:prstGeom>
        </p:spPr>
        <p:txBody>
          <a:bodyPr wrap="square">
            <a:spAutoFit/>
          </a:bodyPr>
          <a:lstStyle/>
          <a:p>
            <a:pPr>
              <a:spcBef>
                <a:spcPts val="1462"/>
              </a:spcBef>
              <a:spcAft>
                <a:spcPts val="244"/>
              </a:spcAft>
              <a:buSzPts val="1200"/>
              <a:tabLst>
                <a:tab pos="296112" algn="l"/>
              </a:tabLst>
            </a:pPr>
            <a:r>
              <a:rPr lang="en-US" sz="975" kern="1600" dirty="0">
                <a:cs typeface="Times New Roman" panose="02020603050405020304" pitchFamily="18" charset="0"/>
              </a:rPr>
              <a:t>Witbank</a:t>
            </a:r>
            <a:endParaRPr lang="en-US" sz="975" dirty="0">
              <a:ea typeface="Times New Roman" panose="02020603050405020304" pitchFamily="18" charset="0"/>
              <a:cs typeface="Times New Roman" panose="02020603050405020304" pitchFamily="18" charset="0"/>
            </a:endParaRPr>
          </a:p>
          <a:p>
            <a:endParaRPr lang="en-US" sz="975" dirty="0">
              <a:ea typeface="Times New Roman" panose="02020603050405020304" pitchFamily="18" charset="0"/>
              <a:cs typeface="Times New Roman" panose="02020603050405020304" pitchFamily="18" charset="0"/>
            </a:endParaRPr>
          </a:p>
        </p:txBody>
      </p:sp>
      <p:sp>
        <p:nvSpPr>
          <p:cNvPr id="22" name="Oval 21"/>
          <p:cNvSpPr/>
          <p:nvPr/>
        </p:nvSpPr>
        <p:spPr>
          <a:xfrm>
            <a:off x="6541030" y="6029579"/>
            <a:ext cx="148566" cy="153873"/>
          </a:xfrm>
          <a:prstGeom prst="ellipse">
            <a:avLst/>
          </a:prstGeom>
          <a:solidFill>
            <a:schemeClr val="bg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29245" tIns="29245" rIns="29245" bIns="29245" rtlCol="0" anchor="ctr"/>
          <a:lstStyle/>
          <a:p>
            <a:pPr algn="ctr">
              <a:lnSpc>
                <a:spcPct val="110000"/>
              </a:lnSpc>
              <a:spcBef>
                <a:spcPts val="75"/>
              </a:spcBef>
              <a:spcAft>
                <a:spcPts val="75"/>
              </a:spcAft>
            </a:pPr>
            <a:endParaRPr lang="en-ZA" sz="750" dirty="0">
              <a:solidFill>
                <a:schemeClr val="tx1"/>
              </a:solidFill>
            </a:endParaRPr>
          </a:p>
        </p:txBody>
      </p:sp>
      <p:sp>
        <p:nvSpPr>
          <p:cNvPr id="23" name="Rectangle 22"/>
          <p:cNvSpPr/>
          <p:nvPr/>
        </p:nvSpPr>
        <p:spPr>
          <a:xfrm>
            <a:off x="6617687" y="6051999"/>
            <a:ext cx="892432" cy="568104"/>
          </a:xfrm>
          <a:prstGeom prst="rect">
            <a:avLst/>
          </a:prstGeom>
        </p:spPr>
        <p:txBody>
          <a:bodyPr wrap="square">
            <a:spAutoFit/>
          </a:bodyPr>
          <a:lstStyle/>
          <a:p>
            <a:pPr>
              <a:spcBef>
                <a:spcPts val="1462"/>
              </a:spcBef>
              <a:spcAft>
                <a:spcPts val="244"/>
              </a:spcAft>
              <a:buSzPts val="1200"/>
              <a:tabLst>
                <a:tab pos="296112" algn="l"/>
              </a:tabLst>
            </a:pPr>
            <a:r>
              <a:rPr lang="en-GB" sz="975" b="1" kern="1600" dirty="0">
                <a:cs typeface="Times New Roman" panose="02020603050405020304" pitchFamily="18" charset="0"/>
              </a:rPr>
              <a:t> </a:t>
            </a:r>
            <a:r>
              <a:rPr lang="en-US" sz="975" b="1" dirty="0" err="1">
                <a:ea typeface="Times New Roman" panose="02020603050405020304" pitchFamily="18" charset="0"/>
                <a:cs typeface="Times New Roman" panose="02020603050405020304" pitchFamily="18" charset="0"/>
              </a:rPr>
              <a:t>Grootvlei</a:t>
            </a:r>
            <a:r>
              <a:rPr lang="en-US" sz="975" b="1" dirty="0">
                <a:ea typeface="Times New Roman" panose="02020603050405020304" pitchFamily="18" charset="0"/>
                <a:cs typeface="Times New Roman" panose="02020603050405020304" pitchFamily="18" charset="0"/>
              </a:rPr>
              <a:t> terminal</a:t>
            </a:r>
          </a:p>
          <a:p>
            <a:endParaRPr lang="en-US" sz="975" b="1" dirty="0">
              <a:ea typeface="Times New Roman" panose="02020603050405020304" pitchFamily="18" charset="0"/>
              <a:cs typeface="Times New Roman" panose="02020603050405020304" pitchFamily="18" charset="0"/>
            </a:endParaRPr>
          </a:p>
        </p:txBody>
      </p:sp>
      <p:pic>
        <p:nvPicPr>
          <p:cNvPr id="24" name="Pictur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64719" y="5051321"/>
            <a:ext cx="565277" cy="466682"/>
          </a:xfrm>
          <a:prstGeom prst="rect">
            <a:avLst/>
          </a:prstGeom>
        </p:spPr>
      </p:pic>
      <p:sp>
        <p:nvSpPr>
          <p:cNvPr id="25" name="Rectangle 24"/>
          <p:cNvSpPr/>
          <p:nvPr/>
        </p:nvSpPr>
        <p:spPr>
          <a:xfrm>
            <a:off x="3864718" y="5518004"/>
            <a:ext cx="982676" cy="392415"/>
          </a:xfrm>
          <a:prstGeom prst="rect">
            <a:avLst/>
          </a:prstGeom>
        </p:spPr>
        <p:txBody>
          <a:bodyPr wrap="square">
            <a:spAutoFit/>
          </a:bodyPr>
          <a:lstStyle/>
          <a:p>
            <a:pPr>
              <a:spcBef>
                <a:spcPts val="1462"/>
              </a:spcBef>
              <a:spcAft>
                <a:spcPts val="244"/>
              </a:spcAft>
              <a:buSzPts val="1200"/>
              <a:tabLst>
                <a:tab pos="296112" algn="l"/>
              </a:tabLst>
            </a:pPr>
            <a:r>
              <a:rPr lang="en-US" sz="975" b="1" kern="1600" dirty="0" err="1">
                <a:cs typeface="Times New Roman" panose="02020603050405020304" pitchFamily="18" charset="0"/>
              </a:rPr>
              <a:t>Grootvlei</a:t>
            </a:r>
            <a:r>
              <a:rPr lang="en-US" sz="975" b="1" kern="1600" dirty="0">
                <a:cs typeface="Times New Roman" panose="02020603050405020304" pitchFamily="18" charset="0"/>
              </a:rPr>
              <a:t> Power Station</a:t>
            </a:r>
            <a:endParaRPr lang="en-US" sz="975" dirty="0">
              <a:ea typeface="Times New Roman" panose="02020603050405020304" pitchFamily="18" charset="0"/>
              <a:cs typeface="Times New Roman" panose="02020603050405020304" pitchFamily="18" charset="0"/>
            </a:endParaRPr>
          </a:p>
        </p:txBody>
      </p:sp>
      <p:sp>
        <p:nvSpPr>
          <p:cNvPr id="26" name="Oval 25"/>
          <p:cNvSpPr/>
          <p:nvPr/>
        </p:nvSpPr>
        <p:spPr>
          <a:xfrm>
            <a:off x="7786317" y="2955573"/>
            <a:ext cx="148566" cy="153873"/>
          </a:xfrm>
          <a:prstGeom prst="ellipse">
            <a:avLst/>
          </a:prstGeom>
          <a:solidFill>
            <a:schemeClr val="bg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29245" tIns="29245" rIns="29245" bIns="29245" rtlCol="0" anchor="ctr"/>
          <a:lstStyle/>
          <a:p>
            <a:pPr algn="ctr">
              <a:lnSpc>
                <a:spcPct val="110000"/>
              </a:lnSpc>
              <a:spcBef>
                <a:spcPts val="75"/>
              </a:spcBef>
              <a:spcAft>
                <a:spcPts val="75"/>
              </a:spcAft>
            </a:pPr>
            <a:endParaRPr lang="en-ZA" sz="750" dirty="0">
              <a:solidFill>
                <a:schemeClr val="tx1"/>
              </a:solidFill>
            </a:endParaRPr>
          </a:p>
        </p:txBody>
      </p:sp>
      <p:sp>
        <p:nvSpPr>
          <p:cNvPr id="27" name="Rectangle 26"/>
          <p:cNvSpPr/>
          <p:nvPr/>
        </p:nvSpPr>
        <p:spPr>
          <a:xfrm>
            <a:off x="7598584" y="3094432"/>
            <a:ext cx="892432" cy="418063"/>
          </a:xfrm>
          <a:prstGeom prst="rect">
            <a:avLst/>
          </a:prstGeom>
        </p:spPr>
        <p:txBody>
          <a:bodyPr wrap="square">
            <a:spAutoFit/>
          </a:bodyPr>
          <a:lstStyle/>
          <a:p>
            <a:pPr>
              <a:spcBef>
                <a:spcPts val="1462"/>
              </a:spcBef>
              <a:spcAft>
                <a:spcPts val="244"/>
              </a:spcAft>
              <a:buSzPts val="1200"/>
              <a:tabLst>
                <a:tab pos="296112" algn="l"/>
              </a:tabLst>
            </a:pPr>
            <a:r>
              <a:rPr lang="en-GB" sz="975" b="1" kern="1600" dirty="0">
                <a:cs typeface="Times New Roman" panose="02020603050405020304" pitchFamily="18" charset="0"/>
              </a:rPr>
              <a:t> </a:t>
            </a:r>
            <a:r>
              <a:rPr lang="en-US" sz="975" b="1" dirty="0" err="1">
                <a:ea typeface="Times New Roman" panose="02020603050405020304" pitchFamily="18" charset="0"/>
                <a:cs typeface="Times New Roman" panose="02020603050405020304" pitchFamily="18" charset="0"/>
              </a:rPr>
              <a:t>Forfar</a:t>
            </a:r>
            <a:r>
              <a:rPr lang="en-US" sz="975" b="1" dirty="0">
                <a:ea typeface="Times New Roman" panose="02020603050405020304" pitchFamily="18" charset="0"/>
                <a:cs typeface="Times New Roman" panose="02020603050405020304" pitchFamily="18" charset="0"/>
              </a:rPr>
              <a:t> siding </a:t>
            </a:r>
          </a:p>
          <a:p>
            <a:endParaRPr lang="en-US" sz="975" b="1" dirty="0">
              <a:ea typeface="Times New Roman" panose="02020603050405020304" pitchFamily="18" charset="0"/>
              <a:cs typeface="Times New Roman" panose="02020603050405020304" pitchFamily="18" charset="0"/>
            </a:endParaRPr>
          </a:p>
        </p:txBody>
      </p:sp>
      <p:cxnSp>
        <p:nvCxnSpPr>
          <p:cNvPr id="28" name="Straight Arrow Connector 27"/>
          <p:cNvCxnSpPr/>
          <p:nvPr/>
        </p:nvCxnSpPr>
        <p:spPr>
          <a:xfrm>
            <a:off x="8333909" y="3269316"/>
            <a:ext cx="574231" cy="103273"/>
          </a:xfrm>
          <a:prstGeom prst="straightConnector1">
            <a:avLst/>
          </a:prstGeom>
          <a:ln w="15875" cap="rnd">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8000593" y="4263292"/>
            <a:ext cx="475389" cy="69239"/>
          </a:xfrm>
          <a:prstGeom prst="straightConnector1">
            <a:avLst/>
          </a:prstGeom>
          <a:ln w="15875" cap="rnd">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8998339" y="3645679"/>
            <a:ext cx="270526" cy="357249"/>
          </a:xfrm>
          <a:prstGeom prst="straightConnector1">
            <a:avLst/>
          </a:prstGeom>
          <a:ln w="15875" cap="rnd">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7156447" y="4670947"/>
            <a:ext cx="270526" cy="357249"/>
          </a:xfrm>
          <a:prstGeom prst="straightConnector1">
            <a:avLst/>
          </a:prstGeom>
          <a:ln w="15875" cap="rnd">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571943" y="5339149"/>
            <a:ext cx="362941" cy="230575"/>
          </a:xfrm>
          <a:prstGeom prst="straightConnector1">
            <a:avLst/>
          </a:prstGeom>
          <a:ln w="15875" cap="rnd">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6818797" y="5741699"/>
            <a:ext cx="457437" cy="137718"/>
          </a:xfrm>
          <a:prstGeom prst="straightConnector1">
            <a:avLst/>
          </a:prstGeom>
          <a:ln w="15875" cap="rnd">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22" idx="2"/>
          </p:cNvCxnSpPr>
          <p:nvPr/>
        </p:nvCxnSpPr>
        <p:spPr>
          <a:xfrm flipH="1" flipV="1">
            <a:off x="4532420" y="5676270"/>
            <a:ext cx="2008610" cy="430244"/>
          </a:xfrm>
          <a:prstGeom prst="straightConnector1">
            <a:avLst/>
          </a:prstGeom>
          <a:ln w="38100" cap="rnd">
            <a:solidFill>
              <a:schemeClr val="accent1"/>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41" name="Picture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322384" flipV="1">
            <a:off x="5266786" y="5652313"/>
            <a:ext cx="573388" cy="454209"/>
          </a:xfrm>
          <a:prstGeom prst="rect">
            <a:avLst/>
          </a:prstGeom>
        </p:spPr>
      </p:pic>
      <p:sp>
        <p:nvSpPr>
          <p:cNvPr id="34" name="TextBox 33"/>
          <p:cNvSpPr txBox="1"/>
          <p:nvPr/>
        </p:nvSpPr>
        <p:spPr>
          <a:xfrm>
            <a:off x="1387170" y="445077"/>
            <a:ext cx="6677219" cy="400110"/>
          </a:xfrm>
          <a:prstGeom prst="rect">
            <a:avLst/>
          </a:prstGeom>
          <a:noFill/>
        </p:spPr>
        <p:txBody>
          <a:bodyPr wrap="square" rtlCol="0">
            <a:spAutoFit/>
          </a:bodyPr>
          <a:lstStyle/>
          <a:p>
            <a:r>
              <a:rPr lang="en-US" sz="2000" b="1" dirty="0">
                <a:solidFill>
                  <a:srgbClr val="000000"/>
                </a:solidFill>
                <a:cs typeface="ApexSans-Bold"/>
              </a:rPr>
              <a:t>Operating model</a:t>
            </a:r>
          </a:p>
        </p:txBody>
      </p:sp>
      <p:graphicFrame>
        <p:nvGraphicFramePr>
          <p:cNvPr id="5" name="Table 4"/>
          <p:cNvGraphicFramePr>
            <a:graphicFrameLocks noGrp="1"/>
          </p:cNvGraphicFramePr>
          <p:nvPr>
            <p:extLst>
              <p:ext uri="{D42A27DB-BD31-4B8C-83A1-F6EECF244321}">
                <p14:modId xmlns:p14="http://schemas.microsoft.com/office/powerpoint/2010/main" val="2606252260"/>
              </p:ext>
            </p:extLst>
          </p:nvPr>
        </p:nvGraphicFramePr>
        <p:xfrm>
          <a:off x="1352144" y="2355883"/>
          <a:ext cx="5337453" cy="1036320"/>
        </p:xfrm>
        <a:graphic>
          <a:graphicData uri="http://schemas.openxmlformats.org/drawingml/2006/table">
            <a:tbl>
              <a:tblPr firstRow="1" bandRow="1">
                <a:tableStyleId>{5C22544A-7EE6-4342-B048-85BDC9FD1C3A}</a:tableStyleId>
              </a:tblPr>
              <a:tblGrid>
                <a:gridCol w="1065619">
                  <a:extLst>
                    <a:ext uri="{9D8B030D-6E8A-4147-A177-3AD203B41FA5}">
                      <a16:colId xmlns:a16="http://schemas.microsoft.com/office/drawing/2014/main" val="20000"/>
                    </a:ext>
                  </a:extLst>
                </a:gridCol>
                <a:gridCol w="1129374">
                  <a:extLst>
                    <a:ext uri="{9D8B030D-6E8A-4147-A177-3AD203B41FA5}">
                      <a16:colId xmlns:a16="http://schemas.microsoft.com/office/drawing/2014/main" val="20001"/>
                    </a:ext>
                  </a:extLst>
                </a:gridCol>
                <a:gridCol w="1007478">
                  <a:extLst>
                    <a:ext uri="{9D8B030D-6E8A-4147-A177-3AD203B41FA5}">
                      <a16:colId xmlns:a16="http://schemas.microsoft.com/office/drawing/2014/main" val="20002"/>
                    </a:ext>
                  </a:extLst>
                </a:gridCol>
                <a:gridCol w="1067491">
                  <a:extLst>
                    <a:ext uri="{9D8B030D-6E8A-4147-A177-3AD203B41FA5}">
                      <a16:colId xmlns:a16="http://schemas.microsoft.com/office/drawing/2014/main" val="20003"/>
                    </a:ext>
                  </a:extLst>
                </a:gridCol>
                <a:gridCol w="1067491">
                  <a:extLst>
                    <a:ext uri="{9D8B030D-6E8A-4147-A177-3AD203B41FA5}">
                      <a16:colId xmlns:a16="http://schemas.microsoft.com/office/drawing/2014/main" val="20004"/>
                    </a:ext>
                  </a:extLst>
                </a:gridCol>
              </a:tblGrid>
              <a:tr h="230652">
                <a:tc>
                  <a:txBody>
                    <a:bodyPr/>
                    <a:lstStyle/>
                    <a:p>
                      <a:r>
                        <a:rPr lang="en-US" sz="1100" dirty="0"/>
                        <a:t>Departure</a:t>
                      </a:r>
                    </a:p>
                  </a:txBody>
                  <a:tcPr/>
                </a:tc>
                <a:tc>
                  <a:txBody>
                    <a:bodyPr/>
                    <a:lstStyle/>
                    <a:p>
                      <a:r>
                        <a:rPr lang="en-US" sz="1100" dirty="0"/>
                        <a:t>Destination</a:t>
                      </a:r>
                    </a:p>
                  </a:txBody>
                  <a:tcPr/>
                </a:tc>
                <a:tc>
                  <a:txBody>
                    <a:bodyPr/>
                    <a:lstStyle/>
                    <a:p>
                      <a:r>
                        <a:rPr lang="en-US" sz="1100" dirty="0"/>
                        <a:t>Crew</a:t>
                      </a:r>
                    </a:p>
                  </a:txBody>
                  <a:tcPr/>
                </a:tc>
                <a:tc>
                  <a:txBody>
                    <a:bodyPr/>
                    <a:lstStyle/>
                    <a:p>
                      <a:r>
                        <a:rPr lang="en-US" sz="1100" dirty="0"/>
                        <a:t>Locomotives</a:t>
                      </a:r>
                    </a:p>
                  </a:txBody>
                  <a:tcPr/>
                </a:tc>
                <a:tc>
                  <a:txBody>
                    <a:bodyPr/>
                    <a:lstStyle/>
                    <a:p>
                      <a:r>
                        <a:rPr lang="en-US" sz="1100" dirty="0"/>
                        <a:t>Wagons</a:t>
                      </a:r>
                    </a:p>
                  </a:txBody>
                  <a:tcPr/>
                </a:tc>
                <a:extLst>
                  <a:ext uri="{0D108BD9-81ED-4DB2-BD59-A6C34878D82A}">
                    <a16:rowId xmlns:a16="http://schemas.microsoft.com/office/drawing/2014/main" val="10000"/>
                  </a:ext>
                </a:extLst>
              </a:tr>
              <a:tr h="230652">
                <a:tc>
                  <a:txBody>
                    <a:bodyPr/>
                    <a:lstStyle/>
                    <a:p>
                      <a:r>
                        <a:rPr lang="en-US" sz="1100" dirty="0"/>
                        <a:t>Arbor</a:t>
                      </a:r>
                    </a:p>
                  </a:txBody>
                  <a:tcPr/>
                </a:tc>
                <a:tc>
                  <a:txBody>
                    <a:bodyPr/>
                    <a:lstStyle/>
                    <a:p>
                      <a:r>
                        <a:rPr lang="en-US" sz="1100" dirty="0" err="1"/>
                        <a:t>Clewer</a:t>
                      </a:r>
                      <a:endParaRPr lang="en-US" sz="1100" dirty="0"/>
                    </a:p>
                  </a:txBody>
                  <a:tcPr/>
                </a:tc>
                <a:tc>
                  <a:txBody>
                    <a:bodyPr/>
                    <a:lstStyle/>
                    <a:p>
                      <a:r>
                        <a:rPr lang="en-US" sz="1100" dirty="0"/>
                        <a:t>Witbank</a:t>
                      </a:r>
                    </a:p>
                  </a:txBody>
                  <a:tcPr/>
                </a:tc>
                <a:tc>
                  <a:txBody>
                    <a:bodyPr/>
                    <a:lstStyle/>
                    <a:p>
                      <a:r>
                        <a:rPr lang="en-US" sz="1100" dirty="0"/>
                        <a:t>Diesel</a:t>
                      </a:r>
                    </a:p>
                  </a:txBody>
                  <a:tcPr/>
                </a:tc>
                <a:tc>
                  <a:txBody>
                    <a:bodyPr/>
                    <a:lstStyle/>
                    <a:p>
                      <a:r>
                        <a:rPr lang="en-US" sz="1100" dirty="0"/>
                        <a:t>50 </a:t>
                      </a:r>
                    </a:p>
                  </a:txBody>
                  <a:tcPr/>
                </a:tc>
                <a:extLst>
                  <a:ext uri="{0D108BD9-81ED-4DB2-BD59-A6C34878D82A}">
                    <a16:rowId xmlns:a16="http://schemas.microsoft.com/office/drawing/2014/main" val="10001"/>
                  </a:ext>
                </a:extLst>
              </a:tr>
              <a:tr h="230652">
                <a:tc>
                  <a:txBody>
                    <a:bodyPr/>
                    <a:lstStyle/>
                    <a:p>
                      <a:r>
                        <a:rPr lang="en-US" sz="1100" dirty="0" err="1"/>
                        <a:t>Clewer</a:t>
                      </a:r>
                      <a:endParaRPr lang="en-US" sz="1100" dirty="0"/>
                    </a:p>
                  </a:txBody>
                  <a:tcPr/>
                </a:tc>
                <a:tc>
                  <a:txBody>
                    <a:bodyPr/>
                    <a:lstStyle/>
                    <a:p>
                      <a:r>
                        <a:rPr lang="en-US" sz="1100" dirty="0"/>
                        <a:t>Balfour</a:t>
                      </a:r>
                    </a:p>
                  </a:txBody>
                  <a:tcPr/>
                </a:tc>
                <a:tc>
                  <a:txBody>
                    <a:bodyPr/>
                    <a:lstStyle/>
                    <a:p>
                      <a:r>
                        <a:rPr lang="en-US" sz="1100" dirty="0" err="1"/>
                        <a:t>Welgedag</a:t>
                      </a:r>
                      <a:endParaRPr lang="en-US" sz="1100" dirty="0"/>
                    </a:p>
                  </a:txBody>
                  <a:tcPr/>
                </a:tc>
                <a:tc>
                  <a:txBody>
                    <a:bodyPr/>
                    <a:lstStyle/>
                    <a:p>
                      <a:r>
                        <a:rPr lang="en-US" sz="1100" dirty="0"/>
                        <a:t>Electric</a:t>
                      </a:r>
                    </a:p>
                  </a:txBody>
                  <a:tcPr/>
                </a:tc>
                <a:tc>
                  <a:txBody>
                    <a:bodyPr/>
                    <a:lstStyle/>
                    <a:p>
                      <a:r>
                        <a:rPr lang="en-US" sz="1100"/>
                        <a:t>50</a:t>
                      </a:r>
                      <a:endParaRPr lang="en-US" sz="1100" dirty="0"/>
                    </a:p>
                  </a:txBody>
                  <a:tcPr/>
                </a:tc>
                <a:extLst>
                  <a:ext uri="{0D108BD9-81ED-4DB2-BD59-A6C34878D82A}">
                    <a16:rowId xmlns:a16="http://schemas.microsoft.com/office/drawing/2014/main" val="10002"/>
                  </a:ext>
                </a:extLst>
              </a:tr>
              <a:tr h="230652">
                <a:tc>
                  <a:txBody>
                    <a:bodyPr/>
                    <a:lstStyle/>
                    <a:p>
                      <a:r>
                        <a:rPr lang="en-US" sz="1100" dirty="0"/>
                        <a:t>Balfour</a:t>
                      </a:r>
                    </a:p>
                  </a:txBody>
                  <a:tcPr/>
                </a:tc>
                <a:tc>
                  <a:txBody>
                    <a:bodyPr/>
                    <a:lstStyle/>
                    <a:p>
                      <a:r>
                        <a:rPr lang="en-US" sz="1100" dirty="0"/>
                        <a:t>Grootvlei</a:t>
                      </a:r>
                    </a:p>
                  </a:txBody>
                  <a:tcPr/>
                </a:tc>
                <a:tc>
                  <a:txBody>
                    <a:bodyPr/>
                    <a:lstStyle/>
                    <a:p>
                      <a:r>
                        <a:rPr lang="en-US" sz="1100" dirty="0"/>
                        <a:t>Balfour</a:t>
                      </a:r>
                    </a:p>
                  </a:txBody>
                  <a:tcPr/>
                </a:tc>
                <a:tc>
                  <a:txBody>
                    <a:bodyPr/>
                    <a:lstStyle/>
                    <a:p>
                      <a:r>
                        <a:rPr lang="en-US" sz="1100" dirty="0"/>
                        <a:t>Diesel (RDP)</a:t>
                      </a:r>
                    </a:p>
                  </a:txBody>
                  <a:tcPr/>
                </a:tc>
                <a:tc>
                  <a:txBody>
                    <a:bodyPr/>
                    <a:lstStyle/>
                    <a:p>
                      <a:r>
                        <a:rPr lang="en-US" sz="1100" dirty="0"/>
                        <a:t>50</a:t>
                      </a:r>
                    </a:p>
                  </a:txBody>
                  <a:tcPr/>
                </a:tc>
                <a:extLst>
                  <a:ext uri="{0D108BD9-81ED-4DB2-BD59-A6C34878D82A}">
                    <a16:rowId xmlns:a16="http://schemas.microsoft.com/office/drawing/2014/main" val="10003"/>
                  </a:ext>
                </a:extLst>
              </a:tr>
            </a:tbl>
          </a:graphicData>
        </a:graphic>
      </p:graphicFrame>
      <p:sp>
        <p:nvSpPr>
          <p:cNvPr id="35" name="Rectangle 34"/>
          <p:cNvSpPr/>
          <p:nvPr/>
        </p:nvSpPr>
        <p:spPr>
          <a:xfrm>
            <a:off x="1490236" y="3741543"/>
            <a:ext cx="5000499" cy="461665"/>
          </a:xfrm>
          <a:prstGeom prst="rect">
            <a:avLst/>
          </a:prstGeom>
        </p:spPr>
        <p:txBody>
          <a:bodyPr wrap="square">
            <a:spAutoFit/>
          </a:bodyPr>
          <a:lstStyle/>
          <a:p>
            <a:r>
              <a:rPr lang="en-US" sz="1200" b="1" dirty="0">
                <a:ea typeface="Times New Roman" panose="02020603050405020304" pitchFamily="18" charset="0"/>
                <a:cs typeface="Times New Roman" panose="02020603050405020304" pitchFamily="18" charset="0"/>
              </a:rPr>
              <a:t>NB</a:t>
            </a:r>
            <a:r>
              <a:rPr lang="en-US" sz="1200" dirty="0">
                <a:ea typeface="Times New Roman" panose="02020603050405020304" pitchFamily="18" charset="0"/>
                <a:cs typeface="Times New Roman" panose="02020603050405020304" pitchFamily="18" charset="0"/>
              </a:rPr>
              <a:t>: </a:t>
            </a:r>
            <a:r>
              <a:rPr lang="en-US" sz="1200" dirty="0">
                <a:solidFill>
                  <a:srgbClr val="FF0000"/>
                </a:solidFill>
                <a:ea typeface="Times New Roman" panose="02020603050405020304" pitchFamily="18" charset="0"/>
                <a:cs typeface="Times New Roman" panose="02020603050405020304" pitchFamily="18" charset="0"/>
              </a:rPr>
              <a:t>42 wagons are currently being offloaded due to surface problems at Grootvlei terminal</a:t>
            </a:r>
          </a:p>
        </p:txBody>
      </p:sp>
    </p:spTree>
    <p:extLst>
      <p:ext uri="{BB962C8B-B14F-4D97-AF65-F5344CB8AC3E}">
        <p14:creationId xmlns:p14="http://schemas.microsoft.com/office/powerpoint/2010/main" val="1911572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91844" y="6324848"/>
            <a:ext cx="73025" cy="138430"/>
          </a:xfrm>
          <a:prstGeom prst="rect">
            <a:avLst/>
          </a:prstGeom>
        </p:spPr>
        <p:txBody>
          <a:bodyPr vert="horz" wrap="square" lIns="0" tIns="0" rIns="0" bIns="0" rtlCol="0">
            <a:spAutoFit/>
          </a:bodyPr>
          <a:lstStyle/>
          <a:p>
            <a:pPr>
              <a:lnSpc>
                <a:spcPct val="100000"/>
              </a:lnSpc>
            </a:pPr>
            <a:r>
              <a:rPr sz="900" b="1" dirty="0">
                <a:solidFill>
                  <a:srgbClr val="7E7E7E"/>
                </a:solidFill>
                <a:latin typeface="Tahoma"/>
                <a:cs typeface="Tahoma"/>
              </a:rPr>
              <a:t>7</a:t>
            </a:r>
            <a:endParaRPr sz="900">
              <a:latin typeface="Tahoma"/>
              <a:cs typeface="Tahoma"/>
            </a:endParaRPr>
          </a:p>
        </p:txBody>
      </p:sp>
      <p:sp>
        <p:nvSpPr>
          <p:cNvPr id="3" name="object 3"/>
          <p:cNvSpPr/>
          <p:nvPr/>
        </p:nvSpPr>
        <p:spPr>
          <a:xfrm>
            <a:off x="568451" y="1121663"/>
            <a:ext cx="11055350" cy="0"/>
          </a:xfrm>
          <a:custGeom>
            <a:avLst/>
            <a:gdLst/>
            <a:ahLst/>
            <a:cxnLst/>
            <a:rect l="l" t="t" r="r" b="b"/>
            <a:pathLst>
              <a:path w="11055350">
                <a:moveTo>
                  <a:pt x="0" y="0"/>
                </a:moveTo>
                <a:lnTo>
                  <a:pt x="11054842" y="0"/>
                </a:lnTo>
              </a:path>
            </a:pathLst>
          </a:custGeom>
          <a:ln w="21336">
            <a:solidFill>
              <a:srgbClr val="8A8E91"/>
            </a:solidFill>
          </a:ln>
        </p:spPr>
        <p:txBody>
          <a:bodyPr wrap="square" lIns="0" tIns="0" rIns="0" bIns="0" rtlCol="0"/>
          <a:lstStyle/>
          <a:p>
            <a:endParaRPr/>
          </a:p>
        </p:txBody>
      </p:sp>
      <p:sp>
        <p:nvSpPr>
          <p:cNvPr id="4" name="object 4"/>
          <p:cNvSpPr/>
          <p:nvPr/>
        </p:nvSpPr>
        <p:spPr>
          <a:xfrm>
            <a:off x="621030" y="6137909"/>
            <a:ext cx="167640" cy="294640"/>
          </a:xfrm>
          <a:custGeom>
            <a:avLst/>
            <a:gdLst/>
            <a:ahLst/>
            <a:cxnLst/>
            <a:rect l="l" t="t" r="r" b="b"/>
            <a:pathLst>
              <a:path w="167640" h="294639">
                <a:moveTo>
                  <a:pt x="0" y="294131"/>
                </a:moveTo>
                <a:lnTo>
                  <a:pt x="167474" y="0"/>
                </a:lnTo>
              </a:path>
            </a:pathLst>
          </a:custGeom>
          <a:ln w="38100">
            <a:solidFill>
              <a:srgbClr val="E72F22"/>
            </a:solidFill>
          </a:ln>
        </p:spPr>
        <p:txBody>
          <a:bodyPr wrap="square" lIns="0" tIns="0" rIns="0" bIns="0" rtlCol="0"/>
          <a:lstStyle/>
          <a:p>
            <a:endParaRPr/>
          </a:p>
        </p:txBody>
      </p:sp>
      <p:grpSp>
        <p:nvGrpSpPr>
          <p:cNvPr id="5" name="object 5"/>
          <p:cNvGrpSpPr/>
          <p:nvPr/>
        </p:nvGrpSpPr>
        <p:grpSpPr>
          <a:xfrm>
            <a:off x="0" y="0"/>
            <a:ext cx="12192000" cy="6858000"/>
            <a:chOff x="0" y="0"/>
            <a:chExt cx="12192000" cy="6858000"/>
          </a:xfrm>
        </p:grpSpPr>
        <p:sp>
          <p:nvSpPr>
            <p:cNvPr id="6" name="object 6"/>
            <p:cNvSpPr/>
            <p:nvPr/>
          </p:nvSpPr>
          <p:spPr>
            <a:xfrm>
              <a:off x="10560314" y="264332"/>
              <a:ext cx="1096463" cy="744108"/>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0" y="0"/>
              <a:ext cx="12192000" cy="6857998"/>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9154668" y="1342643"/>
              <a:ext cx="977265" cy="91440"/>
            </a:xfrm>
            <a:custGeom>
              <a:avLst/>
              <a:gdLst/>
              <a:ahLst/>
              <a:cxnLst/>
              <a:rect l="l" t="t" r="r" b="b"/>
              <a:pathLst>
                <a:path w="977265" h="91440">
                  <a:moveTo>
                    <a:pt x="15532" y="29298"/>
                  </a:moveTo>
                  <a:lnTo>
                    <a:pt x="2413" y="29298"/>
                  </a:lnTo>
                  <a:lnTo>
                    <a:pt x="2413" y="91186"/>
                  </a:lnTo>
                  <a:lnTo>
                    <a:pt x="15532" y="91186"/>
                  </a:lnTo>
                  <a:lnTo>
                    <a:pt x="15532" y="29298"/>
                  </a:lnTo>
                  <a:close/>
                </a:path>
                <a:path w="977265" h="91440">
                  <a:moveTo>
                    <a:pt x="18161" y="3810"/>
                  </a:moveTo>
                  <a:lnTo>
                    <a:pt x="14097" y="0"/>
                  </a:lnTo>
                  <a:lnTo>
                    <a:pt x="4064" y="0"/>
                  </a:lnTo>
                  <a:lnTo>
                    <a:pt x="0" y="3810"/>
                  </a:lnTo>
                  <a:lnTo>
                    <a:pt x="0" y="13462"/>
                  </a:lnTo>
                  <a:lnTo>
                    <a:pt x="4064" y="17399"/>
                  </a:lnTo>
                  <a:lnTo>
                    <a:pt x="14097" y="17399"/>
                  </a:lnTo>
                  <a:lnTo>
                    <a:pt x="18161" y="13462"/>
                  </a:lnTo>
                  <a:lnTo>
                    <a:pt x="18161" y="3810"/>
                  </a:lnTo>
                  <a:close/>
                </a:path>
                <a:path w="977265" h="91440">
                  <a:moveTo>
                    <a:pt x="225844" y="29298"/>
                  </a:moveTo>
                  <a:lnTo>
                    <a:pt x="212725" y="29298"/>
                  </a:lnTo>
                  <a:lnTo>
                    <a:pt x="212725" y="91186"/>
                  </a:lnTo>
                  <a:lnTo>
                    <a:pt x="225844" y="91186"/>
                  </a:lnTo>
                  <a:lnTo>
                    <a:pt x="225844" y="29298"/>
                  </a:lnTo>
                  <a:close/>
                </a:path>
                <a:path w="977265" h="91440">
                  <a:moveTo>
                    <a:pt x="228473" y="3810"/>
                  </a:moveTo>
                  <a:lnTo>
                    <a:pt x="224536" y="0"/>
                  </a:lnTo>
                  <a:lnTo>
                    <a:pt x="214376" y="0"/>
                  </a:lnTo>
                  <a:lnTo>
                    <a:pt x="210312" y="3810"/>
                  </a:lnTo>
                  <a:lnTo>
                    <a:pt x="210312" y="13462"/>
                  </a:lnTo>
                  <a:lnTo>
                    <a:pt x="214376" y="17399"/>
                  </a:lnTo>
                  <a:lnTo>
                    <a:pt x="224536" y="17399"/>
                  </a:lnTo>
                  <a:lnTo>
                    <a:pt x="228473" y="13462"/>
                  </a:lnTo>
                  <a:lnTo>
                    <a:pt x="228473" y="3810"/>
                  </a:lnTo>
                  <a:close/>
                </a:path>
                <a:path w="977265" h="91440">
                  <a:moveTo>
                    <a:pt x="974305" y="29298"/>
                  </a:moveTo>
                  <a:lnTo>
                    <a:pt x="962279" y="29298"/>
                  </a:lnTo>
                  <a:lnTo>
                    <a:pt x="962279" y="91186"/>
                  </a:lnTo>
                  <a:lnTo>
                    <a:pt x="974305" y="91186"/>
                  </a:lnTo>
                  <a:lnTo>
                    <a:pt x="974305" y="29298"/>
                  </a:lnTo>
                  <a:close/>
                </a:path>
                <a:path w="977265" h="91440">
                  <a:moveTo>
                    <a:pt x="976757" y="3810"/>
                  </a:moveTo>
                  <a:lnTo>
                    <a:pt x="973074" y="0"/>
                  </a:lnTo>
                  <a:lnTo>
                    <a:pt x="963803" y="0"/>
                  </a:lnTo>
                  <a:lnTo>
                    <a:pt x="960120" y="3810"/>
                  </a:lnTo>
                  <a:lnTo>
                    <a:pt x="960120" y="13462"/>
                  </a:lnTo>
                  <a:lnTo>
                    <a:pt x="963803" y="17399"/>
                  </a:lnTo>
                  <a:lnTo>
                    <a:pt x="973074" y="17399"/>
                  </a:lnTo>
                  <a:lnTo>
                    <a:pt x="976757" y="13462"/>
                  </a:lnTo>
                  <a:lnTo>
                    <a:pt x="976757" y="3810"/>
                  </a:lnTo>
                  <a:close/>
                </a:path>
              </a:pathLst>
            </a:custGeom>
            <a:solidFill>
              <a:srgbClr val="FFFFFF"/>
            </a:solidFill>
          </p:spPr>
          <p:txBody>
            <a:bodyPr wrap="square" lIns="0" tIns="0" rIns="0" bIns="0" rtlCol="0"/>
            <a:lstStyle/>
            <a:p>
              <a:endParaRPr/>
            </a:p>
          </p:txBody>
        </p:sp>
        <p:sp>
          <p:nvSpPr>
            <p:cNvPr id="9" name="object 9"/>
            <p:cNvSpPr/>
            <p:nvPr/>
          </p:nvSpPr>
          <p:spPr>
            <a:xfrm>
              <a:off x="9183623" y="1370075"/>
              <a:ext cx="117348" cy="65532"/>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9317736" y="1370075"/>
              <a:ext cx="34925" cy="64135"/>
            </a:xfrm>
            <a:custGeom>
              <a:avLst/>
              <a:gdLst/>
              <a:ahLst/>
              <a:cxnLst/>
              <a:rect l="l" t="t" r="r" b="b"/>
              <a:pathLst>
                <a:path w="34925" h="64134">
                  <a:moveTo>
                    <a:pt x="34925" y="1016"/>
                  </a:moveTo>
                  <a:lnTo>
                    <a:pt x="32258" y="381"/>
                  </a:lnTo>
                  <a:lnTo>
                    <a:pt x="28702" y="0"/>
                  </a:lnTo>
                  <a:lnTo>
                    <a:pt x="26035" y="0"/>
                  </a:lnTo>
                  <a:lnTo>
                    <a:pt x="21717" y="381"/>
                  </a:lnTo>
                  <a:lnTo>
                    <a:pt x="17526" y="1270"/>
                  </a:lnTo>
                  <a:lnTo>
                    <a:pt x="13335" y="2921"/>
                  </a:lnTo>
                  <a:lnTo>
                    <a:pt x="9398" y="5080"/>
                  </a:lnTo>
                  <a:lnTo>
                    <a:pt x="8255" y="1651"/>
                  </a:lnTo>
                  <a:lnTo>
                    <a:pt x="0" y="1651"/>
                  </a:lnTo>
                  <a:lnTo>
                    <a:pt x="0" y="64008"/>
                  </a:lnTo>
                  <a:lnTo>
                    <a:pt x="12319" y="64008"/>
                  </a:lnTo>
                  <a:lnTo>
                    <a:pt x="12319" y="14859"/>
                  </a:lnTo>
                  <a:lnTo>
                    <a:pt x="15748" y="13208"/>
                  </a:lnTo>
                  <a:lnTo>
                    <a:pt x="19812" y="11811"/>
                  </a:lnTo>
                  <a:lnTo>
                    <a:pt x="28448" y="11811"/>
                  </a:lnTo>
                  <a:lnTo>
                    <a:pt x="31877" y="12573"/>
                  </a:lnTo>
                  <a:lnTo>
                    <a:pt x="34925" y="13716"/>
                  </a:lnTo>
                  <a:lnTo>
                    <a:pt x="34925" y="11811"/>
                  </a:lnTo>
                  <a:lnTo>
                    <a:pt x="34925" y="5080"/>
                  </a:lnTo>
                  <a:lnTo>
                    <a:pt x="34925" y="1016"/>
                  </a:lnTo>
                  <a:close/>
                </a:path>
              </a:pathLst>
            </a:custGeom>
            <a:solidFill>
              <a:srgbClr val="FFFFFF"/>
            </a:solidFill>
          </p:spPr>
          <p:txBody>
            <a:bodyPr wrap="square" lIns="0" tIns="0" rIns="0" bIns="0" rtlCol="0"/>
            <a:lstStyle/>
            <a:p>
              <a:endParaRPr/>
            </a:p>
          </p:txBody>
        </p:sp>
        <p:sp>
          <p:nvSpPr>
            <p:cNvPr id="11" name="object 11"/>
            <p:cNvSpPr/>
            <p:nvPr/>
          </p:nvSpPr>
          <p:spPr>
            <a:xfrm>
              <a:off x="9400031" y="1370075"/>
              <a:ext cx="121920" cy="96012"/>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9608819" y="1342644"/>
              <a:ext cx="132460" cy="92963"/>
            </a:xfrm>
            <a:prstGeom prst="rect">
              <a:avLst/>
            </a:prstGeom>
            <a:blipFill>
              <a:blip r:embed="rId6" cstate="print"/>
              <a:stretch>
                <a:fillRect/>
              </a:stretch>
            </a:blipFill>
          </p:spPr>
          <p:txBody>
            <a:bodyPr wrap="square" lIns="0" tIns="0" rIns="0" bIns="0" rtlCol="0"/>
            <a:lstStyle/>
            <a:p>
              <a:endParaRPr/>
            </a:p>
          </p:txBody>
        </p:sp>
        <p:sp>
          <p:nvSpPr>
            <p:cNvPr id="13" name="object 13"/>
            <p:cNvSpPr/>
            <p:nvPr/>
          </p:nvSpPr>
          <p:spPr>
            <a:xfrm>
              <a:off x="9618598" y="1370075"/>
              <a:ext cx="26670" cy="5080"/>
            </a:xfrm>
            <a:custGeom>
              <a:avLst/>
              <a:gdLst/>
              <a:ahLst/>
              <a:cxnLst/>
              <a:rect l="l" t="t" r="r" b="b"/>
              <a:pathLst>
                <a:path w="26670" h="5080">
                  <a:moveTo>
                    <a:pt x="20193" y="0"/>
                  </a:moveTo>
                  <a:lnTo>
                    <a:pt x="17399" y="0"/>
                  </a:lnTo>
                  <a:lnTo>
                    <a:pt x="12953" y="381"/>
                  </a:lnTo>
                  <a:lnTo>
                    <a:pt x="8508" y="1270"/>
                  </a:lnTo>
                  <a:lnTo>
                    <a:pt x="4191" y="2921"/>
                  </a:lnTo>
                  <a:lnTo>
                    <a:pt x="0" y="5079"/>
                  </a:lnTo>
                  <a:lnTo>
                    <a:pt x="26670" y="5079"/>
                  </a:lnTo>
                  <a:lnTo>
                    <a:pt x="26670" y="1015"/>
                  </a:lnTo>
                  <a:lnTo>
                    <a:pt x="23875" y="381"/>
                  </a:lnTo>
                  <a:lnTo>
                    <a:pt x="20193" y="0"/>
                  </a:lnTo>
                  <a:close/>
                </a:path>
              </a:pathLst>
            </a:custGeom>
            <a:solidFill>
              <a:srgbClr val="FFFFFF"/>
            </a:solidFill>
          </p:spPr>
          <p:txBody>
            <a:bodyPr wrap="square" lIns="0" tIns="0" rIns="0" bIns="0" rtlCol="0"/>
            <a:lstStyle/>
            <a:p>
              <a:endParaRPr/>
            </a:p>
          </p:txBody>
        </p:sp>
        <p:sp>
          <p:nvSpPr>
            <p:cNvPr id="14" name="object 14"/>
            <p:cNvSpPr/>
            <p:nvPr/>
          </p:nvSpPr>
          <p:spPr>
            <a:xfrm>
              <a:off x="9753600" y="1341119"/>
              <a:ext cx="121920" cy="124967"/>
            </a:xfrm>
            <a:prstGeom prst="rect">
              <a:avLst/>
            </a:prstGeom>
            <a:blipFill>
              <a:blip r:embed="rId7" cstate="print"/>
              <a:stretch>
                <a:fillRect/>
              </a:stretch>
            </a:blipFill>
          </p:spPr>
          <p:txBody>
            <a:bodyPr wrap="square" lIns="0" tIns="0" rIns="0" bIns="0" rtlCol="0"/>
            <a:lstStyle/>
            <a:p>
              <a:endParaRPr/>
            </a:p>
          </p:txBody>
        </p:sp>
        <p:sp>
          <p:nvSpPr>
            <p:cNvPr id="15" name="object 15"/>
            <p:cNvSpPr/>
            <p:nvPr/>
          </p:nvSpPr>
          <p:spPr>
            <a:xfrm>
              <a:off x="9966959" y="1370075"/>
              <a:ext cx="99059" cy="65532"/>
            </a:xfrm>
            <a:prstGeom prst="rect">
              <a:avLst/>
            </a:prstGeom>
            <a:blipFill>
              <a:blip r:embed="rId8" cstate="print"/>
              <a:stretch>
                <a:fillRect/>
              </a:stretch>
            </a:blipFill>
          </p:spPr>
          <p:txBody>
            <a:bodyPr wrap="square" lIns="0" tIns="0" rIns="0" bIns="0" rtlCol="0"/>
            <a:lstStyle/>
            <a:p>
              <a:endParaRPr/>
            </a:p>
          </p:txBody>
        </p:sp>
        <p:sp>
          <p:nvSpPr>
            <p:cNvPr id="16" name="object 16"/>
            <p:cNvSpPr/>
            <p:nvPr/>
          </p:nvSpPr>
          <p:spPr>
            <a:xfrm>
              <a:off x="10148316" y="1341119"/>
              <a:ext cx="118872" cy="94487"/>
            </a:xfrm>
            <a:prstGeom prst="rect">
              <a:avLst/>
            </a:prstGeom>
            <a:blipFill>
              <a:blip r:embed="rId9" cstate="print"/>
              <a:stretch>
                <a:fillRect/>
              </a:stretch>
            </a:blipFill>
          </p:spPr>
          <p:txBody>
            <a:bodyPr wrap="square" lIns="0" tIns="0" rIns="0" bIns="0" rtlCol="0"/>
            <a:lstStyle/>
            <a:p>
              <a:endParaRPr/>
            </a:p>
          </p:txBody>
        </p:sp>
        <p:sp>
          <p:nvSpPr>
            <p:cNvPr id="17" name="object 17"/>
            <p:cNvSpPr/>
            <p:nvPr/>
          </p:nvSpPr>
          <p:spPr>
            <a:xfrm>
              <a:off x="10311383" y="1371600"/>
              <a:ext cx="57911" cy="92963"/>
            </a:xfrm>
            <a:prstGeom prst="rect">
              <a:avLst/>
            </a:prstGeom>
            <a:blipFill>
              <a:blip r:embed="rId10" cstate="print"/>
              <a:stretch>
                <a:fillRect/>
              </a:stretch>
            </a:blipFill>
          </p:spPr>
          <p:txBody>
            <a:bodyPr wrap="square" lIns="0" tIns="0" rIns="0" bIns="0" rtlCol="0"/>
            <a:lstStyle/>
            <a:p>
              <a:endParaRPr/>
            </a:p>
          </p:txBody>
        </p:sp>
        <p:sp>
          <p:nvSpPr>
            <p:cNvPr id="18" name="object 18"/>
            <p:cNvSpPr/>
            <p:nvPr/>
          </p:nvSpPr>
          <p:spPr>
            <a:xfrm>
              <a:off x="9131045" y="1341882"/>
              <a:ext cx="1160145" cy="93345"/>
            </a:xfrm>
            <a:custGeom>
              <a:avLst/>
              <a:gdLst/>
              <a:ahLst/>
              <a:cxnLst/>
              <a:rect l="l" t="t" r="r" b="b"/>
              <a:pathLst>
                <a:path w="1160145" h="93344">
                  <a:moveTo>
                    <a:pt x="0" y="0"/>
                  </a:moveTo>
                  <a:lnTo>
                    <a:pt x="0" y="92837"/>
                  </a:lnTo>
                </a:path>
                <a:path w="1160145" h="93344">
                  <a:moveTo>
                    <a:pt x="958596" y="0"/>
                  </a:moveTo>
                  <a:lnTo>
                    <a:pt x="958596" y="92837"/>
                  </a:lnTo>
                </a:path>
                <a:path w="1160145" h="93344">
                  <a:moveTo>
                    <a:pt x="1159763" y="0"/>
                  </a:moveTo>
                  <a:lnTo>
                    <a:pt x="1159763" y="92837"/>
                  </a:lnTo>
                </a:path>
              </a:pathLst>
            </a:custGeom>
            <a:ln w="19812">
              <a:solidFill>
                <a:srgbClr val="FFFFFF"/>
              </a:solidFill>
            </a:ln>
          </p:spPr>
          <p:txBody>
            <a:bodyPr wrap="square" lIns="0" tIns="0" rIns="0" bIns="0" rtlCol="0"/>
            <a:lstStyle/>
            <a:p>
              <a:endParaRPr/>
            </a:p>
          </p:txBody>
        </p:sp>
        <p:sp>
          <p:nvSpPr>
            <p:cNvPr id="19" name="object 19"/>
            <p:cNvSpPr/>
            <p:nvPr/>
          </p:nvSpPr>
          <p:spPr>
            <a:xfrm>
              <a:off x="9564624" y="1339595"/>
              <a:ext cx="360045" cy="95885"/>
            </a:xfrm>
            <a:custGeom>
              <a:avLst/>
              <a:gdLst/>
              <a:ahLst/>
              <a:cxnLst/>
              <a:rect l="l" t="t" r="r" b="b"/>
              <a:pathLst>
                <a:path w="360045" h="95884">
                  <a:moveTo>
                    <a:pt x="32004" y="32512"/>
                  </a:moveTo>
                  <a:lnTo>
                    <a:pt x="12954" y="32512"/>
                  </a:lnTo>
                  <a:lnTo>
                    <a:pt x="12954" y="13462"/>
                  </a:lnTo>
                  <a:lnTo>
                    <a:pt x="16510" y="11938"/>
                  </a:lnTo>
                  <a:lnTo>
                    <a:pt x="24638" y="11938"/>
                  </a:lnTo>
                  <a:lnTo>
                    <a:pt x="27813" y="12192"/>
                  </a:lnTo>
                  <a:lnTo>
                    <a:pt x="29210" y="12446"/>
                  </a:lnTo>
                  <a:lnTo>
                    <a:pt x="29210" y="11938"/>
                  </a:lnTo>
                  <a:lnTo>
                    <a:pt x="29210" y="762"/>
                  </a:lnTo>
                  <a:lnTo>
                    <a:pt x="26035" y="0"/>
                  </a:lnTo>
                  <a:lnTo>
                    <a:pt x="21209" y="0"/>
                  </a:lnTo>
                  <a:lnTo>
                    <a:pt x="13462" y="1016"/>
                  </a:lnTo>
                  <a:lnTo>
                    <a:pt x="6604" y="4191"/>
                  </a:lnTo>
                  <a:lnTo>
                    <a:pt x="1778" y="9652"/>
                  </a:lnTo>
                  <a:lnTo>
                    <a:pt x="0" y="17653"/>
                  </a:lnTo>
                  <a:lnTo>
                    <a:pt x="0" y="94361"/>
                  </a:lnTo>
                  <a:lnTo>
                    <a:pt x="12954" y="94361"/>
                  </a:lnTo>
                  <a:lnTo>
                    <a:pt x="12954" y="43561"/>
                  </a:lnTo>
                  <a:lnTo>
                    <a:pt x="32004" y="43561"/>
                  </a:lnTo>
                  <a:lnTo>
                    <a:pt x="32004" y="32512"/>
                  </a:lnTo>
                  <a:close/>
                </a:path>
                <a:path w="360045" h="95884">
                  <a:moveTo>
                    <a:pt x="359537" y="31496"/>
                  </a:moveTo>
                  <a:lnTo>
                    <a:pt x="340614" y="31496"/>
                  </a:lnTo>
                  <a:lnTo>
                    <a:pt x="340614" y="12192"/>
                  </a:lnTo>
                  <a:lnTo>
                    <a:pt x="327660" y="15748"/>
                  </a:lnTo>
                  <a:lnTo>
                    <a:pt x="327660" y="78232"/>
                  </a:lnTo>
                  <a:lnTo>
                    <a:pt x="329438" y="86233"/>
                  </a:lnTo>
                  <a:lnTo>
                    <a:pt x="334264" y="91694"/>
                  </a:lnTo>
                  <a:lnTo>
                    <a:pt x="341122" y="94742"/>
                  </a:lnTo>
                  <a:lnTo>
                    <a:pt x="348869" y="95758"/>
                  </a:lnTo>
                  <a:lnTo>
                    <a:pt x="353695" y="95758"/>
                  </a:lnTo>
                  <a:lnTo>
                    <a:pt x="356870" y="94996"/>
                  </a:lnTo>
                  <a:lnTo>
                    <a:pt x="356870" y="83820"/>
                  </a:lnTo>
                  <a:lnTo>
                    <a:pt x="356870" y="83439"/>
                  </a:lnTo>
                  <a:lnTo>
                    <a:pt x="355473" y="83693"/>
                  </a:lnTo>
                  <a:lnTo>
                    <a:pt x="352298" y="83820"/>
                  </a:lnTo>
                  <a:lnTo>
                    <a:pt x="344170" y="83820"/>
                  </a:lnTo>
                  <a:lnTo>
                    <a:pt x="340614" y="82423"/>
                  </a:lnTo>
                  <a:lnTo>
                    <a:pt x="340614" y="42545"/>
                  </a:lnTo>
                  <a:lnTo>
                    <a:pt x="359537" y="42545"/>
                  </a:lnTo>
                  <a:lnTo>
                    <a:pt x="359537" y="31496"/>
                  </a:lnTo>
                  <a:close/>
                </a:path>
              </a:pathLst>
            </a:custGeom>
            <a:solidFill>
              <a:srgbClr val="FFFFFF"/>
            </a:solidFill>
          </p:spPr>
          <p:txBody>
            <a:bodyPr wrap="square" lIns="0" tIns="0" rIns="0" bIns="0" rtlCol="0"/>
            <a:lstStyle/>
            <a:p>
              <a:endParaRPr/>
            </a:p>
          </p:txBody>
        </p:sp>
        <p:sp>
          <p:nvSpPr>
            <p:cNvPr id="20" name="object 20"/>
            <p:cNvSpPr/>
            <p:nvPr/>
          </p:nvSpPr>
          <p:spPr>
            <a:xfrm>
              <a:off x="10366247" y="638555"/>
              <a:ext cx="372110" cy="214629"/>
            </a:xfrm>
            <a:custGeom>
              <a:avLst/>
              <a:gdLst/>
              <a:ahLst/>
              <a:cxnLst/>
              <a:rect l="l" t="t" r="r" b="b"/>
              <a:pathLst>
                <a:path w="372109" h="214630">
                  <a:moveTo>
                    <a:pt x="371601" y="0"/>
                  </a:moveTo>
                  <a:lnTo>
                    <a:pt x="0" y="0"/>
                  </a:lnTo>
                  <a:lnTo>
                    <a:pt x="123825" y="214503"/>
                  </a:lnTo>
                  <a:lnTo>
                    <a:pt x="247650" y="214503"/>
                  </a:lnTo>
                  <a:lnTo>
                    <a:pt x="371601" y="0"/>
                  </a:lnTo>
                  <a:close/>
                </a:path>
              </a:pathLst>
            </a:custGeom>
            <a:solidFill>
              <a:srgbClr val="85BC3D"/>
            </a:solidFill>
          </p:spPr>
          <p:txBody>
            <a:bodyPr wrap="square" lIns="0" tIns="0" rIns="0" bIns="0" rtlCol="0"/>
            <a:lstStyle/>
            <a:p>
              <a:endParaRPr/>
            </a:p>
          </p:txBody>
        </p:sp>
        <p:sp>
          <p:nvSpPr>
            <p:cNvPr id="21" name="object 21"/>
            <p:cNvSpPr/>
            <p:nvPr/>
          </p:nvSpPr>
          <p:spPr>
            <a:xfrm>
              <a:off x="10596372" y="301751"/>
              <a:ext cx="1038860" cy="949325"/>
            </a:xfrm>
            <a:custGeom>
              <a:avLst/>
              <a:gdLst/>
              <a:ahLst/>
              <a:cxnLst/>
              <a:rect l="l" t="t" r="r" b="b"/>
              <a:pathLst>
                <a:path w="1038859" h="949325">
                  <a:moveTo>
                    <a:pt x="327787" y="123317"/>
                  </a:moveTo>
                  <a:lnTo>
                    <a:pt x="300228" y="75184"/>
                  </a:lnTo>
                  <a:lnTo>
                    <a:pt x="296926" y="69469"/>
                  </a:lnTo>
                  <a:lnTo>
                    <a:pt x="303403" y="64008"/>
                  </a:lnTo>
                  <a:lnTo>
                    <a:pt x="308229" y="57150"/>
                  </a:lnTo>
                  <a:lnTo>
                    <a:pt x="311404" y="49276"/>
                  </a:lnTo>
                  <a:lnTo>
                    <a:pt x="311531" y="48133"/>
                  </a:lnTo>
                  <a:lnTo>
                    <a:pt x="312547" y="40398"/>
                  </a:lnTo>
                  <a:lnTo>
                    <a:pt x="291465" y="2667"/>
                  </a:lnTo>
                  <a:lnTo>
                    <a:pt x="282067" y="787"/>
                  </a:lnTo>
                  <a:lnTo>
                    <a:pt x="282067" y="44704"/>
                  </a:lnTo>
                  <a:lnTo>
                    <a:pt x="278511" y="48133"/>
                  </a:lnTo>
                  <a:lnTo>
                    <a:pt x="236093" y="48133"/>
                  </a:lnTo>
                  <a:lnTo>
                    <a:pt x="236093" y="26924"/>
                  </a:lnTo>
                  <a:lnTo>
                    <a:pt x="278511" y="26924"/>
                  </a:lnTo>
                  <a:lnTo>
                    <a:pt x="281940" y="30480"/>
                  </a:lnTo>
                  <a:lnTo>
                    <a:pt x="282067" y="44704"/>
                  </a:lnTo>
                  <a:lnTo>
                    <a:pt x="282067" y="787"/>
                  </a:lnTo>
                  <a:lnTo>
                    <a:pt x="278130" y="0"/>
                  </a:lnTo>
                  <a:lnTo>
                    <a:pt x="205486" y="0"/>
                  </a:lnTo>
                  <a:lnTo>
                    <a:pt x="205486" y="123317"/>
                  </a:lnTo>
                  <a:lnTo>
                    <a:pt x="236093" y="123317"/>
                  </a:lnTo>
                  <a:lnTo>
                    <a:pt x="236093" y="75184"/>
                  </a:lnTo>
                  <a:lnTo>
                    <a:pt x="269240" y="75184"/>
                  </a:lnTo>
                  <a:lnTo>
                    <a:pt x="296799" y="123317"/>
                  </a:lnTo>
                  <a:lnTo>
                    <a:pt x="327787" y="123317"/>
                  </a:lnTo>
                  <a:close/>
                </a:path>
                <a:path w="1038859" h="949325">
                  <a:moveTo>
                    <a:pt x="484251" y="123317"/>
                  </a:moveTo>
                  <a:lnTo>
                    <a:pt x="468757" y="92583"/>
                  </a:lnTo>
                  <a:lnTo>
                    <a:pt x="455168" y="65532"/>
                  </a:lnTo>
                  <a:lnTo>
                    <a:pt x="438531" y="32385"/>
                  </a:lnTo>
                  <a:lnTo>
                    <a:pt x="422656" y="762"/>
                  </a:lnTo>
                  <a:lnTo>
                    <a:pt x="422656" y="65532"/>
                  </a:lnTo>
                  <a:lnTo>
                    <a:pt x="389382" y="65532"/>
                  </a:lnTo>
                  <a:lnTo>
                    <a:pt x="406019" y="32385"/>
                  </a:lnTo>
                  <a:lnTo>
                    <a:pt x="422656" y="65532"/>
                  </a:lnTo>
                  <a:lnTo>
                    <a:pt x="422656" y="762"/>
                  </a:lnTo>
                  <a:lnTo>
                    <a:pt x="422275" y="0"/>
                  </a:lnTo>
                  <a:lnTo>
                    <a:pt x="389763" y="0"/>
                  </a:lnTo>
                  <a:lnTo>
                    <a:pt x="327787" y="123317"/>
                  </a:lnTo>
                  <a:lnTo>
                    <a:pt x="360299" y="123317"/>
                  </a:lnTo>
                  <a:lnTo>
                    <a:pt x="375793" y="92583"/>
                  </a:lnTo>
                  <a:lnTo>
                    <a:pt x="436245" y="92583"/>
                  </a:lnTo>
                  <a:lnTo>
                    <a:pt x="451739" y="123317"/>
                  </a:lnTo>
                  <a:lnTo>
                    <a:pt x="484251" y="123317"/>
                  </a:lnTo>
                  <a:close/>
                </a:path>
                <a:path w="1038859" h="949325">
                  <a:moveTo>
                    <a:pt x="705358" y="551053"/>
                  </a:moveTo>
                  <a:lnTo>
                    <a:pt x="581787" y="336804"/>
                  </a:lnTo>
                  <a:lnTo>
                    <a:pt x="229235" y="336804"/>
                  </a:lnTo>
                  <a:lnTo>
                    <a:pt x="0" y="734695"/>
                  </a:lnTo>
                  <a:lnTo>
                    <a:pt x="123444" y="949071"/>
                  </a:lnTo>
                  <a:lnTo>
                    <a:pt x="352679" y="551053"/>
                  </a:lnTo>
                  <a:lnTo>
                    <a:pt x="705358" y="551053"/>
                  </a:lnTo>
                  <a:close/>
                </a:path>
                <a:path w="1038859" h="949325">
                  <a:moveTo>
                    <a:pt x="1038352" y="508"/>
                  </a:moveTo>
                  <a:lnTo>
                    <a:pt x="939038" y="508"/>
                  </a:lnTo>
                  <a:lnTo>
                    <a:pt x="939038" y="27178"/>
                  </a:lnTo>
                  <a:lnTo>
                    <a:pt x="939038" y="48768"/>
                  </a:lnTo>
                  <a:lnTo>
                    <a:pt x="939038" y="75438"/>
                  </a:lnTo>
                  <a:lnTo>
                    <a:pt x="939038" y="97028"/>
                  </a:lnTo>
                  <a:lnTo>
                    <a:pt x="939038" y="123698"/>
                  </a:lnTo>
                  <a:lnTo>
                    <a:pt x="1038352" y="123698"/>
                  </a:lnTo>
                  <a:lnTo>
                    <a:pt x="1038352" y="97028"/>
                  </a:lnTo>
                  <a:lnTo>
                    <a:pt x="969518" y="97028"/>
                  </a:lnTo>
                  <a:lnTo>
                    <a:pt x="969518" y="75438"/>
                  </a:lnTo>
                  <a:lnTo>
                    <a:pt x="1034542" y="75438"/>
                  </a:lnTo>
                  <a:lnTo>
                    <a:pt x="1034542" y="48768"/>
                  </a:lnTo>
                  <a:lnTo>
                    <a:pt x="969518" y="48768"/>
                  </a:lnTo>
                  <a:lnTo>
                    <a:pt x="969518" y="27178"/>
                  </a:lnTo>
                  <a:lnTo>
                    <a:pt x="1038352" y="27178"/>
                  </a:lnTo>
                  <a:lnTo>
                    <a:pt x="1038352" y="508"/>
                  </a:lnTo>
                  <a:close/>
                </a:path>
              </a:pathLst>
            </a:custGeom>
            <a:solidFill>
              <a:srgbClr val="E62F22"/>
            </a:solidFill>
          </p:spPr>
          <p:txBody>
            <a:bodyPr wrap="square" lIns="0" tIns="0" rIns="0" bIns="0" rtlCol="0"/>
            <a:lstStyle/>
            <a:p>
              <a:endParaRPr/>
            </a:p>
          </p:txBody>
        </p:sp>
        <p:sp>
          <p:nvSpPr>
            <p:cNvPr id="22" name="object 22"/>
            <p:cNvSpPr/>
            <p:nvPr/>
          </p:nvSpPr>
          <p:spPr>
            <a:xfrm>
              <a:off x="11241151" y="301752"/>
              <a:ext cx="114426" cy="123062"/>
            </a:xfrm>
            <a:prstGeom prst="rect">
              <a:avLst/>
            </a:prstGeom>
            <a:blipFill>
              <a:blip r:embed="rId11" cstate="print"/>
              <a:stretch>
                <a:fillRect/>
              </a:stretch>
            </a:blipFill>
          </p:spPr>
          <p:txBody>
            <a:bodyPr wrap="square" lIns="0" tIns="0" rIns="0" bIns="0" rtlCol="0"/>
            <a:lstStyle/>
            <a:p>
              <a:endParaRPr/>
            </a:p>
          </p:txBody>
        </p:sp>
        <p:sp>
          <p:nvSpPr>
            <p:cNvPr id="23" name="object 23"/>
            <p:cNvSpPr/>
            <p:nvPr/>
          </p:nvSpPr>
          <p:spPr>
            <a:xfrm>
              <a:off x="11669141" y="301752"/>
              <a:ext cx="91566" cy="123317"/>
            </a:xfrm>
            <a:prstGeom prst="rect">
              <a:avLst/>
            </a:prstGeom>
            <a:blipFill>
              <a:blip r:embed="rId12" cstate="print"/>
              <a:stretch>
                <a:fillRect/>
              </a:stretch>
            </a:blipFill>
          </p:spPr>
          <p:txBody>
            <a:bodyPr wrap="square" lIns="0" tIns="0" rIns="0" bIns="0" rtlCol="0"/>
            <a:lstStyle/>
            <a:p>
              <a:endParaRPr/>
            </a:p>
          </p:txBody>
        </p:sp>
        <p:sp>
          <p:nvSpPr>
            <p:cNvPr id="24" name="object 24"/>
            <p:cNvSpPr/>
            <p:nvPr/>
          </p:nvSpPr>
          <p:spPr>
            <a:xfrm>
              <a:off x="11378692" y="301752"/>
              <a:ext cx="122378" cy="123317"/>
            </a:xfrm>
            <a:prstGeom prst="rect">
              <a:avLst/>
            </a:prstGeom>
            <a:blipFill>
              <a:blip r:embed="rId13" cstate="print"/>
              <a:stretch>
                <a:fillRect/>
              </a:stretch>
            </a:blipFill>
          </p:spPr>
          <p:txBody>
            <a:bodyPr wrap="square" lIns="0" tIns="0" rIns="0" bIns="0" rtlCol="0"/>
            <a:lstStyle/>
            <a:p>
              <a:endParaRPr/>
            </a:p>
          </p:txBody>
        </p:sp>
        <p:sp>
          <p:nvSpPr>
            <p:cNvPr id="25" name="object 25"/>
            <p:cNvSpPr/>
            <p:nvPr/>
          </p:nvSpPr>
          <p:spPr>
            <a:xfrm>
              <a:off x="10675620" y="301751"/>
              <a:ext cx="539115" cy="123825"/>
            </a:xfrm>
            <a:custGeom>
              <a:avLst/>
              <a:gdLst/>
              <a:ahLst/>
              <a:cxnLst/>
              <a:rect l="l" t="t" r="r" b="b"/>
              <a:pathLst>
                <a:path w="539115" h="123825">
                  <a:moveTo>
                    <a:pt x="91922" y="26962"/>
                  </a:moveTo>
                  <a:lnTo>
                    <a:pt x="68922" y="26962"/>
                  </a:lnTo>
                  <a:lnTo>
                    <a:pt x="91821" y="26924"/>
                  </a:lnTo>
                  <a:lnTo>
                    <a:pt x="91821" y="0"/>
                  </a:lnTo>
                  <a:lnTo>
                    <a:pt x="0" y="0"/>
                  </a:lnTo>
                  <a:lnTo>
                    <a:pt x="15494" y="27051"/>
                  </a:lnTo>
                  <a:lnTo>
                    <a:pt x="61341" y="26974"/>
                  </a:lnTo>
                  <a:lnTo>
                    <a:pt x="61341" y="123317"/>
                  </a:lnTo>
                  <a:lnTo>
                    <a:pt x="91922" y="123317"/>
                  </a:lnTo>
                  <a:lnTo>
                    <a:pt x="91922" y="26962"/>
                  </a:lnTo>
                  <a:close/>
                </a:path>
                <a:path w="539115" h="123825">
                  <a:moveTo>
                    <a:pt x="538822" y="76"/>
                  </a:moveTo>
                  <a:lnTo>
                    <a:pt x="508254" y="76"/>
                  </a:lnTo>
                  <a:lnTo>
                    <a:pt x="508254" y="80772"/>
                  </a:lnTo>
                  <a:lnTo>
                    <a:pt x="481076" y="42545"/>
                  </a:lnTo>
                  <a:lnTo>
                    <a:pt x="450850" y="0"/>
                  </a:lnTo>
                  <a:lnTo>
                    <a:pt x="416560" y="0"/>
                  </a:lnTo>
                  <a:lnTo>
                    <a:pt x="416560" y="123317"/>
                  </a:lnTo>
                  <a:lnTo>
                    <a:pt x="447040" y="123317"/>
                  </a:lnTo>
                  <a:lnTo>
                    <a:pt x="447040" y="42545"/>
                  </a:lnTo>
                  <a:lnTo>
                    <a:pt x="504444" y="123317"/>
                  </a:lnTo>
                  <a:lnTo>
                    <a:pt x="538734" y="123317"/>
                  </a:lnTo>
                  <a:lnTo>
                    <a:pt x="538734" y="80772"/>
                  </a:lnTo>
                  <a:lnTo>
                    <a:pt x="538822" y="76"/>
                  </a:lnTo>
                  <a:close/>
                </a:path>
              </a:pathLst>
            </a:custGeom>
            <a:solidFill>
              <a:srgbClr val="E62F22"/>
            </a:solidFill>
          </p:spPr>
          <p:txBody>
            <a:bodyPr wrap="square" lIns="0" tIns="0" rIns="0" bIns="0" rtlCol="0"/>
            <a:lstStyle/>
            <a:p>
              <a:endParaRPr/>
            </a:p>
          </p:txBody>
        </p:sp>
        <p:sp>
          <p:nvSpPr>
            <p:cNvPr id="26" name="object 26"/>
            <p:cNvSpPr/>
            <p:nvPr/>
          </p:nvSpPr>
          <p:spPr>
            <a:xfrm>
              <a:off x="636269" y="2664714"/>
              <a:ext cx="848994" cy="1469390"/>
            </a:xfrm>
            <a:custGeom>
              <a:avLst/>
              <a:gdLst/>
              <a:ahLst/>
              <a:cxnLst/>
              <a:rect l="l" t="t" r="r" b="b"/>
              <a:pathLst>
                <a:path w="848994" h="1469389">
                  <a:moveTo>
                    <a:pt x="0" y="1469136"/>
                  </a:moveTo>
                  <a:lnTo>
                    <a:pt x="848741" y="0"/>
                  </a:lnTo>
                </a:path>
              </a:pathLst>
            </a:custGeom>
            <a:ln w="38099">
              <a:solidFill>
                <a:srgbClr val="E72F22"/>
              </a:solidFill>
            </a:ln>
          </p:spPr>
          <p:txBody>
            <a:bodyPr wrap="square" lIns="0" tIns="0" rIns="0" bIns="0" rtlCol="0"/>
            <a:lstStyle/>
            <a:p>
              <a:endParaRPr/>
            </a:p>
          </p:txBody>
        </p:sp>
      </p:grpSp>
      <p:sp>
        <p:nvSpPr>
          <p:cNvPr id="27" name="object 27"/>
          <p:cNvSpPr txBox="1">
            <a:spLocks noGrp="1"/>
          </p:cNvSpPr>
          <p:nvPr>
            <p:ph type="title"/>
          </p:nvPr>
        </p:nvSpPr>
        <p:spPr>
          <a:xfrm>
            <a:off x="1590294" y="3164839"/>
            <a:ext cx="2820035" cy="589280"/>
          </a:xfrm>
          <a:prstGeom prst="rect">
            <a:avLst/>
          </a:prstGeom>
        </p:spPr>
        <p:txBody>
          <a:bodyPr vert="horz" wrap="square" lIns="0" tIns="12065" rIns="0" bIns="0" rtlCol="0">
            <a:spAutoFit/>
          </a:bodyPr>
          <a:lstStyle/>
          <a:p>
            <a:pPr marL="12700">
              <a:lnSpc>
                <a:spcPct val="100000"/>
              </a:lnSpc>
              <a:spcBef>
                <a:spcPts val="95"/>
              </a:spcBef>
            </a:pPr>
            <a:r>
              <a:rPr spc="-10" dirty="0"/>
              <a:t>THANK</a:t>
            </a:r>
            <a:r>
              <a:rPr spc="-140" dirty="0"/>
              <a:t> </a:t>
            </a:r>
            <a:r>
              <a:rPr spc="-40" dirty="0"/>
              <a:t>YOU</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wLrgH3.Ab0iWlH2OGnVoQ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wLrgH3.Ab0iWlH2OGnVoQ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5272</TotalTime>
  <Words>1291</Words>
  <Application>Microsoft Office PowerPoint</Application>
  <PresentationFormat>Widescreen</PresentationFormat>
  <Paragraphs>145</Paragraphs>
  <Slides>10</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7" baseType="lpstr">
      <vt:lpstr>Arial</vt:lpstr>
      <vt:lpstr>Calibri</vt:lpstr>
      <vt:lpstr>Tahoma</vt:lpstr>
      <vt:lpstr>Times New Roman</vt:lpstr>
      <vt:lpstr>Wingdings</vt:lpstr>
      <vt:lpstr>Office Theme</vt:lpstr>
      <vt:lpstr>think-cell Slide</vt:lpstr>
      <vt:lpstr>PowerPoint Presentation</vt:lpstr>
      <vt:lpstr>HOAC HO 37443 TENDER DESCRIPTION</vt:lpstr>
      <vt:lpstr>PowerPoint Presentation</vt:lpstr>
      <vt:lpstr>EVALUATION METHODOLOGY</vt:lpstr>
      <vt:lpstr>BACKGROUND</vt:lpstr>
      <vt:lpstr>BACKGROUND</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Gladys Mtambo         Transnet Freight Rail   JHB</cp:lastModifiedBy>
  <cp:revision>47</cp:revision>
  <dcterms:created xsi:type="dcterms:W3CDTF">2020-07-07T05:39:05Z</dcterms:created>
  <dcterms:modified xsi:type="dcterms:W3CDTF">2022-10-03T11:51:56Z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2020-06-04T00:00:00Z</vt:filetime>
  </property>
  <property fmtid="{D5CDD505-2E9C-101B-9397-08002B2CF9AE}" pid="3" name="Creator">
    <vt:lpwstr>Microsoft® PowerPoint® 2013</vt:lpwstr>
  </property>
  <property fmtid="{D5CDD505-2E9C-101B-9397-08002B2CF9AE}" pid="4" name="LastSaved">
    <vt:filetime>2020-07-07T00:00:00Z</vt:filetime>
  </property>
</Properties>
</file>