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64" r:id="rId7"/>
  </p:sldMasterIdLst>
  <p:notesMasterIdLst>
    <p:notesMasterId r:id="rId47"/>
  </p:notesMasterIdLst>
  <p:sldIdLst>
    <p:sldId id="268" r:id="rId8"/>
    <p:sldId id="789" r:id="rId9"/>
    <p:sldId id="667" r:id="rId10"/>
    <p:sldId id="790" r:id="rId11"/>
    <p:sldId id="791" r:id="rId12"/>
    <p:sldId id="792" r:id="rId13"/>
    <p:sldId id="793" r:id="rId14"/>
    <p:sldId id="794" r:id="rId15"/>
    <p:sldId id="795" r:id="rId16"/>
    <p:sldId id="796" r:id="rId17"/>
    <p:sldId id="797" r:id="rId18"/>
    <p:sldId id="798" r:id="rId19"/>
    <p:sldId id="799" r:id="rId20"/>
    <p:sldId id="833" r:id="rId21"/>
    <p:sldId id="834" r:id="rId22"/>
    <p:sldId id="801" r:id="rId23"/>
    <p:sldId id="802" r:id="rId24"/>
    <p:sldId id="803" r:id="rId25"/>
    <p:sldId id="835" r:id="rId26"/>
    <p:sldId id="805" r:id="rId27"/>
    <p:sldId id="806" r:id="rId28"/>
    <p:sldId id="807" r:id="rId29"/>
    <p:sldId id="808" r:id="rId30"/>
    <p:sldId id="809" r:id="rId31"/>
    <p:sldId id="810" r:id="rId32"/>
    <p:sldId id="811" r:id="rId33"/>
    <p:sldId id="812" r:id="rId34"/>
    <p:sldId id="813" r:id="rId35"/>
    <p:sldId id="814" r:id="rId36"/>
    <p:sldId id="815" r:id="rId37"/>
    <p:sldId id="816" r:id="rId38"/>
    <p:sldId id="817" r:id="rId39"/>
    <p:sldId id="818" r:id="rId40"/>
    <p:sldId id="819" r:id="rId41"/>
    <p:sldId id="820" r:id="rId42"/>
    <p:sldId id="821" r:id="rId43"/>
    <p:sldId id="830" r:id="rId44"/>
    <p:sldId id="831" r:id="rId45"/>
    <p:sldId id="83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E041A-3F43-416C-BBBB-9B95F8281534}" type="datetimeFigureOut">
              <a:rPr lang="en-ZA" smtClean="0"/>
              <a:t>2023/02/21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AB740-AED0-4C74-9186-DB6A189F5413}" type="slidenum">
              <a:rPr lang="en-ZA" smtClean="0"/>
              <a:t>‹#›</a:t>
            </a:fld>
            <a:endParaRPr lang="en-ZA"/>
          </a:p>
        </p:txBody>
      </p:sp>
    </p:spTree>
    <p:extLst>
      <p:ext uri="{BB962C8B-B14F-4D97-AF65-F5344CB8AC3E}">
        <p14:creationId xmlns:p14="http://schemas.microsoft.com/office/powerpoint/2010/main" val="290290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BBE36-90F2-4E6C-9B3B-59AD5DB62B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79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81709" y="6321185"/>
            <a:ext cx="2743200" cy="365125"/>
          </a:xfrm>
          <a:prstGeom prst="rect">
            <a:avLst/>
          </a:prstGeom>
        </p:spPr>
        <p:txBody>
          <a:bodyPr/>
          <a:lstStyle>
            <a:lvl1pPr algn="l">
              <a:defRPr>
                <a:solidFill>
                  <a:schemeClr val="bg1"/>
                </a:solidFill>
              </a:defRPr>
            </a:lvl1pPr>
          </a:lstStyle>
          <a:p>
            <a:fld id="{B434A977-0727-E746-9AA8-61F0648F7947}" type="slidenum">
              <a:rPr lang="en-US" smtClean="0"/>
              <a:pPr/>
              <a:t>‹#›</a:t>
            </a:fld>
            <a:endParaRPr lang="en-US" dirty="0"/>
          </a:p>
        </p:txBody>
      </p:sp>
      <p:sp>
        <p:nvSpPr>
          <p:cNvPr id="3" name="Rectangle 2">
            <a:extLst>
              <a:ext uri="{FF2B5EF4-FFF2-40B4-BE49-F238E27FC236}">
                <a16:creationId xmlns:a16="http://schemas.microsoft.com/office/drawing/2014/main" id="{8E2AC917-84B0-C444-AF45-4E23FF55CE9D}"/>
              </a:ext>
            </a:extLst>
          </p:cNvPr>
          <p:cNvSpPr/>
          <p:nvPr userDrawn="1"/>
        </p:nvSpPr>
        <p:spPr>
          <a:xfrm>
            <a:off x="176613" y="6650949"/>
            <a:ext cx="418744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spTree>
    <p:extLst>
      <p:ext uri="{BB962C8B-B14F-4D97-AF65-F5344CB8AC3E}">
        <p14:creationId xmlns:p14="http://schemas.microsoft.com/office/powerpoint/2010/main" val="203499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12"/>
          <p:cNvSpPr>
            <a:spLocks noGrp="1" noChangeArrowheads="1"/>
          </p:cNvSpPr>
          <p:nvPr>
            <p:ph type="dt" sz="half"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86356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66827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3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0DABB8-2869-4911-AB09-D07122B29F54}" type="datetimeFigureOut">
              <a:rPr lang="en-ZA" smtClean="0"/>
              <a:t>2023/02/21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3831443-BD15-4719-993E-948F71D1BC79}" type="slidenum">
              <a:rPr lang="en-ZA" smtClean="0"/>
              <a:t>‹#›</a:t>
            </a:fld>
            <a:endParaRPr lang="en-ZA"/>
          </a:p>
        </p:txBody>
      </p:sp>
    </p:spTree>
    <p:extLst>
      <p:ext uri="{BB962C8B-B14F-4D97-AF65-F5344CB8AC3E}">
        <p14:creationId xmlns:p14="http://schemas.microsoft.com/office/powerpoint/2010/main" val="2486176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A19C-CA4F-C445-9D7A-10AF5EF49CF9}" type="datetime1">
              <a:rPr lang="en-ZA" smtClean="0"/>
              <a:t>2023/02/21</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1" y="-1"/>
            <a:ext cx="12230483"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grpSp>
      <p:sp>
        <p:nvSpPr>
          <p:cNvPr id="13" name="Rectangle 12">
            <a:extLst>
              <a:ext uri="{FF2B5EF4-FFF2-40B4-BE49-F238E27FC236}">
                <a16:creationId xmlns:a16="http://schemas.microsoft.com/office/drawing/2014/main" id="{C14A10DB-786C-F741-814B-4A063D272CB9}"/>
              </a:ext>
            </a:extLst>
          </p:cNvPr>
          <p:cNvSpPr/>
          <p:nvPr userDrawn="1"/>
        </p:nvSpPr>
        <p:spPr>
          <a:xfrm>
            <a:off x="1786750" y="2807235"/>
            <a:ext cx="8866841" cy="114688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7"/>
          <a:stretch>
            <a:fillRect/>
          </a:stretch>
        </p:blipFill>
        <p:spPr>
          <a:xfrm>
            <a:off x="9717040" y="5282543"/>
            <a:ext cx="2134573" cy="1450507"/>
          </a:xfrm>
          <a:prstGeom prst="rect">
            <a:avLst/>
          </a:prstGeom>
        </p:spPr>
      </p:pic>
    </p:spTree>
    <p:extLst>
      <p:ext uri="{BB962C8B-B14F-4D97-AF65-F5344CB8AC3E}">
        <p14:creationId xmlns:p14="http://schemas.microsoft.com/office/powerpoint/2010/main" val="4105952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4"/>
          <a:stretch>
            <a:fillRect/>
          </a:stretch>
        </p:blipFill>
        <p:spPr>
          <a:xfrm>
            <a:off x="1" y="0"/>
            <a:ext cx="2460171" cy="1645054"/>
          </a:xfrm>
          <a:prstGeom prst="rect">
            <a:avLst/>
          </a:prstGeom>
        </p:spPr>
      </p:pic>
      <p:sp>
        <p:nvSpPr>
          <p:cNvPr id="4" name="Slide Number Placeholder 5">
            <a:extLst>
              <a:ext uri="{FF2B5EF4-FFF2-40B4-BE49-F238E27FC236}">
                <a16:creationId xmlns:a16="http://schemas.microsoft.com/office/drawing/2014/main" id="{40A22530-6692-494B-8166-9312375691C2}"/>
              </a:ext>
            </a:extLst>
          </p:cNvPr>
          <p:cNvSpPr txBox="1">
            <a:spLocks/>
          </p:cNvSpPr>
          <p:nvPr userDrawn="1"/>
        </p:nvSpPr>
        <p:spPr>
          <a:xfrm>
            <a:off x="228600" y="6435481"/>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1815650614"/>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mailto:ProcurementER4@sanral.co.za"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mailto:ProcurementER4@sanral.co.za"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1838325" y="2834640"/>
            <a:ext cx="8763093" cy="1337310"/>
          </a:xfrm>
        </p:spPr>
        <p:txBody>
          <a:bodyPr vert="horz" lIns="54000" tIns="45720" rIns="54000" bIns="45720" rtlCol="0" anchor="ctr" anchorCtr="0">
            <a:noAutofit/>
          </a:bodyPr>
          <a:lstStyle/>
          <a:p>
            <a:pPr marL="0" marR="0" lvl="0" indent="-228600" algn="l" defTabSz="914400" rtl="0" eaLnBrk="1" fontAlgn="auto" latinLnBrk="0" hangingPunct="1">
              <a:lnSpc>
                <a:spcPct val="100000"/>
              </a:lnSpc>
              <a:spcBef>
                <a:spcPts val="220"/>
              </a:spcBef>
              <a:spcAft>
                <a:spcPts val="0"/>
              </a:spcAft>
              <a:buClr>
                <a:srgbClr val="D82231"/>
              </a:buClr>
              <a:buSzPts val="1100"/>
              <a:buFont typeface="Arial" panose="020B0604020202020204" pitchFamily="34" charset="0"/>
              <a:buNone/>
              <a:tabLst/>
              <a:defRPr/>
            </a:pP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r>
              <a:rPr kumimoji="0" lang="en-ZA" sz="2800" b="0" i="0" u="none" strike="noStrike" kern="1200" cap="none" spc="0" normalizeH="0" baseline="0" noProof="0" dirty="0">
                <a:ln>
                  <a:noFill/>
                </a:ln>
                <a:solidFill>
                  <a:srgbClr val="FFFFFF"/>
                </a:solidFill>
                <a:effectLst/>
                <a:uLnTx/>
                <a:uFillTx/>
                <a:latin typeface="Zilla Slab Light" pitchFamily="2" charset="0"/>
                <a:ea typeface="Zilla Slab Light" pitchFamily="2" charset="0"/>
                <a:cs typeface="Arial" panose="020B0604020202020204" pitchFamily="34" charset="0"/>
              </a:rPr>
              <a:t>Contract SANRAL N.002-223-2020/1</a:t>
            </a:r>
            <a:br>
              <a:rPr kumimoji="0" lang="en-ZA" sz="2800" b="0" i="0" u="none" strike="noStrike" kern="1200" cap="none" spc="0" normalizeH="0" baseline="0" noProof="0" dirty="0">
                <a:ln>
                  <a:noFill/>
                </a:ln>
                <a:solidFill>
                  <a:srgbClr val="FFFFFF"/>
                </a:solidFill>
                <a:effectLst/>
                <a:uLnTx/>
                <a:uFillTx/>
                <a:latin typeface="Zilla Slab Light" pitchFamily="2" charset="0"/>
                <a:ea typeface="Zilla Slab Light" pitchFamily="2" charset="0"/>
                <a:cs typeface="Arial" panose="020B0604020202020204" pitchFamily="34" charset="0"/>
              </a:rPr>
            </a:br>
            <a:r>
              <a:rPr kumimoji="0" lang="en-ZA" sz="2800" b="0" i="0" u="none" strike="noStrike" kern="1200" cap="none" spc="0" normalizeH="0" baseline="0" noProof="0" dirty="0">
                <a:ln>
                  <a:noFill/>
                </a:ln>
                <a:solidFill>
                  <a:srgbClr val="FFFFFF"/>
                </a:solidFill>
                <a:effectLst/>
                <a:uLnTx/>
                <a:uFillTx/>
                <a:latin typeface="Zilla Slab Light" pitchFamily="2" charset="0"/>
                <a:ea typeface="Zilla Slab Light" pitchFamily="2" charset="0"/>
                <a:cs typeface="Arial" panose="020B0604020202020204" pitchFamily="34" charset="0"/>
              </a:rPr>
              <a:t>For the Operations and Maintenance of the N2 South Coast Toll Plazas</a:t>
            </a:r>
            <a:br>
              <a:rPr kumimoji="0" lang="en-ZA" sz="2800" b="0" i="0" u="none" strike="noStrike" kern="1200" cap="none" spc="0" normalizeH="0" baseline="0" noProof="0" dirty="0">
                <a:ln>
                  <a:noFill/>
                </a:ln>
                <a:solidFill>
                  <a:srgbClr val="FFFFFF"/>
                </a:solidFill>
                <a:effectLst/>
                <a:uLnTx/>
                <a:uFillTx/>
                <a:latin typeface="Zilla Slab Light" pitchFamily="2" charset="0"/>
                <a:ea typeface="Zilla Slab Light" pitchFamily="2" charset="0"/>
                <a:cs typeface="Arial" panose="020B0604020202020204" pitchFamily="34" charset="0"/>
              </a:rPr>
            </a:br>
            <a:br>
              <a:rPr lang="en-US" sz="3600" b="1" dirty="0">
                <a:solidFill>
                  <a:schemeClr val="bg1"/>
                </a:solidFill>
                <a:latin typeface="+mn-lt"/>
              </a:rPr>
            </a:br>
            <a:br>
              <a:rPr lang="en-US" b="1" dirty="0">
                <a:solidFill>
                  <a:schemeClr val="bg1"/>
                </a:solidFill>
                <a:effectLst/>
                <a:latin typeface="+mn-lt"/>
              </a:rPr>
            </a:br>
            <a:endParaRPr lang="en-GB" b="1" dirty="0">
              <a:solidFill>
                <a:schemeClr val="bg1"/>
              </a:solidFill>
              <a:effectLst/>
              <a:latin typeface="+mn-lt"/>
            </a:endParaRPr>
          </a:p>
        </p:txBody>
      </p:sp>
      <p:sp>
        <p:nvSpPr>
          <p:cNvPr id="178179" name="Rectangle 3"/>
          <p:cNvSpPr>
            <a:spLocks noGrp="1" noChangeArrowheads="1"/>
          </p:cNvSpPr>
          <p:nvPr>
            <p:ph type="subTitle" idx="1"/>
          </p:nvPr>
        </p:nvSpPr>
        <p:spPr>
          <a:xfrm>
            <a:off x="1069231" y="6022159"/>
            <a:ext cx="3519577" cy="400110"/>
          </a:xfrm>
        </p:spPr>
        <p:txBody>
          <a:bodyPr vert="horz" wrap="square" lIns="54000" tIns="45720" rIns="54000" bIns="45720" rtlCol="0">
            <a:spAutoFit/>
          </a:bodyPr>
          <a:lstStyle/>
          <a:p>
            <a:pPr eaLnBrk="1" hangingPunct="1">
              <a:lnSpc>
                <a:spcPct val="100000"/>
              </a:lnSpc>
              <a:defRPr/>
            </a:pPr>
            <a:r>
              <a:rPr kumimoji="0" lang="en-ZA" sz="2000" b="0" i="0" u="none" strike="noStrike" kern="1200" cap="none" spc="0" normalizeH="0" baseline="0" noProof="0" dirty="0">
                <a:ln>
                  <a:noFill/>
                </a:ln>
                <a:solidFill>
                  <a:srgbClr val="FFFFFF"/>
                </a:solidFill>
                <a:effectLst/>
                <a:uLnTx/>
                <a:uFillTx/>
                <a:latin typeface="Arial"/>
                <a:cs typeface="Arial"/>
                <a:sym typeface="Arial"/>
              </a:rPr>
              <a:t>2 February 2023 at 14:00</a:t>
            </a:r>
            <a:endParaRPr lang="en-ZA" sz="2000" b="1" dirty="0">
              <a:solidFill>
                <a:schemeClr val="bg1"/>
              </a:solidFill>
            </a:endParaRPr>
          </a:p>
        </p:txBody>
      </p:sp>
      <p:sp>
        <p:nvSpPr>
          <p:cNvPr id="4" name="Rectangle 2">
            <a:extLst>
              <a:ext uri="{FF2B5EF4-FFF2-40B4-BE49-F238E27FC236}">
                <a16:creationId xmlns:a16="http://schemas.microsoft.com/office/drawing/2014/main" id="{8101C695-FCDA-4D89-B94B-71705B737B99}"/>
              </a:ext>
            </a:extLst>
          </p:cNvPr>
          <p:cNvSpPr txBox="1">
            <a:spLocks noChangeArrowheads="1"/>
          </p:cNvSpPr>
          <p:nvPr/>
        </p:nvSpPr>
        <p:spPr>
          <a:xfrm>
            <a:off x="1590582" y="3789434"/>
            <a:ext cx="9144000" cy="1996225"/>
          </a:xfrm>
          <a:prstGeom prst="rect">
            <a:avLst/>
          </a:prstGeom>
        </p:spPr>
        <p:txBody>
          <a:bodyPr vert="horz" lIns="54000" tIns="45720" rIns="5400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GB" sz="1800" b="1" dirty="0">
              <a:solidFill>
                <a:prstClr val="white"/>
              </a:solidFill>
              <a:latin typeface="Calibri" panose="020F0502020204030204"/>
            </a:endParaRPr>
          </a:p>
        </p:txBody>
      </p:sp>
    </p:spTree>
    <p:extLst>
      <p:ext uri="{BB962C8B-B14F-4D97-AF65-F5344CB8AC3E}">
        <p14:creationId xmlns:p14="http://schemas.microsoft.com/office/powerpoint/2010/main" val="1355985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68664" y="247412"/>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DA63E709-6C1D-A404-AADD-413F8B9EC321}"/>
              </a:ext>
            </a:extLst>
          </p:cNvPr>
          <p:cNvSpPr txBox="1">
            <a:spLocks/>
          </p:cNvSpPr>
          <p:nvPr/>
        </p:nvSpPr>
        <p:spPr>
          <a:xfrm>
            <a:off x="446561" y="1895386"/>
            <a:ext cx="11422792" cy="4962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Toll Plaza Operations (Collection and control of toll, Traffic management and Financial management)</a:t>
            </a:r>
          </a:p>
          <a:p>
            <a:r>
              <a:rPr lang="en-US" sz="2400" dirty="0">
                <a:solidFill>
                  <a:srgbClr val="FF0000"/>
                </a:solidFill>
              </a:rPr>
              <a:t>Mentoring of Targeted Enterprise (New Entrant)</a:t>
            </a:r>
          </a:p>
          <a:p>
            <a:r>
              <a:rPr lang="en-US" sz="2400" dirty="0">
                <a:solidFill>
                  <a:srgbClr val="FF0000"/>
                </a:solidFill>
              </a:rPr>
              <a:t>Management of Nominated Subcontractor (NSC)</a:t>
            </a:r>
          </a:p>
          <a:p>
            <a:r>
              <a:rPr lang="en-US" sz="2400" dirty="0"/>
              <a:t>Continuation with current toll system</a:t>
            </a:r>
          </a:p>
          <a:p>
            <a:r>
              <a:rPr lang="en-US" sz="2400" dirty="0"/>
              <a:t>Assets</a:t>
            </a:r>
          </a:p>
          <a:p>
            <a:pPr lvl="1"/>
            <a:r>
              <a:rPr lang="en-US" dirty="0"/>
              <a:t>Provision, installation and maintenance of Employer’s Facilities and Permanent DB</a:t>
            </a:r>
          </a:p>
          <a:p>
            <a:pPr lvl="1"/>
            <a:r>
              <a:rPr lang="en-US" dirty="0"/>
              <a:t>Provide and maintain Contractor’s Facilities and equipment</a:t>
            </a:r>
          </a:p>
          <a:p>
            <a:r>
              <a:rPr lang="en-US" sz="2400" dirty="0"/>
              <a:t>Participation in RIMS</a:t>
            </a:r>
          </a:p>
          <a:p>
            <a:r>
              <a:rPr lang="en-US" sz="2400" dirty="0"/>
              <a:t>Provision of route patrols and customer call </a:t>
            </a:r>
            <a:r>
              <a:rPr lang="en-US" sz="2400" dirty="0" err="1"/>
              <a:t>centre</a:t>
            </a:r>
            <a:r>
              <a:rPr lang="en-US" sz="2400" dirty="0"/>
              <a:t> services</a:t>
            </a:r>
          </a:p>
          <a:p>
            <a:endParaRPr lang="en-US" sz="2600" dirty="0"/>
          </a:p>
          <a:p>
            <a:pPr lvl="1"/>
            <a:endParaRPr lang="en-US" sz="2600" dirty="0"/>
          </a:p>
          <a:p>
            <a:pPr lvl="1"/>
            <a:endParaRPr lang="en-US" sz="2600" dirty="0"/>
          </a:p>
          <a:p>
            <a:pPr lvl="1"/>
            <a:endParaRPr lang="en-US" sz="2600" dirty="0"/>
          </a:p>
          <a:p>
            <a:endParaRPr lang="en-US" sz="2600" dirty="0"/>
          </a:p>
          <a:p>
            <a:pPr lvl="1"/>
            <a:endParaRPr lang="en-US" sz="2600" dirty="0"/>
          </a:p>
          <a:p>
            <a:endParaRPr lang="en-US" sz="2600" dirty="0"/>
          </a:p>
        </p:txBody>
      </p:sp>
      <p:sp>
        <p:nvSpPr>
          <p:cNvPr id="4" name="Text Placeholder 3">
            <a:extLst>
              <a:ext uri="{FF2B5EF4-FFF2-40B4-BE49-F238E27FC236}">
                <a16:creationId xmlns:a16="http://schemas.microsoft.com/office/drawing/2014/main" id="{2D5AFBA3-4BE2-7C74-3551-DB81E332106B}"/>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General</a:t>
            </a:r>
          </a:p>
        </p:txBody>
      </p:sp>
      <p:sp>
        <p:nvSpPr>
          <p:cNvPr id="5" name="Text Placeholder 4">
            <a:extLst>
              <a:ext uri="{FF2B5EF4-FFF2-40B4-BE49-F238E27FC236}">
                <a16:creationId xmlns:a16="http://schemas.microsoft.com/office/drawing/2014/main" id="{BB36C527-2D96-3675-A94D-B66F11E8EFBA}"/>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309994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BC2F247D-4D4A-3BC7-21FB-C9760A4B8131}"/>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p>
          <a:p>
            <a:pPr lvl="1"/>
            <a:endParaRPr lang="en-US"/>
          </a:p>
          <a:p>
            <a:pPr lvl="1"/>
            <a:endParaRPr lang="en-US"/>
          </a:p>
          <a:p>
            <a:endParaRPr lang="en-US"/>
          </a:p>
          <a:p>
            <a:pPr lvl="1"/>
            <a:endParaRPr lang="en-US"/>
          </a:p>
          <a:p>
            <a:endParaRPr lang="en-US" dirty="0"/>
          </a:p>
        </p:txBody>
      </p:sp>
      <p:sp>
        <p:nvSpPr>
          <p:cNvPr id="4" name="Text Placeholder 3">
            <a:extLst>
              <a:ext uri="{FF2B5EF4-FFF2-40B4-BE49-F238E27FC236}">
                <a16:creationId xmlns:a16="http://schemas.microsoft.com/office/drawing/2014/main" id="{9023B91D-3583-CBE4-D13C-D3F662AC5610}"/>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Associated contracts and terminology</a:t>
            </a:r>
          </a:p>
        </p:txBody>
      </p:sp>
      <p:sp>
        <p:nvSpPr>
          <p:cNvPr id="5" name="Text Placeholder 4">
            <a:extLst>
              <a:ext uri="{FF2B5EF4-FFF2-40B4-BE49-F238E27FC236}">
                <a16:creationId xmlns:a16="http://schemas.microsoft.com/office/drawing/2014/main" id="{2F0207CD-3F8A-299E-E129-459CD5A70C2C}"/>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pic>
        <p:nvPicPr>
          <p:cNvPr id="6" name="Picture 5">
            <a:extLst>
              <a:ext uri="{FF2B5EF4-FFF2-40B4-BE49-F238E27FC236}">
                <a16:creationId xmlns:a16="http://schemas.microsoft.com/office/drawing/2014/main" id="{70AA576E-8D5E-B535-AB99-36239DCFC599}"/>
              </a:ext>
            </a:extLst>
          </p:cNvPr>
          <p:cNvPicPr>
            <a:picLocks noChangeAspect="1"/>
          </p:cNvPicPr>
          <p:nvPr/>
        </p:nvPicPr>
        <p:blipFill>
          <a:blip r:embed="rId2"/>
          <a:stretch>
            <a:fillRect/>
          </a:stretch>
        </p:blipFill>
        <p:spPr>
          <a:xfrm>
            <a:off x="446561" y="1895386"/>
            <a:ext cx="11319172" cy="3191496"/>
          </a:xfrm>
          <a:prstGeom prst="rect">
            <a:avLst/>
          </a:prstGeom>
        </p:spPr>
      </p:pic>
    </p:spTree>
    <p:extLst>
      <p:ext uri="{BB962C8B-B14F-4D97-AF65-F5344CB8AC3E}">
        <p14:creationId xmlns:p14="http://schemas.microsoft.com/office/powerpoint/2010/main" val="255792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7" name="Text Placeholder 3">
            <a:extLst>
              <a:ext uri="{FF2B5EF4-FFF2-40B4-BE49-F238E27FC236}">
                <a16:creationId xmlns:a16="http://schemas.microsoft.com/office/drawing/2014/main" id="{FC14EF3C-0ABD-2B08-E98A-9A4E7FCD585B}"/>
              </a:ext>
            </a:extLst>
          </p:cNvPr>
          <p:cNvSpPr txBox="1">
            <a:spLocks/>
          </p:cNvSpPr>
          <p:nvPr/>
        </p:nvSpPr>
        <p:spPr>
          <a:xfrm>
            <a:off x="99901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Associated contracts and terminology</a:t>
            </a:r>
          </a:p>
        </p:txBody>
      </p:sp>
      <p:sp>
        <p:nvSpPr>
          <p:cNvPr id="8" name="Text Placeholder 4">
            <a:extLst>
              <a:ext uri="{FF2B5EF4-FFF2-40B4-BE49-F238E27FC236}">
                <a16:creationId xmlns:a16="http://schemas.microsoft.com/office/drawing/2014/main" id="{8F31199F-8E2E-EB60-378C-BF56A8E499D0}"/>
              </a:ext>
            </a:extLst>
          </p:cNvPr>
          <p:cNvSpPr txBox="1">
            <a:spLocks/>
          </p:cNvSpPr>
          <p:nvPr/>
        </p:nvSpPr>
        <p:spPr>
          <a:xfrm>
            <a:off x="99901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pic>
        <p:nvPicPr>
          <p:cNvPr id="9" name="Picture 8">
            <a:extLst>
              <a:ext uri="{FF2B5EF4-FFF2-40B4-BE49-F238E27FC236}">
                <a16:creationId xmlns:a16="http://schemas.microsoft.com/office/drawing/2014/main" id="{5A91A4F0-466C-8F13-C063-F1A4789369CE}"/>
              </a:ext>
            </a:extLst>
          </p:cNvPr>
          <p:cNvPicPr>
            <a:picLocks noChangeAspect="1"/>
          </p:cNvPicPr>
          <p:nvPr/>
        </p:nvPicPr>
        <p:blipFill rotWithShape="1">
          <a:blip r:embed="rId2"/>
          <a:srcRect l="1252" t="6216" r="35464" b="1708"/>
          <a:stretch/>
        </p:blipFill>
        <p:spPr>
          <a:xfrm>
            <a:off x="1084294" y="1894112"/>
            <a:ext cx="4449731" cy="4239602"/>
          </a:xfrm>
          <a:prstGeom prst="rect">
            <a:avLst/>
          </a:prstGeom>
        </p:spPr>
      </p:pic>
      <p:sp>
        <p:nvSpPr>
          <p:cNvPr id="10" name="Rectangle 9">
            <a:extLst>
              <a:ext uri="{FF2B5EF4-FFF2-40B4-BE49-F238E27FC236}">
                <a16:creationId xmlns:a16="http://schemas.microsoft.com/office/drawing/2014/main" id="{14D6DF16-4A64-7F0E-DDD9-4F3463BBF584}"/>
              </a:ext>
            </a:extLst>
          </p:cNvPr>
          <p:cNvSpPr/>
          <p:nvPr/>
        </p:nvSpPr>
        <p:spPr>
          <a:xfrm>
            <a:off x="3885585" y="3761108"/>
            <a:ext cx="973394" cy="286569"/>
          </a:xfrm>
          <a:prstGeom prst="rect">
            <a:avLst/>
          </a:prstGeom>
          <a:noFill/>
          <a:ln w="28575">
            <a:solidFill>
              <a:srgbClr val="D82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2CE4B735-107C-D347-4728-358A944F3613}"/>
              </a:ext>
            </a:extLst>
          </p:cNvPr>
          <p:cNvSpPr/>
          <p:nvPr/>
        </p:nvSpPr>
        <p:spPr>
          <a:xfrm>
            <a:off x="2341924" y="3043359"/>
            <a:ext cx="973394" cy="389809"/>
          </a:xfrm>
          <a:prstGeom prst="rect">
            <a:avLst/>
          </a:prstGeom>
          <a:noFill/>
          <a:ln w="28575">
            <a:solidFill>
              <a:srgbClr val="D82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a:extLst>
              <a:ext uri="{FF2B5EF4-FFF2-40B4-BE49-F238E27FC236}">
                <a16:creationId xmlns:a16="http://schemas.microsoft.com/office/drawing/2014/main" id="{6376B549-7E75-AB92-4B29-20374C5EC88C}"/>
              </a:ext>
            </a:extLst>
          </p:cNvPr>
          <p:cNvPicPr>
            <a:picLocks noChangeAspect="1"/>
          </p:cNvPicPr>
          <p:nvPr/>
        </p:nvPicPr>
        <p:blipFill>
          <a:blip r:embed="rId3"/>
          <a:stretch>
            <a:fillRect/>
          </a:stretch>
        </p:blipFill>
        <p:spPr>
          <a:xfrm>
            <a:off x="3489227" y="4435156"/>
            <a:ext cx="1766109" cy="623775"/>
          </a:xfrm>
          <a:prstGeom prst="rect">
            <a:avLst/>
          </a:prstGeom>
        </p:spPr>
      </p:pic>
    </p:spTree>
    <p:extLst>
      <p:ext uri="{BB962C8B-B14F-4D97-AF65-F5344CB8AC3E}">
        <p14:creationId xmlns:p14="http://schemas.microsoft.com/office/powerpoint/2010/main" val="312937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9" name="Text Placeholder 1">
            <a:extLst>
              <a:ext uri="{FF2B5EF4-FFF2-40B4-BE49-F238E27FC236}">
                <a16:creationId xmlns:a16="http://schemas.microsoft.com/office/drawing/2014/main" id="{2D8C77F5-F6F4-D43E-2AC4-BC54D458A144}"/>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Collection and control of toll revenue</a:t>
            </a:r>
          </a:p>
          <a:p>
            <a:r>
              <a:rPr lang="en-US" sz="2400" dirty="0"/>
              <a:t>Traffic management</a:t>
            </a:r>
          </a:p>
          <a:p>
            <a:pPr lvl="1"/>
            <a:r>
              <a:rPr lang="en-ZA" dirty="0"/>
              <a:t>Historic Traffic from AVC, MIS, TEL1 and TEL2 included from Part C16 to Part C19 of Volume 4.</a:t>
            </a:r>
          </a:p>
          <a:p>
            <a:pPr lvl="1"/>
            <a:r>
              <a:rPr lang="en-ZA" dirty="0"/>
              <a:t>Predicted Traffic for Duration of Contract – see Part F of Volume 4.</a:t>
            </a:r>
            <a:endParaRPr lang="en-US" dirty="0"/>
          </a:p>
          <a:p>
            <a:r>
              <a:rPr lang="en-US" sz="2400" dirty="0"/>
              <a:t>Financial management</a:t>
            </a:r>
          </a:p>
          <a:p>
            <a:pPr lvl="1"/>
            <a:r>
              <a:rPr lang="en-ZA" dirty="0"/>
              <a:t> Historic Data – Part C20 of Volume 4.</a:t>
            </a:r>
            <a:endParaRPr lang="en-US" dirty="0"/>
          </a:p>
          <a:p>
            <a:r>
              <a:rPr lang="en-US" sz="2400" dirty="0"/>
              <a:t>General maintenance of toll plaza assets</a:t>
            </a:r>
          </a:p>
          <a:p>
            <a:endParaRPr lang="en-US" sz="2400" dirty="0"/>
          </a:p>
          <a:p>
            <a:pPr lvl="1"/>
            <a:endParaRPr lang="en-US" dirty="0"/>
          </a:p>
          <a:p>
            <a:pPr lvl="1"/>
            <a:endParaRPr lang="en-US" dirty="0"/>
          </a:p>
          <a:p>
            <a:pPr lvl="1"/>
            <a:endParaRPr lang="en-US" dirty="0"/>
          </a:p>
          <a:p>
            <a:endParaRPr lang="en-US" sz="2400" dirty="0"/>
          </a:p>
          <a:p>
            <a:pPr lvl="1"/>
            <a:endParaRPr lang="en-US" dirty="0"/>
          </a:p>
          <a:p>
            <a:endParaRPr lang="en-US" sz="2400" dirty="0"/>
          </a:p>
        </p:txBody>
      </p:sp>
      <p:sp>
        <p:nvSpPr>
          <p:cNvPr id="10" name="Text Placeholder 3">
            <a:extLst>
              <a:ext uri="{FF2B5EF4-FFF2-40B4-BE49-F238E27FC236}">
                <a16:creationId xmlns:a16="http://schemas.microsoft.com/office/drawing/2014/main" id="{8B2C2F62-555A-AE02-FB32-60C4B2AC9FF4}"/>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Toll Operations and Maintenance</a:t>
            </a:r>
          </a:p>
        </p:txBody>
      </p:sp>
      <p:sp>
        <p:nvSpPr>
          <p:cNvPr id="11" name="Text Placeholder 4">
            <a:extLst>
              <a:ext uri="{FF2B5EF4-FFF2-40B4-BE49-F238E27FC236}">
                <a16:creationId xmlns:a16="http://schemas.microsoft.com/office/drawing/2014/main" id="{3EB1CB81-441E-B002-D29D-847D06209876}"/>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421489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6" name="Text Placeholder 1">
            <a:extLst>
              <a:ext uri="{FF2B5EF4-FFF2-40B4-BE49-F238E27FC236}">
                <a16:creationId xmlns:a16="http://schemas.microsoft.com/office/drawing/2014/main" id="{D4538037-3CE6-5F66-6DD3-51FB1BD0C9C3}"/>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p>
          <a:p>
            <a:endParaRPr lang="en-US"/>
          </a:p>
          <a:p>
            <a:pPr lvl="1"/>
            <a:endParaRPr lang="en-US"/>
          </a:p>
          <a:p>
            <a:endParaRPr lang="en-US" dirty="0"/>
          </a:p>
        </p:txBody>
      </p:sp>
      <p:sp>
        <p:nvSpPr>
          <p:cNvPr id="7" name="Text Placeholder 3">
            <a:extLst>
              <a:ext uri="{FF2B5EF4-FFF2-40B4-BE49-F238E27FC236}">
                <a16:creationId xmlns:a16="http://schemas.microsoft.com/office/drawing/2014/main" id="{BCC52CB8-0F11-3483-F12E-7CC09F39837F}"/>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 Traffic management (Class 1 traffic)</a:t>
            </a:r>
          </a:p>
        </p:txBody>
      </p:sp>
      <p:sp>
        <p:nvSpPr>
          <p:cNvPr id="8" name="Text Placeholder 4">
            <a:extLst>
              <a:ext uri="{FF2B5EF4-FFF2-40B4-BE49-F238E27FC236}">
                <a16:creationId xmlns:a16="http://schemas.microsoft.com/office/drawing/2014/main" id="{B4928B61-E765-09AA-753F-9DC7A33B4F89}"/>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pic>
        <p:nvPicPr>
          <p:cNvPr id="12" name="Picture 11">
            <a:extLst>
              <a:ext uri="{FF2B5EF4-FFF2-40B4-BE49-F238E27FC236}">
                <a16:creationId xmlns:a16="http://schemas.microsoft.com/office/drawing/2014/main" id="{AAF54141-AC63-E94D-3470-D4CAAEE042BA}"/>
              </a:ext>
            </a:extLst>
          </p:cNvPr>
          <p:cNvPicPr>
            <a:picLocks noChangeAspect="1"/>
          </p:cNvPicPr>
          <p:nvPr/>
        </p:nvPicPr>
        <p:blipFill>
          <a:blip r:embed="rId2"/>
          <a:stretch>
            <a:fillRect/>
          </a:stretch>
        </p:blipFill>
        <p:spPr>
          <a:xfrm>
            <a:off x="0" y="1834947"/>
            <a:ext cx="12192000" cy="4335626"/>
          </a:xfrm>
          <a:prstGeom prst="rect">
            <a:avLst/>
          </a:prstGeom>
        </p:spPr>
      </p:pic>
      <p:cxnSp>
        <p:nvCxnSpPr>
          <p:cNvPr id="13" name="Straight Connector 12">
            <a:extLst>
              <a:ext uri="{FF2B5EF4-FFF2-40B4-BE49-F238E27FC236}">
                <a16:creationId xmlns:a16="http://schemas.microsoft.com/office/drawing/2014/main" id="{C2C6A154-45CB-3D32-D419-3F382ABB1A22}"/>
              </a:ext>
            </a:extLst>
          </p:cNvPr>
          <p:cNvCxnSpPr/>
          <p:nvPr/>
        </p:nvCxnSpPr>
        <p:spPr>
          <a:xfrm flipV="1">
            <a:off x="6315922" y="2173191"/>
            <a:ext cx="0" cy="39836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66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8" name="Text Placeholder 3">
            <a:extLst>
              <a:ext uri="{FF2B5EF4-FFF2-40B4-BE49-F238E27FC236}">
                <a16:creationId xmlns:a16="http://schemas.microsoft.com/office/drawing/2014/main" id="{499A92BD-C3C1-E096-BDE1-1F7EF35A8112}"/>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Traffic management (Heavy vehicle traffic)</a:t>
            </a:r>
          </a:p>
        </p:txBody>
      </p:sp>
      <p:sp>
        <p:nvSpPr>
          <p:cNvPr id="9" name="Text Placeholder 4">
            <a:extLst>
              <a:ext uri="{FF2B5EF4-FFF2-40B4-BE49-F238E27FC236}">
                <a16:creationId xmlns:a16="http://schemas.microsoft.com/office/drawing/2014/main" id="{1C0BB3DC-053A-1D81-89DB-D2FC6E82A590}"/>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pic>
        <p:nvPicPr>
          <p:cNvPr id="10" name="Picture 9">
            <a:extLst>
              <a:ext uri="{FF2B5EF4-FFF2-40B4-BE49-F238E27FC236}">
                <a16:creationId xmlns:a16="http://schemas.microsoft.com/office/drawing/2014/main" id="{9F7DE5D2-EF27-79F9-55A2-877DA70C8E8D}"/>
              </a:ext>
            </a:extLst>
          </p:cNvPr>
          <p:cNvPicPr>
            <a:picLocks noChangeAspect="1"/>
          </p:cNvPicPr>
          <p:nvPr/>
        </p:nvPicPr>
        <p:blipFill>
          <a:blip r:embed="rId2"/>
          <a:stretch>
            <a:fillRect/>
          </a:stretch>
        </p:blipFill>
        <p:spPr>
          <a:xfrm>
            <a:off x="0" y="1834031"/>
            <a:ext cx="12192000" cy="4365573"/>
          </a:xfrm>
          <a:prstGeom prst="rect">
            <a:avLst/>
          </a:prstGeom>
        </p:spPr>
      </p:pic>
    </p:spTree>
    <p:extLst>
      <p:ext uri="{BB962C8B-B14F-4D97-AF65-F5344CB8AC3E}">
        <p14:creationId xmlns:p14="http://schemas.microsoft.com/office/powerpoint/2010/main" val="8518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04869EE1-FE98-1CE6-EA5D-782B3403B977}"/>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Exempt users (SANDF, SAPS)</a:t>
            </a:r>
          </a:p>
          <a:p>
            <a:r>
              <a:rPr lang="en-US" sz="2400" dirty="0"/>
              <a:t>Local user discount (none)</a:t>
            </a:r>
          </a:p>
          <a:p>
            <a:r>
              <a:rPr lang="en-US" sz="2400" dirty="0"/>
              <a:t>Local public transport operator discount (none)</a:t>
            </a:r>
          </a:p>
          <a:p>
            <a:r>
              <a:rPr lang="en-US" sz="2400" dirty="0"/>
              <a:t>Frequent user discount (Oribi mainline and ramps, </a:t>
            </a:r>
            <a:r>
              <a:rPr lang="en-US" sz="2400" dirty="0" err="1"/>
              <a:t>Izotsha</a:t>
            </a:r>
            <a:r>
              <a:rPr lang="en-US" sz="2400" dirty="0"/>
              <a:t>, </a:t>
            </a:r>
            <a:r>
              <a:rPr lang="en-US" sz="2400" dirty="0" err="1"/>
              <a:t>Umtentweni</a:t>
            </a:r>
            <a:r>
              <a:rPr lang="en-US" sz="2400" dirty="0"/>
              <a:t>, Class 1)</a:t>
            </a:r>
          </a:p>
          <a:p>
            <a:pPr lvl="1"/>
            <a:r>
              <a:rPr lang="en-US" dirty="0"/>
              <a:t>20 to 39 trips per single card per month – 20%</a:t>
            </a:r>
          </a:p>
          <a:p>
            <a:pPr lvl="1"/>
            <a:r>
              <a:rPr lang="en-US" dirty="0"/>
              <a:t>40 or more trips per single card per month – 40%</a:t>
            </a:r>
          </a:p>
          <a:p>
            <a:endParaRPr lang="en-US" sz="2400" dirty="0"/>
          </a:p>
          <a:p>
            <a:pPr lvl="1"/>
            <a:endParaRPr lang="en-US" dirty="0"/>
          </a:p>
          <a:p>
            <a:endParaRPr lang="en-US" sz="2400" dirty="0"/>
          </a:p>
          <a:p>
            <a:pPr lvl="1"/>
            <a:endParaRPr lang="en-US" dirty="0"/>
          </a:p>
          <a:p>
            <a:endParaRPr lang="en-US" sz="2400" dirty="0"/>
          </a:p>
        </p:txBody>
      </p:sp>
      <p:sp>
        <p:nvSpPr>
          <p:cNvPr id="4" name="Text Placeholder 3">
            <a:extLst>
              <a:ext uri="{FF2B5EF4-FFF2-40B4-BE49-F238E27FC236}">
                <a16:creationId xmlns:a16="http://schemas.microsoft.com/office/drawing/2014/main" id="{EFFDD5C3-FBCD-C426-22CD-F24399172870}"/>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Financial management</a:t>
            </a:r>
          </a:p>
        </p:txBody>
      </p:sp>
      <p:sp>
        <p:nvSpPr>
          <p:cNvPr id="5" name="Text Placeholder 4">
            <a:extLst>
              <a:ext uri="{FF2B5EF4-FFF2-40B4-BE49-F238E27FC236}">
                <a16:creationId xmlns:a16="http://schemas.microsoft.com/office/drawing/2014/main" id="{47A2A802-BF76-8321-6D9C-02E608F26437}"/>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306922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B99F8F0-6CB4-9443-E1B5-7306F86AF682}"/>
              </a:ext>
            </a:extLst>
          </p:cNvPr>
          <p:cNvSpPr txBox="1">
            <a:spLocks/>
          </p:cNvSpPr>
          <p:nvPr/>
        </p:nvSpPr>
        <p:spPr>
          <a:xfrm>
            <a:off x="446561" y="1895386"/>
            <a:ext cx="6892477" cy="4366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200" dirty="0"/>
              <a:t>Employers Facility (fixed assets, equipment, documents)</a:t>
            </a:r>
          </a:p>
          <a:p>
            <a:pPr lvl="1"/>
            <a:r>
              <a:rPr lang="en-ZA" sz="2200" dirty="0"/>
              <a:t>Contractor responsible for day-to-day maintenance.</a:t>
            </a:r>
          </a:p>
          <a:p>
            <a:pPr lvl="1"/>
            <a:r>
              <a:rPr lang="en-ZA" sz="2200" dirty="0"/>
              <a:t>Contractor to repair these assets and cost to be recovered from the Employer on 3 quotations system.</a:t>
            </a:r>
          </a:p>
          <a:p>
            <a:r>
              <a:rPr lang="en-ZA" sz="2200" dirty="0"/>
              <a:t>Permanent Design-Build Assets (plant assets, material, Contract documents)</a:t>
            </a:r>
          </a:p>
          <a:p>
            <a:pPr lvl="1"/>
            <a:r>
              <a:rPr lang="en-ZA" sz="2200" dirty="0"/>
              <a:t>Contractor to maintain, repair, replace, upgrade, provide or dispose of these assets.</a:t>
            </a:r>
          </a:p>
          <a:p>
            <a:pPr lvl="1"/>
            <a:r>
              <a:rPr lang="en-ZA" sz="2200" dirty="0"/>
              <a:t>Contractors’ Facility and Equipment</a:t>
            </a:r>
          </a:p>
          <a:p>
            <a:r>
              <a:rPr lang="en-ZA" sz="2200" dirty="0"/>
              <a:t>Contractor facilities and Contractor equipment</a:t>
            </a:r>
          </a:p>
          <a:p>
            <a:r>
              <a:rPr lang="en-ZA" sz="2200" dirty="0"/>
              <a:t>Existing Asset Register listing all the assets were provided in Part C4 of Volume 4.</a:t>
            </a:r>
            <a:endParaRPr lang="en-US" sz="2200" dirty="0"/>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BADB4D36-7579-4615-82C1-D0BCEFCC2D76}"/>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Assets</a:t>
            </a:r>
          </a:p>
        </p:txBody>
      </p:sp>
      <p:sp>
        <p:nvSpPr>
          <p:cNvPr id="5" name="Text Placeholder 4">
            <a:extLst>
              <a:ext uri="{FF2B5EF4-FFF2-40B4-BE49-F238E27FC236}">
                <a16:creationId xmlns:a16="http://schemas.microsoft.com/office/drawing/2014/main" id="{BAD55A30-0D4F-F37C-9C1C-2CEA5CEDFF34}"/>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pic>
        <p:nvPicPr>
          <p:cNvPr id="6" name="Picture 5">
            <a:extLst>
              <a:ext uri="{FF2B5EF4-FFF2-40B4-BE49-F238E27FC236}">
                <a16:creationId xmlns:a16="http://schemas.microsoft.com/office/drawing/2014/main" id="{C1329C74-1650-C5A1-4AE7-5A562768699A}"/>
              </a:ext>
            </a:extLst>
          </p:cNvPr>
          <p:cNvPicPr>
            <a:picLocks noChangeAspect="1"/>
          </p:cNvPicPr>
          <p:nvPr/>
        </p:nvPicPr>
        <p:blipFill>
          <a:blip r:embed="rId2"/>
          <a:stretch>
            <a:fillRect/>
          </a:stretch>
        </p:blipFill>
        <p:spPr>
          <a:xfrm>
            <a:off x="7339038" y="973223"/>
            <a:ext cx="4852962" cy="5098238"/>
          </a:xfrm>
          <a:prstGeom prst="rect">
            <a:avLst/>
          </a:prstGeom>
        </p:spPr>
      </p:pic>
    </p:spTree>
    <p:extLst>
      <p:ext uri="{BB962C8B-B14F-4D97-AF65-F5344CB8AC3E}">
        <p14:creationId xmlns:p14="http://schemas.microsoft.com/office/powerpoint/2010/main" val="131704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7" name="Text Placeholder 1">
            <a:extLst>
              <a:ext uri="{FF2B5EF4-FFF2-40B4-BE49-F238E27FC236}">
                <a16:creationId xmlns:a16="http://schemas.microsoft.com/office/drawing/2014/main" id="{49518AC5-5EF6-77A6-7AB2-19A543D98206}"/>
              </a:ext>
            </a:extLst>
          </p:cNvPr>
          <p:cNvSpPr txBox="1">
            <a:spLocks/>
          </p:cNvSpPr>
          <p:nvPr/>
        </p:nvSpPr>
        <p:spPr>
          <a:xfrm>
            <a:off x="446561" y="1895386"/>
            <a:ext cx="11422792" cy="4595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50" dirty="0"/>
              <a:t>Requirement to involve Targeted Enterprise (TE) (30% of contract value)</a:t>
            </a:r>
          </a:p>
          <a:p>
            <a:r>
              <a:rPr lang="en-US" sz="1750" dirty="0"/>
              <a:t>TE component to include a </a:t>
            </a:r>
            <a:r>
              <a:rPr lang="en-US" sz="1750" u="sng" dirty="0"/>
              <a:t>New Entrant</a:t>
            </a:r>
          </a:p>
          <a:p>
            <a:pPr lvl="1"/>
            <a:r>
              <a:rPr lang="en-ZA" sz="1750" dirty="0"/>
              <a:t>To train, develop and monitor for the duration Operation Service Period.</a:t>
            </a:r>
          </a:p>
          <a:p>
            <a:pPr lvl="1"/>
            <a:r>
              <a:rPr lang="en-ZA" sz="1750" dirty="0"/>
              <a:t>The Contractor must transfer all the skills related to all levels of toll operations and maintenance, in order for the TE (New Entrant) to be able to operate and maintain a toll plaza on his/her own</a:t>
            </a:r>
          </a:p>
          <a:p>
            <a:pPr lvl="1"/>
            <a:r>
              <a:rPr lang="en-ZA" sz="1750" dirty="0"/>
              <a:t>The Contractor must provide the mentor role to the TE (New Entrant) during the entire process from identifying the TE (New Entrant) to end the Operations Service Period when the TE (New Entrant) has gained the necessary skills and experience for the TE (New Entrant) to be ready to tender for future toll operations and maintenance contracts</a:t>
            </a:r>
            <a:endParaRPr lang="en-US" sz="1750" dirty="0"/>
          </a:p>
          <a:p>
            <a:pPr marL="457200" lvl="1" indent="0">
              <a:buNone/>
            </a:pPr>
            <a:endParaRPr lang="en-US" dirty="0"/>
          </a:p>
          <a:p>
            <a:pPr lvl="1"/>
            <a:endParaRPr lang="en-US" dirty="0"/>
          </a:p>
          <a:p>
            <a:pPr lvl="1"/>
            <a:endParaRPr lang="en-US" dirty="0"/>
          </a:p>
          <a:p>
            <a:endParaRPr lang="en-US" dirty="0"/>
          </a:p>
          <a:p>
            <a:pPr lvl="1"/>
            <a:endParaRPr lang="en-US" dirty="0"/>
          </a:p>
          <a:p>
            <a:endParaRPr lang="en-US" dirty="0"/>
          </a:p>
        </p:txBody>
      </p:sp>
      <p:sp>
        <p:nvSpPr>
          <p:cNvPr id="8" name="Text Placeholder 3">
            <a:extLst>
              <a:ext uri="{FF2B5EF4-FFF2-40B4-BE49-F238E27FC236}">
                <a16:creationId xmlns:a16="http://schemas.microsoft.com/office/drawing/2014/main" id="{30C0FD61-8034-666E-A5D9-DE02E7C94463}"/>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Mentoring of Targeted Enterprise (New entrant)</a:t>
            </a:r>
          </a:p>
        </p:txBody>
      </p:sp>
      <p:sp>
        <p:nvSpPr>
          <p:cNvPr id="9" name="Text Placeholder 4">
            <a:extLst>
              <a:ext uri="{FF2B5EF4-FFF2-40B4-BE49-F238E27FC236}">
                <a16:creationId xmlns:a16="http://schemas.microsoft.com/office/drawing/2014/main" id="{CD7F05A6-14FE-4CE6-E9B6-A10DD542E532}"/>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pic>
        <p:nvPicPr>
          <p:cNvPr id="10" name="Picture 9">
            <a:extLst>
              <a:ext uri="{FF2B5EF4-FFF2-40B4-BE49-F238E27FC236}">
                <a16:creationId xmlns:a16="http://schemas.microsoft.com/office/drawing/2014/main" id="{B51F4EEA-90CA-F741-3C5A-84912BF5B64C}"/>
              </a:ext>
            </a:extLst>
          </p:cNvPr>
          <p:cNvPicPr>
            <a:picLocks noChangeAspect="1"/>
          </p:cNvPicPr>
          <p:nvPr/>
        </p:nvPicPr>
        <p:blipFill>
          <a:blip r:embed="rId2"/>
          <a:stretch>
            <a:fillRect/>
          </a:stretch>
        </p:blipFill>
        <p:spPr>
          <a:xfrm>
            <a:off x="779935" y="4295775"/>
            <a:ext cx="8380373" cy="2282263"/>
          </a:xfrm>
          <a:prstGeom prst="rect">
            <a:avLst/>
          </a:prstGeom>
        </p:spPr>
      </p:pic>
    </p:spTree>
    <p:extLst>
      <p:ext uri="{BB962C8B-B14F-4D97-AF65-F5344CB8AC3E}">
        <p14:creationId xmlns:p14="http://schemas.microsoft.com/office/powerpoint/2010/main" val="363629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1590735F-9B14-905E-BEEA-9A3374FB7B1E}"/>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Form D13 defines a Risk Transfer Model, i.e., split of risk between Contractor and NSC </a:t>
            </a:r>
          </a:p>
          <a:p>
            <a:pPr lvl="1"/>
            <a:r>
              <a:rPr lang="en-US" sz="1800" dirty="0"/>
              <a:t>MC responsible for NSC management</a:t>
            </a:r>
          </a:p>
          <a:p>
            <a:pPr lvl="1"/>
            <a:r>
              <a:rPr lang="en-US" sz="1800" dirty="0"/>
              <a:t>Operator will operate and have access to health monitoring data and VGS audit tool</a:t>
            </a:r>
          </a:p>
          <a:p>
            <a:pPr lvl="1"/>
            <a:r>
              <a:rPr lang="en-US" sz="1800" dirty="0"/>
              <a:t>NSC will maintain and upgrade, and ensure toll system optimal performance and KPI compliance</a:t>
            </a:r>
          </a:p>
          <a:p>
            <a:pPr lvl="1"/>
            <a:r>
              <a:rPr lang="en-US" sz="1800" dirty="0"/>
              <a:t>Data variance is handled by Payment Methodology (V2B7a), including AVC detection and classification issues</a:t>
            </a:r>
          </a:p>
          <a:p>
            <a:pPr lvl="1"/>
            <a:r>
              <a:rPr lang="en-US" sz="1800" dirty="0"/>
              <a:t>Responsibility to ensure optimal system performance both MC and NSC, focused on early detection</a:t>
            </a:r>
          </a:p>
          <a:p>
            <a:pPr lvl="1"/>
            <a:r>
              <a:rPr lang="en-US" sz="1800" dirty="0"/>
              <a:t>Health monitoring and statistical performance assessment</a:t>
            </a:r>
          </a:p>
          <a:p>
            <a:pPr lvl="1"/>
            <a:r>
              <a:rPr lang="en-US" sz="1800" dirty="0"/>
              <a:t>Configuration control ensure that NSC do not modify system (Changes reported by health monitoring system)</a:t>
            </a:r>
          </a:p>
          <a:p>
            <a:pPr lvl="1"/>
            <a:r>
              <a:rPr lang="en-US" sz="1800" dirty="0"/>
              <a:t>MC supply help desk, ERS and stock control</a:t>
            </a:r>
          </a:p>
          <a:p>
            <a:pPr lvl="1"/>
            <a:r>
              <a:rPr lang="en-US" sz="1800" dirty="0"/>
              <a:t>NSC supply spares, maintain and keep spares above minimal levels. Replenish at end of contract.  </a:t>
            </a:r>
          </a:p>
          <a:p>
            <a:pPr marL="457200" lvl="1" indent="0">
              <a:buNone/>
            </a:pPr>
            <a:endParaRPr lang="en-US" sz="1800" dirty="0"/>
          </a:p>
          <a:p>
            <a:r>
              <a:rPr lang="en-US" sz="1800" dirty="0"/>
              <a:t>NSC carries main risk related to toll system aspects.  However, Contractor carries a small portion of risk, as Contractor remains responsible for overall management of NSC.</a:t>
            </a:r>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83533CF1-E786-AA59-F3A7-8DE574D6B37B}"/>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Split of risk – Form D13</a:t>
            </a:r>
          </a:p>
        </p:txBody>
      </p:sp>
      <p:sp>
        <p:nvSpPr>
          <p:cNvPr id="5" name="Text Placeholder 4">
            <a:extLst>
              <a:ext uri="{FF2B5EF4-FFF2-40B4-BE49-F238E27FC236}">
                <a16:creationId xmlns:a16="http://schemas.microsoft.com/office/drawing/2014/main" id="{5360E3EE-1412-4FB8-2808-A257D4CBD9A9}"/>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200152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723" y="792683"/>
            <a:ext cx="6801746" cy="584775"/>
          </a:xfrm>
          <a:prstGeom prst="rect">
            <a:avLst/>
          </a:prstGeom>
          <a:noFill/>
          <a:effectLst/>
        </p:spPr>
        <p:txBody>
          <a:bodyPr wrap="square">
            <a:spAutoFit/>
          </a:bodyPr>
          <a:lstStyle/>
          <a:p>
            <a:pPr>
              <a:spcBef>
                <a:spcPts val="2400"/>
              </a:spcBef>
              <a:spcAft>
                <a:spcPts val="600"/>
              </a:spcAft>
            </a:pPr>
            <a:r>
              <a:rPr lang="en-ZA" sz="3200" b="1" dirty="0">
                <a:solidFill>
                  <a:srgbClr val="003399"/>
                </a:solidFill>
                <a:latin typeface="Arial" panose="020B0604020202020204" pitchFamily="34" charset="0"/>
                <a:cs typeface="Arial" panose="020B0604020202020204" pitchFamily="34" charset="0"/>
              </a:rPr>
              <a:t>Agenda</a:t>
            </a:r>
          </a:p>
        </p:txBody>
      </p:sp>
      <p:pic>
        <p:nvPicPr>
          <p:cNvPr id="7" name="Picture 2" descr="K:\01 Ander Dokumente\1 Logos\SANRAL 2017\Final logo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1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0B53B4B-C6AD-276A-91EB-71986C317ACB}"/>
              </a:ext>
            </a:extLst>
          </p:cNvPr>
          <p:cNvSpPr/>
          <p:nvPr/>
        </p:nvSpPr>
        <p:spPr>
          <a:xfrm>
            <a:off x="936923" y="1756445"/>
            <a:ext cx="6801746" cy="4093428"/>
          </a:xfrm>
          <a:prstGeom prst="rect">
            <a:avLst/>
          </a:prstGeom>
          <a:noFill/>
          <a:effectLst/>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ZA" sz="3000" b="0" i="0" u="none" strike="noStrike" kern="1200" cap="none" spc="0" normalizeH="0" baseline="0" noProof="0" dirty="0">
                <a:ln>
                  <a:noFill/>
                </a:ln>
                <a:solidFill>
                  <a:srgbClr val="181C19"/>
                </a:solidFill>
                <a:effectLst/>
                <a:uLnTx/>
                <a:uFillTx/>
                <a:latin typeface="Arial" panose="020B0604020202020204" pitchFamily="34" charset="0"/>
                <a:ea typeface="+mn-ea"/>
                <a:cs typeface="Arial" panose="020B0604020202020204" pitchFamily="34" charset="0"/>
              </a:rPr>
              <a:t>Description of the project</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ZA" sz="3000" b="0" i="0" u="none" strike="noStrike" kern="1200" cap="none" spc="0" normalizeH="0" baseline="0" noProof="0" dirty="0">
                <a:ln>
                  <a:noFill/>
                </a:ln>
                <a:solidFill>
                  <a:srgbClr val="181C19"/>
                </a:solidFill>
                <a:effectLst/>
                <a:uLnTx/>
                <a:uFillTx/>
                <a:latin typeface="Arial" panose="020B0604020202020204" pitchFamily="34" charset="0"/>
                <a:ea typeface="+mn-ea"/>
                <a:cs typeface="Arial" panose="020B0604020202020204" pitchFamily="34" charset="0"/>
              </a:rPr>
              <a:t>Scope of work</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ZA" sz="3000" b="0" i="0" u="none" strike="noStrike" kern="1200" cap="none" spc="0" normalizeH="0" baseline="0" noProof="0" dirty="0">
                <a:ln>
                  <a:noFill/>
                </a:ln>
                <a:solidFill>
                  <a:srgbClr val="181C19"/>
                </a:solidFill>
                <a:effectLst/>
                <a:uLnTx/>
                <a:uFillTx/>
                <a:latin typeface="Arial" panose="020B0604020202020204" pitchFamily="34" charset="0"/>
                <a:ea typeface="+mn-ea"/>
                <a:cs typeface="Arial" panose="020B0604020202020204" pitchFamily="34" charset="0"/>
              </a:rPr>
              <a:t>Programme</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ZA" sz="3000" b="0" i="0" u="none" strike="noStrike" kern="1200" cap="none" spc="0" normalizeH="0" baseline="0" noProof="0" dirty="0">
                <a:ln>
                  <a:noFill/>
                </a:ln>
                <a:solidFill>
                  <a:srgbClr val="181C19"/>
                </a:solidFill>
                <a:effectLst/>
                <a:uLnTx/>
                <a:uFillTx/>
                <a:latin typeface="Arial" panose="020B0604020202020204" pitchFamily="34" charset="0"/>
                <a:ea typeface="+mn-ea"/>
                <a:cs typeface="Arial" panose="020B0604020202020204" pitchFamily="34" charset="0"/>
              </a:rPr>
              <a:t>Tender</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ZA" sz="3000" b="0" i="0" u="none" strike="noStrike" kern="1200" cap="none" spc="0" normalizeH="0" baseline="0" noProof="0" dirty="0">
                <a:ln>
                  <a:noFill/>
                </a:ln>
                <a:solidFill>
                  <a:srgbClr val="181C19"/>
                </a:solidFill>
                <a:effectLst/>
                <a:uLnTx/>
                <a:uFillTx/>
                <a:latin typeface="Arial" panose="020B0604020202020204" pitchFamily="34" charset="0"/>
                <a:ea typeface="+mn-ea"/>
                <a:cs typeface="Arial" panose="020B0604020202020204" pitchFamily="34" charset="0"/>
              </a:rPr>
              <a:t>Plaza visits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ZA" sz="3000" b="0" i="0" u="none" strike="noStrike" kern="1200" cap="none" spc="0" normalizeH="0" baseline="0" noProof="0" dirty="0">
                <a:ln>
                  <a:noFill/>
                </a:ln>
                <a:solidFill>
                  <a:srgbClr val="181C19"/>
                </a:solidFill>
                <a:effectLst/>
                <a:uLnTx/>
                <a:uFillTx/>
                <a:latin typeface="Arial" panose="020B0604020202020204" pitchFamily="34" charset="0"/>
                <a:ea typeface="+mn-ea"/>
                <a:cs typeface="Arial" panose="020B0604020202020204" pitchFamily="34" charset="0"/>
              </a:rPr>
              <a:t>Housekeeping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ZA" sz="3000" b="0" i="0" u="none" strike="noStrike" kern="1200" cap="none" spc="0" normalizeH="0" baseline="0" noProof="0" dirty="0">
                <a:ln>
                  <a:noFill/>
                </a:ln>
                <a:solidFill>
                  <a:srgbClr val="181C19"/>
                </a:solidFill>
                <a:effectLst/>
                <a:uLnTx/>
                <a:uFillTx/>
                <a:latin typeface="Arial" panose="020B0604020202020204" pitchFamily="34" charset="0"/>
                <a:ea typeface="+mn-ea"/>
                <a:cs typeface="Arial" panose="020B0604020202020204" pitchFamily="34" charset="0"/>
              </a:rPr>
              <a:t>Questions</a:t>
            </a:r>
          </a:p>
        </p:txBody>
      </p:sp>
    </p:spTree>
    <p:extLst>
      <p:ext uri="{BB962C8B-B14F-4D97-AF65-F5344CB8AC3E}">
        <p14:creationId xmlns:p14="http://schemas.microsoft.com/office/powerpoint/2010/main" val="317946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6" name="Text Placeholder 1">
            <a:extLst>
              <a:ext uri="{FF2B5EF4-FFF2-40B4-BE49-F238E27FC236}">
                <a16:creationId xmlns:a16="http://schemas.microsoft.com/office/drawing/2014/main" id="{8F5AADC7-359C-5199-189D-FEC0C034D00C}"/>
              </a:ext>
            </a:extLst>
          </p:cNvPr>
          <p:cNvSpPr txBox="1">
            <a:spLocks/>
          </p:cNvSpPr>
          <p:nvPr/>
        </p:nvSpPr>
        <p:spPr>
          <a:xfrm>
            <a:off x="384604" y="2315299"/>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Maintenance of legacy system (S1) – 6 Months</a:t>
            </a:r>
          </a:p>
          <a:p>
            <a:r>
              <a:rPr lang="en-US" sz="2000" dirty="0"/>
              <a:t>Establishment upgrades (S2) – 18 Months</a:t>
            </a:r>
          </a:p>
          <a:p>
            <a:r>
              <a:rPr lang="en-US" sz="2000" dirty="0"/>
              <a:t>Upgrade/ replacement of equipment (S3.1 to S3.9) – 18 Months (Commissioning of sections of the Works)</a:t>
            </a:r>
          </a:p>
          <a:p>
            <a:r>
              <a:rPr lang="en-US" sz="2000" dirty="0"/>
              <a:t>Interface to the SANRAL MIS (S3 and S4) – 6 Months</a:t>
            </a:r>
          </a:p>
          <a:p>
            <a:r>
              <a:rPr lang="en-US" sz="2000" dirty="0"/>
              <a:t>SANRAL Toll System (S5) – 6 Months</a:t>
            </a:r>
          </a:p>
          <a:p>
            <a:r>
              <a:rPr lang="en-US" sz="2000" dirty="0"/>
              <a:t>End of contract upgrades </a:t>
            </a:r>
          </a:p>
          <a:p>
            <a:pPr lvl="1"/>
            <a:endParaRPr lang="en-US" sz="2000" dirty="0"/>
          </a:p>
          <a:p>
            <a:pPr lvl="1"/>
            <a:endParaRPr lang="en-US" sz="2000" dirty="0"/>
          </a:p>
          <a:p>
            <a:pPr lvl="1"/>
            <a:endParaRPr lang="en-US" sz="2000" dirty="0"/>
          </a:p>
          <a:p>
            <a:endParaRPr lang="en-US" sz="2000" dirty="0"/>
          </a:p>
          <a:p>
            <a:pPr lvl="1"/>
            <a:endParaRPr lang="en-US" sz="2000" dirty="0"/>
          </a:p>
          <a:p>
            <a:endParaRPr lang="en-US" sz="2000" dirty="0"/>
          </a:p>
        </p:txBody>
      </p:sp>
      <p:sp>
        <p:nvSpPr>
          <p:cNvPr id="7" name="Text Placeholder 3">
            <a:extLst>
              <a:ext uri="{FF2B5EF4-FFF2-40B4-BE49-F238E27FC236}">
                <a16:creationId xmlns:a16="http://schemas.microsoft.com/office/drawing/2014/main" id="{E718AF67-2425-9574-3D6E-9D7F98386B9D}"/>
              </a:ext>
            </a:extLst>
          </p:cNvPr>
          <p:cNvSpPr txBox="1">
            <a:spLocks/>
          </p:cNvSpPr>
          <p:nvPr/>
        </p:nvSpPr>
        <p:spPr>
          <a:xfrm>
            <a:off x="384605" y="1508052"/>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Toll system (Design build sections – V3B1: C1.2.3 APPENDIX 1 and Table 5-1: System upgrades)</a:t>
            </a:r>
          </a:p>
        </p:txBody>
      </p:sp>
      <p:sp>
        <p:nvSpPr>
          <p:cNvPr id="8" name="Text Placeholder 4">
            <a:extLst>
              <a:ext uri="{FF2B5EF4-FFF2-40B4-BE49-F238E27FC236}">
                <a16:creationId xmlns:a16="http://schemas.microsoft.com/office/drawing/2014/main" id="{6839E5CD-8BA4-B432-A162-D73A406CD6F5}"/>
              </a:ext>
            </a:extLst>
          </p:cNvPr>
          <p:cNvSpPr txBox="1">
            <a:spLocks/>
          </p:cNvSpPr>
          <p:nvPr/>
        </p:nvSpPr>
        <p:spPr>
          <a:xfrm>
            <a:off x="384604" y="944673"/>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266532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7047E26-EE60-9C9A-FD88-9495148C72A6}"/>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Standard 2010 system with enhancements including:</a:t>
            </a:r>
          </a:p>
          <a:p>
            <a:pPr lvl="1"/>
            <a:r>
              <a:rPr lang="en-US" sz="1800" dirty="0"/>
              <a:t>TCH interface (PGW on site, via route and GORT </a:t>
            </a:r>
            <a:r>
              <a:rPr lang="en-US" sz="1800" dirty="0" err="1"/>
              <a:t>fibre</a:t>
            </a:r>
            <a:r>
              <a:rPr lang="en-US" sz="1800" dirty="0"/>
              <a:t>)</a:t>
            </a:r>
          </a:p>
          <a:p>
            <a:pPr lvl="1"/>
            <a:r>
              <a:rPr lang="en-US" sz="1800" dirty="0"/>
              <a:t>Dedicated ETC lanes (Reversible and switchable to mixed mode) (e-sign for dedicated and tag only lanes)</a:t>
            </a:r>
          </a:p>
          <a:p>
            <a:pPr lvl="1"/>
            <a:r>
              <a:rPr lang="en-US" sz="1800" dirty="0"/>
              <a:t>Contactless bank card(EMV) processing (PCI compatible) readers). Proof before roll-out</a:t>
            </a:r>
          </a:p>
          <a:p>
            <a:pPr lvl="1"/>
            <a:r>
              <a:rPr lang="en-US" sz="1800" dirty="0"/>
              <a:t>ANPR: Pilot followed by deployment</a:t>
            </a:r>
          </a:p>
          <a:p>
            <a:pPr lvl="1"/>
            <a:r>
              <a:rPr lang="en-US" sz="1800" dirty="0"/>
              <a:t>VGS audit role: </a:t>
            </a:r>
          </a:p>
          <a:p>
            <a:pPr lvl="2"/>
            <a:r>
              <a:rPr lang="en-US" sz="1800" dirty="0"/>
              <a:t>Incident and missing/duplicate transaction</a:t>
            </a:r>
          </a:p>
          <a:p>
            <a:pPr lvl="2"/>
            <a:r>
              <a:rPr lang="en-US" sz="1800" dirty="0"/>
              <a:t>AVC count accuracy</a:t>
            </a:r>
          </a:p>
          <a:p>
            <a:pPr lvl="2"/>
            <a:r>
              <a:rPr lang="en-US" sz="1800" dirty="0"/>
              <a:t>Concession/Discount verification (ANPR/VLN discrepancies)</a:t>
            </a:r>
          </a:p>
          <a:p>
            <a:pPr lvl="1"/>
            <a:r>
              <a:rPr lang="en-US" sz="1800" dirty="0"/>
              <a:t>Health monitoring (Response by NSC, with or without MC reporting) and configuration control</a:t>
            </a:r>
          </a:p>
          <a:p>
            <a:pPr lvl="1"/>
            <a:r>
              <a:rPr lang="en-US" sz="1800" dirty="0"/>
              <a:t>PCI level 2 merchant implementation</a:t>
            </a:r>
          </a:p>
          <a:p>
            <a:r>
              <a:rPr lang="en-US" sz="1800" dirty="0"/>
              <a:t>SANRAL MIS interface (Basic TCH type interface) and further enhancements </a:t>
            </a:r>
          </a:p>
          <a:p>
            <a:r>
              <a:rPr lang="en-US" sz="1800" dirty="0"/>
              <a:t>SANRAL toll System (Assessment, selection, pilot and roll-out) [SANRAL access to source code]</a:t>
            </a:r>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C305900B-B97B-EEF2-BD4C-6CBED4A2872B}"/>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Toll collection lane equipment</a:t>
            </a:r>
          </a:p>
        </p:txBody>
      </p:sp>
      <p:sp>
        <p:nvSpPr>
          <p:cNvPr id="5" name="Text Placeholder 4">
            <a:extLst>
              <a:ext uri="{FF2B5EF4-FFF2-40B4-BE49-F238E27FC236}">
                <a16:creationId xmlns:a16="http://schemas.microsoft.com/office/drawing/2014/main" id="{43B47F27-9F8C-90C6-5372-93BE70EFC72F}"/>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 </a:t>
            </a:r>
            <a:endParaRPr lang="en-US" dirty="0"/>
          </a:p>
        </p:txBody>
      </p:sp>
    </p:spTree>
    <p:extLst>
      <p:ext uri="{BB962C8B-B14F-4D97-AF65-F5344CB8AC3E}">
        <p14:creationId xmlns:p14="http://schemas.microsoft.com/office/powerpoint/2010/main" val="27828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E463DA1-5821-EF6E-8557-2436B8CD1941}"/>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Move TCH PGW to OPS level at a plaza on the route (S2, establishment)</a:t>
            </a:r>
          </a:p>
          <a:p>
            <a:r>
              <a:rPr lang="en-US" sz="2400" dirty="0"/>
              <a:t>Utilize National and GORT </a:t>
            </a:r>
            <a:r>
              <a:rPr lang="en-US" sz="2400" dirty="0" err="1"/>
              <a:t>fibre</a:t>
            </a:r>
            <a:r>
              <a:rPr lang="en-US" sz="2400" dirty="0"/>
              <a:t> networks</a:t>
            </a:r>
          </a:p>
          <a:p>
            <a:endParaRPr lang="en-US" sz="2400" dirty="0"/>
          </a:p>
          <a:p>
            <a:pPr lvl="1"/>
            <a:endParaRPr lang="en-US" dirty="0"/>
          </a:p>
          <a:p>
            <a:pPr lvl="1"/>
            <a:endParaRPr lang="en-US" dirty="0"/>
          </a:p>
          <a:p>
            <a:pPr lvl="1"/>
            <a:endParaRPr lang="en-US" dirty="0"/>
          </a:p>
          <a:p>
            <a:endParaRPr lang="en-US" sz="2400" dirty="0"/>
          </a:p>
          <a:p>
            <a:pPr lvl="1"/>
            <a:endParaRPr lang="en-US" dirty="0"/>
          </a:p>
          <a:p>
            <a:endParaRPr lang="en-US" sz="2400" dirty="0"/>
          </a:p>
        </p:txBody>
      </p:sp>
      <p:sp>
        <p:nvSpPr>
          <p:cNvPr id="4" name="Text Placeholder 3">
            <a:extLst>
              <a:ext uri="{FF2B5EF4-FFF2-40B4-BE49-F238E27FC236}">
                <a16:creationId xmlns:a16="http://schemas.microsoft.com/office/drawing/2014/main" id="{3260410D-05F3-555F-1DAB-328F1AAA2403}"/>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TCH interface</a:t>
            </a:r>
          </a:p>
        </p:txBody>
      </p:sp>
      <p:sp>
        <p:nvSpPr>
          <p:cNvPr id="5" name="Text Placeholder 4">
            <a:extLst>
              <a:ext uri="{FF2B5EF4-FFF2-40B4-BE49-F238E27FC236}">
                <a16:creationId xmlns:a16="http://schemas.microsoft.com/office/drawing/2014/main" id="{EB1B55C4-CF7D-C751-A9DB-F230DDB1CD14}"/>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212256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00859192-7042-4CB7-8AC2-058898E3D681}"/>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a:t>Employers MIS Interface (DB S4) – 6 Months</a:t>
            </a:r>
          </a:p>
          <a:p>
            <a:pPr lvl="1"/>
            <a:r>
              <a:rPr lang="en-ZA" sz="1800" dirty="0"/>
              <a:t>Basic </a:t>
            </a:r>
          </a:p>
          <a:p>
            <a:pPr lvl="1"/>
            <a:r>
              <a:rPr lang="en-ZA" sz="1800" dirty="0"/>
              <a:t>Full (WA)</a:t>
            </a:r>
          </a:p>
          <a:p>
            <a:r>
              <a:rPr lang="en-ZA" sz="1800" dirty="0"/>
              <a:t>Contact details of the RIMS coordinator is in Part C37 of Volume 4.</a:t>
            </a:r>
            <a:endParaRPr lang="en-US" sz="1800" dirty="0"/>
          </a:p>
          <a:p>
            <a:r>
              <a:rPr lang="en-US" sz="1800" dirty="0"/>
              <a:t>SANRAL toll system procurement process (Tendered rates)</a:t>
            </a:r>
          </a:p>
          <a:p>
            <a:pPr lvl="1"/>
            <a:r>
              <a:rPr lang="en-US" sz="1800" dirty="0"/>
              <a:t>Assessment of NSC systems</a:t>
            </a:r>
          </a:p>
          <a:p>
            <a:pPr lvl="1"/>
            <a:r>
              <a:rPr lang="en-US" sz="1800" dirty="0"/>
              <a:t>Selection of system to be deployed and access to source code (for use or to own fully)</a:t>
            </a:r>
          </a:p>
          <a:p>
            <a:pPr lvl="2"/>
            <a:r>
              <a:rPr lang="en-US" sz="1800" dirty="0"/>
              <a:t>Test and evaluation phase (In parallel on selected routes)</a:t>
            </a:r>
          </a:p>
          <a:p>
            <a:pPr lvl="2"/>
            <a:r>
              <a:rPr lang="en-US" sz="1800" dirty="0"/>
              <a:t>Central NSC contract (Use tendered rates per route)</a:t>
            </a:r>
          </a:p>
          <a:p>
            <a:pPr lvl="2"/>
            <a:r>
              <a:rPr lang="en-US" sz="1800" dirty="0"/>
              <a:t>Development and test environment Pilot deployment (parallel deployment) at a site</a:t>
            </a:r>
          </a:p>
          <a:p>
            <a:pPr lvl="1"/>
            <a:r>
              <a:rPr lang="en-US" sz="1800" dirty="0"/>
              <a:t>Route roll-out and decommissioning of NSC system </a:t>
            </a:r>
          </a:p>
          <a:p>
            <a:r>
              <a:rPr lang="en-US" sz="1800" dirty="0"/>
              <a:t>SANRAL Toll System NSC provide system and support (Procurement models)</a:t>
            </a:r>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E0D2E344-29D5-227D-5CA8-3347204F13C3}"/>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Employer’s MIS and Toll System</a:t>
            </a:r>
          </a:p>
        </p:txBody>
      </p:sp>
      <p:sp>
        <p:nvSpPr>
          <p:cNvPr id="5" name="Text Placeholder 4">
            <a:extLst>
              <a:ext uri="{FF2B5EF4-FFF2-40B4-BE49-F238E27FC236}">
                <a16:creationId xmlns:a16="http://schemas.microsoft.com/office/drawing/2014/main" id="{3BF68E91-F12C-D1C1-DC0B-BE83C7C801DE}"/>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3551884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97DCEE19-C221-8BCF-4AF2-4A5F76D58312}"/>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Submit data to ITIS</a:t>
            </a:r>
          </a:p>
          <a:p>
            <a:r>
              <a:rPr lang="en-US" sz="2400" dirty="0"/>
              <a:t>Use ITIS data as part of payment tree</a:t>
            </a:r>
          </a:p>
          <a:p>
            <a:pPr lvl="1"/>
            <a:endParaRPr lang="en-US" dirty="0"/>
          </a:p>
          <a:p>
            <a:pPr lvl="1"/>
            <a:endParaRPr lang="en-US" dirty="0"/>
          </a:p>
          <a:p>
            <a:pPr lvl="1"/>
            <a:endParaRPr lang="en-US" dirty="0"/>
          </a:p>
          <a:p>
            <a:endParaRPr lang="en-US" sz="2400" dirty="0"/>
          </a:p>
          <a:p>
            <a:pPr lvl="1"/>
            <a:endParaRPr lang="en-US" dirty="0"/>
          </a:p>
          <a:p>
            <a:endParaRPr lang="en-US" sz="2400" dirty="0"/>
          </a:p>
        </p:txBody>
      </p:sp>
      <p:sp>
        <p:nvSpPr>
          <p:cNvPr id="4" name="Text Placeholder 3">
            <a:extLst>
              <a:ext uri="{FF2B5EF4-FFF2-40B4-BE49-F238E27FC236}">
                <a16:creationId xmlns:a16="http://schemas.microsoft.com/office/drawing/2014/main" id="{590AF542-5D41-3A38-26F7-C29D59E0E480}"/>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ITIS</a:t>
            </a:r>
          </a:p>
        </p:txBody>
      </p:sp>
      <p:sp>
        <p:nvSpPr>
          <p:cNvPr id="5" name="Text Placeholder 4">
            <a:extLst>
              <a:ext uri="{FF2B5EF4-FFF2-40B4-BE49-F238E27FC236}">
                <a16:creationId xmlns:a16="http://schemas.microsoft.com/office/drawing/2014/main" id="{8DFFBE48-3A52-0544-6027-7F3CA7A53251}"/>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336425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CCC9872-3988-26F8-7182-65CF1655A989}"/>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a:t>The Contractor shall participate on the existing RIMS for KZN, specifically Cluster 1 that includes the </a:t>
            </a:r>
            <a:r>
              <a:rPr lang="en-ZA" sz="2400" dirty="0" err="1"/>
              <a:t>Ugu</a:t>
            </a:r>
            <a:r>
              <a:rPr lang="en-ZA" sz="2400" dirty="0"/>
              <a:t> District Municipality</a:t>
            </a:r>
          </a:p>
          <a:p>
            <a:r>
              <a:rPr lang="en-ZA" sz="2400" dirty="0"/>
              <a:t>Contact details of the RIMS coordinator is in Part C37 of Volume 4.</a:t>
            </a:r>
            <a:endParaRPr lang="en-US" sz="2400" dirty="0"/>
          </a:p>
          <a:p>
            <a:pPr lvl="1"/>
            <a:endParaRPr lang="en-US" dirty="0"/>
          </a:p>
          <a:p>
            <a:pPr lvl="1"/>
            <a:endParaRPr lang="en-US" dirty="0"/>
          </a:p>
          <a:p>
            <a:pPr lvl="1"/>
            <a:endParaRPr lang="en-US" dirty="0"/>
          </a:p>
          <a:p>
            <a:endParaRPr lang="en-US" sz="2400" dirty="0"/>
          </a:p>
          <a:p>
            <a:pPr lvl="1"/>
            <a:endParaRPr lang="en-US" dirty="0"/>
          </a:p>
          <a:p>
            <a:endParaRPr lang="en-US" sz="2400" dirty="0"/>
          </a:p>
        </p:txBody>
      </p:sp>
      <p:sp>
        <p:nvSpPr>
          <p:cNvPr id="4" name="Text Placeholder 3">
            <a:extLst>
              <a:ext uri="{FF2B5EF4-FFF2-40B4-BE49-F238E27FC236}">
                <a16:creationId xmlns:a16="http://schemas.microsoft.com/office/drawing/2014/main" id="{7E758440-6150-4978-05A7-43AA968CAC77}"/>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RIMS</a:t>
            </a:r>
          </a:p>
        </p:txBody>
      </p:sp>
      <p:sp>
        <p:nvSpPr>
          <p:cNvPr id="5" name="Text Placeholder 4">
            <a:extLst>
              <a:ext uri="{FF2B5EF4-FFF2-40B4-BE49-F238E27FC236}">
                <a16:creationId xmlns:a16="http://schemas.microsoft.com/office/drawing/2014/main" id="{B7B045EB-2CCA-D5DC-540D-DCB2D8E01328}"/>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267873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1FE8DA6B-E96F-1E49-1747-7533A50116FB}"/>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200" dirty="0"/>
              <a:t>UPS (tendered rates for replacement)</a:t>
            </a:r>
          </a:p>
          <a:p>
            <a:r>
              <a:rPr lang="en-ZA" sz="2200" dirty="0"/>
              <a:t>Generator (tendered rates for replacement)</a:t>
            </a:r>
          </a:p>
          <a:p>
            <a:r>
              <a:rPr lang="en-ZA" sz="2200" dirty="0"/>
              <a:t>Bulk diesel fuel tank (tendered rates for replacement or improvement)</a:t>
            </a:r>
          </a:p>
          <a:p>
            <a:r>
              <a:rPr lang="en-ZA" sz="2200" dirty="0"/>
              <a:t>Photovoltaic (PV) with battery storage solution (design, with implementation as PS)</a:t>
            </a:r>
          </a:p>
          <a:p>
            <a:r>
              <a:rPr lang="en-US" sz="2200" dirty="0"/>
              <a:t>SCADA</a:t>
            </a:r>
          </a:p>
          <a:p>
            <a:r>
              <a:rPr lang="en-US" sz="2200" dirty="0"/>
              <a:t>EPC</a:t>
            </a:r>
          </a:p>
          <a:p>
            <a:r>
              <a:rPr lang="en-US" sz="2200" dirty="0"/>
              <a:t>Gas installations</a:t>
            </a:r>
          </a:p>
          <a:p>
            <a:r>
              <a:rPr lang="en-US" sz="2200" dirty="0"/>
              <a:t>Earthing and lighting protection (survey and testing)</a:t>
            </a:r>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7AE3C646-EC8A-D549-55BF-85876069F8B1}"/>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Electrical and Mechanical – key works</a:t>
            </a:r>
          </a:p>
        </p:txBody>
      </p:sp>
      <p:sp>
        <p:nvSpPr>
          <p:cNvPr id="5" name="Text Placeholder 4">
            <a:extLst>
              <a:ext uri="{FF2B5EF4-FFF2-40B4-BE49-F238E27FC236}">
                <a16:creationId xmlns:a16="http://schemas.microsoft.com/office/drawing/2014/main" id="{C83F7A11-6D89-D9E4-0C01-C6B5E15AE9BB}"/>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4027914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A14B425-EFEC-730B-9ECF-67D81151C9D3}"/>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200" dirty="0"/>
              <a:t>Air conditioning and ventilation</a:t>
            </a:r>
          </a:p>
          <a:p>
            <a:pPr lvl="1"/>
            <a:r>
              <a:rPr lang="en-ZA" sz="2200" dirty="0"/>
              <a:t>No fresh air systems</a:t>
            </a:r>
          </a:p>
          <a:p>
            <a:pPr lvl="1"/>
            <a:r>
              <a:rPr lang="en-ZA" sz="2200" dirty="0"/>
              <a:t>Replace air conditioners at all plazas</a:t>
            </a:r>
          </a:p>
          <a:p>
            <a:r>
              <a:rPr lang="en-ZA" sz="2200" dirty="0"/>
              <a:t>Lighting</a:t>
            </a:r>
          </a:p>
          <a:p>
            <a:pPr lvl="1"/>
            <a:r>
              <a:rPr lang="en-ZA" sz="2200" dirty="0"/>
              <a:t>Design to replace lighting with new energy efficient LED technology luminaires</a:t>
            </a:r>
          </a:p>
          <a:p>
            <a:pPr lvl="1"/>
            <a:r>
              <a:rPr lang="en-ZA" sz="2200" dirty="0"/>
              <a:t>Replacement (Provisional Sum)</a:t>
            </a:r>
          </a:p>
          <a:p>
            <a:pPr lvl="1"/>
            <a:r>
              <a:rPr lang="en-ZA" sz="2200" dirty="0"/>
              <a:t>Some lighting mast repairs</a:t>
            </a:r>
          </a:p>
          <a:p>
            <a:r>
              <a:rPr lang="en-US" sz="2200" dirty="0"/>
              <a:t>Security cameras</a:t>
            </a:r>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9B17D4AC-3EBA-959D-5679-620D4A8D6611}"/>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Electrical and Mechanical – key works</a:t>
            </a:r>
          </a:p>
        </p:txBody>
      </p:sp>
      <p:sp>
        <p:nvSpPr>
          <p:cNvPr id="5" name="Text Placeholder 4">
            <a:extLst>
              <a:ext uri="{FF2B5EF4-FFF2-40B4-BE49-F238E27FC236}">
                <a16:creationId xmlns:a16="http://schemas.microsoft.com/office/drawing/2014/main" id="{C54367D8-3983-E5D5-381F-4B0AC92C842D}"/>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1430975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97E509CE-BD07-8534-7BE0-BD4EBF8B3940}"/>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200" dirty="0"/>
              <a:t>Route patrol</a:t>
            </a:r>
          </a:p>
          <a:p>
            <a:pPr lvl="1"/>
            <a:r>
              <a:rPr lang="en-ZA" sz="2200" dirty="0"/>
              <a:t>The Contractor shall patrol the N2 South Coast Toll Road at least 2 return trips every 8 hours</a:t>
            </a:r>
          </a:p>
          <a:p>
            <a:pPr lvl="1"/>
            <a:r>
              <a:rPr lang="en-ZA" sz="2200" dirty="0"/>
              <a:t>The Contractor is required to provide a minimum of one (1) vehicle that must cover the entire N2 South Coast Toll Road. The Contractor should however have contingency measures in place, in case this vehicle is temporarily unavailable (e.g. for service, or repairs)</a:t>
            </a:r>
          </a:p>
          <a:p>
            <a:pPr lvl="1"/>
            <a:r>
              <a:rPr lang="en-ZA" sz="2200" dirty="0"/>
              <a:t>Minimum equipment requirements</a:t>
            </a:r>
          </a:p>
          <a:p>
            <a:r>
              <a:rPr lang="en-ZA" sz="2200" dirty="0"/>
              <a:t>Call centre</a:t>
            </a:r>
          </a:p>
          <a:p>
            <a:pPr lvl="1"/>
            <a:r>
              <a:rPr lang="en-ZA" sz="2200" dirty="0"/>
              <a:t>The Contractor may utilize the facilities at the existing Toll Plazas for this purpose. </a:t>
            </a:r>
          </a:p>
          <a:p>
            <a:pPr lvl="1"/>
            <a:r>
              <a:rPr lang="en-ZA" sz="2200" dirty="0"/>
              <a:t>The Contractor is to note that there are no upgrades scheduled to the existing facilities for the duration of the Contract.</a:t>
            </a:r>
            <a:endParaRPr lang="en-US" sz="2200" dirty="0"/>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D0D8DC28-39D0-CC5A-EFEF-FAA11931CFE2}"/>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Customer service </a:t>
            </a:r>
            <a:r>
              <a:rPr lang="en-US" sz="2600" dirty="0" err="1"/>
              <a:t>centre</a:t>
            </a:r>
            <a:r>
              <a:rPr lang="en-US" sz="2600" dirty="0"/>
              <a:t> and Route patrol</a:t>
            </a:r>
          </a:p>
        </p:txBody>
      </p:sp>
      <p:sp>
        <p:nvSpPr>
          <p:cNvPr id="5" name="Text Placeholder 4">
            <a:extLst>
              <a:ext uri="{FF2B5EF4-FFF2-40B4-BE49-F238E27FC236}">
                <a16:creationId xmlns:a16="http://schemas.microsoft.com/office/drawing/2014/main" id="{C3988CF8-A182-0A51-4251-D9935D80994C}"/>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2677966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A8BE167C-499C-58E8-6941-51B913DDDFD6}"/>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200" dirty="0"/>
              <a:t>The Performance Measurements are detailed in Volume 2 Book 6a.</a:t>
            </a:r>
          </a:p>
          <a:p>
            <a:r>
              <a:rPr lang="en-ZA" sz="2200" dirty="0"/>
              <a:t>See Clause C3.2.6 from page C3-173 onwards for modifications.</a:t>
            </a:r>
          </a:p>
          <a:p>
            <a:r>
              <a:rPr lang="en-ZA" sz="2200" dirty="0"/>
              <a:t>These modifications are in line with the consolidated KPI Model agreed on the National Performance Review Committee (NPRC).</a:t>
            </a:r>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21EA4403-9096-7D24-FF52-5BD2C950BE80}"/>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KPIs</a:t>
            </a:r>
          </a:p>
        </p:txBody>
      </p:sp>
      <p:sp>
        <p:nvSpPr>
          <p:cNvPr id="5" name="Text Placeholder 4">
            <a:extLst>
              <a:ext uri="{FF2B5EF4-FFF2-40B4-BE49-F238E27FC236}">
                <a16:creationId xmlns:a16="http://schemas.microsoft.com/office/drawing/2014/main" id="{6FD6DBF5-E5E3-9B64-9383-6AFBB28E6F00}"/>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311840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5" name="Text Placeholder 3">
            <a:extLst>
              <a:ext uri="{FF2B5EF4-FFF2-40B4-BE49-F238E27FC236}">
                <a16:creationId xmlns:a16="http://schemas.microsoft.com/office/drawing/2014/main" id="{C54ED799-06B5-DB14-1EA9-66E5A963E73D}"/>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N2 South Coast Toll Road</a:t>
            </a:r>
          </a:p>
        </p:txBody>
      </p:sp>
      <p:sp>
        <p:nvSpPr>
          <p:cNvPr id="6" name="Text Placeholder 4">
            <a:extLst>
              <a:ext uri="{FF2B5EF4-FFF2-40B4-BE49-F238E27FC236}">
                <a16:creationId xmlns:a16="http://schemas.microsoft.com/office/drawing/2014/main" id="{47113ACA-58FD-EB1F-41A8-FA44E328AEF2}"/>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3600" dirty="0"/>
              <a:t>1. Description of the project</a:t>
            </a:r>
            <a:endParaRPr lang="en-US" sz="3600" dirty="0"/>
          </a:p>
        </p:txBody>
      </p:sp>
      <p:pic>
        <p:nvPicPr>
          <p:cNvPr id="7" name="Picture 6">
            <a:extLst>
              <a:ext uri="{FF2B5EF4-FFF2-40B4-BE49-F238E27FC236}">
                <a16:creationId xmlns:a16="http://schemas.microsoft.com/office/drawing/2014/main" id="{62CA2BC6-BDB6-6555-F6FD-C5E173F6B00B}"/>
              </a:ext>
            </a:extLst>
          </p:cNvPr>
          <p:cNvPicPr>
            <a:picLocks noChangeAspect="1"/>
          </p:cNvPicPr>
          <p:nvPr/>
        </p:nvPicPr>
        <p:blipFill>
          <a:blip r:embed="rId2"/>
          <a:stretch>
            <a:fillRect/>
          </a:stretch>
        </p:blipFill>
        <p:spPr>
          <a:xfrm>
            <a:off x="446561" y="2323836"/>
            <a:ext cx="8334375" cy="3257550"/>
          </a:xfrm>
          <a:prstGeom prst="rect">
            <a:avLst/>
          </a:prstGeom>
        </p:spPr>
      </p:pic>
    </p:spTree>
    <p:extLst>
      <p:ext uri="{BB962C8B-B14F-4D97-AF65-F5344CB8AC3E}">
        <p14:creationId xmlns:p14="http://schemas.microsoft.com/office/powerpoint/2010/main" val="652659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AAC67E7E-FB8F-7BDF-8DF7-44904B8BD66F}"/>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200" dirty="0"/>
              <a:t>Fixed and Variable Cost Payment Mechanism will be used in this contract.</a:t>
            </a:r>
          </a:p>
          <a:p>
            <a:r>
              <a:rPr lang="en-ZA" sz="2200" dirty="0"/>
              <a:t>Schedule of Payments/Cost Matrix consist of 2 schedules: </a:t>
            </a:r>
          </a:p>
          <a:p>
            <a:pPr lvl="1"/>
            <a:r>
              <a:rPr lang="en-ZA" sz="2200" dirty="0"/>
              <a:t>Schedule A – Operation Service Period (OPEX).</a:t>
            </a:r>
          </a:p>
          <a:p>
            <a:pPr lvl="1"/>
            <a:r>
              <a:rPr lang="en-ZA" sz="2200" dirty="0"/>
              <a:t>Schedule B – Design-Build Period (CAPEX).</a:t>
            </a:r>
          </a:p>
          <a:p>
            <a:endParaRPr lang="en-ZA" dirty="0"/>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FF876241-9E0F-7F5A-EFCE-33D6DD831078}"/>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Payment methodology</a:t>
            </a:r>
          </a:p>
        </p:txBody>
      </p:sp>
      <p:sp>
        <p:nvSpPr>
          <p:cNvPr id="5" name="Text Placeholder 4">
            <a:extLst>
              <a:ext uri="{FF2B5EF4-FFF2-40B4-BE49-F238E27FC236}">
                <a16:creationId xmlns:a16="http://schemas.microsoft.com/office/drawing/2014/main" id="{7A7EEF05-631A-2785-43E7-4150010F9F0E}"/>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pic>
        <p:nvPicPr>
          <p:cNvPr id="6" name="Picture 5">
            <a:extLst>
              <a:ext uri="{FF2B5EF4-FFF2-40B4-BE49-F238E27FC236}">
                <a16:creationId xmlns:a16="http://schemas.microsoft.com/office/drawing/2014/main" id="{A4B485C3-9B37-FEA3-DD8D-70236BE21232}"/>
              </a:ext>
            </a:extLst>
          </p:cNvPr>
          <p:cNvPicPr>
            <a:picLocks noChangeAspect="1"/>
          </p:cNvPicPr>
          <p:nvPr/>
        </p:nvPicPr>
        <p:blipFill>
          <a:blip r:embed="rId2"/>
          <a:stretch>
            <a:fillRect/>
          </a:stretch>
        </p:blipFill>
        <p:spPr>
          <a:xfrm>
            <a:off x="798986" y="3983423"/>
            <a:ext cx="6915150" cy="1562100"/>
          </a:xfrm>
          <a:prstGeom prst="rect">
            <a:avLst/>
          </a:prstGeom>
        </p:spPr>
      </p:pic>
    </p:spTree>
    <p:extLst>
      <p:ext uri="{BB962C8B-B14F-4D97-AF65-F5344CB8AC3E}">
        <p14:creationId xmlns:p14="http://schemas.microsoft.com/office/powerpoint/2010/main" val="3788816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E7403CF5-50CD-73B9-4568-94E836325FA7}"/>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200" dirty="0"/>
              <a:t>Actual Gross Income (AGI) to be paid to Employer every month.</a:t>
            </a:r>
          </a:p>
          <a:p>
            <a:r>
              <a:rPr lang="en-ZA" sz="2200" dirty="0"/>
              <a:t>Traffic sources:</a:t>
            </a:r>
          </a:p>
          <a:p>
            <a:pPr lvl="1"/>
            <a:r>
              <a:rPr lang="en-ZA" sz="2200" dirty="0"/>
              <a:t>MIS</a:t>
            </a:r>
          </a:p>
          <a:p>
            <a:pPr lvl="1"/>
            <a:r>
              <a:rPr lang="en-ZA" sz="2200" dirty="0"/>
              <a:t>AVC</a:t>
            </a:r>
          </a:p>
          <a:p>
            <a:pPr lvl="1"/>
            <a:r>
              <a:rPr lang="en-ZA" sz="2200" dirty="0"/>
              <a:t>TEL1</a:t>
            </a:r>
          </a:p>
          <a:p>
            <a:pPr lvl="1"/>
            <a:r>
              <a:rPr lang="en-ZA" sz="2200" dirty="0"/>
              <a:t>TEL2</a:t>
            </a:r>
          </a:p>
          <a:p>
            <a:pPr lvl="1"/>
            <a:r>
              <a:rPr lang="en-ZA" sz="2200" dirty="0"/>
              <a:t>Historic traffic</a:t>
            </a:r>
          </a:p>
          <a:p>
            <a:r>
              <a:rPr lang="en-ZA" sz="2200" dirty="0"/>
              <a:t>See decision tree being applied in Volume 2 Book 7a</a:t>
            </a:r>
          </a:p>
          <a:p>
            <a:r>
              <a:rPr lang="en-ZA" sz="2200" dirty="0"/>
              <a:t>Historic traffic data provided in Volume 4</a:t>
            </a:r>
            <a:endParaRPr lang="en-US" sz="2200" dirty="0"/>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AC503E5D-849A-5E01-6917-AB259D828F84}"/>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Payment methodology – traffic sources</a:t>
            </a:r>
          </a:p>
        </p:txBody>
      </p:sp>
      <p:sp>
        <p:nvSpPr>
          <p:cNvPr id="5" name="Text Placeholder 4">
            <a:extLst>
              <a:ext uri="{FF2B5EF4-FFF2-40B4-BE49-F238E27FC236}">
                <a16:creationId xmlns:a16="http://schemas.microsoft.com/office/drawing/2014/main" id="{D5815AE2-3F24-0EE5-7B66-F862C1AF42A3}"/>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2. Scope of work</a:t>
            </a:r>
            <a:endParaRPr lang="en-US" dirty="0"/>
          </a:p>
        </p:txBody>
      </p:sp>
    </p:spTree>
    <p:extLst>
      <p:ext uri="{BB962C8B-B14F-4D97-AF65-F5344CB8AC3E}">
        <p14:creationId xmlns:p14="http://schemas.microsoft.com/office/powerpoint/2010/main" val="19904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AC30D8A0-34D1-A5D8-2A40-AA58ACAB4F18}"/>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Submission of Form A1.1		24 January 2023</a:t>
            </a:r>
          </a:p>
          <a:p>
            <a:r>
              <a:rPr lang="en-US" sz="2200" dirty="0"/>
              <a:t>Tenderers meeting			2 February 2023</a:t>
            </a:r>
          </a:p>
          <a:p>
            <a:r>
              <a:rPr lang="en-US" sz="2200" dirty="0"/>
              <a:t>Last day for questions by Tenderers	8 February 2023 (Closing date minus 12 working days)</a:t>
            </a:r>
          </a:p>
          <a:p>
            <a:r>
              <a:rPr lang="en-US" sz="2200" dirty="0"/>
              <a:t>Last day for Employer Addenda	10 February 2023 (Closing date minus 10 working days)</a:t>
            </a:r>
          </a:p>
          <a:p>
            <a:r>
              <a:rPr lang="en-US" sz="2200" dirty="0"/>
              <a:t>Closing date				24 February 2023</a:t>
            </a:r>
          </a:p>
          <a:p>
            <a:r>
              <a:rPr lang="en-US" sz="2200" dirty="0"/>
              <a:t>Start of operations service period	1 June 2023</a:t>
            </a:r>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E6CACA90-CA2B-225A-1958-D3E511E86A7D}"/>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Tender</a:t>
            </a:r>
          </a:p>
        </p:txBody>
      </p:sp>
      <p:sp>
        <p:nvSpPr>
          <p:cNvPr id="5" name="Text Placeholder 4">
            <a:extLst>
              <a:ext uri="{FF2B5EF4-FFF2-40B4-BE49-F238E27FC236}">
                <a16:creationId xmlns:a16="http://schemas.microsoft.com/office/drawing/2014/main" id="{8337CEB5-7F29-15B3-C98C-362F3D8E5598}"/>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3. Programme</a:t>
            </a:r>
            <a:endParaRPr lang="en-US" dirty="0"/>
          </a:p>
        </p:txBody>
      </p:sp>
    </p:spTree>
    <p:extLst>
      <p:ext uri="{BB962C8B-B14F-4D97-AF65-F5344CB8AC3E}">
        <p14:creationId xmlns:p14="http://schemas.microsoft.com/office/powerpoint/2010/main" val="476928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54B0F4C4-779D-BED0-5F07-38D024134671}"/>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Effective date						Date of Letter of Acceptance</a:t>
            </a:r>
          </a:p>
          <a:p>
            <a:r>
              <a:rPr lang="en-US" sz="2200" dirty="0"/>
              <a:t>Commencement date					Date of Commencement meeting</a:t>
            </a:r>
          </a:p>
          <a:p>
            <a:r>
              <a:rPr lang="en-US" sz="2200" dirty="0"/>
              <a:t>Access to site for establishment			6 weeks before start of services</a:t>
            </a:r>
          </a:p>
          <a:p>
            <a:r>
              <a:rPr lang="en-US" sz="2200" dirty="0"/>
              <a:t>Provision of Performance Bond			</a:t>
            </a:r>
            <a:r>
              <a:rPr lang="en-ZA" sz="2200" dirty="0"/>
              <a:t>28 days after letter of acceptance</a:t>
            </a:r>
            <a:endParaRPr lang="en-US" sz="2200" dirty="0"/>
          </a:p>
          <a:p>
            <a:r>
              <a:rPr lang="en-US" sz="2200" dirty="0"/>
              <a:t>Start of operations service period and DB period	1 June 2023</a:t>
            </a:r>
          </a:p>
          <a:p>
            <a:r>
              <a:rPr lang="en-US" sz="2200" dirty="0"/>
              <a:t>Operation service period				6 years</a:t>
            </a:r>
          </a:p>
          <a:p>
            <a:r>
              <a:rPr lang="en-US" sz="2200" dirty="0"/>
              <a:t>Design-Build period					3 years</a:t>
            </a:r>
          </a:p>
          <a:p>
            <a:pPr lvl="1"/>
            <a:endParaRPr lang="en-US" sz="2200"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602472F2-A76F-B29F-79B3-EE9F41ECD8F9}"/>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Project</a:t>
            </a:r>
          </a:p>
        </p:txBody>
      </p:sp>
      <p:sp>
        <p:nvSpPr>
          <p:cNvPr id="5" name="Text Placeholder 4">
            <a:extLst>
              <a:ext uri="{FF2B5EF4-FFF2-40B4-BE49-F238E27FC236}">
                <a16:creationId xmlns:a16="http://schemas.microsoft.com/office/drawing/2014/main" id="{BF6A2F5B-05DF-52CD-0F2D-B0CE8688DBB1}"/>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3. Programme</a:t>
            </a:r>
            <a:endParaRPr lang="en-US" dirty="0"/>
          </a:p>
        </p:txBody>
      </p:sp>
    </p:spTree>
    <p:extLst>
      <p:ext uri="{BB962C8B-B14F-4D97-AF65-F5344CB8AC3E}">
        <p14:creationId xmlns:p14="http://schemas.microsoft.com/office/powerpoint/2010/main" val="60156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3A1FDDC-2584-EDD4-C42E-09074F9DC471}"/>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Operations service period (6 years)</a:t>
            </a:r>
          </a:p>
          <a:p>
            <a:pPr lvl="1"/>
            <a:r>
              <a:rPr lang="en-US" sz="2200" dirty="0"/>
              <a:t>Section 1: Operations using Legacy toll system, or Contractor’s toll system</a:t>
            </a:r>
          </a:p>
          <a:p>
            <a:pPr lvl="1"/>
            <a:r>
              <a:rPr lang="en-US" sz="2200" dirty="0"/>
              <a:t>Section 2: Operations using the Employer’s MIS</a:t>
            </a:r>
          </a:p>
          <a:p>
            <a:pPr lvl="1"/>
            <a:endParaRPr lang="en-US" dirty="0"/>
          </a:p>
          <a:p>
            <a:pPr lvl="1"/>
            <a:endParaRPr lang="en-US" dirty="0"/>
          </a:p>
          <a:p>
            <a:pPr lvl="1"/>
            <a:endParaRPr lang="en-US" dirty="0"/>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404E9BE6-D40E-C922-4961-5D66CB390303}"/>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Sections</a:t>
            </a:r>
          </a:p>
        </p:txBody>
      </p:sp>
      <p:sp>
        <p:nvSpPr>
          <p:cNvPr id="5" name="Text Placeholder 4">
            <a:extLst>
              <a:ext uri="{FF2B5EF4-FFF2-40B4-BE49-F238E27FC236}">
                <a16:creationId xmlns:a16="http://schemas.microsoft.com/office/drawing/2014/main" id="{625784CF-77FF-7304-1692-6B1C55AB764A}"/>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3. Programme</a:t>
            </a:r>
            <a:endParaRPr lang="en-US" dirty="0"/>
          </a:p>
        </p:txBody>
      </p:sp>
    </p:spTree>
    <p:extLst>
      <p:ext uri="{BB962C8B-B14F-4D97-AF65-F5344CB8AC3E}">
        <p14:creationId xmlns:p14="http://schemas.microsoft.com/office/powerpoint/2010/main" val="1095505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9" name="Text Placeholder 1">
            <a:extLst>
              <a:ext uri="{FF2B5EF4-FFF2-40B4-BE49-F238E27FC236}">
                <a16:creationId xmlns:a16="http://schemas.microsoft.com/office/drawing/2014/main" id="{AD493A26-24EE-79DA-5918-3A0BED3EF2E4}"/>
              </a:ext>
            </a:extLst>
          </p:cNvPr>
          <p:cNvSpPr txBox="1">
            <a:spLocks/>
          </p:cNvSpPr>
          <p:nvPr/>
        </p:nvSpPr>
        <p:spPr>
          <a:xfrm>
            <a:off x="446561" y="1895386"/>
            <a:ext cx="4237406" cy="4495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Design-build period (3 years)</a:t>
            </a:r>
          </a:p>
          <a:p>
            <a:pPr lvl="1"/>
            <a:r>
              <a:rPr lang="en-US" sz="2200" dirty="0"/>
              <a:t>Maintenance of legacy system (S1) – 6 Months</a:t>
            </a:r>
          </a:p>
          <a:p>
            <a:pPr lvl="1"/>
            <a:r>
              <a:rPr lang="en-US" sz="2200" dirty="0"/>
              <a:t>Establishment upgrades (S2) – 18 Months</a:t>
            </a:r>
          </a:p>
          <a:p>
            <a:pPr lvl="1"/>
            <a:r>
              <a:rPr lang="en-US" sz="2200" dirty="0"/>
              <a:t>Upgrade/ replacement of equipment (S3.1 to S3.9) – 18 Months (Commissioning of sections of the Works)</a:t>
            </a:r>
          </a:p>
          <a:p>
            <a:pPr lvl="1"/>
            <a:r>
              <a:rPr lang="en-US" sz="2200" dirty="0"/>
              <a:t>Interface to the SANRAL MIS (S3 and S4) – 6 Months</a:t>
            </a:r>
          </a:p>
          <a:p>
            <a:pPr lvl="1"/>
            <a:r>
              <a:rPr lang="en-US" dirty="0"/>
              <a:t>SANRAL Toll System (S5) – 6 Months</a:t>
            </a:r>
          </a:p>
          <a:p>
            <a:pPr lvl="1"/>
            <a:endParaRPr lang="en-US" dirty="0"/>
          </a:p>
          <a:p>
            <a:pPr lvl="1"/>
            <a:endParaRPr lang="en-US" dirty="0"/>
          </a:p>
          <a:p>
            <a:endParaRPr lang="en-US" dirty="0"/>
          </a:p>
          <a:p>
            <a:pPr lvl="1"/>
            <a:endParaRPr lang="en-US" dirty="0"/>
          </a:p>
          <a:p>
            <a:endParaRPr lang="en-US" dirty="0"/>
          </a:p>
        </p:txBody>
      </p:sp>
      <p:sp>
        <p:nvSpPr>
          <p:cNvPr id="10" name="Text Placeholder 3">
            <a:extLst>
              <a:ext uri="{FF2B5EF4-FFF2-40B4-BE49-F238E27FC236}">
                <a16:creationId xmlns:a16="http://schemas.microsoft.com/office/drawing/2014/main" id="{FC548686-DDED-3589-669D-D879F6B23D00}"/>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Sections</a:t>
            </a:r>
          </a:p>
        </p:txBody>
      </p:sp>
      <p:sp>
        <p:nvSpPr>
          <p:cNvPr id="11" name="Text Placeholder 4">
            <a:extLst>
              <a:ext uri="{FF2B5EF4-FFF2-40B4-BE49-F238E27FC236}">
                <a16:creationId xmlns:a16="http://schemas.microsoft.com/office/drawing/2014/main" id="{C3CD2BCC-0DC1-2F56-2CB7-FC56484C015B}"/>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3. Programme</a:t>
            </a:r>
            <a:endParaRPr lang="en-US" dirty="0"/>
          </a:p>
        </p:txBody>
      </p:sp>
      <p:pic>
        <p:nvPicPr>
          <p:cNvPr id="12" name="Picture 11">
            <a:extLst>
              <a:ext uri="{FF2B5EF4-FFF2-40B4-BE49-F238E27FC236}">
                <a16:creationId xmlns:a16="http://schemas.microsoft.com/office/drawing/2014/main" id="{E5CD1699-AD12-CE87-3080-0A6B99609F23}"/>
              </a:ext>
            </a:extLst>
          </p:cNvPr>
          <p:cNvPicPr>
            <a:picLocks noChangeAspect="1"/>
          </p:cNvPicPr>
          <p:nvPr/>
        </p:nvPicPr>
        <p:blipFill>
          <a:blip r:embed="rId2"/>
          <a:stretch>
            <a:fillRect/>
          </a:stretch>
        </p:blipFill>
        <p:spPr>
          <a:xfrm>
            <a:off x="4936134" y="1156996"/>
            <a:ext cx="6809303" cy="4914465"/>
          </a:xfrm>
          <a:prstGeom prst="rect">
            <a:avLst/>
          </a:prstGeom>
        </p:spPr>
      </p:pic>
    </p:spTree>
    <p:extLst>
      <p:ext uri="{BB962C8B-B14F-4D97-AF65-F5344CB8AC3E}">
        <p14:creationId xmlns:p14="http://schemas.microsoft.com/office/powerpoint/2010/main" val="222856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3">
            <a:extLst>
              <a:ext uri="{FF2B5EF4-FFF2-40B4-BE49-F238E27FC236}">
                <a16:creationId xmlns:a16="http://schemas.microsoft.com/office/drawing/2014/main" id="{0574EE77-6C42-DFDC-46D3-2ED91F50E839}"/>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Covered by SANRAL</a:t>
            </a:r>
          </a:p>
        </p:txBody>
      </p:sp>
      <p:sp>
        <p:nvSpPr>
          <p:cNvPr id="4" name="Text Placeholder 4">
            <a:extLst>
              <a:ext uri="{FF2B5EF4-FFF2-40B4-BE49-F238E27FC236}">
                <a16:creationId xmlns:a16="http://schemas.microsoft.com/office/drawing/2014/main" id="{42DD5E43-48EB-BB47-A697-9DEC35CE2980}"/>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4. Tender</a:t>
            </a:r>
            <a:endParaRPr lang="en-US" dirty="0"/>
          </a:p>
        </p:txBody>
      </p:sp>
    </p:spTree>
    <p:extLst>
      <p:ext uri="{BB962C8B-B14F-4D97-AF65-F5344CB8AC3E}">
        <p14:creationId xmlns:p14="http://schemas.microsoft.com/office/powerpoint/2010/main" val="2613503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88589307-33CD-0084-3BCD-D12480703AEC}"/>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a:t>Visits to the Toll Plaza (Oribi) to be conducted after tender meeting.</a:t>
            </a:r>
          </a:p>
          <a:p>
            <a:r>
              <a:rPr lang="en-ZA" sz="2400" dirty="0"/>
              <a:t>Visit to all plazas can be arranged through the Employer’s Agent (</a:t>
            </a:r>
            <a:r>
              <a:rPr lang="en-ZA" sz="2400" dirty="0">
                <a:hlinkClick r:id="rId2"/>
              </a:rPr>
              <a:t>ProcurementER7@sanral.co.za</a:t>
            </a:r>
            <a:r>
              <a:rPr lang="en-ZA" sz="2400" dirty="0"/>
              <a:t>). </a:t>
            </a:r>
          </a:p>
          <a:p>
            <a:pPr lvl="1"/>
            <a:endParaRPr lang="en-US" dirty="0"/>
          </a:p>
          <a:p>
            <a:pPr lvl="1"/>
            <a:endParaRPr lang="en-US" dirty="0"/>
          </a:p>
          <a:p>
            <a:pPr lvl="1"/>
            <a:endParaRPr lang="en-US" dirty="0"/>
          </a:p>
          <a:p>
            <a:endParaRPr lang="en-US" sz="2400" dirty="0"/>
          </a:p>
          <a:p>
            <a:pPr lvl="1"/>
            <a:endParaRPr lang="en-US" dirty="0"/>
          </a:p>
          <a:p>
            <a:endParaRPr lang="en-US" sz="2400" dirty="0"/>
          </a:p>
        </p:txBody>
      </p:sp>
      <p:sp>
        <p:nvSpPr>
          <p:cNvPr id="4" name="Text Placeholder 4">
            <a:extLst>
              <a:ext uri="{FF2B5EF4-FFF2-40B4-BE49-F238E27FC236}">
                <a16:creationId xmlns:a16="http://schemas.microsoft.com/office/drawing/2014/main" id="{0DD2B686-1B8B-481F-5109-37ABBB90A7CD}"/>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5. Plaza visits</a:t>
            </a:r>
            <a:endParaRPr lang="en-US" dirty="0"/>
          </a:p>
        </p:txBody>
      </p:sp>
    </p:spTree>
    <p:extLst>
      <p:ext uri="{BB962C8B-B14F-4D97-AF65-F5344CB8AC3E}">
        <p14:creationId xmlns:p14="http://schemas.microsoft.com/office/powerpoint/2010/main" val="1237388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AD53384A-CCF7-24C9-AAB6-B420F2CA587F}"/>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a:t>Attendance register</a:t>
            </a:r>
          </a:p>
          <a:p>
            <a:r>
              <a:rPr lang="en-ZA" sz="2400" dirty="0"/>
              <a:t>Form A1</a:t>
            </a:r>
          </a:p>
          <a:p>
            <a:pPr lvl="1"/>
            <a:endParaRPr lang="en-US" dirty="0"/>
          </a:p>
          <a:p>
            <a:pPr lvl="1"/>
            <a:endParaRPr lang="en-US" dirty="0"/>
          </a:p>
          <a:p>
            <a:pPr lvl="1"/>
            <a:endParaRPr lang="en-US" dirty="0"/>
          </a:p>
          <a:p>
            <a:endParaRPr lang="en-US" sz="2400" dirty="0"/>
          </a:p>
          <a:p>
            <a:pPr lvl="1"/>
            <a:endParaRPr lang="en-US" dirty="0"/>
          </a:p>
          <a:p>
            <a:endParaRPr lang="en-US" sz="2400" dirty="0"/>
          </a:p>
        </p:txBody>
      </p:sp>
      <p:sp>
        <p:nvSpPr>
          <p:cNvPr id="4" name="Text Placeholder 4">
            <a:extLst>
              <a:ext uri="{FF2B5EF4-FFF2-40B4-BE49-F238E27FC236}">
                <a16:creationId xmlns:a16="http://schemas.microsoft.com/office/drawing/2014/main" id="{74CA0D62-69E0-F05E-E3F6-173391E8B038}"/>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6. Housekeeping</a:t>
            </a:r>
            <a:endParaRPr lang="en-US" dirty="0"/>
          </a:p>
        </p:txBody>
      </p:sp>
    </p:spTree>
    <p:extLst>
      <p:ext uri="{BB962C8B-B14F-4D97-AF65-F5344CB8AC3E}">
        <p14:creationId xmlns:p14="http://schemas.microsoft.com/office/powerpoint/2010/main" val="2172597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8FD53F3E-DB45-3AA0-CCC1-C19B2ECA31BB}"/>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All questions to be formally submitted to: </a:t>
            </a:r>
            <a:r>
              <a:rPr lang="en-US" sz="2400" dirty="0">
                <a:hlinkClick r:id="rId2"/>
              </a:rPr>
              <a:t>ProcurementER7@sanral.co.za</a:t>
            </a:r>
            <a:r>
              <a:rPr lang="en-US" sz="2400" dirty="0"/>
              <a:t> </a:t>
            </a:r>
          </a:p>
          <a:p>
            <a:r>
              <a:rPr lang="en-US" sz="2400" dirty="0"/>
              <a:t>Also opportunity for questions at tender briefing session</a:t>
            </a:r>
          </a:p>
          <a:p>
            <a:endParaRPr lang="en-US" sz="2400" dirty="0"/>
          </a:p>
          <a:p>
            <a:pPr lvl="1"/>
            <a:endParaRPr lang="en-US" dirty="0"/>
          </a:p>
          <a:p>
            <a:pPr lvl="1"/>
            <a:endParaRPr lang="en-US" dirty="0"/>
          </a:p>
          <a:p>
            <a:pPr lvl="1"/>
            <a:endParaRPr lang="en-US" dirty="0"/>
          </a:p>
          <a:p>
            <a:endParaRPr lang="en-US" sz="2400" dirty="0"/>
          </a:p>
          <a:p>
            <a:pPr lvl="1"/>
            <a:endParaRPr lang="en-US" dirty="0"/>
          </a:p>
          <a:p>
            <a:endParaRPr lang="en-US" sz="2400" dirty="0"/>
          </a:p>
        </p:txBody>
      </p:sp>
      <p:sp>
        <p:nvSpPr>
          <p:cNvPr id="4" name="Text Placeholder 4">
            <a:extLst>
              <a:ext uri="{FF2B5EF4-FFF2-40B4-BE49-F238E27FC236}">
                <a16:creationId xmlns:a16="http://schemas.microsoft.com/office/drawing/2014/main" id="{B0697FCF-FDC9-A358-47DA-C7E68D256EB2}"/>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7. Questions</a:t>
            </a:r>
            <a:endParaRPr lang="en-US" dirty="0"/>
          </a:p>
        </p:txBody>
      </p:sp>
    </p:spTree>
    <p:extLst>
      <p:ext uri="{BB962C8B-B14F-4D97-AF65-F5344CB8AC3E}">
        <p14:creationId xmlns:p14="http://schemas.microsoft.com/office/powerpoint/2010/main" val="96744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4">
            <a:extLst>
              <a:ext uri="{FF2B5EF4-FFF2-40B4-BE49-F238E27FC236}">
                <a16:creationId xmlns:a16="http://schemas.microsoft.com/office/drawing/2014/main" id="{8D58E8DD-4716-F1A7-6EA8-DF487F52022E}"/>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1. Description of the project</a:t>
            </a:r>
            <a:endParaRPr lang="en-US" dirty="0"/>
          </a:p>
        </p:txBody>
      </p:sp>
      <p:pic>
        <p:nvPicPr>
          <p:cNvPr id="4" name="Picture 3">
            <a:extLst>
              <a:ext uri="{FF2B5EF4-FFF2-40B4-BE49-F238E27FC236}">
                <a16:creationId xmlns:a16="http://schemas.microsoft.com/office/drawing/2014/main" id="{74230037-CB82-9E0D-1657-1769230477D6}"/>
              </a:ext>
            </a:extLst>
          </p:cNvPr>
          <p:cNvPicPr>
            <a:picLocks noChangeAspect="1"/>
          </p:cNvPicPr>
          <p:nvPr/>
        </p:nvPicPr>
        <p:blipFill>
          <a:blip r:embed="rId2"/>
          <a:stretch>
            <a:fillRect/>
          </a:stretch>
        </p:blipFill>
        <p:spPr>
          <a:xfrm>
            <a:off x="6096000" y="40504"/>
            <a:ext cx="4686300" cy="6734175"/>
          </a:xfrm>
          <a:prstGeom prst="rect">
            <a:avLst/>
          </a:prstGeom>
        </p:spPr>
      </p:pic>
    </p:spTree>
    <p:extLst>
      <p:ext uri="{BB962C8B-B14F-4D97-AF65-F5344CB8AC3E}">
        <p14:creationId xmlns:p14="http://schemas.microsoft.com/office/powerpoint/2010/main" val="174015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L="0" marR="180340" lvl="0" indent="0" algn="just"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C00000"/>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2" name="Text Placeholder 3">
            <a:extLst>
              <a:ext uri="{FF2B5EF4-FFF2-40B4-BE49-F238E27FC236}">
                <a16:creationId xmlns:a16="http://schemas.microsoft.com/office/drawing/2014/main" id="{1A79EEE1-8EAA-04B1-A175-242B07F1E2EA}"/>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 Toll plazas</a:t>
            </a:r>
          </a:p>
        </p:txBody>
      </p:sp>
      <p:sp>
        <p:nvSpPr>
          <p:cNvPr id="4" name="Text Placeholder 4">
            <a:extLst>
              <a:ext uri="{FF2B5EF4-FFF2-40B4-BE49-F238E27FC236}">
                <a16:creationId xmlns:a16="http://schemas.microsoft.com/office/drawing/2014/main" id="{F8AE0494-6EC7-F9AD-44AF-AD369458AFA9}"/>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1. Description of the project</a:t>
            </a:r>
            <a:endParaRPr lang="en-US" dirty="0"/>
          </a:p>
        </p:txBody>
      </p:sp>
      <p:pic>
        <p:nvPicPr>
          <p:cNvPr id="8" name="Picture 7">
            <a:extLst>
              <a:ext uri="{FF2B5EF4-FFF2-40B4-BE49-F238E27FC236}">
                <a16:creationId xmlns:a16="http://schemas.microsoft.com/office/drawing/2014/main" id="{44F14596-4D87-90A6-B5F1-DC8BCF78E586}"/>
              </a:ext>
            </a:extLst>
          </p:cNvPr>
          <p:cNvPicPr>
            <a:picLocks noChangeAspect="1"/>
          </p:cNvPicPr>
          <p:nvPr/>
        </p:nvPicPr>
        <p:blipFill>
          <a:blip r:embed="rId2"/>
          <a:stretch>
            <a:fillRect/>
          </a:stretch>
        </p:blipFill>
        <p:spPr>
          <a:xfrm>
            <a:off x="556517" y="1871662"/>
            <a:ext cx="8543925" cy="3114675"/>
          </a:xfrm>
          <a:prstGeom prst="rect">
            <a:avLst/>
          </a:prstGeom>
        </p:spPr>
      </p:pic>
    </p:spTree>
    <p:extLst>
      <p:ext uri="{BB962C8B-B14F-4D97-AF65-F5344CB8AC3E}">
        <p14:creationId xmlns:p14="http://schemas.microsoft.com/office/powerpoint/2010/main" val="38728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3">
            <a:extLst>
              <a:ext uri="{FF2B5EF4-FFF2-40B4-BE49-F238E27FC236}">
                <a16:creationId xmlns:a16="http://schemas.microsoft.com/office/drawing/2014/main" id="{9583236C-E8F7-9B1D-5A6B-FF2ED25702C0}"/>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Toll plaza lane layouts (future) (Oribi mainline and local ramps)</a:t>
            </a:r>
          </a:p>
        </p:txBody>
      </p:sp>
      <p:sp>
        <p:nvSpPr>
          <p:cNvPr id="4" name="Text Placeholder 4">
            <a:extLst>
              <a:ext uri="{FF2B5EF4-FFF2-40B4-BE49-F238E27FC236}">
                <a16:creationId xmlns:a16="http://schemas.microsoft.com/office/drawing/2014/main" id="{7C0E761F-E024-E4F4-E3D3-4ED811ABBB69}"/>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1. Description of the project</a:t>
            </a:r>
            <a:endParaRPr lang="en-US" dirty="0"/>
          </a:p>
        </p:txBody>
      </p:sp>
      <p:pic>
        <p:nvPicPr>
          <p:cNvPr id="8" name="Picture 7">
            <a:extLst>
              <a:ext uri="{FF2B5EF4-FFF2-40B4-BE49-F238E27FC236}">
                <a16:creationId xmlns:a16="http://schemas.microsoft.com/office/drawing/2014/main" id="{1FB91175-AE1A-1914-9BF2-C3184949A4C3}"/>
              </a:ext>
            </a:extLst>
          </p:cNvPr>
          <p:cNvPicPr>
            <a:picLocks noChangeAspect="1"/>
          </p:cNvPicPr>
          <p:nvPr/>
        </p:nvPicPr>
        <p:blipFill>
          <a:blip r:embed="rId2"/>
          <a:stretch>
            <a:fillRect/>
          </a:stretch>
        </p:blipFill>
        <p:spPr>
          <a:xfrm>
            <a:off x="513184" y="1760457"/>
            <a:ext cx="7313936" cy="4827612"/>
          </a:xfrm>
          <a:prstGeom prst="rect">
            <a:avLst/>
          </a:prstGeom>
        </p:spPr>
      </p:pic>
    </p:spTree>
    <p:extLst>
      <p:ext uri="{BB962C8B-B14F-4D97-AF65-F5344CB8AC3E}">
        <p14:creationId xmlns:p14="http://schemas.microsoft.com/office/powerpoint/2010/main" val="360768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3">
            <a:extLst>
              <a:ext uri="{FF2B5EF4-FFF2-40B4-BE49-F238E27FC236}">
                <a16:creationId xmlns:a16="http://schemas.microsoft.com/office/drawing/2014/main" id="{4B4875A6-E530-52CC-7DD3-E82E7457868C}"/>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Toll plaza lane layouts (future) (Oribi remote ramps)</a:t>
            </a:r>
          </a:p>
        </p:txBody>
      </p:sp>
      <p:sp>
        <p:nvSpPr>
          <p:cNvPr id="4" name="Text Placeholder 4">
            <a:extLst>
              <a:ext uri="{FF2B5EF4-FFF2-40B4-BE49-F238E27FC236}">
                <a16:creationId xmlns:a16="http://schemas.microsoft.com/office/drawing/2014/main" id="{E8D8DC0C-14F7-0279-EC3E-9C827FA4F843}"/>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1. Description of the project</a:t>
            </a:r>
            <a:endParaRPr lang="en-US" dirty="0"/>
          </a:p>
        </p:txBody>
      </p:sp>
      <p:pic>
        <p:nvPicPr>
          <p:cNvPr id="5" name="Picture 4">
            <a:extLst>
              <a:ext uri="{FF2B5EF4-FFF2-40B4-BE49-F238E27FC236}">
                <a16:creationId xmlns:a16="http://schemas.microsoft.com/office/drawing/2014/main" id="{C65B5CD0-3EB2-0573-39EA-4559A7E28F82}"/>
              </a:ext>
            </a:extLst>
          </p:cNvPr>
          <p:cNvPicPr>
            <a:picLocks noChangeAspect="1"/>
          </p:cNvPicPr>
          <p:nvPr/>
        </p:nvPicPr>
        <p:blipFill>
          <a:blip r:embed="rId2"/>
          <a:stretch>
            <a:fillRect/>
          </a:stretch>
        </p:blipFill>
        <p:spPr>
          <a:xfrm>
            <a:off x="513184" y="1760457"/>
            <a:ext cx="7016488" cy="4827612"/>
          </a:xfrm>
          <a:prstGeom prst="rect">
            <a:avLst/>
          </a:prstGeom>
        </p:spPr>
      </p:pic>
    </p:spTree>
    <p:extLst>
      <p:ext uri="{BB962C8B-B14F-4D97-AF65-F5344CB8AC3E}">
        <p14:creationId xmlns:p14="http://schemas.microsoft.com/office/powerpoint/2010/main" val="392462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CA783A8-D127-0B59-2815-29F7D3032231}"/>
              </a:ext>
            </a:extLst>
          </p:cNvPr>
          <p:cNvPicPr>
            <a:picLocks noChangeAspect="1"/>
          </p:cNvPicPr>
          <p:nvPr/>
        </p:nvPicPr>
        <p:blipFill>
          <a:blip r:embed="rId2"/>
          <a:stretch>
            <a:fillRect/>
          </a:stretch>
        </p:blipFill>
        <p:spPr>
          <a:xfrm>
            <a:off x="521207" y="1760456"/>
            <a:ext cx="6816590" cy="4876799"/>
          </a:xfrm>
          <a:prstGeom prst="rect">
            <a:avLst/>
          </a:prstGeom>
        </p:spPr>
      </p:pic>
      <p:sp>
        <p:nvSpPr>
          <p:cNvPr id="7" name="Text Placeholder 1">
            <a:extLst>
              <a:ext uri="{FF2B5EF4-FFF2-40B4-BE49-F238E27FC236}">
                <a16:creationId xmlns:a16="http://schemas.microsoft.com/office/drawing/2014/main" id="{5B4641BD-8F07-92D9-D4FF-07AA08C27728}"/>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lvl="1"/>
            <a:endParaRPr lang="en-US"/>
          </a:p>
          <a:p>
            <a:pPr lvl="1"/>
            <a:endParaRPr lang="en-US"/>
          </a:p>
          <a:p>
            <a:pPr lvl="1"/>
            <a:endParaRPr lang="en-US"/>
          </a:p>
          <a:p>
            <a:endParaRPr lang="en-US"/>
          </a:p>
          <a:p>
            <a:pPr lvl="1"/>
            <a:endParaRPr lang="en-US"/>
          </a:p>
          <a:p>
            <a:endParaRPr lang="en-US" dirty="0"/>
          </a:p>
        </p:txBody>
      </p:sp>
      <p:sp>
        <p:nvSpPr>
          <p:cNvPr id="8" name="Text Placeholder 3">
            <a:extLst>
              <a:ext uri="{FF2B5EF4-FFF2-40B4-BE49-F238E27FC236}">
                <a16:creationId xmlns:a16="http://schemas.microsoft.com/office/drawing/2014/main" id="{D9613CCF-179A-EEBA-F64C-91D25B116E57}"/>
              </a:ext>
            </a:extLst>
          </p:cNvPr>
          <p:cNvSpPr txBox="1">
            <a:spLocks/>
          </p:cNvSpPr>
          <p:nvPr/>
        </p:nvSpPr>
        <p:spPr>
          <a:xfrm>
            <a:off x="446562" y="1346127"/>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Toll plaza lane layouts (future) (</a:t>
            </a:r>
            <a:r>
              <a:rPr lang="en-US" sz="2600" dirty="0" err="1"/>
              <a:t>Izotsha</a:t>
            </a:r>
            <a:r>
              <a:rPr lang="en-US" sz="2600" dirty="0"/>
              <a:t> ramps)</a:t>
            </a:r>
          </a:p>
        </p:txBody>
      </p:sp>
      <p:sp>
        <p:nvSpPr>
          <p:cNvPr id="9" name="Text Placeholder 4">
            <a:extLst>
              <a:ext uri="{FF2B5EF4-FFF2-40B4-BE49-F238E27FC236}">
                <a16:creationId xmlns:a16="http://schemas.microsoft.com/office/drawing/2014/main" id="{404AB9B6-A44B-92B8-E7A8-502A1D2A188E}"/>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1. Description of the project</a:t>
            </a:r>
            <a:endParaRPr lang="en-US" dirty="0"/>
          </a:p>
        </p:txBody>
      </p:sp>
    </p:spTree>
    <p:extLst>
      <p:ext uri="{BB962C8B-B14F-4D97-AF65-F5344CB8AC3E}">
        <p14:creationId xmlns:p14="http://schemas.microsoft.com/office/powerpoint/2010/main" val="112849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2697239" y="366626"/>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DD424736-7448-D5CF-45EB-A929F7DD4908}"/>
              </a:ext>
            </a:extLst>
          </p:cNvPr>
          <p:cNvSpPr txBox="1">
            <a:spLocks/>
          </p:cNvSpPr>
          <p:nvPr/>
        </p:nvSpPr>
        <p:spPr>
          <a:xfrm>
            <a:off x="446561" y="1895386"/>
            <a:ext cx="11422792" cy="4176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lvl="1"/>
            <a:endParaRPr lang="en-US"/>
          </a:p>
          <a:p>
            <a:pPr lvl="1"/>
            <a:endParaRPr lang="en-US"/>
          </a:p>
          <a:p>
            <a:pPr lvl="1"/>
            <a:endParaRPr lang="en-US"/>
          </a:p>
          <a:p>
            <a:endParaRPr lang="en-US"/>
          </a:p>
          <a:p>
            <a:pPr lvl="1"/>
            <a:endParaRPr lang="en-US"/>
          </a:p>
          <a:p>
            <a:endParaRPr lang="en-US" dirty="0"/>
          </a:p>
        </p:txBody>
      </p:sp>
      <p:sp>
        <p:nvSpPr>
          <p:cNvPr id="4" name="Text Placeholder 3">
            <a:extLst>
              <a:ext uri="{FF2B5EF4-FFF2-40B4-BE49-F238E27FC236}">
                <a16:creationId xmlns:a16="http://schemas.microsoft.com/office/drawing/2014/main" id="{4F1D80A3-2A91-451C-196B-7F9FC64EC2BA}"/>
              </a:ext>
            </a:extLst>
          </p:cNvPr>
          <p:cNvSpPr txBox="1">
            <a:spLocks/>
          </p:cNvSpPr>
          <p:nvPr/>
        </p:nvSpPr>
        <p:spPr>
          <a:xfrm>
            <a:off x="446561" y="1346126"/>
            <a:ext cx="11380253" cy="414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Toll plaza lane layouts (future) (</a:t>
            </a:r>
            <a:r>
              <a:rPr lang="en-US" sz="2600" dirty="0" err="1"/>
              <a:t>Umtentweni</a:t>
            </a:r>
            <a:r>
              <a:rPr lang="en-US" sz="2600" dirty="0"/>
              <a:t> ramps)</a:t>
            </a:r>
          </a:p>
        </p:txBody>
      </p:sp>
      <p:sp>
        <p:nvSpPr>
          <p:cNvPr id="5" name="Text Placeholder 4">
            <a:extLst>
              <a:ext uri="{FF2B5EF4-FFF2-40B4-BE49-F238E27FC236}">
                <a16:creationId xmlns:a16="http://schemas.microsoft.com/office/drawing/2014/main" id="{A5A2EBDC-D9C9-82F4-A35B-2A93F122375C}"/>
              </a:ext>
            </a:extLst>
          </p:cNvPr>
          <p:cNvSpPr txBox="1">
            <a:spLocks/>
          </p:cNvSpPr>
          <p:nvPr/>
        </p:nvSpPr>
        <p:spPr>
          <a:xfrm>
            <a:off x="446561" y="782748"/>
            <a:ext cx="11422792" cy="57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1. Description of the project</a:t>
            </a:r>
            <a:endParaRPr lang="en-US" dirty="0"/>
          </a:p>
        </p:txBody>
      </p:sp>
      <p:pic>
        <p:nvPicPr>
          <p:cNvPr id="6" name="Picture 5">
            <a:extLst>
              <a:ext uri="{FF2B5EF4-FFF2-40B4-BE49-F238E27FC236}">
                <a16:creationId xmlns:a16="http://schemas.microsoft.com/office/drawing/2014/main" id="{F13FEA23-0F1C-A608-F80E-AB5E2F2908D5}"/>
              </a:ext>
            </a:extLst>
          </p:cNvPr>
          <p:cNvPicPr>
            <a:picLocks noChangeAspect="1"/>
          </p:cNvPicPr>
          <p:nvPr/>
        </p:nvPicPr>
        <p:blipFill>
          <a:blip r:embed="rId2"/>
          <a:stretch>
            <a:fillRect/>
          </a:stretch>
        </p:blipFill>
        <p:spPr>
          <a:xfrm>
            <a:off x="521206" y="1760456"/>
            <a:ext cx="6811397" cy="4876798"/>
          </a:xfrm>
          <a:prstGeom prst="rect">
            <a:avLst/>
          </a:prstGeom>
        </p:spPr>
      </p:pic>
    </p:spTree>
    <p:extLst>
      <p:ext uri="{BB962C8B-B14F-4D97-AF65-F5344CB8AC3E}">
        <p14:creationId xmlns:p14="http://schemas.microsoft.com/office/powerpoint/2010/main" val="135404097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2.xml><?xml version="1.0" encoding="utf-8"?>
<?mso-contentType ?>
<SharedContentType xmlns="Microsoft.SharePoint.Taxonomy.ContentTypeSync" SourceId="c02efd5e-dc8e-4eb5-87c0-19f852f5e258" ContentTypeId="0x010100D15AA5D796C2E24885854C77671F6804"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Project Document</p:Name>
  <p:Description>Policy to track changes on the document for reporting and auditing purposes</p:Description>
  <p:Statement>All changes on this document is recorded for auditing purposes</p:Statement>
  <p:PolicyItems>
    <p:PolicyItem featureId="Microsoft.Office.RecordsManagement.PolicyFeatures.PolicyAudit" staticId="0x010100D15AA5D796C2E24885854C77671F6804|-421390505" UniqueId="2417dfdc-5a3a-4a8f-a7fd-97258f20da09">
      <p:Name>Auditing</p:Name>
      <p:Description>Audits user actions on documents and list items to the Audit Log.</p:Description>
      <p:CustomData>
        <Audit>
          <Update/>
          <DeleteRestore/>
        </Audit>
      </p:CustomData>
    </p:PolicyItem>
  </p:PolicyItems>
</p:Policy>
</file>

<file path=customXml/item5.xml><?xml version="1.0" encoding="utf-8"?>
<ct:contentTypeSchema xmlns:ct="http://schemas.microsoft.com/office/2006/metadata/contentType" xmlns:ma="http://schemas.microsoft.com/office/2006/metadata/properties/metaAttributes" ct:_="" ma:_="" ma:contentTypeName="Project Document" ma:contentTypeID="0x010100D15AA5D796C2E24885854C77671F68040078F465B542EB0E47B6576B97AEF716B7" ma:contentTypeVersion="6" ma:contentTypeDescription="Base content type for Project Documents" ma:contentTypeScope="" ma:versionID="9b111be4fecf6460a240f24cd1410195">
  <xsd:schema xmlns:xsd="http://www.w3.org/2001/XMLSchema" xmlns:xs="http://www.w3.org/2001/XMLSchema" xmlns:p="http://schemas.microsoft.com/office/2006/metadata/properties" xmlns:ns1="http://schemas.microsoft.com/sharepoint/v3" xmlns:ns2="b587f270-5343-468f-874f-e7b5a707415b" xmlns:ns3="http://schemas.microsoft.com/sharepoint/v3/fields" targetNamespace="http://schemas.microsoft.com/office/2006/metadata/properties" ma:root="true" ma:fieldsID="3528bd082c2c8efa61e7e5937539f248" ns1:_="" ns2:_="" ns3:_="">
    <xsd:import namespace="http://schemas.microsoft.com/sharepoint/v3"/>
    <xsd:import namespace="b587f270-5343-468f-874f-e7b5a707415b"/>
    <xsd:import namespace="http://schemas.microsoft.com/sharepoint/v3/fields"/>
    <xsd:element name="properties">
      <xsd:complexType>
        <xsd:sequence>
          <xsd:element name="documentManagement">
            <xsd:complexType>
              <xsd:all>
                <xsd:element ref="ns2:ProjectNumber" minOccurs="0"/>
                <xsd:element ref="ns2:AreaAssetZone" minOccurs="0"/>
                <xsd:element ref="ns2:SequentialNumber" minOccurs="0"/>
                <xsd:element ref="ns2:SheetNumber" minOccurs="0"/>
                <xsd:element ref="ns3:_Revision" minOccurs="0"/>
                <xsd:element ref="ns2:PolicyOwner" minOccurs="0"/>
                <xsd:element ref="ns2:EngineeringWorkPackage" minOccurs="0"/>
                <xsd:element ref="ns2:PageSize" minOccurs="0"/>
                <xsd:element ref="ns2:TransmittalNumber" minOccurs="0"/>
                <xsd:element ref="ns2:TransmittalDate" minOccurs="0"/>
                <xsd:element ref="ns2:TransmittalPurpose" minOccurs="0"/>
                <xsd:element ref="ns2:lad1fd3da6e341e2a8ac56c4f85583e3" minOccurs="0"/>
                <xsd:element ref="ns2:TaxCatchAll" minOccurs="0"/>
                <xsd:element ref="ns2:TaxCatchAllLabel" minOccurs="0"/>
                <xsd:element ref="ns2:ped0d251ea0f491c884d8282acce22c2"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87f270-5343-468f-874f-e7b5a707415b" elementFormDefault="qualified">
    <xsd:import namespace="http://schemas.microsoft.com/office/2006/documentManagement/types"/>
    <xsd:import namespace="http://schemas.microsoft.com/office/infopath/2007/PartnerControls"/>
    <xsd:element name="ProjectNumber" ma:index="2" nillable="true" ma:displayName="Project number" ma:internalName="ProjectNumber" ma:readOnly="false">
      <xsd:simpleType>
        <xsd:restriction base="dms:Text">
          <xsd:maxLength value="255"/>
        </xsd:restriction>
      </xsd:simpleType>
    </xsd:element>
    <xsd:element name="AreaAssetZone" ma:index="5" nillable="true" ma:displayName="Area_Asset or Zone" ma:internalName="AreaAssetZone" ma:readOnly="false">
      <xsd:simpleType>
        <xsd:restriction base="dms:Text">
          <xsd:maxLength value="4"/>
        </xsd:restriction>
      </xsd:simpleType>
    </xsd:element>
    <xsd:element name="SequentialNumber" ma:index="6" nillable="true" ma:displayName="Sequential number" ma:internalName="SequentialNumber" ma:readOnly="false">
      <xsd:simpleType>
        <xsd:restriction base="dms:Text">
          <xsd:maxLength value="5"/>
        </xsd:restriction>
      </xsd:simpleType>
    </xsd:element>
    <xsd:element name="SheetNumber" ma:index="7" nillable="true" ma:displayName="Sheet number" ma:internalName="SheetNumber" ma:readOnly="false">
      <xsd:simpleType>
        <xsd:restriction base="dms:Text">
          <xsd:maxLength value="3"/>
        </xsd:restriction>
      </xsd:simpleType>
    </xsd:element>
    <xsd:element name="PolicyOwner" ma:index="9" nillable="true" ma:displayName="Content Owner" ma:description="The owner of the content, responsible for its publication, revision and maintenance." ma:list="UserInfo" ma:SharePointGroup="0" ma:internalName="Policy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gineeringWorkPackage" ma:index="10" nillable="true" ma:displayName="Engineering work package" ma:internalName="EngineeringWorkPackage" ma:readOnly="false">
      <xsd:simpleType>
        <xsd:restriction base="dms:Text">
          <xsd:maxLength value="255"/>
        </xsd:restriction>
      </xsd:simpleType>
    </xsd:element>
    <xsd:element name="PageSize" ma:index="11" nillable="true" ma:displayName="PageSize" ma:default="A0" ma:format="Dropdown" ma:internalName="PageSize">
      <xsd:simpleType>
        <xsd:restriction base="dms:Choice">
          <xsd:enumeration value="A0"/>
          <xsd:enumeration value="A1"/>
          <xsd:enumeration value="A2"/>
          <xsd:enumeration value="A3"/>
          <xsd:enumeration value="A4"/>
        </xsd:restriction>
      </xsd:simpleType>
    </xsd:element>
    <xsd:element name="TransmittalNumber" ma:index="12" nillable="true" ma:displayName="Transmittal number" ma:internalName="TransmittalNumber" ma:readOnly="false">
      <xsd:simpleType>
        <xsd:restriction base="dms:Text">
          <xsd:maxLength value="255"/>
        </xsd:restriction>
      </xsd:simpleType>
    </xsd:element>
    <xsd:element name="TransmittalDate" ma:index="13" nillable="true" ma:displayName="Transmittal date" ma:format="DateOnly" ma:internalName="TransmittalDate" ma:readOnly="false">
      <xsd:simpleType>
        <xsd:restriction base="dms:DateTime"/>
      </xsd:simpleType>
    </xsd:element>
    <xsd:element name="TransmittalPurpose" ma:index="14" nillable="true" ma:displayName="Transmittal purpose" ma:internalName="TransmittalPurpose" ma:readOnly="false">
      <xsd:simpleType>
        <xsd:restriction base="dms:Text">
          <xsd:maxLength value="255"/>
        </xsd:restriction>
      </xsd:simpleType>
    </xsd:element>
    <xsd:element name="lad1fd3da6e341e2a8ac56c4f85583e3" ma:index="19" nillable="true" ma:taxonomy="true" ma:internalName="lad1fd3da6e341e2a8ac56c4f85583e3" ma:taxonomyFieldName="ZutariDocumentType" ma:displayName="Document Type" ma:readOnly="false" ma:default="" ma:fieldId="{5ad1fd3d-a6e3-41e2-a8ac-56c4f85583e3}" ma:sspId="c02efd5e-dc8e-4eb5-87c0-19f852f5e258" ma:termSetId="2d2c22f9-e412-4e5f-8485-ba36c21506e5"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9d0ed11b-4a4b-4177-98cd-5b55aab78789}" ma:internalName="TaxCatchAll" ma:showField="CatchAllData" ma:web="800ff0a2-ab20-41e8-b62c-58378104017d">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9d0ed11b-4a4b-4177-98cd-5b55aab78789}" ma:internalName="TaxCatchAllLabel" ma:readOnly="true" ma:showField="CatchAllDataLabel" ma:web="800ff0a2-ab20-41e8-b62c-58378104017d">
      <xsd:complexType>
        <xsd:complexContent>
          <xsd:extension base="dms:MultiChoiceLookup">
            <xsd:sequence>
              <xsd:element name="Value" type="dms:Lookup" maxOccurs="unbounded" minOccurs="0" nillable="true"/>
            </xsd:sequence>
          </xsd:extension>
        </xsd:complexContent>
      </xsd:complexType>
    </xsd:element>
    <xsd:element name="ped0d251ea0f491c884d8282acce22c2" ma:index="23" nillable="true" ma:taxonomy="true" ma:internalName="ped0d251ea0f491c884d8282acce22c2" ma:taxonomyFieldName="ZutariDiscipline" ma:displayName="Discipline" ma:readOnly="false" ma:default="" ma:fieldId="{9ed0d251-ea0f-491c-884d-8282acce22c2}" ma:taxonomyMulti="true" ma:sspId="c02efd5e-dc8e-4eb5-87c0-19f852f5e258" ma:termSetId="6371e852-3ee0-48e5-b000-019ef7583ed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vision" ma:index="8" nillable="true" ma:displayName="Revision" ma:internalName="_Revis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691E62-EA16-492A-BA00-55BAFABE1EFC}">
  <ds:schemaRefs>
    <ds:schemaRef ds:uri="http://schemas.microsoft.com/sharepoint/events"/>
  </ds:schemaRefs>
</ds:datastoreItem>
</file>

<file path=customXml/itemProps2.xml><?xml version="1.0" encoding="utf-8"?>
<ds:datastoreItem xmlns:ds="http://schemas.openxmlformats.org/officeDocument/2006/customXml" ds:itemID="{FB0167DA-4BF7-47E1-BD9B-2FDD61890066}">
  <ds:schemaRefs>
    <ds:schemaRef ds:uri="Microsoft.SharePoint.Taxonomy.ContentTypeSync"/>
  </ds:schemaRefs>
</ds:datastoreItem>
</file>

<file path=customXml/itemProps3.xml><?xml version="1.0" encoding="utf-8"?>
<ds:datastoreItem xmlns:ds="http://schemas.openxmlformats.org/officeDocument/2006/customXml" ds:itemID="{20C24D9E-DF0F-4E68-BF6C-5A764D0C0CEA}">
  <ds:schemaRefs>
    <ds:schemaRef ds:uri="http://schemas.microsoft.com/sharepoint/v3/contenttype/forms"/>
  </ds:schemaRefs>
</ds:datastoreItem>
</file>

<file path=customXml/itemProps4.xml><?xml version="1.0" encoding="utf-8"?>
<ds:datastoreItem xmlns:ds="http://schemas.openxmlformats.org/officeDocument/2006/customXml" ds:itemID="{4C0E7127-600D-473F-AFD6-4253FEA36888}">
  <ds:schemaRefs>
    <ds:schemaRef ds:uri="office.server.policy"/>
  </ds:schemaRefs>
</ds:datastoreItem>
</file>

<file path=customXml/itemProps5.xml><?xml version="1.0" encoding="utf-8"?>
<ds:datastoreItem xmlns:ds="http://schemas.openxmlformats.org/officeDocument/2006/customXml" ds:itemID="{B835DBAD-3A2D-4808-AB77-9BC9109AD7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87f270-5343-468f-874f-e7b5a707415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TotalTime>
  <Words>1994</Words>
  <Application>Microsoft Office PowerPoint</Application>
  <PresentationFormat>Widescreen</PresentationFormat>
  <Paragraphs>346</Paragraphs>
  <Slides>39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Calibri Light</vt:lpstr>
      <vt:lpstr>Exo 2 Light</vt:lpstr>
      <vt:lpstr>Zilla Slab Light</vt:lpstr>
      <vt:lpstr>1_Office Theme</vt:lpstr>
      <vt:lpstr>5_Custom Design</vt:lpstr>
      <vt:lpstr>     Contract SANRAL N.002-223-2020/1 For the Operations and Maintenance of the N2 South Coast Toll Plazas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Zutari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SANRAL N.002-223-2020/1 For the Operations and Maintenance of the N2 South Coast Toll Plazas</dc:title>
  <dc:creator>Edigar Chavhunduka</dc:creator>
  <cp:lastModifiedBy>Mandla Hlabisa (ER)</cp:lastModifiedBy>
  <cp:revision>4</cp:revision>
  <dcterms:created xsi:type="dcterms:W3CDTF">2023-02-01T08:41:25Z</dcterms:created>
  <dcterms:modified xsi:type="dcterms:W3CDTF">2023-02-21T11:30:27Z</dcterms:modified>
</cp:coreProperties>
</file>