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9.xml" ContentType="application/vnd.openxmlformats-officedocument.theme+xml"/>
  <Override PartName="/ppt/slideLayouts/slideLayout12.xml" ContentType="application/vnd.openxmlformats-officedocument.presentationml.slideLayout+xml"/>
  <Override PartName="/ppt/theme/theme10.xml" ContentType="application/vnd.openxmlformats-officedocument.theme+xml"/>
  <Override PartName="/ppt/slideLayouts/slideLayout13.xml" ContentType="application/vnd.openxmlformats-officedocument.presentationml.slideLayout+xml"/>
  <Override PartName="/ppt/theme/theme11.xml" ContentType="application/vnd.openxmlformats-officedocument.theme+xml"/>
  <Override PartName="/ppt/slideLayouts/slideLayout1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2A8_A3452BF4.xml" ContentType="application/vnd.ms-powerpoint.comments+xml"/>
  <Override PartName="/ppt/notesSlides/notesSlide17.xml" ContentType="application/vnd.openxmlformats-officedocument.presentationml.notesSlide+xml"/>
  <Override PartName="/ppt/ink/ink1.xml" ContentType="application/inkml+xml"/>
  <Override PartName="/ppt/notesSlides/notesSlide1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49">
  <p:sldMasterIdLst>
    <p:sldMasterId id="2147483660" r:id="rId4"/>
    <p:sldMasterId id="2147483672" r:id="rId5"/>
    <p:sldMasterId id="2147483684" r:id="rId6"/>
    <p:sldMasterId id="2147483744" r:id="rId7"/>
    <p:sldMasterId id="2147483708" r:id="rId8"/>
    <p:sldMasterId id="2147483720" r:id="rId9"/>
    <p:sldMasterId id="2147483732" r:id="rId10"/>
    <p:sldMasterId id="2147483746" r:id="rId11"/>
    <p:sldMasterId id="2147483748" r:id="rId12"/>
    <p:sldMasterId id="2147483752" r:id="rId13"/>
    <p:sldMasterId id="2147483754" r:id="rId14"/>
    <p:sldMasterId id="2147483756" r:id="rId15"/>
  </p:sldMasterIdLst>
  <p:notesMasterIdLst>
    <p:notesMasterId r:id="rId111"/>
  </p:notesMasterIdLst>
  <p:handoutMasterIdLst>
    <p:handoutMasterId r:id="rId112"/>
  </p:handoutMasterIdLst>
  <p:sldIdLst>
    <p:sldId id="268" r:id="rId16"/>
    <p:sldId id="667" r:id="rId17"/>
    <p:sldId id="1119" r:id="rId18"/>
    <p:sldId id="669" r:id="rId19"/>
    <p:sldId id="1201" r:id="rId20"/>
    <p:sldId id="1109" r:id="rId21"/>
    <p:sldId id="1110" r:id="rId22"/>
    <p:sldId id="1200" r:id="rId23"/>
    <p:sldId id="621" r:id="rId24"/>
    <p:sldId id="1112" r:id="rId25"/>
    <p:sldId id="1141" r:id="rId26"/>
    <p:sldId id="1187" r:id="rId27"/>
    <p:sldId id="1143" r:id="rId28"/>
    <p:sldId id="1144" r:id="rId29"/>
    <p:sldId id="1181" r:id="rId30"/>
    <p:sldId id="1145" r:id="rId31"/>
    <p:sldId id="1146" r:id="rId32"/>
    <p:sldId id="1228" r:id="rId33"/>
    <p:sldId id="1147" r:id="rId34"/>
    <p:sldId id="1240" r:id="rId35"/>
    <p:sldId id="1148" r:id="rId36"/>
    <p:sldId id="1229" r:id="rId37"/>
    <p:sldId id="1230" r:id="rId38"/>
    <p:sldId id="1150" r:id="rId39"/>
    <p:sldId id="1152" r:id="rId40"/>
    <p:sldId id="1153" r:id="rId41"/>
    <p:sldId id="1154" r:id="rId42"/>
    <p:sldId id="1155" r:id="rId43"/>
    <p:sldId id="1156" r:id="rId44"/>
    <p:sldId id="1157" r:id="rId45"/>
    <p:sldId id="1158" r:id="rId46"/>
    <p:sldId id="1159" r:id="rId47"/>
    <p:sldId id="1232" r:id="rId48"/>
    <p:sldId id="1160" r:id="rId49"/>
    <p:sldId id="1161" r:id="rId50"/>
    <p:sldId id="1233" r:id="rId51"/>
    <p:sldId id="1234" r:id="rId52"/>
    <p:sldId id="1235" r:id="rId53"/>
    <p:sldId id="1242" r:id="rId54"/>
    <p:sldId id="1168" r:id="rId55"/>
    <p:sldId id="1169" r:id="rId56"/>
    <p:sldId id="1170" r:id="rId57"/>
    <p:sldId id="1189" r:id="rId58"/>
    <p:sldId id="1172" r:id="rId59"/>
    <p:sldId id="1174" r:id="rId60"/>
    <p:sldId id="1175" r:id="rId61"/>
    <p:sldId id="1176" r:id="rId62"/>
    <p:sldId id="1182" r:id="rId63"/>
    <p:sldId id="1190" r:id="rId64"/>
    <p:sldId id="1191" r:id="rId65"/>
    <p:sldId id="1177" r:id="rId66"/>
    <p:sldId id="1178" r:id="rId67"/>
    <p:sldId id="1179" r:id="rId68"/>
    <p:sldId id="1180" r:id="rId69"/>
    <p:sldId id="671" r:id="rId70"/>
    <p:sldId id="1106" r:id="rId71"/>
    <p:sldId id="1304" r:id="rId72"/>
    <p:sldId id="1107" r:id="rId73"/>
    <p:sldId id="718" r:id="rId74"/>
    <p:sldId id="701" r:id="rId75"/>
    <p:sldId id="725" r:id="rId76"/>
    <p:sldId id="726" r:id="rId77"/>
    <p:sldId id="727" r:id="rId78"/>
    <p:sldId id="721" r:id="rId79"/>
    <p:sldId id="675" r:id="rId80"/>
    <p:sldId id="1243" r:id="rId81"/>
    <p:sldId id="1286" r:id="rId82"/>
    <p:sldId id="1287" r:id="rId83"/>
    <p:sldId id="1288" r:id="rId84"/>
    <p:sldId id="1289" r:id="rId85"/>
    <p:sldId id="1290" r:id="rId86"/>
    <p:sldId id="1291" r:id="rId87"/>
    <p:sldId id="1292" r:id="rId88"/>
    <p:sldId id="1293" r:id="rId89"/>
    <p:sldId id="1294" r:id="rId90"/>
    <p:sldId id="1295" r:id="rId91"/>
    <p:sldId id="1296" r:id="rId92"/>
    <p:sldId id="1297" r:id="rId93"/>
    <p:sldId id="679" r:id="rId94"/>
    <p:sldId id="1193" r:id="rId95"/>
    <p:sldId id="1194" r:id="rId96"/>
    <p:sldId id="1298" r:id="rId97"/>
    <p:sldId id="1299" r:id="rId98"/>
    <p:sldId id="1300" r:id="rId99"/>
    <p:sldId id="1301" r:id="rId100"/>
    <p:sldId id="680" r:id="rId101"/>
    <p:sldId id="681" r:id="rId102"/>
    <p:sldId id="730" r:id="rId103"/>
    <p:sldId id="729" r:id="rId104"/>
    <p:sldId id="1204" r:id="rId105"/>
    <p:sldId id="1246" r:id="rId106"/>
    <p:sldId id="1302" r:id="rId107"/>
    <p:sldId id="1303" r:id="rId108"/>
    <p:sldId id="1248" r:id="rId109"/>
    <p:sldId id="416" r:id="rId11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0B0081E-A900-4C68-8FF0-65514B5A826F}">
          <p14:sldIdLst>
            <p14:sldId id="268"/>
            <p14:sldId id="667"/>
            <p14:sldId id="1119"/>
            <p14:sldId id="669"/>
            <p14:sldId id="1201"/>
            <p14:sldId id="1109"/>
            <p14:sldId id="1110"/>
            <p14:sldId id="1200"/>
            <p14:sldId id="621"/>
            <p14:sldId id="1112"/>
            <p14:sldId id="1141"/>
            <p14:sldId id="1187"/>
            <p14:sldId id="1143"/>
            <p14:sldId id="1144"/>
            <p14:sldId id="1181"/>
            <p14:sldId id="1145"/>
            <p14:sldId id="1146"/>
            <p14:sldId id="1228"/>
            <p14:sldId id="1147"/>
            <p14:sldId id="1240"/>
            <p14:sldId id="1148"/>
            <p14:sldId id="1229"/>
            <p14:sldId id="1230"/>
            <p14:sldId id="1150"/>
            <p14:sldId id="1152"/>
            <p14:sldId id="1153"/>
            <p14:sldId id="1154"/>
            <p14:sldId id="1155"/>
            <p14:sldId id="1156"/>
            <p14:sldId id="1157"/>
            <p14:sldId id="1158"/>
            <p14:sldId id="1159"/>
            <p14:sldId id="1232"/>
            <p14:sldId id="1160"/>
            <p14:sldId id="1161"/>
            <p14:sldId id="1233"/>
            <p14:sldId id="1234"/>
            <p14:sldId id="1235"/>
            <p14:sldId id="1242"/>
            <p14:sldId id="1168"/>
            <p14:sldId id="1169"/>
            <p14:sldId id="1170"/>
            <p14:sldId id="1189"/>
            <p14:sldId id="1172"/>
            <p14:sldId id="1174"/>
            <p14:sldId id="1175"/>
            <p14:sldId id="1176"/>
            <p14:sldId id="1182"/>
            <p14:sldId id="1190"/>
            <p14:sldId id="1191"/>
            <p14:sldId id="1177"/>
            <p14:sldId id="1178"/>
            <p14:sldId id="1179"/>
            <p14:sldId id="1180"/>
            <p14:sldId id="671"/>
            <p14:sldId id="1106"/>
            <p14:sldId id="1304"/>
            <p14:sldId id="1107"/>
            <p14:sldId id="718"/>
            <p14:sldId id="701"/>
            <p14:sldId id="725"/>
            <p14:sldId id="726"/>
            <p14:sldId id="727"/>
            <p14:sldId id="721"/>
            <p14:sldId id="675"/>
            <p14:sldId id="1243"/>
            <p14:sldId id="1286"/>
            <p14:sldId id="1287"/>
            <p14:sldId id="1288"/>
            <p14:sldId id="1289"/>
            <p14:sldId id="1290"/>
            <p14:sldId id="1291"/>
            <p14:sldId id="1292"/>
            <p14:sldId id="1293"/>
            <p14:sldId id="1294"/>
            <p14:sldId id="1295"/>
            <p14:sldId id="1296"/>
            <p14:sldId id="1297"/>
            <p14:sldId id="679"/>
            <p14:sldId id="1193"/>
            <p14:sldId id="1194"/>
            <p14:sldId id="1298"/>
            <p14:sldId id="1299"/>
            <p14:sldId id="1300"/>
            <p14:sldId id="1301"/>
            <p14:sldId id="680"/>
            <p14:sldId id="681"/>
            <p14:sldId id="730"/>
            <p14:sldId id="729"/>
            <p14:sldId id="1204"/>
            <p14:sldId id="1246"/>
            <p14:sldId id="1302"/>
            <p14:sldId id="1303"/>
            <p14:sldId id="1248"/>
            <p14:sldId id="416"/>
          </p14:sldIdLst>
        </p14:section>
        <p14:section name="Untitled Section" id="{4537CC77-2C80-45B5-BDA6-40EE7B0CDAC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60AB0E-1453-9F0D-6548-1C9C2BF16D8D}" name="Stephné Wilmot (ER)" initials="SW(" userId="S::WilmotS@sanral.co.za::b7b9efe5-1915-423a-8758-bb6c60eb9b6e" providerId="AD"/>
  <p188:author id="{74352CD1-1228-DD8D-1D81-E8E94A651101}" name="Sumay Maharaj (ER)" initials="SM(" userId="S::MaharajS@sanral.co.za::5bf1c0fd-6364-4e26-94e1-b52c3055e81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ugwana84@gmail.com" initials="G" lastIdx="1" clrIdx="0">
    <p:extLst>
      <p:ext uri="{19B8F6BF-5375-455C-9EA6-DF929625EA0E}">
        <p15:presenceInfo xmlns:p15="http://schemas.microsoft.com/office/powerpoint/2012/main" userId="23519df47eead1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3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46" autoAdjust="0"/>
    <p:restoredTop sz="92127" autoAdjust="0"/>
  </p:normalViewPr>
  <p:slideViewPr>
    <p:cSldViewPr snapToGrid="0" snapToObjects="1">
      <p:cViewPr varScale="1">
        <p:scale>
          <a:sx n="78" d="100"/>
          <a:sy n="78" d="100"/>
        </p:scale>
        <p:origin x="1574" y="6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117" Type="http://schemas.openxmlformats.org/officeDocument/2006/relationships/tableStyles" Target="tableStyles.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12" Type="http://schemas.openxmlformats.org/officeDocument/2006/relationships/handoutMaster" Target="handoutMasters/handoutMaster1.xml"/><Relationship Id="rId16" Type="http://schemas.openxmlformats.org/officeDocument/2006/relationships/slide" Target="slides/slide1.xml"/><Relationship Id="rId107" Type="http://schemas.openxmlformats.org/officeDocument/2006/relationships/slide" Target="slides/slide92.xml"/><Relationship Id="rId11" Type="http://schemas.openxmlformats.org/officeDocument/2006/relationships/slideMaster" Target="slideMasters/slideMaster8.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slide" Target="slides/slide87.xml"/><Relationship Id="rId5" Type="http://schemas.openxmlformats.org/officeDocument/2006/relationships/slideMaster" Target="slideMasters/slideMaster2.xml"/><Relationship Id="rId90" Type="http://schemas.openxmlformats.org/officeDocument/2006/relationships/slide" Target="slides/slide75.xml"/><Relationship Id="rId95" Type="http://schemas.openxmlformats.org/officeDocument/2006/relationships/slide" Target="slides/slide80.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113" Type="http://schemas.openxmlformats.org/officeDocument/2006/relationships/commentAuthors" Target="commentAuthors.xml"/><Relationship Id="rId118" Type="http://schemas.microsoft.com/office/2016/11/relationships/changesInfo" Target="changesInfos/changesInfo1.xml"/><Relationship Id="rId80" Type="http://schemas.openxmlformats.org/officeDocument/2006/relationships/slide" Target="slides/slide65.xml"/><Relationship Id="rId85" Type="http://schemas.openxmlformats.org/officeDocument/2006/relationships/slide" Target="slides/slide70.xml"/><Relationship Id="rId12" Type="http://schemas.openxmlformats.org/officeDocument/2006/relationships/slideMaster" Target="slideMasters/slideMaster9.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08" Type="http://schemas.openxmlformats.org/officeDocument/2006/relationships/slide" Target="slides/slide93.xml"/><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slide" Target="slides/slide81.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8.xml"/><Relationship Id="rId28" Type="http://schemas.openxmlformats.org/officeDocument/2006/relationships/slide" Target="slides/slide13.xml"/><Relationship Id="rId49" Type="http://schemas.openxmlformats.org/officeDocument/2006/relationships/slide" Target="slides/slide34.xml"/><Relationship Id="rId114" Type="http://schemas.openxmlformats.org/officeDocument/2006/relationships/presProps" Target="presProps.xml"/><Relationship Id="rId119" Type="http://schemas.microsoft.com/office/2018/10/relationships/authors" Target="authors.xml"/><Relationship Id="rId10" Type="http://schemas.openxmlformats.org/officeDocument/2006/relationships/slideMaster" Target="slideMasters/slideMaster7.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7" Type="http://schemas.openxmlformats.org/officeDocument/2006/relationships/slideMaster" Target="slideMasters/slideMaster4.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customXml" Target="../customXml/item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15" Type="http://schemas.openxmlformats.org/officeDocument/2006/relationships/viewProps" Target="viewProps.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1.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8" Type="http://schemas.openxmlformats.org/officeDocument/2006/relationships/slideMaster" Target="slideMasters/slideMaster5.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3" Type="http://schemas.openxmlformats.org/officeDocument/2006/relationships/customXml" Target="../customXml/item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116" Type="http://schemas.openxmlformats.org/officeDocument/2006/relationships/theme" Target="theme/theme1.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notesMaster" Target="notesMasters/notesMaster1.xml"/><Relationship Id="rId15" Type="http://schemas.openxmlformats.org/officeDocument/2006/relationships/slideMaster" Target="slideMasters/slideMaster12.xml"/><Relationship Id="rId36" Type="http://schemas.openxmlformats.org/officeDocument/2006/relationships/slide" Target="slides/slide21.xml"/><Relationship Id="rId57" Type="http://schemas.openxmlformats.org/officeDocument/2006/relationships/slide" Target="slides/slide42.xml"/><Relationship Id="rId106" Type="http://schemas.openxmlformats.org/officeDocument/2006/relationships/slide" Target="slides/slide9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ele Ngubane (ER)" userId="cdba84c9-0dd0-44c0-9843-34b0ab2eae84" providerId="ADAL" clId="{5481662A-F7AA-4AD2-9539-A306FD4F71CD}"/>
    <pc:docChg chg="modSld">
      <pc:chgData name="Sanele Ngubane (ER)" userId="cdba84c9-0dd0-44c0-9843-34b0ab2eae84" providerId="ADAL" clId="{5481662A-F7AA-4AD2-9539-A306FD4F71CD}" dt="2023-03-16T09:40:52.913" v="0" actId="13926"/>
      <pc:docMkLst>
        <pc:docMk/>
      </pc:docMkLst>
      <pc:sldChg chg="modSp mod">
        <pc:chgData name="Sanele Ngubane (ER)" userId="cdba84c9-0dd0-44c0-9843-34b0ab2eae84" providerId="ADAL" clId="{5481662A-F7AA-4AD2-9539-A306FD4F71CD}" dt="2023-03-16T09:40:52.913" v="0" actId="13926"/>
        <pc:sldMkLst>
          <pc:docMk/>
          <pc:sldMk cId="2417899502" sldId="1240"/>
        </pc:sldMkLst>
        <pc:graphicFrameChg chg="modGraphic">
          <ac:chgData name="Sanele Ngubane (ER)" userId="cdba84c9-0dd0-44c0-9843-34b0ab2eae84" providerId="ADAL" clId="{5481662A-F7AA-4AD2-9539-A306FD4F71CD}" dt="2023-03-16T09:40:52.913" v="0" actId="13926"/>
          <ac:graphicFrameMkLst>
            <pc:docMk/>
            <pc:sldMk cId="2417899502" sldId="1240"/>
            <ac:graphicFrameMk id="2" creationId="{00000000-0000-0000-0000-000000000000}"/>
          </ac:graphicFrameMkLst>
        </pc:graphicFrameChg>
      </pc:sldChg>
    </pc:docChg>
  </pc:docChgLst>
</pc:chgInfo>
</file>

<file path=ppt/comments/modernComment_2A8_A3452BF4.xml><?xml version="1.0" encoding="utf-8"?>
<p188:cmLst xmlns:a="http://schemas.openxmlformats.org/drawingml/2006/main" xmlns:r="http://schemas.openxmlformats.org/officeDocument/2006/relationships" xmlns:p188="http://schemas.microsoft.com/office/powerpoint/2018/8/main">
  <p188:cm id="{DF3C2D27-B336-4261-8C28-417384181F8C}" authorId="{74352CD1-1228-DD8D-1D81-E8E94A651101}" created="2022-09-12T13:48:04.787">
    <pc:sldMkLst xmlns:pc="http://schemas.microsoft.com/office/powerpoint/2013/main/command">
      <pc:docMk/>
      <pc:sldMk cId="2739219444" sldId="680"/>
    </pc:sldMkLst>
    <p188:txBody>
      <a:bodyPr/>
      <a:lstStyle/>
      <a:p>
        <a:r>
          <a:rPr lang="en-ZA"/>
          <a:t>Stopped here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5F1A93-BB0E-4920-A1B7-8FA430CC7985}"/>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8F73F999-0BBF-478D-B69E-A0F7676CFCA5}"/>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02AECE1-CBFE-47CC-A635-982FBA65946D}" type="datetimeFigureOut">
              <a:rPr lang="en-ZA" smtClean="0"/>
              <a:t>2023/03/16</a:t>
            </a:fld>
            <a:endParaRPr lang="en-ZA"/>
          </a:p>
        </p:txBody>
      </p:sp>
      <p:sp>
        <p:nvSpPr>
          <p:cNvPr id="4" name="Footer Placeholder 3">
            <a:extLst>
              <a:ext uri="{FF2B5EF4-FFF2-40B4-BE49-F238E27FC236}">
                <a16:creationId xmlns:a16="http://schemas.microsoft.com/office/drawing/2014/main" id="{ADBC2A01-7B2B-47DF-8B33-0DF1BB8FA497}"/>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75A9942-3C45-4B5D-8285-5B774C9F2406}"/>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AD1B6494-8AC2-424E-A9EB-DF30872049F6}" type="slidenum">
              <a:rPr lang="en-ZA" smtClean="0"/>
              <a:t>‹#›</a:t>
            </a:fld>
            <a:endParaRPr lang="en-ZA"/>
          </a:p>
        </p:txBody>
      </p:sp>
    </p:spTree>
    <p:extLst>
      <p:ext uri="{BB962C8B-B14F-4D97-AF65-F5344CB8AC3E}">
        <p14:creationId xmlns:p14="http://schemas.microsoft.com/office/powerpoint/2010/main" val="335926223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3/16/2023</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1241425"/>
            <a:ext cx="4467225" cy="33496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BBE36-90F2-4E6C-9B3B-59AD5DB62B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791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1760197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990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932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680BA5-8312-0B4D-BE92-45C5D065CBD9}" type="slidenum">
              <a:rPr lang="en-US" smtClean="0"/>
              <a:t>27</a:t>
            </a:fld>
            <a:endParaRPr lang="en-US"/>
          </a:p>
        </p:txBody>
      </p:sp>
    </p:spTree>
    <p:extLst>
      <p:ext uri="{BB962C8B-B14F-4D97-AF65-F5344CB8AC3E}">
        <p14:creationId xmlns:p14="http://schemas.microsoft.com/office/powerpoint/2010/main" val="3093939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05251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680BA5-8312-0B4D-BE92-45C5D065CBD9}" type="slidenum">
              <a:rPr lang="en-US" smtClean="0"/>
              <a:t>61</a:t>
            </a:fld>
            <a:endParaRPr lang="en-US"/>
          </a:p>
        </p:txBody>
      </p:sp>
    </p:spTree>
    <p:extLst>
      <p:ext uri="{BB962C8B-B14F-4D97-AF65-F5344CB8AC3E}">
        <p14:creationId xmlns:p14="http://schemas.microsoft.com/office/powerpoint/2010/main" val="2638570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680BA5-8312-0B4D-BE92-45C5D065CBD9}" type="slidenum">
              <a:rPr lang="en-US" smtClean="0"/>
              <a:t>62</a:t>
            </a:fld>
            <a:endParaRPr lang="en-US"/>
          </a:p>
        </p:txBody>
      </p:sp>
    </p:spTree>
    <p:extLst>
      <p:ext uri="{BB962C8B-B14F-4D97-AF65-F5344CB8AC3E}">
        <p14:creationId xmlns:p14="http://schemas.microsoft.com/office/powerpoint/2010/main" val="448148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8490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100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750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8904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785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6966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3564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430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680BA5-8312-0B4D-BE92-45C5D065CBD9}" type="slidenum">
              <a:rPr lang="en-US" smtClean="0"/>
              <a:t>87</a:t>
            </a:fld>
            <a:endParaRPr lang="en-US"/>
          </a:p>
        </p:txBody>
      </p:sp>
    </p:spTree>
    <p:extLst>
      <p:ext uri="{BB962C8B-B14F-4D97-AF65-F5344CB8AC3E}">
        <p14:creationId xmlns:p14="http://schemas.microsoft.com/office/powerpoint/2010/main" val="3796914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680BA5-8312-0B4D-BE92-45C5D065CBD9}" type="slidenum">
              <a:rPr lang="en-US" smtClean="0"/>
              <a:t>95</a:t>
            </a:fld>
            <a:endParaRPr lang="en-US"/>
          </a:p>
        </p:txBody>
      </p:sp>
    </p:spTree>
    <p:extLst>
      <p:ext uri="{BB962C8B-B14F-4D97-AF65-F5344CB8AC3E}">
        <p14:creationId xmlns:p14="http://schemas.microsoft.com/office/powerpoint/2010/main" val="197802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36282" y="6321182"/>
            <a:ext cx="2057400" cy="365125"/>
          </a:xfrm>
          <a:prstGeom prst="rect">
            <a:avLst/>
          </a:prstGeom>
        </p:spPr>
        <p:txBody>
          <a:bodyPr/>
          <a:lstStyle>
            <a:lvl1pPr algn="l">
              <a:defRPr>
                <a:solidFill>
                  <a:schemeClr val="bg1"/>
                </a:solidFill>
              </a:defRPr>
            </a:lvl1pPr>
          </a:lstStyle>
          <a:p>
            <a:fld id="{B434A977-0727-E746-9AA8-61F0648F7947}" type="slidenum">
              <a:rPr lang="en-US" smtClean="0"/>
              <a:pPr/>
              <a:t>‹#›</a:t>
            </a:fld>
            <a:endParaRPr lang="en-US" dirty="0"/>
          </a:p>
        </p:txBody>
      </p:sp>
      <p:sp>
        <p:nvSpPr>
          <p:cNvPr id="3" name="Rectangle 2">
            <a:extLst>
              <a:ext uri="{FF2B5EF4-FFF2-40B4-BE49-F238E27FC236}">
                <a16:creationId xmlns:a16="http://schemas.microsoft.com/office/drawing/2014/main" id="{8E2AC917-84B0-C444-AF45-4E23FF55CE9D}"/>
              </a:ext>
            </a:extLst>
          </p:cNvPr>
          <p:cNvSpPr/>
          <p:nvPr userDrawn="1"/>
        </p:nvSpPr>
        <p:spPr>
          <a:xfrm>
            <a:off x="132458" y="6650946"/>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36282" y="6321184"/>
            <a:ext cx="2057400" cy="365125"/>
          </a:xfrm>
          <a:prstGeom prst="rect">
            <a:avLst/>
          </a:prstGeom>
        </p:spPr>
        <p:txBody>
          <a:bodyPr/>
          <a:lstStyle>
            <a:lvl1pPr algn="l">
              <a:defRPr>
                <a:solidFill>
                  <a:schemeClr val="bg1"/>
                </a:solidFill>
              </a:defRPr>
            </a:lvl1pPr>
          </a:lstStyle>
          <a:p>
            <a:fld id="{B434A977-0727-E746-9AA8-61F0648F7947}" type="slidenum">
              <a:rPr lang="en-US" smtClean="0"/>
              <a:pPr/>
              <a:t>‹#›</a:t>
            </a:fld>
            <a:endParaRPr lang="en-US" dirty="0"/>
          </a:p>
        </p:txBody>
      </p:sp>
      <p:sp>
        <p:nvSpPr>
          <p:cNvPr id="3" name="Rectangle 2">
            <a:extLst>
              <a:ext uri="{FF2B5EF4-FFF2-40B4-BE49-F238E27FC236}">
                <a16:creationId xmlns:a16="http://schemas.microsoft.com/office/drawing/2014/main" id="{8E2AC917-84B0-C444-AF45-4E23FF55CE9D}"/>
              </a:ext>
            </a:extLst>
          </p:cNvPr>
          <p:cNvSpPr/>
          <p:nvPr userDrawn="1"/>
        </p:nvSpPr>
        <p:spPr>
          <a:xfrm>
            <a:off x="132459" y="6650948"/>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spTree>
    <p:extLst>
      <p:ext uri="{BB962C8B-B14F-4D97-AF65-F5344CB8AC3E}">
        <p14:creationId xmlns:p14="http://schemas.microsoft.com/office/powerpoint/2010/main" val="908997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12"/>
          <p:cNvSpPr>
            <a:spLocks noGrp="1" noChangeArrowheads="1"/>
          </p:cNvSpPr>
          <p:nvPr>
            <p:ph type="dt" sz="half" idx="10"/>
          </p:nvPr>
        </p:nvSpPr>
        <p:spPr>
          <a:ln/>
        </p:spPr>
        <p:txBody>
          <a:bodyPr/>
          <a:lstStyle>
            <a:lvl1pPr>
              <a:defRPr/>
            </a:lvl1pPr>
          </a:lstStyle>
          <a:p>
            <a:pPr>
              <a:defRPr/>
            </a:pPr>
            <a:endParaRPr lang="en-GB" dirty="0"/>
          </a:p>
        </p:txBody>
      </p:sp>
    </p:spTree>
    <p:extLst>
      <p:ext uri="{BB962C8B-B14F-4D97-AF65-F5344CB8AC3E}">
        <p14:creationId xmlns:p14="http://schemas.microsoft.com/office/powerpoint/2010/main" val="3597982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GB" dirty="0"/>
          </a:p>
        </p:txBody>
      </p:sp>
    </p:spTree>
    <p:extLst>
      <p:ext uri="{BB962C8B-B14F-4D97-AF65-F5344CB8AC3E}">
        <p14:creationId xmlns:p14="http://schemas.microsoft.com/office/powerpoint/2010/main" val="3552215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78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7"/>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616138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80782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3.emf"/><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theme" Target="../theme/theme10.xml"/><Relationship Id="rId1" Type="http://schemas.openxmlformats.org/officeDocument/2006/relationships/slideLayout" Target="../slideLayouts/slideLayout12.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11.xml"/><Relationship Id="rId1" Type="http://schemas.openxmlformats.org/officeDocument/2006/relationships/slideLayout" Target="../slideLayouts/slideLayout13.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1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1A19C-CA4F-C445-9D7A-10AF5EF49CF9}" type="datetime1">
              <a:rPr lang="en-ZA" smtClean="0"/>
              <a:t>2023/03/16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sp>
        <p:nvSpPr>
          <p:cNvPr id="13" name="Rectangle 12">
            <a:extLst>
              <a:ext uri="{FF2B5EF4-FFF2-40B4-BE49-F238E27FC236}">
                <a16:creationId xmlns:a16="http://schemas.microsoft.com/office/drawing/2014/main" id="{C14A10DB-786C-F741-814B-4A063D272CB9}"/>
              </a:ext>
            </a:extLst>
          </p:cNvPr>
          <p:cNvSpPr/>
          <p:nvPr userDrawn="1"/>
        </p:nvSpPr>
        <p:spPr>
          <a:xfrm>
            <a:off x="1340061" y="2807235"/>
            <a:ext cx="6650131" cy="114688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sp>
        <p:nvSpPr>
          <p:cNvPr id="17" name="Rectangle 16">
            <a:extLst>
              <a:ext uri="{FF2B5EF4-FFF2-40B4-BE49-F238E27FC236}">
                <a16:creationId xmlns:a16="http://schemas.microsoft.com/office/drawing/2014/main" id="{351C0560-4F30-974E-A868-768678A60BB0}"/>
              </a:ext>
            </a:extLst>
          </p:cNvPr>
          <p:cNvSpPr/>
          <p:nvPr userDrawn="1"/>
        </p:nvSpPr>
        <p:spPr>
          <a:xfrm>
            <a:off x="132458" y="6531304"/>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A4CEF-6E34-E649-ABE5-1F30A6820B5F}" type="datetimeFigureOut">
              <a:rPr lang="en-US" smtClean="0"/>
              <a:t>3/16/2023</a:t>
            </a:fld>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1"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sp>
        <p:nvSpPr>
          <p:cNvPr id="13" name="Rectangle 12">
            <a:extLst>
              <a:ext uri="{FF2B5EF4-FFF2-40B4-BE49-F238E27FC236}">
                <a16:creationId xmlns:a16="http://schemas.microsoft.com/office/drawing/2014/main" id="{C14A10DB-786C-F741-814B-4A063D272CB9}"/>
              </a:ext>
            </a:extLst>
          </p:cNvPr>
          <p:cNvSpPr/>
          <p:nvPr userDrawn="1"/>
        </p:nvSpPr>
        <p:spPr>
          <a:xfrm>
            <a:off x="1340062" y="2807235"/>
            <a:ext cx="6650131" cy="114688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p>
        </p:txBody>
      </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7"/>
          <a:stretch>
            <a:fillRect/>
          </a:stretch>
        </p:blipFill>
        <p:spPr>
          <a:xfrm>
            <a:off x="7287780" y="5282542"/>
            <a:ext cx="1600930" cy="1450507"/>
          </a:xfrm>
          <a:prstGeom prst="rect">
            <a:avLst/>
          </a:prstGeom>
        </p:spPr>
      </p:pic>
    </p:spTree>
    <p:extLst>
      <p:ext uri="{BB962C8B-B14F-4D97-AF65-F5344CB8AC3E}">
        <p14:creationId xmlns:p14="http://schemas.microsoft.com/office/powerpoint/2010/main" val="7655849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845128" cy="1645054"/>
          </a:xfrm>
          <a:prstGeom prst="rect">
            <a:avLst/>
          </a:prstGeom>
        </p:spPr>
      </p:pic>
    </p:spTree>
    <p:extLst>
      <p:ext uri="{BB962C8B-B14F-4D97-AF65-F5344CB8AC3E}">
        <p14:creationId xmlns:p14="http://schemas.microsoft.com/office/powerpoint/2010/main" val="65672670"/>
      </p:ext>
    </p:extLst>
  </p:cSld>
  <p:clrMap bg1="lt1" tx1="dk1" bg2="lt2" tx2="dk2" accent1="accent1" accent2="accent2" accent3="accent3" accent4="accent4" accent5="accent5" accent6="accent6" hlink="hlink" folHlink="folHlink"/>
  <p:sldLayoutIdLst>
    <p:sldLayoutId id="214748375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3"/>
            <a:ext cx="9144000" cy="6857999"/>
          </a:xfrm>
          <a:prstGeom prst="rect">
            <a:avLst/>
          </a:prstGeom>
          <a:solidFill>
            <a:srgbClr val="0B7764"/>
          </a:solidFill>
        </p:spPr>
      </p:pic>
      <p:sp>
        <p:nvSpPr>
          <p:cNvPr id="17" name="Rectangle 16">
            <a:extLst>
              <a:ext uri="{FF2B5EF4-FFF2-40B4-BE49-F238E27FC236}">
                <a16:creationId xmlns:a16="http://schemas.microsoft.com/office/drawing/2014/main" id="{351C0560-4F30-974E-A868-768678A60BB0}"/>
              </a:ext>
            </a:extLst>
          </p:cNvPr>
          <p:cNvSpPr/>
          <p:nvPr userDrawn="1"/>
        </p:nvSpPr>
        <p:spPr>
          <a:xfrm>
            <a:off x="132459" y="6531306"/>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4" name="Rectangle 13">
            <a:extLst>
              <a:ext uri="{FF2B5EF4-FFF2-40B4-BE49-F238E27FC236}">
                <a16:creationId xmlns:a16="http://schemas.microsoft.com/office/drawing/2014/main" id="{9955F0F6-65D7-3145-90F7-3F43EF7C3216}"/>
              </a:ext>
            </a:extLst>
          </p:cNvPr>
          <p:cNvSpPr/>
          <p:nvPr userDrawn="1"/>
        </p:nvSpPr>
        <p:spPr>
          <a:xfrm>
            <a:off x="1340062"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2"/>
            <a:ext cx="1600930" cy="1450507"/>
          </a:xfrm>
          <a:prstGeom prst="rect">
            <a:avLst/>
          </a:prstGeom>
        </p:spPr>
      </p:pic>
    </p:spTree>
    <p:extLst>
      <p:ext uri="{BB962C8B-B14F-4D97-AF65-F5344CB8AC3E}">
        <p14:creationId xmlns:p14="http://schemas.microsoft.com/office/powerpoint/2010/main" val="558337668"/>
      </p:ext>
    </p:extLst>
  </p:cSld>
  <p:clrMap bg1="lt1" tx1="dk1" bg2="lt2" tx2="dk2" accent1="accent1" accent2="accent2" accent3="accent3" accent4="accent4" accent5="accent5" accent6="accent6" hlink="hlink" folHlink="folHlink"/>
  <p:sldLayoutIdLst>
    <p:sldLayoutId id="214748375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1614365406"/>
      </p:ext>
    </p:extLst>
  </p:cSld>
  <p:clrMap bg1="lt1" tx1="dk1" bg2="lt2" tx2="dk2" accent1="accent1" accent2="accent2" accent3="accent3" accent4="accent4" accent5="accent5" accent6="accent6" hlink="hlink" folHlink="folHlink"/>
  <p:sldLayoutIdLst>
    <p:sldLayoutId id="2147483757"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hyperlink" Target="https://www.nra.co.za/sanral-tenders/status?region_id=national"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hyperlink" Target="mailto:ProcurementER3@sanral.co.za"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cidb.org.za/wp-content/uploads/2021/07/Standard-for-Uniformity-August-2019.pdf"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mailto:ProcurementER3@sanral.co.za"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Microsoft_Word_Document.docx"/><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Word_Document1.docx"/><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package" Target="../embeddings/Microsoft_Word_Document2.docx"/><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5" Type="http://schemas.openxmlformats.org/officeDocument/2006/relationships/image" Target="../media/image23.emf"/><Relationship Id="rId4" Type="http://schemas.openxmlformats.org/officeDocument/2006/relationships/image" Target="../media/image22.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5.emf"/></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microsoft.com/office/2018/10/relationships/comments" Target="../comments/modernComment_2A8_A3452BF4.xm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9.emf"/><Relationship Id="rId4" Type="http://schemas.openxmlformats.org/officeDocument/2006/relationships/package" Target="../embeddings/Microsoft_Word_Document4.docx"/></Relationships>
</file>

<file path=ppt/slides/_rels/slide8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ctrTitle"/>
          </p:nvPr>
        </p:nvSpPr>
        <p:spPr>
          <a:xfrm>
            <a:off x="1305019" y="2608136"/>
            <a:ext cx="6667129" cy="1443746"/>
          </a:xfrm>
        </p:spPr>
        <p:txBody>
          <a:bodyPr vert="horz" lIns="54000" tIns="45720" rIns="54000" bIns="45720" rtlCol="0" anchor="ctr" anchorCtr="0">
            <a:noAutofit/>
          </a:bodyPr>
          <a:lstStyle/>
          <a:p>
            <a:pPr algn="ctr">
              <a:defRPr/>
            </a:pPr>
            <a:br>
              <a:rPr lang="en-US" sz="2000" b="1" dirty="0">
                <a:solidFill>
                  <a:srgbClr val="FF0000"/>
                </a:solidFill>
                <a:latin typeface="Arial" panose="020B0604020202020204" pitchFamily="34" charset="0"/>
                <a:cs typeface="Arial" panose="020B0604020202020204" pitchFamily="34" charset="0"/>
              </a:rPr>
            </a:br>
            <a:br>
              <a:rPr lang="en-US" sz="2000" b="1" dirty="0">
                <a:solidFill>
                  <a:srgbClr val="FF0000"/>
                </a:solidFill>
                <a:latin typeface="Arial" panose="020B0604020202020204" pitchFamily="34" charset="0"/>
                <a:cs typeface="Arial" panose="020B0604020202020204" pitchFamily="34" charset="0"/>
              </a:rPr>
            </a:br>
            <a:br>
              <a:rPr lang="en-US" sz="2000" b="1" dirty="0">
                <a:solidFill>
                  <a:srgbClr val="FF0000"/>
                </a:solidFill>
                <a:latin typeface="Arial" panose="020B0604020202020204" pitchFamily="34" charset="0"/>
                <a:cs typeface="Arial" panose="020B0604020202020204" pitchFamily="34" charset="0"/>
              </a:rPr>
            </a:br>
            <a:br>
              <a:rPr lang="en-US" sz="2000" b="1" dirty="0">
                <a:solidFill>
                  <a:srgbClr val="FF0000"/>
                </a:solidFill>
                <a:latin typeface="Arial" panose="020B0604020202020204" pitchFamily="34" charset="0"/>
                <a:cs typeface="Arial" panose="020B0604020202020204" pitchFamily="34" charset="0"/>
              </a:rPr>
            </a:br>
            <a:br>
              <a:rPr lang="en-US" sz="2000" b="1" dirty="0">
                <a:solidFill>
                  <a:srgbClr val="FF0000"/>
                </a:solidFill>
                <a:latin typeface="Arial" panose="020B0604020202020204" pitchFamily="34" charset="0"/>
                <a:cs typeface="Arial" panose="020B0604020202020204" pitchFamily="34" charset="0"/>
              </a:rPr>
            </a:br>
            <a:r>
              <a:rPr lang="en-US" b="1" dirty="0">
                <a:effectLst/>
                <a:latin typeface="+mn-lt"/>
                <a:cs typeface="Arial" panose="020B0604020202020204" pitchFamily="34" charset="0"/>
              </a:rPr>
              <a:t>TENDER CLARIFICATION PRESENTATION</a:t>
            </a:r>
            <a:br>
              <a:rPr lang="en-US" sz="3600" b="1" dirty="0">
                <a:solidFill>
                  <a:schemeClr val="bg1"/>
                </a:solidFill>
                <a:latin typeface="+mn-lt"/>
              </a:rPr>
            </a:br>
            <a:br>
              <a:rPr lang="en-US" b="1" dirty="0">
                <a:solidFill>
                  <a:schemeClr val="bg1"/>
                </a:solidFill>
                <a:effectLst/>
                <a:latin typeface="+mn-lt"/>
              </a:rPr>
            </a:br>
            <a:endParaRPr lang="en-GB" b="1" dirty="0">
              <a:solidFill>
                <a:schemeClr val="bg1"/>
              </a:solidFill>
              <a:effectLst/>
              <a:latin typeface="+mn-lt"/>
            </a:endParaRPr>
          </a:p>
        </p:txBody>
      </p:sp>
      <p:sp>
        <p:nvSpPr>
          <p:cNvPr id="178179" name="Rectangle 3"/>
          <p:cNvSpPr>
            <a:spLocks noGrp="1" noChangeArrowheads="1"/>
          </p:cNvSpPr>
          <p:nvPr>
            <p:ph type="subTitle" idx="1"/>
          </p:nvPr>
        </p:nvSpPr>
        <p:spPr>
          <a:xfrm>
            <a:off x="66582" y="6022159"/>
            <a:ext cx="3383235" cy="836126"/>
          </a:xfrm>
        </p:spPr>
        <p:txBody>
          <a:bodyPr vert="horz" wrap="square" lIns="54000" tIns="45720" rIns="54000" bIns="45720" rtlCol="0">
            <a:spAutoFit/>
          </a:bodyPr>
          <a:lstStyle/>
          <a:p>
            <a:pPr algn="l" eaLnBrk="1" hangingPunct="1">
              <a:lnSpc>
                <a:spcPct val="100000"/>
              </a:lnSpc>
              <a:defRPr/>
            </a:pPr>
            <a:r>
              <a:rPr lang="en-US" sz="2000" b="1" dirty="0">
                <a:solidFill>
                  <a:schemeClr val="bg1"/>
                </a:solidFill>
              </a:rPr>
              <a:t>EASTERN REGION</a:t>
            </a:r>
          </a:p>
          <a:p>
            <a:pPr algn="l" eaLnBrk="1" hangingPunct="1">
              <a:lnSpc>
                <a:spcPct val="100000"/>
              </a:lnSpc>
              <a:defRPr/>
            </a:pPr>
            <a:endParaRPr lang="en-ZA" sz="2000" b="1" dirty="0">
              <a:solidFill>
                <a:schemeClr val="bg1"/>
              </a:solidFill>
            </a:endParaRPr>
          </a:p>
        </p:txBody>
      </p:sp>
      <p:sp>
        <p:nvSpPr>
          <p:cNvPr id="4" name="Rectangle 2">
            <a:extLst>
              <a:ext uri="{FF2B5EF4-FFF2-40B4-BE49-F238E27FC236}">
                <a16:creationId xmlns:a16="http://schemas.microsoft.com/office/drawing/2014/main" id="{8101C695-FCDA-4D89-B94B-71705B737B99}"/>
              </a:ext>
            </a:extLst>
          </p:cNvPr>
          <p:cNvSpPr txBox="1">
            <a:spLocks noChangeArrowheads="1"/>
          </p:cNvSpPr>
          <p:nvPr/>
        </p:nvSpPr>
        <p:spPr>
          <a:xfrm>
            <a:off x="66582" y="3789433"/>
            <a:ext cx="9144000" cy="1996225"/>
          </a:xfrm>
          <a:prstGeom prst="rect">
            <a:avLst/>
          </a:prstGeom>
        </p:spPr>
        <p:txBody>
          <a:bodyPr vert="horz" lIns="54000" tIns="45720" rIns="54000" bIns="4572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3559853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33895D-5FEC-4328-A3E9-47A798618FC5}"/>
              </a:ext>
            </a:extLst>
          </p:cNvPr>
          <p:cNvSpPr/>
          <p:nvPr/>
        </p:nvSpPr>
        <p:spPr>
          <a:xfrm>
            <a:off x="1173239" y="366625"/>
            <a:ext cx="7736890" cy="307777"/>
          </a:xfrm>
          <a:prstGeom prst="rect">
            <a:avLst/>
          </a:prstGeom>
        </p:spPr>
        <p:txBody>
          <a:bodyPr wrap="square">
            <a:spAutoFit/>
          </a:bodyPr>
          <a:lstStyle/>
          <a:p>
            <a:pPr marL="0" marR="180340" lvl="0" indent="0" algn="just" defTabSz="914400" rtl="0" eaLnBrk="1" fontAlgn="auto" latinLnBrk="0" hangingPunct="1">
              <a:lnSpc>
                <a:spcPct val="100000"/>
              </a:lnSpc>
              <a:spcBef>
                <a:spcPts val="0"/>
              </a:spcBef>
              <a:spcAft>
                <a:spcPts val="0"/>
              </a:spcAft>
              <a:buClrTx/>
              <a:buSzTx/>
              <a:buFontTx/>
              <a:buNone/>
              <a:tabLst/>
              <a:defRPr/>
            </a:pPr>
            <a:endParaRPr kumimoji="0" lang="en-ZA" sz="1400" b="0" i="0" u="none" strike="noStrike" kern="1200" cap="none" spc="0" normalizeH="0" baseline="0" noProof="0" dirty="0">
              <a:ln>
                <a:noFill/>
              </a:ln>
              <a:solidFill>
                <a:srgbClr val="C00000"/>
              </a:solidFill>
              <a:effectLst/>
              <a:uLnTx/>
              <a:uFillTx/>
              <a:latin typeface="Calibri" panose="020F0502020204030204"/>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855CB6A-D80B-4F87-ABF3-E6ECE8595B82}"/>
              </a:ext>
            </a:extLst>
          </p:cNvPr>
          <p:cNvSpPr txBox="1"/>
          <p:nvPr/>
        </p:nvSpPr>
        <p:spPr>
          <a:xfrm>
            <a:off x="544679" y="1378484"/>
            <a:ext cx="8044844" cy="1200329"/>
          </a:xfrm>
          <a:prstGeom prst="rect">
            <a:avLst/>
          </a:prstGeom>
          <a:noFill/>
        </p:spPr>
        <p:txBody>
          <a:bodyPr wrap="square" rtlCol="0">
            <a:spAutoFit/>
          </a:bodyPr>
          <a:lstStyle/>
          <a:p>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CONTRACT SANRAL X.004-051-2018/1F</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1800" b="1" dirty="0">
                <a:effectLst/>
                <a:latin typeface="Arial" panose="020B0604020202020204" pitchFamily="34" charset="0"/>
                <a:ea typeface="Times New Roman" panose="02020603050405020304" pitchFamily="18" charset="0"/>
                <a:cs typeface="Arial" panose="020B0604020202020204" pitchFamily="34" charset="0"/>
              </a:rPr>
              <a:t>CONSULTING ENGINEERING GEOTECHNICAL SERVICES FOR SANRAL EASTERN REGION</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42925614-D04D-4A4D-86D1-7172D74C90C2}"/>
              </a:ext>
            </a:extLst>
          </p:cNvPr>
          <p:cNvSpPr/>
          <p:nvPr/>
        </p:nvSpPr>
        <p:spPr>
          <a:xfrm>
            <a:off x="472455" y="4918708"/>
            <a:ext cx="8199090" cy="1477328"/>
          </a:xfrm>
          <a:prstGeom prst="rect">
            <a:avLst/>
          </a:prstGeom>
        </p:spPr>
        <p:txBody>
          <a:bodyPr wrap="square">
            <a:spAutoFit/>
          </a:bodyPr>
          <a:lstStyle/>
          <a:p>
            <a:pPr>
              <a:defRPr/>
            </a:pPr>
            <a:r>
              <a:rPr kumimoji="0" lang="en-US" b="1" i="0" u="none" strike="noStrike" kern="1200" cap="none" spc="0" normalizeH="0" baseline="0" noProof="0" dirty="0">
                <a:ln>
                  <a:noFill/>
                </a:ln>
                <a:solidFill>
                  <a:prstClr val="black"/>
                </a:solidFill>
                <a:effectLst/>
                <a:uLnTx/>
                <a:uFillTx/>
                <a:ea typeface="+mn-ea"/>
                <a:cs typeface="Arial" panose="020B0604020202020204" pitchFamily="34" charset="0"/>
              </a:rPr>
              <a:t>Tender documents are available at no cost in electronic format downloadable from SANRAL website </a:t>
            </a:r>
            <a:r>
              <a:rPr lang="en-ZA"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https://www.nra.co.za/sanral-tenders/status?region_id=national</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lvl="0">
              <a:defRPr/>
            </a:pPr>
            <a:endParaRPr kumimoji="0" lang="en-GB" b="1" i="0" u="none" strike="noStrike" kern="1200" cap="none" spc="0" normalizeH="0" baseline="0" noProof="0" dirty="0">
              <a:ln>
                <a:noFill/>
              </a:ln>
              <a:solidFill>
                <a:srgbClr val="FF0000"/>
              </a:solidFill>
              <a:effectLst/>
              <a:uLnTx/>
              <a:uFillTx/>
              <a:ea typeface="+mn-ea"/>
              <a:cs typeface="Arial" panose="020B0604020202020204" pitchFamily="34" charset="0"/>
            </a:endParaRPr>
          </a:p>
          <a:p>
            <a:pPr lvl="0">
              <a:defRPr/>
            </a:pPr>
            <a:r>
              <a:rPr kumimoji="0" lang="en-GB" b="1" i="0" u="none" strike="noStrike" kern="1200" cap="none" spc="0" normalizeH="0" baseline="0" noProof="0" dirty="0">
                <a:ln>
                  <a:noFill/>
                </a:ln>
                <a:solidFill>
                  <a:srgbClr val="FF0000"/>
                </a:solidFill>
                <a:effectLst/>
                <a:uLnTx/>
                <a:uFillTx/>
                <a:ea typeface="+mn-ea"/>
                <a:cs typeface="Arial" panose="020B0604020202020204" pitchFamily="34" charset="0"/>
              </a:rPr>
              <a:t>Tenderers must have access to Microsoft Office </a:t>
            </a:r>
            <a:r>
              <a:rPr kumimoji="0" lang="en-US" b="1" i="0" u="none" strike="noStrike" kern="1200" cap="none" spc="0" normalizeH="0" baseline="0" noProof="0" dirty="0">
                <a:ln>
                  <a:noFill/>
                </a:ln>
                <a:solidFill>
                  <a:srgbClr val="FF0000"/>
                </a:solidFill>
                <a:effectLst/>
                <a:uLnTx/>
                <a:uFillTx/>
                <a:ea typeface="+mn-ea"/>
                <a:cs typeface="Arial" panose="020B0604020202020204" pitchFamily="34" charset="0"/>
              </a:rPr>
              <a:t>© 2013 and Acrobat Adobe © 9.0, or similar compatible software</a:t>
            </a:r>
            <a:r>
              <a:rPr kumimoji="0" lang="en-US" b="1" i="0" u="none" strike="noStrike" kern="1200" cap="none" spc="0" normalizeH="0" baseline="0" noProof="0" dirty="0">
                <a:ln>
                  <a:noFill/>
                </a:ln>
                <a:solidFill>
                  <a:prstClr val="black"/>
                </a:solidFill>
                <a:effectLst/>
                <a:uLnTx/>
                <a:uFillTx/>
                <a:ea typeface="+mn-ea"/>
                <a:cs typeface="Arial" panose="020B0604020202020204" pitchFamily="34" charset="0"/>
              </a:rPr>
              <a:t>.</a:t>
            </a:r>
          </a:p>
        </p:txBody>
      </p:sp>
    </p:spTree>
    <p:extLst>
      <p:ext uri="{BB962C8B-B14F-4D97-AF65-F5344CB8AC3E}">
        <p14:creationId xmlns:p14="http://schemas.microsoft.com/office/powerpoint/2010/main" val="652659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33895D-5FEC-4328-A3E9-47A798618FC5}"/>
              </a:ext>
            </a:extLst>
          </p:cNvPr>
          <p:cNvSpPr/>
          <p:nvPr/>
        </p:nvSpPr>
        <p:spPr>
          <a:xfrm>
            <a:off x="1173239" y="366625"/>
            <a:ext cx="7736890" cy="307777"/>
          </a:xfrm>
          <a:prstGeom prst="rect">
            <a:avLst/>
          </a:prstGeom>
        </p:spPr>
        <p:txBody>
          <a:bodyPr wrap="square">
            <a:spAutoFit/>
          </a:bodyPr>
          <a:lstStyle/>
          <a:p>
            <a:pPr marL="0" marR="180340" lvl="0" indent="0" algn="just" defTabSz="914400" rtl="0" eaLnBrk="1" fontAlgn="auto" latinLnBrk="0" hangingPunct="1">
              <a:lnSpc>
                <a:spcPct val="100000"/>
              </a:lnSpc>
              <a:spcBef>
                <a:spcPts val="0"/>
              </a:spcBef>
              <a:spcAft>
                <a:spcPts val="0"/>
              </a:spcAft>
              <a:buClrTx/>
              <a:buSzTx/>
              <a:buFontTx/>
              <a:buNone/>
              <a:tabLst/>
              <a:defRPr/>
            </a:pPr>
            <a:endParaRPr kumimoji="0" lang="en-ZA" sz="1400" b="0" i="0" u="none" strike="noStrike" kern="1200" cap="none" spc="0" normalizeH="0" baseline="0" noProof="0" dirty="0">
              <a:ln>
                <a:noFill/>
              </a:ln>
              <a:solidFill>
                <a:srgbClr val="C00000"/>
              </a:solidFill>
              <a:effectLst/>
              <a:uLnTx/>
              <a:uFillTx/>
              <a:latin typeface="Calibri" panose="020F0502020204030204"/>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855CB6A-D80B-4F87-ABF3-E6ECE8595B82}"/>
              </a:ext>
            </a:extLst>
          </p:cNvPr>
          <p:cNvSpPr txBox="1"/>
          <p:nvPr/>
        </p:nvSpPr>
        <p:spPr>
          <a:xfrm>
            <a:off x="472455" y="1750024"/>
            <a:ext cx="8199090" cy="4647426"/>
          </a:xfrm>
          <a:prstGeom prst="rect">
            <a:avLst/>
          </a:prstGeom>
          <a:noFill/>
        </p:spPr>
        <p:txBody>
          <a:bodyPr wrap="square" rtlCol="0">
            <a:spAutoFit/>
          </a:bodyPr>
          <a:lstStyle/>
          <a:p>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CONTRACT SANRAL X.004-051-2018/1F</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1800" b="1" dirty="0">
                <a:effectLst/>
                <a:latin typeface="Arial" panose="020B0604020202020204" pitchFamily="34" charset="0"/>
                <a:ea typeface="Times New Roman" panose="02020603050405020304" pitchFamily="18" charset="0"/>
                <a:cs typeface="Arial" panose="020B0604020202020204" pitchFamily="34" charset="0"/>
              </a:rPr>
              <a:t>CONSULTING ENGINEERING GEOTECHNICAL SERVICES FOR SANRAL EASTERN REGION</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sz="3200" b="1" dirty="0">
              <a:cs typeface="Arial" panose="020B0604020202020204" pitchFamily="34" charset="0"/>
            </a:endParaRPr>
          </a:p>
          <a:p>
            <a:pPr lvl="0"/>
            <a:endParaRPr lang="en-US" sz="2400" b="1" dirty="0"/>
          </a:p>
          <a:p>
            <a:pPr lvl="0"/>
            <a:endParaRPr lang="en-US" sz="2400" b="1" dirty="0"/>
          </a:p>
          <a:p>
            <a:pPr lvl="0"/>
            <a:endParaRPr lang="en-US" sz="2400" b="1" dirty="0"/>
          </a:p>
          <a:p>
            <a:pPr lvl="0"/>
            <a:endParaRPr lang="en-US" sz="2400" b="1" dirty="0"/>
          </a:p>
          <a:p>
            <a:pPr algn="just"/>
            <a:r>
              <a:rPr lang="en-US" sz="2400" b="1" dirty="0">
                <a:solidFill>
                  <a:srgbClr val="FF0000"/>
                </a:solidFill>
                <a:cs typeface="Arial" panose="020B0604020202020204" pitchFamily="34" charset="0"/>
              </a:rPr>
              <a:t>NB: IN THE EVENT OF ANY INCONSISTENCIES IN THIS PRESENTATION AND TENDER DOCUMENT, THE TENDER DOCUMENT SHALL TAKE PRECEDENCE UNLESS CONFIRMED IN AN ADDENDUM </a:t>
            </a:r>
            <a:endParaRPr lang="en-GB" sz="2400" b="1" u="sng" dirty="0">
              <a:solidFill>
                <a:srgbClr val="FF0000"/>
              </a:solidFill>
              <a:cs typeface="Arial" panose="020B0604020202020204" pitchFamily="34" charset="0"/>
            </a:endParaRPr>
          </a:p>
        </p:txBody>
      </p:sp>
    </p:spTree>
    <p:extLst>
      <p:ext uri="{BB962C8B-B14F-4D97-AF65-F5344CB8AC3E}">
        <p14:creationId xmlns:p14="http://schemas.microsoft.com/office/powerpoint/2010/main" val="3777372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2852928"/>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1. WELCOME &amp; INTRODUCTION</a:t>
            </a:r>
            <a:endParaRPr kumimoji="0" lang="en-GB"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892446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2852928"/>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2. </a:t>
            </a:r>
            <a:r>
              <a:rPr lang="en-US" sz="3600" b="1" dirty="0">
                <a:solidFill>
                  <a:prstClr val="black"/>
                </a:solidFill>
                <a:latin typeface="Calibri" panose="020F0502020204030204"/>
              </a:rPr>
              <a:t>IMPORTANT DATES</a:t>
            </a:r>
            <a:endParaRPr kumimoji="0" lang="en-GB"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406045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988F5AF-B877-441F-B7F2-59E75E42A68D}"/>
              </a:ext>
            </a:extLst>
          </p:cNvPr>
          <p:cNvGraphicFramePr>
            <a:graphicFrameLocks noGrp="1"/>
          </p:cNvGraphicFramePr>
          <p:nvPr>
            <p:extLst>
              <p:ext uri="{D42A27DB-BD31-4B8C-83A1-F6EECF244321}">
                <p14:modId xmlns:p14="http://schemas.microsoft.com/office/powerpoint/2010/main" val="1024656009"/>
              </p:ext>
            </p:extLst>
          </p:nvPr>
        </p:nvGraphicFramePr>
        <p:xfrm>
          <a:off x="603115" y="3122192"/>
          <a:ext cx="7406683" cy="1669290"/>
        </p:xfrm>
        <a:graphic>
          <a:graphicData uri="http://schemas.openxmlformats.org/drawingml/2006/table">
            <a:tbl>
              <a:tblPr firstRow="1" bandRow="1">
                <a:tableStyleId>{5940675A-B579-460E-94D1-54222C63F5DA}</a:tableStyleId>
              </a:tblPr>
              <a:tblGrid>
                <a:gridCol w="5661498">
                  <a:extLst>
                    <a:ext uri="{9D8B030D-6E8A-4147-A177-3AD203B41FA5}">
                      <a16:colId xmlns:a16="http://schemas.microsoft.com/office/drawing/2014/main" val="20000"/>
                    </a:ext>
                  </a:extLst>
                </a:gridCol>
                <a:gridCol w="1745185">
                  <a:extLst>
                    <a:ext uri="{9D8B030D-6E8A-4147-A177-3AD203B41FA5}">
                      <a16:colId xmlns:a16="http://schemas.microsoft.com/office/drawing/2014/main" val="20001"/>
                    </a:ext>
                  </a:extLst>
                </a:gridCol>
              </a:tblGrid>
              <a:tr h="471287">
                <a:tc>
                  <a:txBody>
                    <a:bodyPr/>
                    <a:lstStyle/>
                    <a:p>
                      <a:r>
                        <a:rPr lang="en-ZA" sz="1400" b="0" dirty="0">
                          <a:latin typeface="+mn-lt"/>
                        </a:rPr>
                        <a:t>SUBMISION OF FORM A1.1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kern="1200" dirty="0">
                          <a:solidFill>
                            <a:schemeClr val="tx1"/>
                          </a:solidFill>
                          <a:effectLst/>
                          <a:latin typeface="+mn-lt"/>
                          <a:ea typeface="+mn-ea"/>
                          <a:cs typeface="+mn-cs"/>
                        </a:rPr>
                        <a:t>CERTIFICATE OF INTENTION TO SUBMIT A TENDER</a:t>
                      </a:r>
                      <a:endParaRPr lang="en-US" sz="1400" b="0" kern="1200" dirty="0">
                        <a:solidFill>
                          <a:srgbClr val="FF0000"/>
                        </a:solidFill>
                        <a:effectLst/>
                        <a:latin typeface="+mn-lt"/>
                        <a:ea typeface="+mn-ea"/>
                        <a:cs typeface="+mn-cs"/>
                      </a:endParaRPr>
                    </a:p>
                  </a:txBody>
                  <a:tcPr/>
                </a:tc>
                <a:tc>
                  <a:txBody>
                    <a:bodyPr/>
                    <a:lstStyle/>
                    <a:p>
                      <a:pPr algn="l"/>
                      <a:r>
                        <a:rPr lang="en-ZA" sz="1400" b="1" kern="1200" dirty="0">
                          <a:solidFill>
                            <a:srgbClr val="FF0000"/>
                          </a:solidFill>
                          <a:effectLst/>
                          <a:latin typeface="+mn-lt"/>
                          <a:ea typeface="+mn-ea"/>
                          <a:cs typeface="+mn-cs"/>
                        </a:rPr>
                        <a:t>27 MARCH 2023</a:t>
                      </a:r>
                    </a:p>
                  </a:txBody>
                  <a:tcPr/>
                </a:tc>
                <a:extLst>
                  <a:ext uri="{0D108BD9-81ED-4DB2-BD59-A6C34878D82A}">
                    <a16:rowId xmlns:a16="http://schemas.microsoft.com/office/drawing/2014/main" val="10002"/>
                  </a:ext>
                </a:extLst>
              </a:tr>
              <a:tr h="471314">
                <a:tc>
                  <a:txBody>
                    <a:bodyPr/>
                    <a:lstStyle/>
                    <a:p>
                      <a:r>
                        <a:rPr lang="en-ZA" sz="1400" b="0" dirty="0">
                          <a:latin typeface="+mn-lt"/>
                        </a:rPr>
                        <a:t>SUBMISSION OF QUERIES</a:t>
                      </a:r>
                    </a:p>
                    <a:p>
                      <a:endParaRPr lang="en-ZA" sz="14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0000"/>
                          </a:solidFill>
                          <a:effectLst/>
                          <a:latin typeface="+mn-lt"/>
                          <a:ea typeface="Times New Roman" panose="02020603050405020304" pitchFamily="18" charset="0"/>
                          <a:cs typeface="Arial" panose="020B0604020202020204" pitchFamily="34" charset="0"/>
                        </a:rPr>
                        <a:t>4 APRIL 2023</a:t>
                      </a:r>
                      <a:endParaRPr lang="en-ZA" sz="1400" b="1" dirty="0">
                        <a:solidFill>
                          <a:srgbClr val="FF0000"/>
                        </a:solidFill>
                        <a:latin typeface="+mn-lt"/>
                      </a:endParaRPr>
                    </a:p>
                  </a:txBody>
                  <a:tcPr/>
                </a:tc>
                <a:extLst>
                  <a:ext uri="{0D108BD9-81ED-4DB2-BD59-A6C34878D82A}">
                    <a16:rowId xmlns:a16="http://schemas.microsoft.com/office/drawing/2014/main" val="260815434"/>
                  </a:ext>
                </a:extLst>
              </a:tr>
              <a:tr h="632970">
                <a:tc>
                  <a:txBody>
                    <a:bodyPr/>
                    <a:lstStyle/>
                    <a:p>
                      <a:r>
                        <a:rPr lang="en-US" sz="1400" b="0" dirty="0">
                          <a:latin typeface="+mn-lt"/>
                        </a:rPr>
                        <a:t>TENDER CLOSING DATE</a:t>
                      </a:r>
                      <a:endParaRPr lang="en-ZA" sz="1400" b="0" dirty="0">
                        <a:latin typeface="+mn-lt"/>
                      </a:endParaRPr>
                    </a:p>
                  </a:txBody>
                  <a:tcPr/>
                </a:tc>
                <a:tc>
                  <a:txBody>
                    <a:bodyPr/>
                    <a:lstStyle/>
                    <a:p>
                      <a:r>
                        <a:rPr lang="en-US" sz="1400" b="1" dirty="0">
                          <a:solidFill>
                            <a:srgbClr val="FF0000"/>
                          </a:solidFill>
                          <a:effectLst/>
                          <a:latin typeface="+mn-lt"/>
                          <a:ea typeface="Times New Roman" panose="02020603050405020304" pitchFamily="18" charset="0"/>
                          <a:cs typeface="Arial" panose="020B0604020202020204" pitchFamily="34" charset="0"/>
                        </a:rPr>
                        <a:t>24 APRIL 2023</a:t>
                      </a:r>
                      <a:endParaRPr lang="en-ZA" sz="1400" b="1" dirty="0">
                        <a:solidFill>
                          <a:srgbClr val="FF0000"/>
                        </a:solidFill>
                        <a:latin typeface="+mn-lt"/>
                      </a:endParaRPr>
                    </a:p>
                  </a:txBody>
                  <a:tcPr/>
                </a:tc>
                <a:extLst>
                  <a:ext uri="{0D108BD9-81ED-4DB2-BD59-A6C34878D82A}">
                    <a16:rowId xmlns:a16="http://schemas.microsoft.com/office/drawing/2014/main" val="1581412361"/>
                  </a:ext>
                </a:extLst>
              </a:tr>
            </a:tbl>
          </a:graphicData>
        </a:graphic>
      </p:graphicFrame>
      <p:sp>
        <p:nvSpPr>
          <p:cNvPr id="6" name="TextBox 5">
            <a:extLst>
              <a:ext uri="{FF2B5EF4-FFF2-40B4-BE49-F238E27FC236}">
                <a16:creationId xmlns:a16="http://schemas.microsoft.com/office/drawing/2014/main" id="{9B0300D3-1368-445B-ACFE-787C65E87A09}"/>
              </a:ext>
            </a:extLst>
          </p:cNvPr>
          <p:cNvSpPr txBox="1"/>
          <p:nvPr/>
        </p:nvSpPr>
        <p:spPr>
          <a:xfrm>
            <a:off x="-3706" y="1695174"/>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IMPORTANT DATES</a:t>
            </a:r>
          </a:p>
        </p:txBody>
      </p:sp>
    </p:spTree>
    <p:extLst>
      <p:ext uri="{BB962C8B-B14F-4D97-AF65-F5344CB8AC3E}">
        <p14:creationId xmlns:p14="http://schemas.microsoft.com/office/powerpoint/2010/main" val="30708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3063240"/>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3. TENDERING PROCEDURES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j-ea"/>
                <a:cs typeface="+mj-cs"/>
              </a:rPr>
              <a:t> T1.1: TENDER NOTICE AND INVITAION TO TENDER</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586488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CD7453-2942-4786-BF19-D5050753FAF4}"/>
              </a:ext>
            </a:extLst>
          </p:cNvPr>
          <p:cNvSpPr txBox="1"/>
          <p:nvPr/>
        </p:nvSpPr>
        <p:spPr>
          <a:xfrm>
            <a:off x="-3706" y="1752925"/>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PREQUALIFICATION REQUIREMENTS</a:t>
            </a:r>
          </a:p>
        </p:txBody>
      </p:sp>
      <p:sp>
        <p:nvSpPr>
          <p:cNvPr id="2" name="TextBox 1">
            <a:extLst>
              <a:ext uri="{FF2B5EF4-FFF2-40B4-BE49-F238E27FC236}">
                <a16:creationId xmlns:a16="http://schemas.microsoft.com/office/drawing/2014/main" id="{D6DE23C6-39E4-0A3E-D5DA-5DF8ACB398AC}"/>
              </a:ext>
            </a:extLst>
          </p:cNvPr>
          <p:cNvSpPr txBox="1"/>
          <p:nvPr/>
        </p:nvSpPr>
        <p:spPr>
          <a:xfrm>
            <a:off x="513713" y="2373549"/>
            <a:ext cx="8112868" cy="3539430"/>
          </a:xfrm>
          <a:prstGeom prst="rect">
            <a:avLst/>
          </a:prstGeom>
          <a:noFill/>
        </p:spPr>
        <p:txBody>
          <a:bodyPr wrap="square" rtlCol="0">
            <a:spAutoFit/>
          </a:bodyPr>
          <a:lstStyle/>
          <a:p>
            <a:pPr marL="0" algn="ctr" rtl="0" eaLnBrk="1" fontAlgn="t" latinLnBrk="0" hangingPunct="1">
              <a:spcBef>
                <a:spcPts val="0"/>
              </a:spcBef>
              <a:spcAft>
                <a:spcPts val="0"/>
              </a:spcAft>
            </a:pPr>
            <a:r>
              <a:rPr lang="en-ZA" sz="1600" b="0" i="0" u="none" strike="noStrike" kern="1200" dirty="0">
                <a:solidFill>
                  <a:srgbClr val="000000"/>
                </a:solidFill>
                <a:effectLst/>
              </a:rPr>
              <a:t>PREQUALIFICATION REQUIREMENTS FOR THIS CONTRACT</a:t>
            </a:r>
          </a:p>
          <a:p>
            <a:pPr marL="0" algn="ctr" rtl="0" eaLnBrk="1" fontAlgn="t" latinLnBrk="0" hangingPunct="1">
              <a:spcBef>
                <a:spcPts val="0"/>
              </a:spcBef>
              <a:spcAft>
                <a:spcPts val="0"/>
              </a:spcAft>
            </a:pPr>
            <a:endParaRPr lang="en-US" sz="1600" b="0" i="0" u="none" strike="noStrike" dirty="0">
              <a:effectLst/>
            </a:endParaRPr>
          </a:p>
          <a:p>
            <a:pPr marL="0" algn="l" rtl="0" eaLnBrk="1" fontAlgn="t" latinLnBrk="0" hangingPunct="1">
              <a:spcBef>
                <a:spcPts val="0"/>
              </a:spcBef>
              <a:spcAft>
                <a:spcPts val="0"/>
              </a:spcAft>
            </a:pPr>
            <a:r>
              <a:rPr lang="en-ZA" sz="1600" b="1" i="0" u="none" strike="noStrike" kern="1200" dirty="0">
                <a:solidFill>
                  <a:srgbClr val="000000"/>
                </a:solidFill>
                <a:effectLst/>
              </a:rPr>
              <a:t>Eligibility Criteria</a:t>
            </a:r>
            <a:endParaRPr lang="en-US" sz="1600" b="1" i="0" u="none" strike="noStrike" dirty="0">
              <a:effectLst/>
            </a:endParaRPr>
          </a:p>
          <a:p>
            <a:pPr marL="0" algn="l" rtl="0" eaLnBrk="1" fontAlgn="t" latinLnBrk="0" hangingPunct="1">
              <a:spcBef>
                <a:spcPts val="0"/>
              </a:spcBef>
              <a:spcAft>
                <a:spcPts val="0"/>
              </a:spcAft>
            </a:pPr>
            <a:endParaRPr lang="en-ZA" sz="1600" b="0" i="0" u="none" strike="noStrike" kern="1200" dirty="0">
              <a:solidFill>
                <a:srgbClr val="000000"/>
              </a:solidFill>
              <a:effectLst/>
            </a:endParaRPr>
          </a:p>
          <a:p>
            <a:pPr algn="just"/>
            <a:r>
              <a:rPr lang="en-ZA" sz="1600" dirty="0">
                <a:solidFill>
                  <a:srgbClr val="000000"/>
                </a:solidFill>
                <a:effectLst/>
                <a:ea typeface="Times New Roman" panose="02020603050405020304" pitchFamily="18" charset="0"/>
                <a:cs typeface="Times New Roman" panose="02020603050405020304" pitchFamily="18" charset="0"/>
              </a:rPr>
              <a:t>Only tenderers with a B-BBEE contributor status level of </a:t>
            </a:r>
            <a:r>
              <a:rPr lang="en-ZA" sz="1600" i="1" dirty="0">
                <a:solidFill>
                  <a:srgbClr val="000000"/>
                </a:solidFill>
                <a:effectLst/>
                <a:ea typeface="Times New Roman" panose="02020603050405020304" pitchFamily="18" charset="0"/>
                <a:cs typeface="Times New Roman" panose="02020603050405020304" pitchFamily="18" charset="0"/>
              </a:rPr>
              <a:t>1, 2, 3 and 4; </a:t>
            </a:r>
            <a:r>
              <a:rPr lang="en-ZA" sz="1600" dirty="0">
                <a:solidFill>
                  <a:srgbClr val="000000"/>
                </a:solidFill>
                <a:effectLst/>
                <a:ea typeface="Times New Roman" panose="02020603050405020304" pitchFamily="18" charset="0"/>
                <a:cs typeface="Times New Roman" panose="02020603050405020304" pitchFamily="18" charset="0"/>
              </a:rPr>
              <a:t>who are registered on the National Treasury Central Supplier Database at the tender closing date; and meet the minimum requirements for the key persons as stated in Clause C.2.1 of the Tender Data are eligible to tender.</a:t>
            </a:r>
            <a:endParaRPr lang="en-US" sz="1600" dirty="0">
              <a:effectLst/>
              <a:ea typeface="Times New Roman" panose="02020603050405020304" pitchFamily="18" charset="0"/>
              <a:cs typeface="Times New Roman" panose="02020603050405020304" pitchFamily="18" charset="0"/>
            </a:endParaRPr>
          </a:p>
          <a:p>
            <a:pPr algn="just"/>
            <a:r>
              <a:rPr lang="en-ZA" sz="1600" dirty="0">
                <a:solidFill>
                  <a:srgbClr val="000000"/>
                </a:solidFill>
                <a:effectLst/>
                <a:ea typeface="Times New Roman" panose="02020603050405020304" pitchFamily="18" charset="0"/>
                <a:cs typeface="Times New Roman" panose="02020603050405020304" pitchFamily="18" charset="0"/>
              </a:rPr>
              <a:t> </a:t>
            </a:r>
            <a:endParaRPr lang="en-US" sz="1600" dirty="0">
              <a:effectLst/>
              <a:ea typeface="Times New Roman" panose="02020603050405020304" pitchFamily="18" charset="0"/>
              <a:cs typeface="Times New Roman" panose="02020603050405020304" pitchFamily="18" charset="0"/>
            </a:endParaRPr>
          </a:p>
          <a:p>
            <a:r>
              <a:rPr lang="en-ZA" sz="1600" dirty="0">
                <a:solidFill>
                  <a:srgbClr val="000000"/>
                </a:solidFill>
                <a:effectLst/>
                <a:ea typeface="Times New Roman" panose="02020603050405020304" pitchFamily="18" charset="0"/>
              </a:rPr>
              <a:t>Joint Ventures (JV) will be allowed on condition that one JV partner is a Targeted Enterprise. The JV partner will, however, not contribute to sub-contract target for Targeted Enterprises.</a:t>
            </a:r>
            <a:r>
              <a:rPr lang="en-ZA" sz="1600" dirty="0">
                <a:solidFill>
                  <a:srgbClr val="000000"/>
                </a:solidFill>
                <a:effectLst/>
                <a:ea typeface="Times New Roman" panose="02020603050405020304" pitchFamily="18" charset="0"/>
                <a:cs typeface="Arial" panose="020B0604020202020204" pitchFamily="34" charset="0"/>
              </a:rPr>
              <a:t>  </a:t>
            </a:r>
            <a:endParaRPr lang="en-US" sz="1600" dirty="0">
              <a:effectLst/>
              <a:ea typeface="Times New Roman" panose="02020603050405020304" pitchFamily="18" charset="0"/>
              <a:cs typeface="Times New Roman" panose="02020603050405020304" pitchFamily="18" charset="0"/>
            </a:endParaRPr>
          </a:p>
          <a:p>
            <a:pPr marL="0" algn="l" rtl="0" eaLnBrk="1" fontAlgn="t" latinLnBrk="0" hangingPunct="1">
              <a:spcBef>
                <a:spcPts val="0"/>
              </a:spcBef>
              <a:spcAft>
                <a:spcPts val="0"/>
              </a:spcAft>
            </a:pPr>
            <a:endParaRPr lang="en-ZA" sz="1600" b="0" i="0" u="none" strike="noStrike" kern="1200" dirty="0">
              <a:solidFill>
                <a:srgbClr val="000000"/>
              </a:solidFill>
              <a:effectLst/>
            </a:endParaRPr>
          </a:p>
          <a:p>
            <a:pPr marL="0" algn="l" rtl="0" eaLnBrk="1" fontAlgn="t" latinLnBrk="0" hangingPunct="1">
              <a:spcBef>
                <a:spcPts val="0"/>
              </a:spcBef>
              <a:spcAft>
                <a:spcPts val="0"/>
              </a:spcAft>
            </a:pPr>
            <a:endParaRPr lang="en-US" sz="1600" b="0" i="0" u="none" strike="noStrike" dirty="0">
              <a:effectLst/>
            </a:endParaRPr>
          </a:p>
          <a:p>
            <a:endParaRPr lang="en-US" sz="1600" dirty="0"/>
          </a:p>
        </p:txBody>
      </p:sp>
    </p:spTree>
    <p:extLst>
      <p:ext uri="{BB962C8B-B14F-4D97-AF65-F5344CB8AC3E}">
        <p14:creationId xmlns:p14="http://schemas.microsoft.com/office/powerpoint/2010/main" val="185979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CD7453-2942-4786-BF19-D5050753FAF4}"/>
              </a:ext>
            </a:extLst>
          </p:cNvPr>
          <p:cNvSpPr txBox="1"/>
          <p:nvPr/>
        </p:nvSpPr>
        <p:spPr>
          <a:xfrm>
            <a:off x="-3706" y="1804075"/>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T1.1 ENQUIRES</a:t>
            </a:r>
          </a:p>
        </p:txBody>
      </p:sp>
      <p:graphicFrame>
        <p:nvGraphicFramePr>
          <p:cNvPr id="7" name="Table 6">
            <a:extLst>
              <a:ext uri="{FF2B5EF4-FFF2-40B4-BE49-F238E27FC236}">
                <a16:creationId xmlns:a16="http://schemas.microsoft.com/office/drawing/2014/main" id="{A60E2A23-DF2E-4F44-8A52-DDE78A4D0C46}"/>
              </a:ext>
            </a:extLst>
          </p:cNvPr>
          <p:cNvGraphicFramePr>
            <a:graphicFrameLocks noGrp="1"/>
          </p:cNvGraphicFramePr>
          <p:nvPr>
            <p:extLst>
              <p:ext uri="{D42A27DB-BD31-4B8C-83A1-F6EECF244321}">
                <p14:modId xmlns:p14="http://schemas.microsoft.com/office/powerpoint/2010/main" val="4195630894"/>
              </p:ext>
            </p:extLst>
          </p:nvPr>
        </p:nvGraphicFramePr>
        <p:xfrm>
          <a:off x="520117" y="4015329"/>
          <a:ext cx="8171934" cy="751735"/>
        </p:xfrm>
        <a:graphic>
          <a:graphicData uri="http://schemas.openxmlformats.org/drawingml/2006/table">
            <a:tbl>
              <a:tblPr firstRow="1" bandRow="1">
                <a:tableStyleId>{5940675A-B579-460E-94D1-54222C63F5DA}</a:tableStyleId>
              </a:tblPr>
              <a:tblGrid>
                <a:gridCol w="3255716">
                  <a:extLst>
                    <a:ext uri="{9D8B030D-6E8A-4147-A177-3AD203B41FA5}">
                      <a16:colId xmlns:a16="http://schemas.microsoft.com/office/drawing/2014/main" val="1160881496"/>
                    </a:ext>
                  </a:extLst>
                </a:gridCol>
                <a:gridCol w="4916218">
                  <a:extLst>
                    <a:ext uri="{9D8B030D-6E8A-4147-A177-3AD203B41FA5}">
                      <a16:colId xmlns:a16="http://schemas.microsoft.com/office/drawing/2014/main" val="1823704090"/>
                    </a:ext>
                  </a:extLst>
                </a:gridCol>
              </a:tblGrid>
              <a:tr h="286944">
                <a:tc gridSpan="2">
                  <a:txBody>
                    <a:bodyPr/>
                    <a:lstStyle/>
                    <a:p>
                      <a:pPr algn="ctr"/>
                      <a:r>
                        <a:rPr lang="en-ZA" sz="1600" dirty="0">
                          <a:solidFill>
                            <a:schemeClr val="tx1"/>
                          </a:solidFill>
                        </a:rPr>
                        <a:t>ALL ENQUIRIES</a:t>
                      </a:r>
                    </a:p>
                  </a:txBody>
                  <a:tcPr/>
                </a:tc>
                <a:tc hMerge="1">
                  <a:txBody>
                    <a:bodyPr/>
                    <a:lstStyle/>
                    <a:p>
                      <a:endParaRPr lang="en-ZA">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0672781"/>
                  </a:ext>
                </a:extLst>
              </a:tr>
              <a:tr h="416455">
                <a:tc>
                  <a:txBody>
                    <a:bodyPr/>
                    <a:lstStyle/>
                    <a:p>
                      <a:r>
                        <a:rPr lang="en-GB" sz="1600" b="0" kern="1200" dirty="0">
                          <a:solidFill>
                            <a:schemeClr val="tx1"/>
                          </a:solidFill>
                          <a:effectLst/>
                          <a:latin typeface="+mn-lt"/>
                          <a:ea typeface="+mn-ea"/>
                          <a:cs typeface="+mn-cs"/>
                        </a:rPr>
                        <a:t>Contact Person</a:t>
                      </a:r>
                      <a:endParaRPr lang="en-ZA" sz="16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i="1" kern="1200" dirty="0">
                          <a:solidFill>
                            <a:schemeClr val="tx1"/>
                          </a:solidFill>
                          <a:effectLst/>
                          <a:latin typeface="+mn-lt"/>
                          <a:ea typeface="+mn-ea"/>
                          <a:cs typeface="+mn-cs"/>
                          <a:hlinkClick r:id="rId2"/>
                        </a:rPr>
                        <a:t>ProcurementER4@sanral.co.za</a:t>
                      </a:r>
                      <a:r>
                        <a:rPr lang="en-ZA" sz="1800" b="1" i="1" kern="1200" dirty="0">
                          <a:solidFill>
                            <a:schemeClr val="tx1"/>
                          </a:solidFill>
                          <a:effectLst/>
                          <a:latin typeface="+mn-lt"/>
                          <a:ea typeface="+mn-ea"/>
                          <a:cs typeface="+mn-cs"/>
                        </a:rPr>
                        <a:t> </a:t>
                      </a:r>
                      <a:endParaRPr lang="en-ZA" sz="1600" b="0" dirty="0">
                        <a:solidFill>
                          <a:srgbClr val="FF0000"/>
                        </a:solidFill>
                        <a:latin typeface="+mn-lt"/>
                      </a:endParaRPr>
                    </a:p>
                  </a:txBody>
                  <a:tcPr/>
                </a:tc>
                <a:extLst>
                  <a:ext uri="{0D108BD9-81ED-4DB2-BD59-A6C34878D82A}">
                    <a16:rowId xmlns:a16="http://schemas.microsoft.com/office/drawing/2014/main" val="3884118080"/>
                  </a:ext>
                </a:extLst>
              </a:tr>
            </a:tbl>
          </a:graphicData>
        </a:graphic>
      </p:graphicFrame>
      <p:sp>
        <p:nvSpPr>
          <p:cNvPr id="8" name="Rectangle 7">
            <a:extLst>
              <a:ext uri="{FF2B5EF4-FFF2-40B4-BE49-F238E27FC236}">
                <a16:creationId xmlns:a16="http://schemas.microsoft.com/office/drawing/2014/main" id="{C610E906-8B1C-43E3-BCD0-7CBF9E21BEB8}"/>
              </a:ext>
            </a:extLst>
          </p:cNvPr>
          <p:cNvSpPr/>
          <p:nvPr/>
        </p:nvSpPr>
        <p:spPr>
          <a:xfrm>
            <a:off x="520117" y="2662600"/>
            <a:ext cx="8171934" cy="423449"/>
          </a:xfrm>
          <a:prstGeom prst="rect">
            <a:avLst/>
          </a:prstGeom>
        </p:spPr>
        <p:txBody>
          <a:bodyPr wrap="square">
            <a:spAutoFit/>
          </a:bodyPr>
          <a:lstStyle/>
          <a:p>
            <a:pPr marL="0" marR="0" lvl="0" indent="0" algn="l" defTabSz="914400" rtl="0" eaLnBrk="1" fontAlgn="auto" latinLnBrk="0" hangingPunct="1">
              <a:lnSpc>
                <a:spcPct val="150000"/>
              </a:lnSpc>
              <a:spcBef>
                <a:spcPts val="200"/>
              </a:spcBef>
              <a:spcAft>
                <a:spcPts val="200"/>
              </a:spcAft>
              <a:buClrTx/>
              <a:buSzTx/>
              <a:buFontTx/>
              <a:buNone/>
              <a:tabLst/>
              <a:defRPr/>
            </a:pPr>
            <a:r>
              <a:rPr kumimoji="0" lang="en-GB" sz="16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Queries relating to issues arising from these documents may be addressed to the following: </a:t>
            </a:r>
            <a:endParaRPr kumimoji="0" lang="en-US" sz="16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5252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3063240"/>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3. TENDERING PROCEDURES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j-ea"/>
                <a:cs typeface="+mj-cs"/>
              </a:rPr>
              <a:t> T1.2: TENDER DATA</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2469338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581559" y="2219650"/>
            <a:ext cx="8056603" cy="4116768"/>
          </a:xfrm>
          <a:prstGeom prst="rect">
            <a:avLst/>
          </a:prstGeom>
        </p:spPr>
        <p:txBody>
          <a:bodyPr wrap="square" lIns="54000" rIns="54000">
            <a:spAutoFit/>
          </a:bodyPr>
          <a:lstStyle/>
          <a:p>
            <a:pPr algn="just"/>
            <a:r>
              <a:rPr lang="en-ZA" sz="1600" b="1" dirty="0">
                <a:effectLst/>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www.cidb.org.za).</a:t>
            </a:r>
            <a:endParaRPr lang="en-US" sz="1600" dirty="0">
              <a:effectLst/>
              <a:ea typeface="Times New Roman" panose="02020603050405020304" pitchFamily="18" charset="0"/>
              <a:cs typeface="Times New Roman" panose="02020603050405020304" pitchFamily="18" charset="0"/>
            </a:endParaRPr>
          </a:p>
          <a:p>
            <a:pPr algn="just"/>
            <a:r>
              <a:rPr lang="en-ZA" sz="1600" dirty="0">
                <a:effectLst/>
                <a:ea typeface="Times New Roman" panose="02020603050405020304" pitchFamily="18" charset="0"/>
                <a:cs typeface="Arial" panose="020B0604020202020204" pitchFamily="34" charset="0"/>
              </a:rPr>
              <a:t> </a:t>
            </a:r>
            <a:endParaRPr lang="en-US" sz="1600" dirty="0">
              <a:effectLst/>
              <a:ea typeface="Times New Roman" panose="02020603050405020304" pitchFamily="18" charset="0"/>
              <a:cs typeface="Times New Roman" panose="02020603050405020304" pitchFamily="18" charset="0"/>
            </a:endParaRPr>
          </a:p>
          <a:p>
            <a:pPr algn="just"/>
            <a:r>
              <a:rPr lang="en-ZA" sz="1600" u="sng" dirty="0">
                <a:solidFill>
                  <a:srgbClr val="0000FF"/>
                </a:solidFill>
                <a:effectLst/>
                <a:ea typeface="Times New Roman" panose="02020603050405020304" pitchFamily="18" charset="0"/>
                <a:cs typeface="Arial" panose="020B0604020202020204" pitchFamily="34" charset="0"/>
                <a:hlinkClick r:id="rId2"/>
              </a:rPr>
              <a:t>https://www.cidb.org.za/wp-content/uploads/2021/07/Standard-for-Uniformity-August-2019.pdf</a:t>
            </a:r>
            <a:endParaRPr lang="en-US" sz="1600" dirty="0">
              <a:effectLst/>
              <a:ea typeface="Times New Roman" panose="02020603050405020304" pitchFamily="18" charset="0"/>
              <a:cs typeface="Times New Roman" panose="02020603050405020304" pitchFamily="18" charset="0"/>
            </a:endParaRPr>
          </a:p>
          <a:p>
            <a:pPr algn="just"/>
            <a:r>
              <a:rPr lang="en-ZA" sz="1600" dirty="0">
                <a:effectLst/>
                <a:ea typeface="Times New Roman" panose="02020603050405020304" pitchFamily="18" charset="0"/>
                <a:cs typeface="Arial" panose="020B0604020202020204" pitchFamily="34" charset="0"/>
              </a:rPr>
              <a:t> </a:t>
            </a:r>
            <a:endParaRPr lang="en-US" sz="1600" dirty="0">
              <a:effectLst/>
              <a:ea typeface="Times New Roman" panose="02020603050405020304" pitchFamily="18" charset="0"/>
              <a:cs typeface="Times New Roman" panose="02020603050405020304" pitchFamily="18" charset="0"/>
            </a:endParaRPr>
          </a:p>
          <a:p>
            <a:pPr algn="just"/>
            <a:r>
              <a:rPr lang="en-ZA" sz="1600" dirty="0">
                <a:effectLst/>
                <a:ea typeface="Times New Roman" panose="02020603050405020304" pitchFamily="18" charset="0"/>
                <a:cs typeface="Arial" panose="020B0604020202020204" pitchFamily="34" charset="0"/>
              </a:rPr>
              <a:t>The standard conditions of tender make several references to the tender data for details that apply specifically to this tender. The tender data shall have precedence in the interpretation of any ambiguity or inconsistency between the tender data and the standard conditions of tender.</a:t>
            </a:r>
            <a:endParaRPr lang="en-US" sz="1600" dirty="0">
              <a:effectLst/>
              <a:ea typeface="Times New Roman" panose="02020603050405020304" pitchFamily="18" charset="0"/>
              <a:cs typeface="Times New Roman" panose="02020603050405020304" pitchFamily="18" charset="0"/>
            </a:endParaRPr>
          </a:p>
          <a:p>
            <a:pPr algn="just"/>
            <a:r>
              <a:rPr lang="en-ZA" sz="1600" dirty="0">
                <a:effectLst/>
                <a:ea typeface="Times New Roman" panose="02020603050405020304" pitchFamily="18" charset="0"/>
                <a:cs typeface="Arial" panose="020B0604020202020204" pitchFamily="34" charset="0"/>
              </a:rPr>
              <a:t> </a:t>
            </a:r>
            <a:endParaRPr lang="en-US" sz="1600" dirty="0">
              <a:effectLst/>
              <a:ea typeface="Times New Roman" panose="02020603050405020304" pitchFamily="18" charset="0"/>
              <a:cs typeface="Times New Roman" panose="02020603050405020304" pitchFamily="18" charset="0"/>
            </a:endParaRPr>
          </a:p>
          <a:p>
            <a:pPr algn="just"/>
            <a:r>
              <a:rPr lang="en-ZA" sz="1600" dirty="0">
                <a:effectLst/>
                <a:ea typeface="Times New Roman" panose="02020603050405020304" pitchFamily="18" charset="0"/>
                <a:cs typeface="Times New Roman" panose="02020603050405020304" pitchFamily="18" charset="0"/>
              </a:rPr>
              <a:t>Each item of data given below is cross-referenced to the clause marked “C” in the abovementioned Standard Conditions of Tender.</a:t>
            </a:r>
            <a:endParaRPr lang="en-US" sz="1600" dirty="0">
              <a:effectLs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ea typeface="+mn-ea"/>
                <a:cs typeface="+mn-cs"/>
              </a:rPr>
              <a:t> </a:t>
            </a:r>
            <a:endParaRPr kumimoji="0" lang="en-GB" sz="1600" b="0" i="0" u="none" strike="noStrike" kern="0" cap="none" spc="0" normalizeH="0" baseline="0" noProof="0" dirty="0">
              <a:ln>
                <a:noFill/>
              </a:ln>
              <a:solidFill>
                <a:prstClr val="black"/>
              </a:solidFill>
              <a:effectLst/>
              <a:uLnTx/>
              <a:uFillTx/>
              <a:ea typeface="+mn-ea"/>
              <a:cs typeface="+mn-cs"/>
            </a:endParaRPr>
          </a:p>
        </p:txBody>
      </p:sp>
      <p:sp>
        <p:nvSpPr>
          <p:cNvPr id="5" name="TextBox 4"/>
          <p:cNvSpPr txBox="1"/>
          <p:nvPr/>
        </p:nvSpPr>
        <p:spPr>
          <a:xfrm>
            <a:off x="-2118" y="12107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CONDITIONS OF TENDER</a:t>
            </a:r>
          </a:p>
        </p:txBody>
      </p:sp>
    </p:spTree>
    <p:extLst>
      <p:ext uri="{BB962C8B-B14F-4D97-AF65-F5344CB8AC3E}">
        <p14:creationId xmlns:p14="http://schemas.microsoft.com/office/powerpoint/2010/main" val="4123724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E3B5CE3-3337-A3F9-38E5-DB74510E3F9C}"/>
              </a:ext>
            </a:extLst>
          </p:cNvPr>
          <p:cNvGraphicFramePr>
            <a:graphicFrameLocks noGrp="1"/>
          </p:cNvGraphicFramePr>
          <p:nvPr>
            <p:extLst>
              <p:ext uri="{D42A27DB-BD31-4B8C-83A1-F6EECF244321}">
                <p14:modId xmlns:p14="http://schemas.microsoft.com/office/powerpoint/2010/main" val="309376283"/>
              </p:ext>
            </p:extLst>
          </p:nvPr>
        </p:nvGraphicFramePr>
        <p:xfrm>
          <a:off x="450012" y="1952731"/>
          <a:ext cx="8386120" cy="3596640"/>
        </p:xfrm>
        <a:graphic>
          <a:graphicData uri="http://schemas.openxmlformats.org/drawingml/2006/table">
            <a:tbl>
              <a:tblPr firstRow="1" bandRow="1">
                <a:tableStyleId>{5C22544A-7EE6-4342-B048-85BDC9FD1C3A}</a:tableStyleId>
              </a:tblPr>
              <a:tblGrid>
                <a:gridCol w="1036568">
                  <a:extLst>
                    <a:ext uri="{9D8B030D-6E8A-4147-A177-3AD203B41FA5}">
                      <a16:colId xmlns:a16="http://schemas.microsoft.com/office/drawing/2014/main" val="20000"/>
                    </a:ext>
                  </a:extLst>
                </a:gridCol>
                <a:gridCol w="7349552">
                  <a:extLst>
                    <a:ext uri="{9D8B030D-6E8A-4147-A177-3AD203B41FA5}">
                      <a16:colId xmlns:a16="http://schemas.microsoft.com/office/drawing/2014/main" val="20001"/>
                    </a:ext>
                  </a:extLst>
                </a:gridCol>
              </a:tblGrid>
              <a:tr h="341190">
                <a:tc>
                  <a:txBody>
                    <a:bodyPr/>
                    <a:lstStyle/>
                    <a:p>
                      <a:r>
                        <a:rPr lang="en-ZA" sz="1600" dirty="0">
                          <a:solidFill>
                            <a:schemeClr val="tx1"/>
                          </a:solidFill>
                          <a:latin typeface="+mn-lt"/>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600" dirty="0">
                          <a:solidFill>
                            <a:schemeClr val="tx1"/>
                          </a:solidFill>
                          <a:latin typeface="+mn-lt"/>
                        </a:rPr>
                        <a:t>TENDER</a:t>
                      </a:r>
                      <a:r>
                        <a:rPr lang="en-ZA" sz="1600" baseline="0" dirty="0">
                          <a:solidFill>
                            <a:schemeClr val="tx1"/>
                          </a:solidFill>
                          <a:latin typeface="+mn-lt"/>
                        </a:rPr>
                        <a:t> DATA</a:t>
                      </a:r>
                      <a:endParaRPr lang="en-ZA" sz="16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735744">
                <a:tc>
                  <a:txBody>
                    <a:bodyPr/>
                    <a:lstStyle/>
                    <a:p>
                      <a:r>
                        <a:rPr lang="en-ZA" sz="1600" dirty="0">
                          <a:solidFill>
                            <a:schemeClr val="tx1"/>
                          </a:solidFill>
                          <a:latin typeface="+mn-lt"/>
                        </a:rPr>
                        <a:t>C1.1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600" kern="1200" dirty="0">
                          <a:solidFill>
                            <a:schemeClr val="dk1"/>
                          </a:solidFill>
                          <a:effectLst/>
                          <a:latin typeface="+mn-lt"/>
                          <a:ea typeface="+mn-ea"/>
                          <a:cs typeface="+mn-cs"/>
                        </a:rPr>
                        <a:t>The Employer is The South African National Road Agency SOC Limited (SANRAL). The Employer’s domicilium citandi et executandi (permanent physical business address) is:</a:t>
                      </a:r>
                    </a:p>
                    <a:p>
                      <a:r>
                        <a:rPr lang="en-ZA" sz="1600" kern="1200" dirty="0">
                          <a:solidFill>
                            <a:schemeClr val="dk1"/>
                          </a:solidFill>
                          <a:effectLst/>
                          <a:latin typeface="+mn-lt"/>
                          <a:ea typeface="+mn-ea"/>
                          <a:cs typeface="+mn-cs"/>
                        </a:rPr>
                        <a:t> </a:t>
                      </a:r>
                    </a:p>
                    <a:p>
                      <a:r>
                        <a:rPr lang="en-ZA" sz="1600" kern="1200" dirty="0">
                          <a:solidFill>
                            <a:schemeClr val="dk1"/>
                          </a:solidFill>
                          <a:effectLst/>
                          <a:latin typeface="+mn-lt"/>
                          <a:ea typeface="+mn-ea"/>
                          <a:cs typeface="+mn-cs"/>
                        </a:rPr>
                        <a:t>48 Tambotie Avenue</a:t>
                      </a:r>
                    </a:p>
                    <a:p>
                      <a:r>
                        <a:rPr lang="en-ZA" sz="1600" kern="1200" dirty="0">
                          <a:solidFill>
                            <a:schemeClr val="dk1"/>
                          </a:solidFill>
                          <a:effectLst/>
                          <a:latin typeface="+mn-lt"/>
                          <a:ea typeface="+mn-ea"/>
                          <a:cs typeface="+mn-cs"/>
                        </a:rPr>
                        <a:t>VAL DE GRACE</a:t>
                      </a:r>
                    </a:p>
                    <a:p>
                      <a:r>
                        <a:rPr lang="en-ZA" sz="1600" kern="1200" dirty="0">
                          <a:solidFill>
                            <a:schemeClr val="dk1"/>
                          </a:solidFill>
                          <a:effectLst/>
                          <a:latin typeface="+mn-lt"/>
                          <a:ea typeface="+mn-ea"/>
                          <a:cs typeface="+mn-cs"/>
                        </a:rPr>
                        <a:t>0184</a:t>
                      </a:r>
                    </a:p>
                    <a:p>
                      <a:r>
                        <a:rPr lang="en-ZA" sz="1600" kern="1200" dirty="0">
                          <a:solidFill>
                            <a:schemeClr val="dk1"/>
                          </a:solidFill>
                          <a:effectLst/>
                          <a:latin typeface="+mn-lt"/>
                          <a:ea typeface="+mn-ea"/>
                          <a:cs typeface="+mn-cs"/>
                        </a:rPr>
                        <a:t> </a:t>
                      </a:r>
                      <a:endParaRPr lang="en-ZA" sz="1600" b="1" kern="1200" dirty="0">
                        <a:solidFill>
                          <a:srgbClr val="FF0000"/>
                        </a:solidFill>
                        <a:effectLst/>
                        <a:latin typeface="+mn-lt"/>
                        <a:ea typeface="+mn-ea"/>
                        <a:cs typeface="+mn-cs"/>
                      </a:endParaRPr>
                    </a:p>
                    <a:p>
                      <a:r>
                        <a:rPr lang="en-ZA" sz="1600" b="1" kern="1200" dirty="0">
                          <a:solidFill>
                            <a:srgbClr val="FF0000"/>
                          </a:solidFill>
                          <a:effectLst/>
                          <a:latin typeface="+mn-lt"/>
                          <a:ea typeface="+mn-ea"/>
                          <a:cs typeface="+mn-cs"/>
                        </a:rPr>
                        <a:t>The Employer’s address for communication relating to this project is:</a:t>
                      </a:r>
                      <a:r>
                        <a:rPr lang="en-ZA" sz="1600" kern="1200" dirty="0">
                          <a:solidFill>
                            <a:schemeClr val="dk1"/>
                          </a:solidFill>
                          <a:effectLst/>
                          <a:latin typeface="+mn-lt"/>
                          <a:ea typeface="+mn-ea"/>
                          <a:cs typeface="+mn-cs"/>
                        </a:rPr>
                        <a:t>	</a:t>
                      </a:r>
                    </a:p>
                    <a:p>
                      <a:r>
                        <a:rPr lang="en-ZA" sz="1600" kern="1200" dirty="0">
                          <a:solidFill>
                            <a:schemeClr val="dk1"/>
                          </a:solidFill>
                          <a:effectLst/>
                          <a:latin typeface="+mn-lt"/>
                          <a:ea typeface="+mn-ea"/>
                          <a:cs typeface="+mn-cs"/>
                        </a:rPr>
                        <a:t>SANRAL – Eastern Region</a:t>
                      </a:r>
                    </a:p>
                    <a:p>
                      <a:r>
                        <a:rPr lang="en-ZA" sz="1600" kern="1200" dirty="0">
                          <a:solidFill>
                            <a:schemeClr val="dk1"/>
                          </a:solidFill>
                          <a:effectLst/>
                          <a:latin typeface="+mn-lt"/>
                          <a:ea typeface="+mn-ea"/>
                          <a:cs typeface="+mn-cs"/>
                        </a:rPr>
                        <a:t>58 Van Eck Place			</a:t>
                      </a:r>
                    </a:p>
                    <a:p>
                      <a:r>
                        <a:rPr lang="en-ZA" sz="1600" kern="1200" dirty="0">
                          <a:solidFill>
                            <a:schemeClr val="dk1"/>
                          </a:solidFill>
                          <a:effectLst/>
                          <a:latin typeface="+mn-lt"/>
                          <a:ea typeface="+mn-ea"/>
                          <a:cs typeface="+mn-cs"/>
                        </a:rPr>
                        <a:t>Mkondeni</a:t>
                      </a:r>
                    </a:p>
                    <a:p>
                      <a:r>
                        <a:rPr lang="en-ZA" sz="1600" kern="1200" dirty="0">
                          <a:solidFill>
                            <a:schemeClr val="dk1"/>
                          </a:solidFill>
                          <a:effectLst/>
                          <a:latin typeface="+mn-lt"/>
                          <a:ea typeface="+mn-ea"/>
                          <a:cs typeface="+mn-cs"/>
                        </a:rPr>
                        <a:t>Pietermaritzburg, 3201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8978C6F8-D12F-BB67-6E5F-EEE5C55A5A44}"/>
              </a:ext>
            </a:extLst>
          </p:cNvPr>
          <p:cNvSpPr txBox="1"/>
          <p:nvPr/>
        </p:nvSpPr>
        <p:spPr>
          <a:xfrm>
            <a:off x="0" y="1317017"/>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spTree>
    <p:extLst>
      <p:ext uri="{BB962C8B-B14F-4D97-AF65-F5344CB8AC3E}">
        <p14:creationId xmlns:p14="http://schemas.microsoft.com/office/powerpoint/2010/main" val="1817503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686349"/>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5" name="Table 4">
            <a:extLst>
              <a:ext uri="{FF2B5EF4-FFF2-40B4-BE49-F238E27FC236}">
                <a16:creationId xmlns:a16="http://schemas.microsoft.com/office/drawing/2014/main" id="{63A4EE6C-9E9E-479F-8213-46288783839A}"/>
              </a:ext>
            </a:extLst>
          </p:cNvPr>
          <p:cNvGraphicFramePr>
            <a:graphicFrameLocks noGrp="1"/>
          </p:cNvGraphicFramePr>
          <p:nvPr>
            <p:extLst>
              <p:ext uri="{D42A27DB-BD31-4B8C-83A1-F6EECF244321}">
                <p14:modId xmlns:p14="http://schemas.microsoft.com/office/powerpoint/2010/main" val="1162655794"/>
              </p:ext>
            </p:extLst>
          </p:nvPr>
        </p:nvGraphicFramePr>
        <p:xfrm>
          <a:off x="572209" y="2916979"/>
          <a:ext cx="7999581" cy="2807546"/>
        </p:xfrm>
        <a:graphic>
          <a:graphicData uri="http://schemas.openxmlformats.org/drawingml/2006/table">
            <a:tbl>
              <a:tblPr firstRow="1" bandRow="1">
                <a:tableStyleId>{5C22544A-7EE6-4342-B048-85BDC9FD1C3A}</a:tableStyleId>
              </a:tblPr>
              <a:tblGrid>
                <a:gridCol w="988789">
                  <a:extLst>
                    <a:ext uri="{9D8B030D-6E8A-4147-A177-3AD203B41FA5}">
                      <a16:colId xmlns:a16="http://schemas.microsoft.com/office/drawing/2014/main" val="20000"/>
                    </a:ext>
                  </a:extLst>
                </a:gridCol>
                <a:gridCol w="7010792">
                  <a:extLst>
                    <a:ext uri="{9D8B030D-6E8A-4147-A177-3AD203B41FA5}">
                      <a16:colId xmlns:a16="http://schemas.microsoft.com/office/drawing/2014/main" val="20001"/>
                    </a:ext>
                  </a:extLst>
                </a:gridCol>
              </a:tblGrid>
              <a:tr h="4265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p>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070923"/>
                  </a:ext>
                </a:extLst>
              </a:tr>
              <a:tr h="1129036">
                <a:tc>
                  <a:txBody>
                    <a:bodyPr/>
                    <a:lstStyle/>
                    <a:p>
                      <a:pPr marL="0" algn="l" defTabSz="914400" rtl="0" eaLnBrk="1" latinLnBrk="0" hangingPunct="1"/>
                      <a:r>
                        <a:rPr lang="en-ZA" sz="1400" b="0" kern="1200" dirty="0">
                          <a:solidFill>
                            <a:schemeClr val="dk1"/>
                          </a:solidFill>
                          <a:effectLst/>
                          <a:latin typeface="+mn-lt"/>
                          <a:ea typeface="+mn-ea"/>
                          <a:cs typeface="+mn-cs"/>
                        </a:rPr>
                        <a:t>C1.4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The Employer’s Agent </a:t>
                      </a:r>
                      <a:r>
                        <a:rPr lang="en-ZA" sz="1400" kern="1200" dirty="0">
                          <a:solidFill>
                            <a:schemeClr val="tx1"/>
                          </a:solidFill>
                          <a:effectLst/>
                          <a:latin typeface="+mn-lt"/>
                          <a:ea typeface="+mn-ea"/>
                          <a:cs typeface="+mn-cs"/>
                        </a:rPr>
                        <a:t>during the tender period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Email: </a:t>
                      </a:r>
                      <a:r>
                        <a:rPr lang="en-ZA" sz="1400" b="1" i="1" kern="1200" dirty="0">
                          <a:solidFill>
                            <a:schemeClr val="dk1"/>
                          </a:solidFill>
                          <a:effectLst/>
                          <a:latin typeface="+mn-lt"/>
                          <a:ea typeface="+mn-ea"/>
                          <a:cs typeface="+mn-cs"/>
                          <a:hlinkClick r:id="rId2"/>
                        </a:rPr>
                        <a:t>ProcurementER4@sanral.co.za</a:t>
                      </a:r>
                      <a:endParaRPr lang="en-ZA" sz="1400" b="1" i="1"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i="1"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b="1" kern="1200" dirty="0">
                          <a:solidFill>
                            <a:srgbClr val="FF0000"/>
                          </a:solidFill>
                          <a:effectLst/>
                          <a:latin typeface="+mn-lt"/>
                          <a:ea typeface="+mn-ea"/>
                          <a:cs typeface="+mn-cs"/>
                        </a:rPr>
                        <a:t>Tenderers to Note.</a:t>
                      </a:r>
                      <a:r>
                        <a:rPr lang="en-ZA" sz="1400" kern="1200" dirty="0">
                          <a:solidFill>
                            <a:srgbClr val="FF0000"/>
                          </a:solidFill>
                          <a:effectLst/>
                          <a:latin typeface="+mn-lt"/>
                          <a:ea typeface="+mn-ea"/>
                          <a:cs typeface="+mn-cs"/>
                        </a:rPr>
                        <a:t> This email address is NOT for submission of tender offers. Tenderers who submit via the above email address will be immediately disqualified.</a:t>
                      </a:r>
                      <a:endParaRPr lang="en-US" sz="1400" kern="1200" dirty="0">
                        <a:solidFill>
                          <a:srgbClr val="FF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917786">
                <a:tc>
                  <a:txBody>
                    <a:bodyPr/>
                    <a:lstStyle/>
                    <a:p>
                      <a:r>
                        <a:rPr lang="en-ZA" sz="1400" b="0" kern="1200" dirty="0">
                          <a:solidFill>
                            <a:schemeClr val="dk1"/>
                          </a:solidFill>
                          <a:effectLst/>
                          <a:latin typeface="+mn-lt"/>
                          <a:ea typeface="+mn-ea"/>
                          <a:cs typeface="+mn-cs"/>
                        </a:rPr>
                        <a:t>C1.6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kern="1200" dirty="0">
                          <a:solidFill>
                            <a:schemeClr val="dk1"/>
                          </a:solidFill>
                          <a:effectLst/>
                          <a:latin typeface="+mn-lt"/>
                          <a:ea typeface="+mn-ea"/>
                          <a:cs typeface="+mn-cs"/>
                        </a:rPr>
                        <a:t>Procurement Procedures</a:t>
                      </a:r>
                      <a:endParaRPr lang="en-US" sz="1400" kern="1200" dirty="0">
                        <a:solidFill>
                          <a:schemeClr val="dk1"/>
                        </a:solidFill>
                        <a:effectLst/>
                        <a:latin typeface="+mn-lt"/>
                        <a:ea typeface="+mn-ea"/>
                        <a:cs typeface="+mn-cs"/>
                      </a:endParaRPr>
                    </a:p>
                    <a:p>
                      <a:r>
                        <a:rPr lang="en-ZA" sz="1400" b="1"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A two-envelope system will be followed. </a:t>
                      </a: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0318515"/>
                  </a:ext>
                </a:extLst>
              </a:tr>
            </a:tbl>
          </a:graphicData>
        </a:graphic>
      </p:graphicFrame>
    </p:spTree>
    <p:extLst>
      <p:ext uri="{BB962C8B-B14F-4D97-AF65-F5344CB8AC3E}">
        <p14:creationId xmlns:p14="http://schemas.microsoft.com/office/powerpoint/2010/main" val="4097269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0" y="201577"/>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905890219"/>
              </p:ext>
            </p:extLst>
          </p:nvPr>
        </p:nvGraphicFramePr>
        <p:xfrm>
          <a:off x="333756" y="943276"/>
          <a:ext cx="8476488" cy="5601903"/>
        </p:xfrm>
        <a:graphic>
          <a:graphicData uri="http://schemas.openxmlformats.org/drawingml/2006/table">
            <a:tbl>
              <a:tblPr firstRow="1" bandRow="1">
                <a:tableStyleId>{5C22544A-7EE6-4342-B048-85BDC9FD1C3A}</a:tableStyleId>
              </a:tblPr>
              <a:tblGrid>
                <a:gridCol w="638396">
                  <a:extLst>
                    <a:ext uri="{9D8B030D-6E8A-4147-A177-3AD203B41FA5}">
                      <a16:colId xmlns:a16="http://schemas.microsoft.com/office/drawing/2014/main" val="20000"/>
                    </a:ext>
                  </a:extLst>
                </a:gridCol>
                <a:gridCol w="7838092">
                  <a:extLst>
                    <a:ext uri="{9D8B030D-6E8A-4147-A177-3AD203B41FA5}">
                      <a16:colId xmlns:a16="http://schemas.microsoft.com/office/drawing/2014/main" val="20001"/>
                    </a:ext>
                  </a:extLst>
                </a:gridCol>
              </a:tblGrid>
              <a:tr h="5601903">
                <a:tc>
                  <a:txBody>
                    <a:bodyPr/>
                    <a:lstStyle/>
                    <a:p>
                      <a:r>
                        <a:rPr lang="en-ZA" sz="1400" b="0" dirty="0">
                          <a:solidFill>
                            <a:schemeClr val="tx1"/>
                          </a:solidFill>
                        </a:rPr>
                        <a:t>C2.1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mn-lt"/>
                          <a:ea typeface="+mn-ea"/>
                          <a:cs typeface="+mn-cs"/>
                        </a:rPr>
                        <a:t>Only those tenderers who satisfy the following criteria are eligible to submit tenders: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lphaLcParenBoth"/>
                        <a:tabLst/>
                        <a:defRPr/>
                      </a:pPr>
                      <a:r>
                        <a:rPr lang="en-US" sz="1400" b="0" kern="1200" dirty="0">
                          <a:solidFill>
                            <a:schemeClr val="tx1"/>
                          </a:solidFill>
                          <a:effectLst/>
                          <a:latin typeface="+mn-lt"/>
                          <a:ea typeface="+mn-ea"/>
                          <a:cs typeface="+mn-cs"/>
                        </a:rPr>
                        <a:t>Meet the minimum requirements for the key persons as stated in the Scope of Works in Clause C.3.1.11: Personnel requirements; excluding 3.1.11(f), which is dealt with under Tender Data C.3.13(k).</a:t>
                      </a:r>
                    </a:p>
                    <a:p>
                      <a:pPr marL="342900" marR="0" lvl="0" indent="-342900" algn="l" defTabSz="914400" rtl="0" eaLnBrk="1" fontAlgn="auto" latinLnBrk="0" hangingPunct="1">
                        <a:lnSpc>
                          <a:spcPct val="100000"/>
                        </a:lnSpc>
                        <a:spcBef>
                          <a:spcPts val="0"/>
                        </a:spcBef>
                        <a:spcAft>
                          <a:spcPts val="0"/>
                        </a:spcAft>
                        <a:buClrTx/>
                        <a:buSzTx/>
                        <a:buFontTx/>
                        <a:buAutoNum type="alphaLcParenBoth"/>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effectLst/>
                          <a:latin typeface="+mn-lt"/>
                          <a:ea typeface="+mn-ea"/>
                          <a:cs typeface="+mn-cs"/>
                        </a:rPr>
                        <a:t>      The Key Persons required for this project 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algn="just"/>
                      <a:endParaRPr lang="en-US" sz="1400" b="1" i="0" u="none" strike="noStrike" kern="1200" baseline="0" dirty="0">
                        <a:solidFill>
                          <a:srgbClr val="FF0000"/>
                        </a:solidFill>
                        <a:latin typeface="+mn-lt"/>
                        <a:ea typeface="+mn-ea"/>
                        <a:cs typeface="+mn-cs"/>
                      </a:endParaRPr>
                    </a:p>
                    <a:p>
                      <a:pPr algn="just"/>
                      <a:endParaRPr lang="en-US" sz="1400" b="1" i="0" u="none" strike="noStrike" kern="1200" baseline="0" dirty="0">
                        <a:solidFill>
                          <a:srgbClr val="FF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400" b="0" i="0" u="none" strike="noStrike" kern="1200" cap="none" spc="0" normalizeH="0" baseline="3000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5760" algn="l"/>
                        </a:tabLst>
                        <a:defRPr/>
                      </a:pPr>
                      <a:r>
                        <a:rPr kumimoji="0" lang="en-US" sz="1400" b="0" i="0" u="none" strike="noStrike" kern="1200" cap="none" spc="0" normalizeH="0" baseline="3000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tab pos="365760" algn="l"/>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srgbClr val="FF0000"/>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srgbClr val="FF0000"/>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srgbClr val="FF0000"/>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FF0000"/>
                          </a:solidFill>
                          <a:effectLst/>
                          <a:uLnTx/>
                          <a:uFillTx/>
                          <a:latin typeface="+mn-lt"/>
                          <a:ea typeface="+mn-ea"/>
                          <a:cs typeface="+mn-cs"/>
                        </a:rPr>
                        <a:t>NB: Failure to meet the stipulated minimum eligibility requirements will render the tender non-responsive</a:t>
                      </a:r>
                      <a:endParaRPr lang="en-US" sz="1400" b="1" i="0" u="none" strike="noStrike" kern="1200" baseline="0" dirty="0">
                        <a:solidFill>
                          <a:srgbClr val="FF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8" name="TextBox 7">
            <a:extLst>
              <a:ext uri="{FF2B5EF4-FFF2-40B4-BE49-F238E27FC236}">
                <a16:creationId xmlns:a16="http://schemas.microsoft.com/office/drawing/2014/main" id="{D738D7CE-DF7B-6AF7-8B82-E5751D613C35}"/>
              </a:ext>
            </a:extLst>
          </p:cNvPr>
          <p:cNvSpPr txBox="1"/>
          <p:nvPr/>
        </p:nvSpPr>
        <p:spPr>
          <a:xfrm>
            <a:off x="1159594" y="5153113"/>
            <a:ext cx="7229475" cy="461665"/>
          </a:xfrm>
          <a:prstGeom prst="rect">
            <a:avLst/>
          </a:prstGeom>
          <a:noFill/>
        </p:spPr>
        <p:txBody>
          <a:bodyPr wrap="square" rtlCol="0">
            <a:spAutoFit/>
          </a:bodyPr>
          <a:lstStyle/>
          <a:p>
            <a:pPr marL="457200" indent="-457200" algn="just"/>
            <a:r>
              <a:rPr lang="en-ZA" sz="800" baseline="30000" dirty="0">
                <a:effectLst/>
                <a:ea typeface="Times New Roman" panose="02020603050405020304" pitchFamily="18" charset="0"/>
                <a:cs typeface="Arial" panose="020B0604020202020204" pitchFamily="34" charset="0"/>
              </a:rPr>
              <a:t>1</a:t>
            </a:r>
            <a:r>
              <a:rPr lang="en-ZA" sz="800" dirty="0">
                <a:effectLst/>
                <a:ea typeface="Times New Roman" panose="02020603050405020304" pitchFamily="18" charset="0"/>
                <a:cs typeface="Arial" panose="020B0604020202020204" pitchFamily="34" charset="0"/>
              </a:rPr>
              <a:t>	Registered with Engineering Council of South Africa (</a:t>
            </a:r>
            <a:r>
              <a:rPr lang="en-ZA" sz="800" dirty="0" err="1">
                <a:effectLst/>
                <a:ea typeface="Times New Roman" panose="02020603050405020304" pitchFamily="18" charset="0"/>
                <a:cs typeface="Arial" panose="020B0604020202020204" pitchFamily="34" charset="0"/>
              </a:rPr>
              <a:t>ECSA</a:t>
            </a:r>
            <a:r>
              <a:rPr lang="en-ZA" sz="800" dirty="0">
                <a:effectLst/>
                <a:ea typeface="Times New Roman" panose="02020603050405020304" pitchFamily="18" charset="0"/>
                <a:cs typeface="Arial" panose="020B0604020202020204" pitchFamily="34" charset="0"/>
              </a:rPr>
              <a:t>) or any other international body recognised by </a:t>
            </a:r>
            <a:r>
              <a:rPr lang="en-ZA" sz="800" dirty="0" err="1">
                <a:effectLst/>
                <a:ea typeface="Times New Roman" panose="02020603050405020304" pitchFamily="18" charset="0"/>
                <a:cs typeface="Arial" panose="020B0604020202020204" pitchFamily="34" charset="0"/>
              </a:rPr>
              <a:t>ECSA</a:t>
            </a:r>
            <a:r>
              <a:rPr lang="en-ZA" sz="800" dirty="0">
                <a:effectLst/>
                <a:ea typeface="Times New Roman" panose="02020603050405020304" pitchFamily="18" charset="0"/>
                <a:cs typeface="Arial" panose="020B0604020202020204" pitchFamily="34" charset="0"/>
              </a:rPr>
              <a:t>, i.e. Washington Accord, Dublin Accord and Sydney Accord.</a:t>
            </a:r>
            <a:endParaRPr lang="en-US" sz="800" dirty="0">
              <a:effectLst/>
              <a:ea typeface="Times New Roman" panose="02020603050405020304" pitchFamily="18" charset="0"/>
              <a:cs typeface="Times New Roman" panose="02020603050405020304" pitchFamily="18" charset="0"/>
            </a:endParaRPr>
          </a:p>
          <a:p>
            <a:pPr algn="just"/>
            <a:r>
              <a:rPr lang="en-ZA" sz="800" baseline="30000" dirty="0">
                <a:effectLst/>
                <a:ea typeface="Times New Roman" panose="02020603050405020304" pitchFamily="18" charset="0"/>
              </a:rPr>
              <a:t>5</a:t>
            </a:r>
            <a:r>
              <a:rPr lang="en-ZA" sz="800" baseline="30000" dirty="0">
                <a:ea typeface="Times New Roman" panose="02020603050405020304" pitchFamily="18" charset="0"/>
              </a:rPr>
              <a:t>                          </a:t>
            </a:r>
            <a:r>
              <a:rPr lang="en-ZA" sz="800" dirty="0">
                <a:effectLst/>
                <a:ea typeface="Times New Roman" panose="02020603050405020304" pitchFamily="18" charset="0"/>
              </a:rPr>
              <a:t>Registered with the South African Council for Natural Scientific Professions (</a:t>
            </a:r>
            <a:r>
              <a:rPr lang="en-ZA" sz="800" dirty="0" err="1">
                <a:effectLst/>
                <a:ea typeface="Times New Roman" panose="02020603050405020304" pitchFamily="18" charset="0"/>
              </a:rPr>
              <a:t>SACNASP</a:t>
            </a:r>
            <a:r>
              <a:rPr lang="en-ZA" sz="800" dirty="0">
                <a:effectLst/>
                <a:ea typeface="Times New Roman" panose="02020603050405020304" pitchFamily="18" charset="0"/>
              </a:rPr>
              <a:t>).</a:t>
            </a:r>
            <a:r>
              <a:rPr lang="en-ZA" sz="800" dirty="0">
                <a:solidFill>
                  <a:srgbClr val="000000"/>
                </a:solidFill>
                <a:effectLst/>
                <a:ea typeface="Times New Roman" panose="02020603050405020304" pitchFamily="18" charset="0"/>
                <a:cs typeface="Arial" panose="020B0604020202020204" pitchFamily="34" charset="0"/>
              </a:rPr>
              <a:t>.</a:t>
            </a:r>
            <a:endParaRPr lang="en-US" sz="800" dirty="0">
              <a:effectLst/>
              <a:ea typeface="Times New Roman" panose="02020603050405020304" pitchFamily="18" charset="0"/>
              <a:cs typeface="Times New Roman" panose="02020603050405020304" pitchFamily="18" charset="0"/>
            </a:endParaRPr>
          </a:p>
        </p:txBody>
      </p:sp>
      <p:graphicFrame>
        <p:nvGraphicFramePr>
          <p:cNvPr id="12" name="Object 11">
            <a:extLst>
              <a:ext uri="{FF2B5EF4-FFF2-40B4-BE49-F238E27FC236}">
                <a16:creationId xmlns:a16="http://schemas.microsoft.com/office/drawing/2014/main" id="{E5A03F58-577C-FE5D-29B7-CF97B2B91580}"/>
              </a:ext>
            </a:extLst>
          </p:cNvPr>
          <p:cNvGraphicFramePr>
            <a:graphicFrameLocks noChangeAspect="1"/>
          </p:cNvGraphicFramePr>
          <p:nvPr>
            <p:extLst>
              <p:ext uri="{D42A27DB-BD31-4B8C-83A1-F6EECF244321}">
                <p14:modId xmlns:p14="http://schemas.microsoft.com/office/powerpoint/2010/main" val="2891283083"/>
              </p:ext>
            </p:extLst>
          </p:nvPr>
        </p:nvGraphicFramePr>
        <p:xfrm>
          <a:off x="1298531" y="2501900"/>
          <a:ext cx="7229475" cy="2682799"/>
        </p:xfrm>
        <a:graphic>
          <a:graphicData uri="http://schemas.openxmlformats.org/presentationml/2006/ole">
            <mc:AlternateContent xmlns:mc="http://schemas.openxmlformats.org/markup-compatibility/2006">
              <mc:Choice xmlns:v="urn:schemas-microsoft-com:vml" Requires="v">
                <p:oleObj name="Document" r:id="rId2" imgW="8242725" imgH="3225791" progId="Word.Document.12">
                  <p:embed/>
                </p:oleObj>
              </mc:Choice>
              <mc:Fallback>
                <p:oleObj name="Document" r:id="rId2" imgW="8242725" imgH="3225791" progId="Word.Document.12">
                  <p:embed/>
                  <p:pic>
                    <p:nvPicPr>
                      <p:cNvPr id="12" name="Object 11">
                        <a:extLst>
                          <a:ext uri="{FF2B5EF4-FFF2-40B4-BE49-F238E27FC236}">
                            <a16:creationId xmlns:a16="http://schemas.microsoft.com/office/drawing/2014/main" id="{E5A03F58-577C-FE5D-29B7-CF97B2B91580}"/>
                          </a:ext>
                        </a:extLst>
                      </p:cNvPr>
                      <p:cNvPicPr/>
                      <p:nvPr/>
                    </p:nvPicPr>
                    <p:blipFill>
                      <a:blip r:embed="rId3"/>
                      <a:stretch>
                        <a:fillRect/>
                      </a:stretch>
                    </p:blipFill>
                    <p:spPr>
                      <a:xfrm>
                        <a:off x="1298531" y="2501900"/>
                        <a:ext cx="7229475" cy="2682799"/>
                      </a:xfrm>
                      <a:prstGeom prst="rect">
                        <a:avLst/>
                      </a:prstGeom>
                    </p:spPr>
                  </p:pic>
                </p:oleObj>
              </mc:Fallback>
            </mc:AlternateContent>
          </a:graphicData>
        </a:graphic>
      </p:graphicFrame>
    </p:spTree>
    <p:extLst>
      <p:ext uri="{BB962C8B-B14F-4D97-AF65-F5344CB8AC3E}">
        <p14:creationId xmlns:p14="http://schemas.microsoft.com/office/powerpoint/2010/main" val="3769862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0" y="201577"/>
            <a:ext cx="9147706" cy="338554"/>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sz="1600"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sz="1600"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3964602074"/>
              </p:ext>
            </p:extLst>
          </p:nvPr>
        </p:nvGraphicFramePr>
        <p:xfrm>
          <a:off x="333756" y="943276"/>
          <a:ext cx="8476488" cy="5601903"/>
        </p:xfrm>
        <a:graphic>
          <a:graphicData uri="http://schemas.openxmlformats.org/drawingml/2006/table">
            <a:tbl>
              <a:tblPr firstRow="1" bandRow="1">
                <a:tableStyleId>{5C22544A-7EE6-4342-B048-85BDC9FD1C3A}</a:tableStyleId>
              </a:tblPr>
              <a:tblGrid>
                <a:gridCol w="775197">
                  <a:extLst>
                    <a:ext uri="{9D8B030D-6E8A-4147-A177-3AD203B41FA5}">
                      <a16:colId xmlns:a16="http://schemas.microsoft.com/office/drawing/2014/main" val="20000"/>
                    </a:ext>
                  </a:extLst>
                </a:gridCol>
                <a:gridCol w="7701291">
                  <a:extLst>
                    <a:ext uri="{9D8B030D-6E8A-4147-A177-3AD203B41FA5}">
                      <a16:colId xmlns:a16="http://schemas.microsoft.com/office/drawing/2014/main" val="20001"/>
                    </a:ext>
                  </a:extLst>
                </a:gridCol>
              </a:tblGrid>
              <a:tr h="5601903">
                <a:tc>
                  <a:txBody>
                    <a:bodyPr/>
                    <a:lstStyle/>
                    <a:p>
                      <a:pPr>
                        <a:tabLst>
                          <a:tab pos="360000" algn="l"/>
                          <a:tab pos="720000" algn="l"/>
                        </a:tabLst>
                      </a:pPr>
                      <a:r>
                        <a:rPr lang="en-ZA" sz="1400" b="0" dirty="0">
                          <a:solidFill>
                            <a:schemeClr val="tx1"/>
                          </a:solidFill>
                        </a:rPr>
                        <a:t>C.2.1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Lst>
                        <a:defRPr/>
                      </a:pPr>
                      <a:r>
                        <a:rPr kumimoji="0" lang="en-US" sz="1400" b="1" i="0" u="none" strike="noStrike" kern="1200" cap="none" spc="0" normalizeH="0" baseline="0" noProof="0" dirty="0">
                          <a:ln>
                            <a:noFill/>
                          </a:ln>
                          <a:solidFill>
                            <a:srgbClr val="FF0000"/>
                          </a:solidFill>
                          <a:effectLst/>
                          <a:uLnTx/>
                          <a:uFillTx/>
                          <a:latin typeface="+mn-lt"/>
                          <a:ea typeface="+mn-ea"/>
                          <a:cs typeface="+mn-cs"/>
                        </a:rPr>
                        <a:t>Only those tenderers who satisfy the following criteria are eligible to submit tenders: </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Lst>
                        <a:defRPr/>
                      </a:pPr>
                      <a:endParaRPr kumimoji="0" lang="en-US" sz="14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LcParenR"/>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KEY PERSONS  (CONT)</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	If </a:t>
                      </a:r>
                      <a:r>
                        <a:rPr kumimoji="0" lang="en-US" sz="1400" b="1" i="0" u="none" strike="noStrike" kern="1200" cap="none" spc="0" normalizeH="0" baseline="0" noProof="0" dirty="0">
                          <a:ln>
                            <a:noFill/>
                          </a:ln>
                          <a:solidFill>
                            <a:srgbClr val="FF0000"/>
                          </a:solidFill>
                          <a:effectLst/>
                          <a:uLnTx/>
                          <a:uFillTx/>
                          <a:latin typeface="+mn-lt"/>
                          <a:ea typeface="+mn-ea"/>
                          <a:cs typeface="+mn-cs"/>
                        </a:rPr>
                        <a:t>a tenderer</a:t>
                      </a:r>
                      <a:r>
                        <a:rPr kumimoji="0" lang="en-US" sz="1400" b="1" i="0" u="none" strike="noStrike" kern="1200" cap="none" spc="0" normalizeH="0" baseline="0" noProof="0" dirty="0">
                          <a:ln>
                            <a:noFill/>
                          </a:ln>
                          <a:solidFill>
                            <a:prstClr val="black"/>
                          </a:solidFill>
                          <a:effectLst/>
                          <a:uLnTx/>
                          <a:uFillTx/>
                          <a:latin typeface="+mn-lt"/>
                          <a:ea typeface="+mn-ea"/>
                          <a:cs typeface="+mn-cs"/>
                        </a:rPr>
                        <a:t>, </a:t>
                      </a:r>
                      <a:r>
                        <a:rPr kumimoji="0" lang="en-US" sz="1400" b="1" i="0" u="none" strike="noStrike" kern="1200" cap="none" spc="0" normalizeH="0" baseline="0" noProof="0" dirty="0">
                          <a:ln>
                            <a:noFill/>
                          </a:ln>
                          <a:solidFill>
                            <a:srgbClr val="FF0000"/>
                          </a:solidFill>
                          <a:effectLst/>
                          <a:uLnTx/>
                          <a:uFillTx/>
                          <a:latin typeface="+mn-lt"/>
                          <a:ea typeface="+mn-ea"/>
                          <a:cs typeface="+mn-cs"/>
                        </a:rPr>
                        <a:t>including key persons</a:t>
                      </a:r>
                      <a:r>
                        <a:rPr kumimoji="0" lang="en-US" sz="1400" b="1" i="0" u="none" strike="noStrike" kern="1200" cap="none" spc="0" normalizeH="0" baseline="0" noProof="0" dirty="0">
                          <a:ln>
                            <a:noFill/>
                          </a:ln>
                          <a:solidFill>
                            <a:prstClr val="black"/>
                          </a:solidFill>
                          <a:effectLst/>
                          <a:uLnTx/>
                          <a:uFillTx/>
                          <a:latin typeface="+mn-lt"/>
                          <a:ea typeface="+mn-ea"/>
                          <a:cs typeface="+mn-cs"/>
                        </a:rPr>
                        <a:t>, a joint venture partner or a Targeted Enterprise, submits or 	participates in more than one tender for the same project </a:t>
                      </a:r>
                      <a:r>
                        <a:rPr kumimoji="0" lang="en-US" sz="1400" b="1" i="0" u="none" strike="noStrike" kern="1200" cap="none" spc="0" normalizeH="0" baseline="0" noProof="0" dirty="0">
                          <a:ln>
                            <a:noFill/>
                          </a:ln>
                          <a:solidFill>
                            <a:srgbClr val="FF0000"/>
                          </a:solidFill>
                          <a:effectLst/>
                          <a:uLnTx/>
                          <a:uFillTx/>
                          <a:latin typeface="+mn-lt"/>
                          <a:ea typeface="+mn-ea"/>
                          <a:cs typeface="+mn-cs"/>
                        </a:rPr>
                        <a:t>(X.004-051-2018/1F) </a:t>
                      </a:r>
                      <a:r>
                        <a:rPr kumimoji="0" lang="en-US" sz="1400" b="1" i="0" u="none" strike="noStrike" kern="1200" cap="none" spc="0" normalizeH="0" baseline="0" noProof="0" dirty="0">
                          <a:ln>
                            <a:noFill/>
                          </a:ln>
                          <a:solidFill>
                            <a:prstClr val="black"/>
                          </a:solidFill>
                          <a:effectLst/>
                          <a:uLnTx/>
                          <a:uFillTx/>
                          <a:latin typeface="+mn-lt"/>
                          <a:ea typeface="+mn-ea"/>
                          <a:cs typeface="+mn-cs"/>
                        </a:rPr>
                        <a:t>, then all </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      	such tenders shall be disqualified (Tender Data C2.13.1) .</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endParaRPr kumimoji="0" lang="en-US" sz="1400" b="1" i="0" u="none" strike="noStrike" kern="1200" cap="none" spc="0" normalizeH="0" baseline="0" noProof="0" dirty="0">
                        <a:ln>
                          <a:noFill/>
                        </a:ln>
                        <a:solidFill>
                          <a:prstClr val="black"/>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	When a proposed candidate for any position is not in the permanent employ  of the tenderer but 	a contracted person, this must be indicated on form B2 and a </a:t>
                      </a:r>
                      <a:r>
                        <a:rPr kumimoji="0" lang="en-US" sz="1400" b="1" i="0" u="sng" strike="noStrike" kern="1200" cap="none" spc="0" normalizeH="0" baseline="0" noProof="0" dirty="0">
                          <a:ln>
                            <a:noFill/>
                          </a:ln>
                          <a:solidFill>
                            <a:prstClr val="black"/>
                          </a:solidFill>
                          <a:effectLst/>
                          <a:uLnTx/>
                          <a:uFillTx/>
                          <a:latin typeface="+mn-lt"/>
                          <a:ea typeface="+mn-ea"/>
                          <a:cs typeface="+mn-cs"/>
                        </a:rPr>
                        <a:t>signed letter of consent </a:t>
                      </a:r>
                      <a:r>
                        <a:rPr kumimoji="0" lang="en-US" sz="1400" b="1" i="0" u="none" strike="noStrike" kern="1200" cap="none" spc="0" normalizeH="0" baseline="0" noProof="0" dirty="0">
                          <a:ln>
                            <a:noFill/>
                          </a:ln>
                          <a:solidFill>
                            <a:prstClr val="black"/>
                          </a:solidFill>
                          <a:effectLst/>
                          <a:uLnTx/>
                          <a:uFillTx/>
                          <a:latin typeface="+mn-lt"/>
                          <a:ea typeface="+mn-ea"/>
                          <a:cs typeface="+mn-cs"/>
                        </a:rPr>
                        <a:t>from the 	candidate must be submitted with the relevant B-forms.</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endParaRPr kumimoji="0" lang="en-US" sz="1400" b="1" i="0" u="none" strike="noStrike" kern="1200" cap="none" spc="0" normalizeH="0" baseline="0" noProof="0" dirty="0">
                        <a:ln>
                          <a:noFill/>
                        </a:ln>
                        <a:solidFill>
                          <a:prstClr val="black"/>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	Where a proposed candidate for any position is a permanent staff member of the Tenderer - this 	must be indicated on form B2 and a </a:t>
                      </a:r>
                      <a:r>
                        <a:rPr kumimoji="0" lang="en-US" sz="1400" b="1" i="0" u="sng" strike="noStrike" kern="1200" cap="none" spc="0" normalizeH="0" baseline="0" noProof="0" dirty="0">
                          <a:ln>
                            <a:noFill/>
                          </a:ln>
                          <a:solidFill>
                            <a:prstClr val="black"/>
                          </a:solidFill>
                          <a:effectLst/>
                          <a:uLnTx/>
                          <a:uFillTx/>
                          <a:latin typeface="+mn-lt"/>
                          <a:ea typeface="+mn-ea"/>
                          <a:cs typeface="+mn-cs"/>
                        </a:rPr>
                        <a:t>signed letter of confirmation </a:t>
                      </a:r>
                      <a:r>
                        <a:rPr kumimoji="0" lang="en-US" sz="1400" b="1" i="0" u="none" strike="noStrike" kern="1200" cap="none" spc="0" normalizeH="0" baseline="0" noProof="0" dirty="0">
                          <a:ln>
                            <a:noFill/>
                          </a:ln>
                          <a:solidFill>
                            <a:prstClr val="black"/>
                          </a:solidFill>
                          <a:effectLst/>
                          <a:uLnTx/>
                          <a:uFillTx/>
                          <a:latin typeface="+mn-lt"/>
                          <a:ea typeface="+mn-ea"/>
                          <a:cs typeface="+mn-cs"/>
                        </a:rPr>
                        <a:t>must be submitted with the 	relevant B forms.</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endParaRPr kumimoji="0" lang="en-US" sz="14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algn="just">
                        <a:tabLst>
                          <a:tab pos="360000" algn="l"/>
                          <a:tab pos="720000" algn="l"/>
                        </a:tabLst>
                      </a:pPr>
                      <a:r>
                        <a:rPr lang="en-US" sz="1400" b="1" i="0" u="none" strike="noStrike" kern="1200" baseline="0" dirty="0">
                          <a:solidFill>
                            <a:srgbClr val="FF0000"/>
                          </a:solidFill>
                          <a:latin typeface="+mn-lt"/>
                          <a:ea typeface="+mn-ea"/>
                          <a:cs typeface="+mn-cs"/>
                        </a:rPr>
                        <a:t>NB: Submit alternative candidates for positions identified, that could have possible conflict, by completing separate Returnable Schedules Forms B1 and B2 for the alternate. </a:t>
                      </a:r>
                    </a:p>
                    <a:p>
                      <a:pPr marL="0" indent="0" algn="just">
                        <a:buNone/>
                        <a:tabLst>
                          <a:tab pos="360000" algn="l"/>
                          <a:tab pos="720000" algn="l"/>
                        </a:tabLst>
                      </a:pPr>
                      <a:r>
                        <a:rPr lang="en-US" sz="1400" b="1" kern="1200" dirty="0">
                          <a:solidFill>
                            <a:srgbClr val="FF0000"/>
                          </a:solidFill>
                          <a:effectLst/>
                          <a:latin typeface="+mn-lt"/>
                          <a:ea typeface="+mn-ea"/>
                          <a:cs typeface="+mn-cs"/>
                        </a:rPr>
                        <a:t>The Employer will not request alternative candidates after tender closure and will interpret the lack of any alternative candidate as an indication the tenderer accepts that </a:t>
                      </a:r>
                      <a:r>
                        <a:rPr lang="en-US" sz="1400" b="1" u="sng" kern="1200" dirty="0">
                          <a:solidFill>
                            <a:srgbClr val="FF0000"/>
                          </a:solidFill>
                          <a:effectLst/>
                          <a:latin typeface="+mn-lt"/>
                          <a:ea typeface="+mn-ea"/>
                          <a:cs typeface="+mn-cs"/>
                        </a:rPr>
                        <a:t>it will be impossible to be awarded more projects than the limitations applicable to Key Persons.</a:t>
                      </a:r>
                    </a:p>
                    <a:p>
                      <a:pPr marL="0" indent="0" algn="just">
                        <a:buNone/>
                        <a:tabLst>
                          <a:tab pos="360000" algn="l"/>
                          <a:tab pos="720000" algn="l"/>
                        </a:tabLst>
                      </a:pPr>
                      <a:endParaRPr lang="en-US" sz="1400" b="1" u="sng" kern="1200" dirty="0">
                        <a:solidFill>
                          <a:srgbClr val="FF0000"/>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tab pos="360000" algn="l"/>
                          <a:tab pos="720000" algn="l"/>
                        </a:tabLst>
                        <a:defRPr/>
                      </a:pPr>
                      <a:r>
                        <a:rPr kumimoji="0" lang="en-US" sz="1400" b="1" i="0" u="sng" strike="noStrike" kern="1200" cap="none" spc="0" normalizeH="0" baseline="0" noProof="0" dirty="0">
                          <a:ln>
                            <a:noFill/>
                          </a:ln>
                          <a:solidFill>
                            <a:srgbClr val="FF0000"/>
                          </a:solidFill>
                          <a:effectLst/>
                          <a:uLnTx/>
                          <a:uFillTx/>
                          <a:latin typeface="+mn-lt"/>
                          <a:ea typeface="+mn-ea"/>
                          <a:cs typeface="+mn-cs"/>
                        </a:rPr>
                        <a:t>NB: Failure to meet the stipulated minimum eligibility requirements will render the tender non-responsive</a:t>
                      </a:r>
                      <a:endParaRPr lang="en-US" sz="1400" b="1" i="0" u="none" strike="noStrike" kern="1200" baseline="0" dirty="0">
                        <a:solidFill>
                          <a:srgbClr val="FF0000"/>
                        </a:solidFill>
                        <a:latin typeface="+mn-lt"/>
                        <a:ea typeface="+mn-ea"/>
                        <a:cs typeface="+mn-cs"/>
                      </a:endParaRPr>
                    </a:p>
                    <a:p>
                      <a:pPr marL="0" indent="0" algn="just">
                        <a:buNone/>
                        <a:tabLst>
                          <a:tab pos="360000" algn="l"/>
                          <a:tab pos="720000" algn="l"/>
                        </a:tabLst>
                      </a:pPr>
                      <a:endParaRPr lang="en-US" sz="1400" b="1" u="sng" kern="1200" dirty="0">
                        <a:solidFill>
                          <a:srgbClr val="FF0000"/>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892220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34836"/>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385217494"/>
              </p:ext>
            </p:extLst>
          </p:nvPr>
        </p:nvGraphicFramePr>
        <p:xfrm>
          <a:off x="263351" y="2241875"/>
          <a:ext cx="8617298" cy="4236720"/>
        </p:xfrm>
        <a:graphic>
          <a:graphicData uri="http://schemas.openxmlformats.org/drawingml/2006/table">
            <a:tbl>
              <a:tblPr firstRow="1" bandRow="1">
                <a:tableStyleId>{5C22544A-7EE6-4342-B048-85BDC9FD1C3A}</a:tableStyleId>
              </a:tblPr>
              <a:tblGrid>
                <a:gridCol w="1065142">
                  <a:extLst>
                    <a:ext uri="{9D8B030D-6E8A-4147-A177-3AD203B41FA5}">
                      <a16:colId xmlns:a16="http://schemas.microsoft.com/office/drawing/2014/main" val="20000"/>
                    </a:ext>
                  </a:extLst>
                </a:gridCol>
                <a:gridCol w="7552156">
                  <a:extLst>
                    <a:ext uri="{9D8B030D-6E8A-4147-A177-3AD203B41FA5}">
                      <a16:colId xmlns:a16="http://schemas.microsoft.com/office/drawing/2014/main" val="20001"/>
                    </a:ext>
                  </a:extLst>
                </a:gridCol>
              </a:tblGrid>
              <a:tr h="476767">
                <a:tc>
                  <a:txBody>
                    <a:bodyPr/>
                    <a:lstStyle/>
                    <a:p>
                      <a:r>
                        <a:rPr lang="en-ZA" sz="1400" dirty="0">
                          <a:solidFill>
                            <a:schemeClr val="tx1"/>
                          </a:solidFill>
                          <a:latin typeface="+mn-lt"/>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mn-lt"/>
                        </a:rPr>
                        <a:t>TENDER</a:t>
                      </a:r>
                      <a:r>
                        <a:rPr lang="en-ZA" sz="1400" baseline="0" dirty="0">
                          <a:solidFill>
                            <a:schemeClr val="tx1"/>
                          </a:solidFill>
                          <a:latin typeface="+mn-lt"/>
                        </a:rPr>
                        <a:t> DATA</a:t>
                      </a:r>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7065849"/>
                  </a:ext>
                </a:extLst>
              </a:tr>
              <a:tr h="3711341">
                <a:tc>
                  <a:txBody>
                    <a:bodyPr/>
                    <a:lstStyle/>
                    <a:p>
                      <a:r>
                        <a:rPr lang="en-ZA" sz="1400" b="0" dirty="0">
                          <a:solidFill>
                            <a:schemeClr val="tx1"/>
                          </a:solidFill>
                        </a:rPr>
                        <a:t>C.2.1 (cont.)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mj-lt"/>
                        <a:buNone/>
                        <a:tabLst>
                          <a:tab pos="357188" algn="l"/>
                        </a:tabLst>
                      </a:pPr>
                      <a:r>
                        <a:rPr lang="en-US" sz="1400" b="1" dirty="0">
                          <a:solidFill>
                            <a:schemeClr val="tx1"/>
                          </a:solidFill>
                          <a:latin typeface="+mn-lt"/>
                        </a:rPr>
                        <a:t>(b)	Registered on National Treasury Central Supplier Database.</a:t>
                      </a: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r>
                        <a:rPr lang="en-US" sz="1400" b="1" dirty="0">
                          <a:solidFill>
                            <a:schemeClr val="tx1"/>
                          </a:solidFill>
                          <a:latin typeface="+mn-lt"/>
                        </a:rPr>
                        <a:t>	</a:t>
                      </a:r>
                      <a:r>
                        <a:rPr lang="en-ZA" sz="1400" kern="1200" dirty="0">
                          <a:solidFill>
                            <a:schemeClr val="dk1"/>
                          </a:solidFill>
                          <a:effectLst/>
                          <a:latin typeface="+mn-lt"/>
                          <a:ea typeface="+mn-ea"/>
                          <a:cs typeface="+mn-cs"/>
                        </a:rPr>
                        <a:t>Tenderers, or in the event of a Joint Venture or a Targeted Enterprise, each member of the Joint 	Venture or Targeted Enterprise, shall be registered on the National Treasury Central Supplier 	Database at the closing date for tender submissions. If not registered as verified online at tender 	closing, the tenderer will be declared non-responsive. </a:t>
                      </a:r>
                      <a:endParaRPr lang="en-US" sz="1400" b="1" dirty="0">
                        <a:solidFill>
                          <a:schemeClr val="tx1"/>
                        </a:solidFill>
                        <a:latin typeface="+mn-lt"/>
                      </a:endParaRP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r>
                        <a:rPr lang="en-US" sz="1400" b="1" dirty="0">
                          <a:solidFill>
                            <a:schemeClr val="tx1"/>
                          </a:solidFill>
                          <a:latin typeface="+mn-lt"/>
                        </a:rPr>
                        <a:t>(c)	Criteria for preferential procurement. </a:t>
                      </a:r>
                    </a:p>
                    <a:p>
                      <a:pPr marL="0" indent="0">
                        <a:buFont typeface="+mj-lt"/>
                        <a:buNone/>
                        <a:tabLst>
                          <a:tab pos="357188" algn="l"/>
                        </a:tabLst>
                      </a:pPr>
                      <a:endParaRPr lang="en-US" sz="1400" b="1" dirty="0">
                        <a:solidFill>
                          <a:schemeClr val="tx1"/>
                        </a:solidFill>
                        <a:latin typeface="+mn-lt"/>
                      </a:endParaRPr>
                    </a:p>
                    <a:p>
                      <a:pPr marL="360000"/>
                      <a:r>
                        <a:rPr lang="en-ZA" sz="1400" kern="1200" dirty="0">
                          <a:solidFill>
                            <a:schemeClr val="dk1"/>
                          </a:solidFill>
                          <a:effectLst/>
                          <a:latin typeface="+mn-lt"/>
                          <a:ea typeface="+mn-ea"/>
                          <a:cs typeface="+mn-cs"/>
                        </a:rPr>
                        <a:t>Tenderers that have a B-BBEE contributor status level of 1, 2, 3 or 4. </a:t>
                      </a:r>
                      <a:endParaRPr lang="en-US" sz="1400" kern="1200" dirty="0">
                        <a:solidFill>
                          <a:schemeClr val="dk1"/>
                        </a:solidFill>
                        <a:effectLst/>
                        <a:latin typeface="+mn-lt"/>
                        <a:ea typeface="+mn-ea"/>
                        <a:cs typeface="+mn-cs"/>
                      </a:endParaRPr>
                    </a:p>
                    <a:p>
                      <a:pPr marL="360000"/>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marL="360000"/>
                      <a:r>
                        <a:rPr lang="en-ZA" sz="1400" kern="1200" dirty="0">
                          <a:solidFill>
                            <a:schemeClr val="dk1"/>
                          </a:solidFill>
                          <a:effectLst/>
                          <a:latin typeface="+mn-lt"/>
                          <a:ea typeface="+mn-ea"/>
                          <a:cs typeface="+mn-cs"/>
                        </a:rPr>
                        <a:t>Tenderers shall submit a valid B-BBEE certificate or Sworn Affidavit (where applicable) in compliance with Tender Data C.3.11 as proof of eligibility.</a:t>
                      </a:r>
                      <a:r>
                        <a:rPr lang="en-US" sz="1400" b="1" dirty="0">
                          <a:solidFill>
                            <a:schemeClr val="tx1"/>
                          </a:solidFill>
                          <a:latin typeface="+mn-lt"/>
                        </a:rPr>
                        <a:t>.</a:t>
                      </a: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r>
                        <a:rPr lang="en-US" sz="1400" b="1" dirty="0">
                          <a:solidFill>
                            <a:srgbClr val="FF0000"/>
                          </a:solidFill>
                          <a:latin typeface="+mn-lt"/>
                        </a:rPr>
                        <a:t>Failure to satisfy the eligibility criteria may result in a non-responsive tender.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076756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0" y="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2457386774"/>
              </p:ext>
            </p:extLst>
          </p:nvPr>
        </p:nvGraphicFramePr>
        <p:xfrm>
          <a:off x="388976" y="1436795"/>
          <a:ext cx="8366048" cy="3866725"/>
        </p:xfrm>
        <a:graphic>
          <a:graphicData uri="http://schemas.openxmlformats.org/drawingml/2006/table">
            <a:tbl>
              <a:tblPr firstRow="1" bandRow="1">
                <a:tableStyleId>{5C22544A-7EE6-4342-B048-85BDC9FD1C3A}</a:tableStyleId>
              </a:tblPr>
              <a:tblGrid>
                <a:gridCol w="1034086">
                  <a:extLst>
                    <a:ext uri="{9D8B030D-6E8A-4147-A177-3AD203B41FA5}">
                      <a16:colId xmlns:a16="http://schemas.microsoft.com/office/drawing/2014/main" val="20000"/>
                    </a:ext>
                  </a:extLst>
                </a:gridCol>
                <a:gridCol w="7331962">
                  <a:extLst>
                    <a:ext uri="{9D8B030D-6E8A-4147-A177-3AD203B41FA5}">
                      <a16:colId xmlns:a16="http://schemas.microsoft.com/office/drawing/2014/main" val="20001"/>
                    </a:ext>
                  </a:extLst>
                </a:gridCol>
              </a:tblGrid>
              <a:tr h="1041774">
                <a:tc>
                  <a:txBody>
                    <a:bodyPr/>
                    <a:lstStyle/>
                    <a:p>
                      <a:pPr algn="l"/>
                      <a:r>
                        <a:rPr lang="en-ZA" sz="1600" b="0" dirty="0">
                          <a:solidFill>
                            <a:schemeClr val="tx1"/>
                          </a:solidFill>
                        </a:rPr>
                        <a:t>C.2.6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dirty="0">
                          <a:solidFill>
                            <a:schemeClr val="tx1"/>
                          </a:solidFill>
                        </a:rPr>
                        <a:t>Acknowledging addenda</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lt1"/>
                          </a:solidFill>
                          <a:effectLst/>
                          <a:latin typeface="+mn-lt"/>
                          <a:ea typeface="+mn-ea"/>
                          <a:cs typeface="+mn-cs"/>
                        </a:rPr>
                        <a:t>Failure non-responsive in terms of condition of tender C.3.8.</a:t>
                      </a:r>
                      <a:endParaRPr lang="en-US" sz="1800" b="1" kern="1200" dirty="0">
                        <a:solidFill>
                          <a:schemeClr val="lt1"/>
                        </a:solidFill>
                        <a:effectLst/>
                        <a:latin typeface="+mn-lt"/>
                        <a:ea typeface="+mn-ea"/>
                        <a:cs typeface="+mn-cs"/>
                      </a:endParaRPr>
                    </a:p>
                    <a:p>
                      <a:r>
                        <a:rPr lang="en-US" sz="1400" b="0" dirty="0">
                          <a:solidFill>
                            <a:schemeClr val="tx1"/>
                          </a:solidFill>
                        </a:rPr>
                        <a:t>Failure to apply instructions contained in addenda may render a tenderer’s offer non-responsive in terms of condition of tender C.3.8.</a:t>
                      </a:r>
                      <a:r>
                        <a:rPr lang="en-ZA" sz="1800" b="1" kern="1200" dirty="0">
                          <a:solidFill>
                            <a:schemeClr val="lt1"/>
                          </a:solidFill>
                          <a:effectLst/>
                          <a:latin typeface="+mn-lt"/>
                          <a:ea typeface="+mn-ea"/>
                          <a:cs typeface="+mn-cs"/>
                        </a:rPr>
                        <a:t>-responsive in terms of condition of tender C.3.8.</a:t>
                      </a:r>
                      <a:endParaRPr lang="en-US" sz="1800" b="1" kern="1200" dirty="0">
                        <a:solidFill>
                          <a:schemeClr val="lt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068405">
                <a:tc>
                  <a:txBody>
                    <a:bodyPr/>
                    <a:lstStyle/>
                    <a:p>
                      <a:pPr algn="l"/>
                      <a:r>
                        <a:rPr lang="en-ZA" sz="1600" b="0" dirty="0">
                          <a:solidFill>
                            <a:schemeClr val="tx1"/>
                          </a:solidFill>
                        </a:rPr>
                        <a:t>C.2.7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en-US" sz="1400" b="1" dirty="0">
                          <a:effectLst/>
                          <a:latin typeface="+mn-lt"/>
                          <a:ea typeface="Times New Roman" panose="02020603050405020304" pitchFamily="18" charset="0"/>
                          <a:cs typeface="Times New Roman" panose="02020603050405020304" pitchFamily="18" charset="0"/>
                        </a:rPr>
                        <a:t>Clarification briefing</a:t>
                      </a:r>
                    </a:p>
                    <a:p>
                      <a:endParaRPr lang="en-ZA"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A compulsory clarification briefing meeting will be held at on 03 April 2023 </a:t>
                      </a:r>
                      <a:r>
                        <a:rPr lang="en-US" sz="1400" kern="1200" dirty="0">
                          <a:solidFill>
                            <a:schemeClr val="dk1"/>
                          </a:solidFill>
                          <a:effectLst/>
                          <a:latin typeface="+mn-lt"/>
                          <a:ea typeface="+mn-ea"/>
                          <a:cs typeface="+mn-cs"/>
                        </a:rPr>
                        <a:t>at 10:00 a.m. </a:t>
                      </a:r>
                    </a:p>
                    <a:p>
                      <a:r>
                        <a:rPr lang="en-US" sz="1400" b="1"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US" sz="1400" kern="1200" dirty="0">
                          <a:solidFill>
                            <a:schemeClr val="dk1"/>
                          </a:solidFill>
                          <a:effectLst/>
                          <a:latin typeface="+mn-lt"/>
                          <a:ea typeface="+mn-ea"/>
                          <a:cs typeface="+mn-cs"/>
                        </a:rPr>
                        <a:t>A link to the clarification briefing meeting will be sent to tenderers who complete and submit a Certificate of Intention to Submit a Tender (Form A1.1)</a:t>
                      </a:r>
                      <a:r>
                        <a:rPr lang="en-US" sz="1400" b="1" i="1"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US" sz="1400" b="1" kern="1200" dirty="0">
                          <a:solidFill>
                            <a:srgbClr val="FF0000"/>
                          </a:solidFill>
                          <a:effectLst/>
                          <a:latin typeface="+mn-lt"/>
                          <a:ea typeface="+mn-ea"/>
                          <a:cs typeface="+mn-cs"/>
                        </a:rPr>
                        <a:t>A tenderer’s representative cannot represent more than one tenderer at the tender briefing meeting.</a:t>
                      </a:r>
                      <a:endParaRPr lang="en-US" sz="1400" b="1" dirty="0">
                        <a:solidFill>
                          <a:srgbClr val="FF0000"/>
                        </a:solidFill>
                        <a:effectLst/>
                        <a:latin typeface="+mn-lt"/>
                        <a:ea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720786"/>
                  </a:ext>
                </a:extLst>
              </a:tr>
              <a:tr h="714359">
                <a:tc>
                  <a:txBody>
                    <a:bodyPr/>
                    <a:lstStyle/>
                    <a:p>
                      <a:pPr algn="l"/>
                      <a:r>
                        <a:rPr lang="en-ZA" sz="1600" b="0" dirty="0">
                          <a:solidFill>
                            <a:schemeClr val="tx1"/>
                          </a:solidFill>
                        </a:rPr>
                        <a:t>C.2.8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dirty="0">
                          <a:solidFill>
                            <a:schemeClr val="tx1"/>
                          </a:solidFill>
                        </a:rPr>
                        <a:t>Seeking clarification</a:t>
                      </a:r>
                    </a:p>
                    <a:p>
                      <a:endParaRPr lang="en-US" sz="1400" b="0" dirty="0">
                        <a:solidFill>
                          <a:schemeClr val="tx1"/>
                        </a:solidFill>
                      </a:endParaRPr>
                    </a:p>
                    <a:p>
                      <a:r>
                        <a:rPr lang="en-US" sz="1400" b="0" dirty="0">
                          <a:solidFill>
                            <a:schemeClr val="tx1"/>
                          </a:solidFill>
                        </a:rPr>
                        <a:t>Request clarifications at least </a:t>
                      </a:r>
                      <a:r>
                        <a:rPr lang="en-US" sz="1400" b="1" dirty="0">
                          <a:solidFill>
                            <a:srgbClr val="FF0000"/>
                          </a:solidFill>
                        </a:rPr>
                        <a:t>12 (TWELVE) working days </a:t>
                      </a:r>
                      <a:r>
                        <a:rPr lang="en-US" sz="1400" b="0" dirty="0">
                          <a:solidFill>
                            <a:schemeClr val="tx1"/>
                          </a:solidFill>
                        </a:rPr>
                        <a:t>before the closing date.</a:t>
                      </a:r>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8055535"/>
                  </a:ext>
                </a:extLst>
              </a:tr>
            </a:tbl>
          </a:graphicData>
        </a:graphic>
      </p:graphicFrame>
    </p:spTree>
    <p:extLst>
      <p:ext uri="{BB962C8B-B14F-4D97-AF65-F5344CB8AC3E}">
        <p14:creationId xmlns:p14="http://schemas.microsoft.com/office/powerpoint/2010/main" val="954113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0" y="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4060958823"/>
              </p:ext>
            </p:extLst>
          </p:nvPr>
        </p:nvGraphicFramePr>
        <p:xfrm>
          <a:off x="388976" y="1408220"/>
          <a:ext cx="8366048" cy="4907280"/>
        </p:xfrm>
        <a:graphic>
          <a:graphicData uri="http://schemas.openxmlformats.org/drawingml/2006/table">
            <a:tbl>
              <a:tblPr firstRow="1" bandRow="1">
                <a:tableStyleId>{5C22544A-7EE6-4342-B048-85BDC9FD1C3A}</a:tableStyleId>
              </a:tblPr>
              <a:tblGrid>
                <a:gridCol w="1034086">
                  <a:extLst>
                    <a:ext uri="{9D8B030D-6E8A-4147-A177-3AD203B41FA5}">
                      <a16:colId xmlns:a16="http://schemas.microsoft.com/office/drawing/2014/main" val="20000"/>
                    </a:ext>
                  </a:extLst>
                </a:gridCol>
                <a:gridCol w="7331962">
                  <a:extLst>
                    <a:ext uri="{9D8B030D-6E8A-4147-A177-3AD203B41FA5}">
                      <a16:colId xmlns:a16="http://schemas.microsoft.com/office/drawing/2014/main" val="20001"/>
                    </a:ext>
                  </a:extLst>
                </a:gridCol>
              </a:tblGrid>
              <a:tr h="833419">
                <a:tc>
                  <a:txBody>
                    <a:bodyPr/>
                    <a:lstStyle/>
                    <a:p>
                      <a:pPr algn="l"/>
                      <a:r>
                        <a:rPr lang="en-ZA" sz="1600" b="0" dirty="0">
                          <a:solidFill>
                            <a:schemeClr val="tx1"/>
                          </a:solidFill>
                        </a:rPr>
                        <a:t>C.2.10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en-US" sz="1400" dirty="0">
                          <a:solidFill>
                            <a:srgbClr val="000000"/>
                          </a:solidFill>
                          <a:effectLst/>
                          <a:latin typeface="+mn-lt"/>
                          <a:ea typeface="Times New Roman" panose="02020603050405020304" pitchFamily="18" charset="0"/>
                          <a:cs typeface="Arial" panose="020B0604020202020204" pitchFamily="34" charset="0"/>
                        </a:rPr>
                        <a:t>Tenderers are required to state the rates and currencies in Rand.</a:t>
                      </a:r>
                    </a:p>
                    <a:p>
                      <a:pPr algn="just">
                        <a:spcAft>
                          <a:spcPts val="0"/>
                        </a:spcAft>
                      </a:pPr>
                      <a:endParaRPr lang="en-US" sz="1400" dirty="0">
                        <a:solidFill>
                          <a:srgbClr val="000000"/>
                        </a:solidFill>
                        <a:effectLst/>
                        <a:latin typeface="+mn-lt"/>
                        <a:ea typeface="Times New Roman" panose="02020603050405020304" pitchFamily="18" charset="0"/>
                        <a:cs typeface="Arial" panose="020B0604020202020204" pitchFamily="34" charset="0"/>
                      </a:endParaRPr>
                    </a:p>
                    <a:p>
                      <a:pPr algn="just">
                        <a:spcAft>
                          <a:spcPts val="0"/>
                        </a:spcAft>
                      </a:pPr>
                      <a:r>
                        <a:rPr lang="en-US" sz="1400" dirty="0">
                          <a:solidFill>
                            <a:srgbClr val="000000"/>
                          </a:solidFill>
                          <a:effectLst/>
                          <a:latin typeface="+mn-lt"/>
                          <a:ea typeface="Times New Roman" panose="02020603050405020304" pitchFamily="18" charset="0"/>
                          <a:cs typeface="Arial" panose="020B0604020202020204" pitchFamily="34" charset="0"/>
                        </a:rPr>
                        <a:t>All rates and/or sums tendered shall not be negative.</a:t>
                      </a:r>
                    </a:p>
                    <a:p>
                      <a:pPr algn="just">
                        <a:spcAft>
                          <a:spcPts val="0"/>
                        </a:spcAft>
                      </a:pPr>
                      <a:r>
                        <a:rPr lang="en-ZA" sz="1400" dirty="0">
                          <a:solidFill>
                            <a:srgbClr val="000000"/>
                          </a:solidFill>
                          <a:effectLst/>
                          <a:latin typeface="+mn-lt"/>
                          <a:ea typeface="Times New Roman" panose="02020603050405020304" pitchFamily="18" charset="0"/>
                          <a:cs typeface="Arial" panose="020B0604020202020204" pitchFamily="34" charset="0"/>
                        </a:rPr>
                        <a:t>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6089487"/>
                  </a:ext>
                </a:extLst>
              </a:tr>
              <a:tr h="897886">
                <a:tc>
                  <a:txBody>
                    <a:bodyPr/>
                    <a:lstStyle/>
                    <a:p>
                      <a:pPr algn="l"/>
                      <a:r>
                        <a:rPr lang="en-ZA" sz="1600" b="0" dirty="0">
                          <a:solidFill>
                            <a:schemeClr val="tx1"/>
                          </a:solidFill>
                        </a:rPr>
                        <a:t>C.2.12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n-lt"/>
                        </a:rPr>
                        <a:t>Alternative</a:t>
                      </a:r>
                      <a:r>
                        <a:rPr lang="en-US" sz="1400" b="0" dirty="0">
                          <a:solidFill>
                            <a:schemeClr val="tx1"/>
                          </a:solidFill>
                          <a:latin typeface="+mn-lt"/>
                        </a:rPr>
                        <a:t> </a:t>
                      </a:r>
                      <a:r>
                        <a:rPr lang="en-US" sz="1400" b="1" dirty="0">
                          <a:solidFill>
                            <a:schemeClr val="tx1"/>
                          </a:solidFill>
                          <a:latin typeface="+mn-lt"/>
                        </a:rPr>
                        <a:t>Offers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mn-lt"/>
                      </a:endParaRPr>
                    </a:p>
                    <a:p>
                      <a:r>
                        <a:rPr lang="en-ZA" sz="1400" kern="1200" dirty="0">
                          <a:solidFill>
                            <a:schemeClr val="dk1"/>
                          </a:solidFill>
                          <a:effectLst/>
                          <a:latin typeface="+mn-lt"/>
                          <a:ea typeface="+mn-ea"/>
                          <a:cs typeface="+mn-cs"/>
                        </a:rPr>
                        <a:t>Alternative offers are generally not acceptable due to possible manipulation of the tender process and resulting complexity of the evaluation. Therefore, the submission of alternative tenders is strongly discouraged.</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The submission of alternative key persons will be declared non-responsive, even if submitted with an alternative financial offer.</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However, a tenderer wishing to submit an alternative offer shall first apply to the Employer with full details of the principles of the alternative for confirmation that the Employer’s standards and requirements are not compromised or reduced. Such confirmation must have been provided by the Employer in writing at least 5 (five) working days before the date of tender closing, or as extended by an addendum sent to all tenderers. The application shall not be submitted later than 7 (seven) working days before the date of tender closing given in Tender Data Clause C.2.15.</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Acceptable alternative offers will only be considered from a tenderer with the highest number of evaluation points for the main offer.</a:t>
                      </a:r>
                    </a:p>
                    <a:p>
                      <a:endParaRPr lang="en-US" sz="1400" kern="1200" dirty="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664321"/>
                  </a:ext>
                </a:extLst>
              </a:tr>
            </a:tbl>
          </a:graphicData>
        </a:graphic>
      </p:graphicFrame>
    </p:spTree>
    <p:extLst>
      <p:ext uri="{BB962C8B-B14F-4D97-AF65-F5344CB8AC3E}">
        <p14:creationId xmlns:p14="http://schemas.microsoft.com/office/powerpoint/2010/main" val="1537414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18" y="11091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3929398622"/>
              </p:ext>
            </p:extLst>
          </p:nvPr>
        </p:nvGraphicFramePr>
        <p:xfrm>
          <a:off x="333491" y="1682746"/>
          <a:ext cx="8476488" cy="4567796"/>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56161">
                <a:tc>
                  <a:txBody>
                    <a:bodyPr/>
                    <a:lstStyle/>
                    <a:p>
                      <a:r>
                        <a:rPr lang="en-ZA" sz="1400" dirty="0">
                          <a:solidFill>
                            <a:schemeClr val="tx1"/>
                          </a:solidFill>
                          <a:latin typeface="+mn-lt"/>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mn-lt"/>
                        </a:rPr>
                        <a:t>TENDER</a:t>
                      </a:r>
                      <a:r>
                        <a:rPr lang="en-ZA" sz="1400" baseline="0" dirty="0">
                          <a:solidFill>
                            <a:schemeClr val="tx1"/>
                          </a:solidFill>
                          <a:latin typeface="+mn-lt"/>
                        </a:rPr>
                        <a:t> DATA</a:t>
                      </a:r>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019653">
                <a:tc>
                  <a:txBody>
                    <a:bodyPr/>
                    <a:lstStyle/>
                    <a:p>
                      <a:r>
                        <a:rPr lang="en-ZA" sz="1400" dirty="0">
                          <a:solidFill>
                            <a:schemeClr val="tx1"/>
                          </a:solidFill>
                          <a:latin typeface="+mn-lt"/>
                        </a:rPr>
                        <a:t>C.2.13.1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1" kern="1200" dirty="0">
                          <a:solidFill>
                            <a:schemeClr val="dk1"/>
                          </a:solidFill>
                          <a:effectLst/>
                          <a:latin typeface="+mn-lt"/>
                          <a:ea typeface="+mn-ea"/>
                          <a:cs typeface="+mn-cs"/>
                        </a:rPr>
                        <a:t>Submitting a tender offer - </a:t>
                      </a:r>
                      <a:r>
                        <a:rPr lang="en-US" sz="1400" b="1" kern="1200" dirty="0">
                          <a:solidFill>
                            <a:srgbClr val="FF0000"/>
                          </a:solidFill>
                          <a:effectLst/>
                          <a:latin typeface="+mn-lt"/>
                          <a:ea typeface="+mn-ea"/>
                          <a:cs typeface="+mn-cs"/>
                        </a:rPr>
                        <a:t>P</a:t>
                      </a:r>
                      <a:r>
                        <a:rPr lang="en-US" sz="1400" b="1" dirty="0">
                          <a:solidFill>
                            <a:srgbClr val="FF0000"/>
                          </a:solidFill>
                          <a:latin typeface="+mn-lt"/>
                        </a:rPr>
                        <a:t>articipation in More Than One Tender </a:t>
                      </a:r>
                      <a:endParaRPr lang="en-US" sz="1400" b="1" kern="1200" dirty="0">
                        <a:solidFill>
                          <a:srgbClr val="FF0000"/>
                        </a:solidFill>
                        <a:effectLst/>
                        <a:latin typeface="+mn-lt"/>
                        <a:ea typeface="+mn-ea"/>
                        <a:cs typeface="+mn-cs"/>
                      </a:endParaRPr>
                    </a:p>
                    <a:p>
                      <a:endParaRPr lang="en-US" sz="1400" dirty="0">
                        <a:solidFill>
                          <a:schemeClr val="tx1"/>
                        </a:solidFill>
                        <a:latin typeface="+mn-lt"/>
                      </a:endParaRPr>
                    </a:p>
                    <a:p>
                      <a:r>
                        <a:rPr lang="en-ZA" sz="1400" kern="1200" dirty="0">
                          <a:solidFill>
                            <a:schemeClr val="dk1"/>
                          </a:solidFill>
                          <a:effectLst/>
                          <a:latin typeface="+mn-lt"/>
                          <a:ea typeface="+mn-ea"/>
                          <a:cs typeface="+mn-cs"/>
                        </a:rPr>
                        <a:t>If a tenderer, including key persons, a joint venture partner or a Targeted Enterprise</a:t>
                      </a:r>
                      <a:r>
                        <a:rPr lang="x-none" sz="1400" kern="1200" dirty="0">
                          <a:solidFill>
                            <a:schemeClr val="dk1"/>
                          </a:solidFill>
                          <a:effectLst/>
                          <a:latin typeface="+mn-lt"/>
                          <a:ea typeface="+mn-ea"/>
                          <a:cs typeface="+mn-cs"/>
                        </a:rPr>
                        <a:t> </a:t>
                      </a:r>
                      <a:r>
                        <a:rPr lang="en-ZA" sz="1400" kern="1200" dirty="0">
                          <a:solidFill>
                            <a:schemeClr val="dk1"/>
                          </a:solidFill>
                          <a:effectLst/>
                          <a:latin typeface="+mn-lt"/>
                          <a:ea typeface="+mn-ea"/>
                          <a:cs typeface="+mn-cs"/>
                        </a:rPr>
                        <a:t>, submits or participates in more than one tender for the same project (X.004-051-2018/1F), then all such tenders shall be disqualified.</a:t>
                      </a:r>
                    </a:p>
                    <a:p>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0885938"/>
                  </a:ext>
                </a:extLst>
              </a:tr>
              <a:tr h="2678036">
                <a:tc>
                  <a:txBody>
                    <a:bodyPr/>
                    <a:lstStyle/>
                    <a:p>
                      <a:r>
                        <a:rPr lang="en-ZA" sz="1400" dirty="0">
                          <a:solidFill>
                            <a:schemeClr val="tx1"/>
                          </a:solidFill>
                          <a:latin typeface="+mn-lt"/>
                        </a:rPr>
                        <a:t>C.2.13.2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kern="1200" dirty="0">
                          <a:solidFill>
                            <a:schemeClr val="dk1"/>
                          </a:solidFill>
                          <a:effectLst/>
                          <a:latin typeface="+mn-lt"/>
                          <a:ea typeface="+mn-ea"/>
                          <a:cs typeface="+mn-cs"/>
                        </a:rPr>
                        <a:t>The returnable documents shall be electronically completed in their entirety, submitted on the issued software format or fully compatible format, unless otherwise specified.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b="1" kern="1200" dirty="0">
                          <a:solidFill>
                            <a:schemeClr val="dk1"/>
                          </a:solidFill>
                          <a:effectLst/>
                          <a:latin typeface="+mn-lt"/>
                          <a:ea typeface="+mn-ea"/>
                          <a:cs typeface="+mn-cs"/>
                        </a:rPr>
                        <a:t>Submission in the tender box</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lvl="0"/>
                      <a:r>
                        <a:rPr lang="en-ZA" sz="1400" kern="1200" dirty="0">
                          <a:solidFill>
                            <a:schemeClr val="dk1"/>
                          </a:solidFill>
                          <a:effectLst/>
                          <a:latin typeface="+mn-lt"/>
                          <a:ea typeface="+mn-ea"/>
                          <a:cs typeface="+mn-cs"/>
                        </a:rPr>
                        <a:t>Submit the tender offer electronically on a flash drive and printed hard copy of Form of Offer and summary of pricing schedule. </a:t>
                      </a:r>
                    </a:p>
                    <a:p>
                      <a:pPr lvl="0"/>
                      <a:r>
                        <a:rPr lang="en-ZA" sz="1400" kern="1200" dirty="0">
                          <a:solidFill>
                            <a:schemeClr val="dk1"/>
                          </a:solidFill>
                          <a:effectLst/>
                          <a:latin typeface="+mn-lt"/>
                          <a:ea typeface="+mn-ea"/>
                          <a:cs typeface="+mn-cs"/>
                        </a:rPr>
                        <a:t>(In the relevant MS Word 2013 and MS Excel 2013 format as issued, and not in .pdf format, except where so specified.) </a:t>
                      </a: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61913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18" y="11091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493619242"/>
              </p:ext>
            </p:extLst>
          </p:nvPr>
        </p:nvGraphicFramePr>
        <p:xfrm>
          <a:off x="333491" y="1682746"/>
          <a:ext cx="8476488" cy="4023360"/>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56161">
                <a:tc>
                  <a:txBody>
                    <a:bodyPr/>
                    <a:lstStyle/>
                    <a:p>
                      <a:r>
                        <a:rPr lang="en-ZA" sz="1400" dirty="0">
                          <a:solidFill>
                            <a:schemeClr val="tx1"/>
                          </a:solidFill>
                          <a:latin typeface="+mn-lt"/>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mn-lt"/>
                        </a:rPr>
                        <a:t>TENDER</a:t>
                      </a:r>
                      <a:r>
                        <a:rPr lang="en-ZA" sz="1400" baseline="0" dirty="0">
                          <a:solidFill>
                            <a:schemeClr val="tx1"/>
                          </a:solidFill>
                          <a:latin typeface="+mn-lt"/>
                        </a:rPr>
                        <a:t> DATA</a:t>
                      </a:r>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678036">
                <a:tc>
                  <a:txBody>
                    <a:bodyPr/>
                    <a:lstStyle/>
                    <a:p>
                      <a:r>
                        <a:rPr lang="en-ZA" sz="1400" dirty="0">
                          <a:solidFill>
                            <a:schemeClr val="tx1"/>
                          </a:solidFill>
                          <a:latin typeface="+mn-lt"/>
                        </a:rPr>
                        <a:t>C.2.13.3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kern="1200" dirty="0">
                          <a:solidFill>
                            <a:schemeClr val="dk1"/>
                          </a:solidFill>
                          <a:effectLst/>
                          <a:latin typeface="+mn-lt"/>
                          <a:ea typeface="+mn-ea"/>
                          <a:cs typeface="+mn-cs"/>
                        </a:rPr>
                        <a:t>Only the following needs to be submitted: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Volume 3 – Scanned on a flash drive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The following information has to be submitted on flash drive:</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The 1st file in pdf format which contains: </a:t>
                      </a:r>
                      <a:endParaRPr lang="en-US" sz="1400" kern="1200" dirty="0">
                        <a:solidFill>
                          <a:schemeClr val="dk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dk1"/>
                          </a:solidFill>
                          <a:effectLst/>
                          <a:latin typeface="+mn-lt"/>
                          <a:ea typeface="+mn-ea"/>
                          <a:cs typeface="+mn-cs"/>
                        </a:rPr>
                        <a:t>Scanned copy of Form of Offer (pdf) AND printed hardcopy of Form of Offer; and </a:t>
                      </a:r>
                      <a:endParaRPr lang="en-US" sz="1400" kern="1200" dirty="0">
                        <a:solidFill>
                          <a:schemeClr val="dk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dk1"/>
                          </a:solidFill>
                          <a:effectLst/>
                          <a:latin typeface="+mn-lt"/>
                          <a:ea typeface="+mn-ea"/>
                          <a:cs typeface="+mn-cs"/>
                        </a:rPr>
                        <a:t>Scanned copies of all returnable schedules and attachments (pdf).</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A 2nd file in Excel format </a:t>
                      </a:r>
                      <a:endParaRPr lang="en-US" sz="1400" kern="1200" dirty="0">
                        <a:solidFill>
                          <a:schemeClr val="dk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dk1"/>
                          </a:solidFill>
                          <a:effectLst/>
                          <a:latin typeface="+mn-lt"/>
                          <a:ea typeface="+mn-ea"/>
                          <a:cs typeface="+mn-cs"/>
                        </a:rPr>
                        <a:t>Completed pricing schedule (scanned copy in .pdf and copy in Excel) and printed hardcopy of Summary of Pricing Schedule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In the event of any discrepancy between the contents of the electronically priced schedule and the electronically provided pricing schedule in pdf format, the contents of the provided pdf format shall be taken as the valid contents. For the information provided by the tenderer as part of his submission, e.g. rates, the signed print-out shall be taken as the valid submission</a:t>
                      </a: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17899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18" y="11091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914711437"/>
              </p:ext>
            </p:extLst>
          </p:nvPr>
        </p:nvGraphicFramePr>
        <p:xfrm>
          <a:off x="333491" y="1719097"/>
          <a:ext cx="8476488" cy="4450080"/>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68342">
                <a:tc>
                  <a:txBody>
                    <a:bodyPr/>
                    <a:lstStyle/>
                    <a:p>
                      <a:pPr>
                        <a:tabLst>
                          <a:tab pos="360000" algn="l"/>
                          <a:tab pos="72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908561">
                <a:tc>
                  <a:txBody>
                    <a:bodyPr/>
                    <a:lstStyle/>
                    <a:p>
                      <a:pPr>
                        <a:tabLst>
                          <a:tab pos="360000" algn="l"/>
                          <a:tab pos="720000" algn="l"/>
                        </a:tabLst>
                      </a:pPr>
                      <a:r>
                        <a:rPr lang="en-ZA" sz="1400" dirty="0">
                          <a:solidFill>
                            <a:schemeClr val="tx1"/>
                          </a:solidFill>
                        </a:rPr>
                        <a:t>C.2.13.6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 pos="1080000" algn="l"/>
                        </a:tabLst>
                      </a:pPr>
                      <a:r>
                        <a:rPr lang="en-ZA" sz="1400" kern="1200" dirty="0">
                          <a:solidFill>
                            <a:schemeClr val="dk1"/>
                          </a:solidFill>
                          <a:effectLst/>
                          <a:latin typeface="+mn-lt"/>
                          <a:ea typeface="+mn-ea"/>
                          <a:cs typeface="+mn-cs"/>
                        </a:rPr>
                        <a:t>A two-envelope procedure will apply as follows:</a:t>
                      </a:r>
                      <a:endParaRPr lang="en-US" sz="1400" kern="1200" dirty="0">
                        <a:solidFill>
                          <a:schemeClr val="dk1"/>
                        </a:solidFill>
                        <a:effectLst/>
                        <a:latin typeface="+mn-lt"/>
                        <a:ea typeface="+mn-ea"/>
                        <a:cs typeface="+mn-cs"/>
                      </a:endParaRPr>
                    </a:p>
                    <a:p>
                      <a:pPr>
                        <a:tabLst>
                          <a:tab pos="360000" algn="l"/>
                          <a:tab pos="720000" algn="l"/>
                          <a:tab pos="1080000" algn="l"/>
                          <a:tab pos="1440000" algn="l"/>
                        </a:tabLst>
                      </a:pPr>
                      <a:r>
                        <a:rPr lang="en-ZA" sz="1400" i="1"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 pos="720000" algn="l"/>
                          <a:tab pos="1080000" algn="l"/>
                          <a:tab pos="1440000" algn="l"/>
                        </a:tabLst>
                      </a:pPr>
                      <a:r>
                        <a:rPr lang="en-ZA" sz="1400" i="1" kern="1200" dirty="0">
                          <a:solidFill>
                            <a:schemeClr val="dk1"/>
                          </a:solidFill>
                          <a:effectLst/>
                          <a:latin typeface="+mn-lt"/>
                          <a:ea typeface="+mn-ea"/>
                          <a:cs typeface="+mn-cs"/>
                        </a:rPr>
                        <a:t>1.	A folder is provided marked </a:t>
                      </a:r>
                      <a:r>
                        <a:rPr lang="en-ZA" sz="1400" b="1" i="1" kern="1200" dirty="0">
                          <a:solidFill>
                            <a:schemeClr val="dk1"/>
                          </a:solidFill>
                          <a:effectLst/>
                          <a:latin typeface="+mn-lt"/>
                          <a:ea typeface="+mn-ea"/>
                          <a:cs typeface="+mn-cs"/>
                        </a:rPr>
                        <a:t>“TECHNICAL PROPOSAL”</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a.	Ensure that all returnable schedules listed in T2.1 List of Returnable Schedules for inclusion in the Technical Proposal and listed in the Technical Proposal folder are electronically completed on a flash drive (all A-Forms on the provided MS Word file and convert to .pdf. and all B-Forms on the provided MS Excel file). Wherever it is a requirement to attach certificates or letters to the returnable schedules, these should be scanned in on the flash drive in .pdf format.</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b.	Upload the A-forms (.pdf), B-Forms (Excel and .pdf) and certificates or letters (.pdf) on the flash drive.</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	The completed flash drive should be marked with the tenderer’s company name, the project number and description and marked </a:t>
                      </a:r>
                      <a:r>
                        <a:rPr lang="en-ZA" sz="1400" b="1" kern="1200" dirty="0">
                          <a:solidFill>
                            <a:schemeClr val="dk1"/>
                          </a:solidFill>
                          <a:effectLst/>
                          <a:latin typeface="+mn-lt"/>
                          <a:ea typeface="+mn-ea"/>
                          <a:cs typeface="+mn-cs"/>
                        </a:rPr>
                        <a:t>“TECHNICAL PROPOSAL”</a:t>
                      </a:r>
                      <a:r>
                        <a:rPr lang="en-ZA" sz="1400"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c.	Scan and insert a valid B-BBEE certificate. </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d.	Scan and insert a copy of the completed Form C2.4: Key Persons for this Project and Summary of Normalised Hours Tendered.</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e.	Electronically sign the declaration in the folder.</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f.	Insert the electronically completed flash drive in an envelope marked </a:t>
                      </a:r>
                      <a:r>
                        <a:rPr lang="en-ZA" sz="1400" b="1" i="1" kern="1200" dirty="0">
                          <a:solidFill>
                            <a:schemeClr val="dk1"/>
                          </a:solidFill>
                          <a:effectLst/>
                          <a:latin typeface="+mn-lt"/>
                          <a:ea typeface="+mn-ea"/>
                          <a:cs typeface="+mn-cs"/>
                        </a:rPr>
                        <a:t>“TECHNICAL PROPOSAL”.</a:t>
                      </a:r>
                      <a:endParaRPr lang="en-US" sz="1400" kern="1200" dirty="0">
                        <a:solidFill>
                          <a:schemeClr val="dk1"/>
                        </a:solidFill>
                        <a:effectLst/>
                        <a:latin typeface="+mn-lt"/>
                        <a:ea typeface="+mn-ea"/>
                        <a:cs typeface="+mn-cs"/>
                      </a:endParaRPr>
                    </a:p>
                    <a:p>
                      <a:pPr>
                        <a:tabLst>
                          <a:tab pos="360000" algn="l"/>
                          <a:tab pos="720000" algn="l"/>
                          <a:tab pos="1080000" algn="l"/>
                        </a:tabLst>
                      </a:pPr>
                      <a:endParaRPr lang="en-ZA" sz="1400" i="1"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0885938"/>
                  </a:ext>
                </a:extLst>
              </a:tr>
            </a:tbl>
          </a:graphicData>
        </a:graphic>
      </p:graphicFrame>
    </p:spTree>
    <p:extLst>
      <p:ext uri="{BB962C8B-B14F-4D97-AF65-F5344CB8AC3E}">
        <p14:creationId xmlns:p14="http://schemas.microsoft.com/office/powerpoint/2010/main" val="4250474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3706" y="4233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833721986"/>
              </p:ext>
            </p:extLst>
          </p:nvPr>
        </p:nvGraphicFramePr>
        <p:xfrm>
          <a:off x="333491" y="1233322"/>
          <a:ext cx="8476488" cy="5516880"/>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82518">
                <a:tc>
                  <a:txBody>
                    <a:bodyPr/>
                    <a:lstStyle/>
                    <a:p>
                      <a:pPr>
                        <a:tabLst>
                          <a:tab pos="360000" algn="l"/>
                          <a:tab pos="720000" algn="l"/>
                          <a:tab pos="1080000" algn="l"/>
                          <a:tab pos="144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 pos="1080000" algn="l"/>
                          <a:tab pos="144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324314">
                <a:tc>
                  <a:txBody>
                    <a:bodyPr/>
                    <a:lstStyle/>
                    <a:p>
                      <a:pPr>
                        <a:tabLst>
                          <a:tab pos="360000" algn="l"/>
                          <a:tab pos="720000" algn="l"/>
                          <a:tab pos="1080000" algn="l"/>
                          <a:tab pos="1440000" algn="l"/>
                        </a:tabLst>
                      </a:pPr>
                      <a:r>
                        <a:rPr lang="en-ZA" sz="1400" dirty="0">
                          <a:solidFill>
                            <a:schemeClr val="tx1"/>
                          </a:solidFill>
                        </a:rPr>
                        <a:t>C.2.13.6</a:t>
                      </a:r>
                    </a:p>
                    <a:p>
                      <a:pPr>
                        <a:tabLst>
                          <a:tab pos="360000" algn="l"/>
                          <a:tab pos="720000" algn="l"/>
                          <a:tab pos="1080000" algn="l"/>
                          <a:tab pos="1440000" algn="l"/>
                        </a:tabLst>
                      </a:pPr>
                      <a:r>
                        <a:rPr lang="en-ZA" sz="1400" i="1" dirty="0">
                          <a:solidFill>
                            <a:schemeClr val="tx1"/>
                          </a:solidFill>
                        </a:rPr>
                        <a:t>continued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 pos="1080000" algn="l"/>
                          <a:tab pos="1440000" algn="l"/>
                        </a:tabLst>
                      </a:pPr>
                      <a:r>
                        <a:rPr lang="en-ZA" sz="1400" i="1" kern="1200" dirty="0">
                          <a:solidFill>
                            <a:schemeClr val="dk1"/>
                          </a:solidFill>
                          <a:effectLst/>
                          <a:latin typeface="+mn-lt"/>
                          <a:ea typeface="+mn-ea"/>
                          <a:cs typeface="+mn-cs"/>
                        </a:rPr>
                        <a:t>2.	A folder is provided marked </a:t>
                      </a:r>
                      <a:r>
                        <a:rPr lang="en-ZA" sz="1400" b="1" i="1" kern="1200" dirty="0">
                          <a:solidFill>
                            <a:schemeClr val="dk1"/>
                          </a:solidFill>
                          <a:effectLst/>
                          <a:latin typeface="+mn-lt"/>
                          <a:ea typeface="+mn-ea"/>
                          <a:cs typeface="+mn-cs"/>
                        </a:rPr>
                        <a:t>“FINANCIAL PROPOSAL”</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a.	Ensure that all returnable schedules listed in T2.1 List of Returnable Schedules for inclusion in the Financial Proposal and listed in the Financial Proposal folder are electronically completed on a flash drive (Contract Data and Pricing Schedule). Wherever it is a requirement to attach letters or certificates to the returnable schedules, these should be scanned in on the flash drive in .pdf format.</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	The completed flash drive should be marked with the tenderer’s company name, the project number and description and marked </a:t>
                      </a:r>
                      <a:r>
                        <a:rPr lang="en-ZA" sz="1400" b="1" kern="1200" dirty="0">
                          <a:solidFill>
                            <a:schemeClr val="dk1"/>
                          </a:solidFill>
                          <a:effectLst/>
                          <a:latin typeface="+mn-lt"/>
                          <a:ea typeface="+mn-ea"/>
                          <a:cs typeface="+mn-cs"/>
                        </a:rPr>
                        <a:t>“FINANCIAL PROPOSAL”</a:t>
                      </a:r>
                      <a:r>
                        <a:rPr lang="en-ZA" sz="1400"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b.	Electronically sign the declaration in the folder.</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c.	Complete and electronically sign the Form of Offer and scan into the folder. A draft copy of this form is provided.</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d.	Scan and insert a copy of the Summary of Pricing Schedule into the folder.</a:t>
                      </a:r>
                      <a:endParaRPr lang="en-US" sz="1400" kern="1200" dirty="0">
                        <a:solidFill>
                          <a:schemeClr val="dk1"/>
                        </a:solidFill>
                        <a:effectLst/>
                        <a:latin typeface="+mn-lt"/>
                        <a:ea typeface="+mn-ea"/>
                        <a:cs typeface="+mn-cs"/>
                      </a:endParaRPr>
                    </a:p>
                    <a:p>
                      <a:pPr marL="360000" indent="-360000">
                        <a:tabLst>
                          <a:tab pos="360000" algn="l"/>
                          <a:tab pos="720000" algn="l"/>
                          <a:tab pos="1080000" algn="l"/>
                          <a:tab pos="1440000" algn="l"/>
                        </a:tabLst>
                      </a:pPr>
                      <a:r>
                        <a:rPr lang="en-ZA" sz="1400" i="1" kern="1200" dirty="0">
                          <a:solidFill>
                            <a:schemeClr val="dk1"/>
                          </a:solidFill>
                          <a:effectLst/>
                          <a:latin typeface="+mn-lt"/>
                          <a:ea typeface="+mn-ea"/>
                          <a:cs typeface="+mn-cs"/>
                        </a:rPr>
                        <a:t>e.	Insert the electronically completed flash drive in an envelope marked </a:t>
                      </a:r>
                      <a:r>
                        <a:rPr lang="en-ZA" sz="1400" b="1" i="1" kern="1200" dirty="0">
                          <a:solidFill>
                            <a:schemeClr val="dk1"/>
                          </a:solidFill>
                          <a:effectLst/>
                          <a:latin typeface="+mn-lt"/>
                          <a:ea typeface="+mn-ea"/>
                          <a:cs typeface="+mn-cs"/>
                        </a:rPr>
                        <a:t>“FINANCIAL PROPOSAL – DO NOT OPEN WITH TECHNICAL PROPOSAL”</a:t>
                      </a:r>
                      <a:r>
                        <a:rPr lang="en-ZA" sz="1400" i="1"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p>
                      <a:pPr marL="342900" indent="-342900">
                        <a:buAutoNum type="alphaLcPeriod" startAt="6"/>
                        <a:tabLst>
                          <a:tab pos="360000" algn="l"/>
                          <a:tab pos="720000" algn="l"/>
                          <a:tab pos="1080000" algn="l"/>
                          <a:tab pos="1440000" algn="l"/>
                        </a:tabLst>
                      </a:pPr>
                      <a:r>
                        <a:rPr lang="en-ZA" sz="1400" i="1" kern="1200" dirty="0">
                          <a:solidFill>
                            <a:schemeClr val="dk1"/>
                          </a:solidFill>
                          <a:effectLst/>
                          <a:latin typeface="+mn-lt"/>
                          <a:ea typeface="+mn-ea"/>
                          <a:cs typeface="+mn-cs"/>
                        </a:rPr>
                        <a:t>Place and seal the signed and completed booklet with the electronically completed flash drive 	in an envelope marked </a:t>
                      </a:r>
                      <a:r>
                        <a:rPr lang="en-ZA" sz="1400" b="1" i="1" kern="1200" dirty="0">
                          <a:solidFill>
                            <a:schemeClr val="dk1"/>
                          </a:solidFill>
                          <a:effectLst/>
                          <a:latin typeface="+mn-lt"/>
                          <a:ea typeface="+mn-ea"/>
                          <a:cs typeface="+mn-cs"/>
                        </a:rPr>
                        <a:t>“FINANCIAL PROPOSAL - DO NOT OPEN WITH TECHNICAL PROPOSAL”</a:t>
                      </a:r>
                      <a:r>
                        <a:rPr lang="en-ZA" sz="1400" i="1" kern="1200" dirty="0">
                          <a:solidFill>
                            <a:schemeClr val="dk1"/>
                          </a:solidFill>
                          <a:effectLst/>
                          <a:latin typeface="+mn-lt"/>
                          <a:ea typeface="+mn-ea"/>
                          <a:cs typeface="+mn-cs"/>
                        </a:rPr>
                        <a:t>.</a:t>
                      </a:r>
                    </a:p>
                    <a:p>
                      <a:pPr marL="0" indent="0">
                        <a:buNone/>
                        <a:tabLst>
                          <a:tab pos="360000" algn="l"/>
                          <a:tab pos="720000" algn="l"/>
                          <a:tab pos="1080000" algn="l"/>
                          <a:tab pos="1440000" algn="l"/>
                        </a:tabLst>
                      </a:pPr>
                      <a:endParaRPr lang="en-US" sz="1400" kern="1200" dirty="0">
                        <a:solidFill>
                          <a:schemeClr val="dk1"/>
                        </a:solidFill>
                        <a:effectLst/>
                        <a:latin typeface="+mn-lt"/>
                        <a:ea typeface="+mn-ea"/>
                        <a:cs typeface="+mn-cs"/>
                      </a:endParaRPr>
                    </a:p>
                    <a:p>
                      <a:pPr>
                        <a:tabLst>
                          <a:tab pos="360000" algn="l"/>
                          <a:tab pos="720000" algn="l"/>
                          <a:tab pos="1080000" algn="l"/>
                          <a:tab pos="1440000" algn="l"/>
                        </a:tabLst>
                      </a:pPr>
                      <a:r>
                        <a:rPr lang="en-ZA" sz="1400" i="1" kern="1200" dirty="0">
                          <a:solidFill>
                            <a:schemeClr val="dk1"/>
                          </a:solidFill>
                          <a:effectLst/>
                          <a:latin typeface="+mn-lt"/>
                          <a:ea typeface="+mn-ea"/>
                          <a:cs typeface="+mn-cs"/>
                        </a:rPr>
                        <a:t>3.	Each envelope shall state on the outside the </a:t>
                      </a:r>
                      <a:r>
                        <a:rPr lang="en-ZA" sz="1400" b="1" i="1" kern="1200" dirty="0">
                          <a:solidFill>
                            <a:schemeClr val="dk1"/>
                          </a:solidFill>
                          <a:effectLst/>
                          <a:latin typeface="+mn-lt"/>
                          <a:ea typeface="+mn-ea"/>
                          <a:cs typeface="+mn-cs"/>
                        </a:rPr>
                        <a:t>Employer’s address, contract number and title as 	well as the Tenderer’s name, authorised representative’s name, postal address and contact 	telephone numbers.</a:t>
                      </a:r>
                      <a:endParaRPr lang="en-US" sz="1400" kern="1200" dirty="0">
                        <a:solidFill>
                          <a:schemeClr val="dk1"/>
                        </a:solidFill>
                        <a:effectLst/>
                        <a:latin typeface="+mn-lt"/>
                        <a:ea typeface="+mn-ea"/>
                        <a:cs typeface="+mn-cs"/>
                      </a:endParaRPr>
                    </a:p>
                    <a:p>
                      <a:pPr>
                        <a:tabLst>
                          <a:tab pos="360000" algn="l"/>
                          <a:tab pos="720000" algn="l"/>
                          <a:tab pos="1080000" algn="l"/>
                          <a:tab pos="1440000" algn="l"/>
                        </a:tabLst>
                      </a:pPr>
                      <a:r>
                        <a:rPr lang="en-ZA" sz="1400" i="1" kern="1200" dirty="0">
                          <a:solidFill>
                            <a:schemeClr val="dk1"/>
                          </a:solidFill>
                          <a:effectLst/>
                          <a:latin typeface="+mn-lt"/>
                          <a:ea typeface="+mn-ea"/>
                          <a:cs typeface="+mn-cs"/>
                        </a:rPr>
                        <a:t>4.	Seal both envelopes in an outer envelope with the words </a:t>
                      </a:r>
                      <a:r>
                        <a:rPr lang="en-ZA" sz="1400" b="1" i="1" kern="1200" dirty="0">
                          <a:solidFill>
                            <a:schemeClr val="dk1"/>
                          </a:solidFill>
                          <a:effectLst/>
                          <a:latin typeface="+mn-lt"/>
                          <a:ea typeface="+mn-ea"/>
                          <a:cs typeface="+mn-cs"/>
                        </a:rPr>
                        <a:t>“TENDER”</a:t>
                      </a:r>
                      <a:r>
                        <a:rPr lang="en-ZA" sz="1400" i="1" kern="1200" dirty="0">
                          <a:solidFill>
                            <a:schemeClr val="dk1"/>
                          </a:solidFill>
                          <a:effectLst/>
                          <a:latin typeface="+mn-lt"/>
                          <a:ea typeface="+mn-ea"/>
                          <a:cs typeface="+mn-cs"/>
                        </a:rPr>
                        <a:t> clearly marked and bearing 	the Employer’s name, contract number and description as well as the Tenderer’s authorised 	representative’s name, postal address and contact details.</a:t>
                      </a: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0885938"/>
                  </a:ext>
                </a:extLst>
              </a:tr>
            </a:tbl>
          </a:graphicData>
        </a:graphic>
      </p:graphicFrame>
    </p:spTree>
    <p:extLst>
      <p:ext uri="{BB962C8B-B14F-4D97-AF65-F5344CB8AC3E}">
        <p14:creationId xmlns:p14="http://schemas.microsoft.com/office/powerpoint/2010/main" val="422838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423458"/>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1563011224"/>
              </p:ext>
            </p:extLst>
          </p:nvPr>
        </p:nvGraphicFramePr>
        <p:xfrm>
          <a:off x="333756" y="3429000"/>
          <a:ext cx="8476488" cy="2062110"/>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185003">
                <a:tc>
                  <a:txBody>
                    <a:bodyPr/>
                    <a:lstStyle/>
                    <a:p>
                      <a:pPr>
                        <a:tabLst>
                          <a:tab pos="360000" algn="l"/>
                          <a:tab pos="72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543950">
                <a:tc>
                  <a:txBody>
                    <a:bodyPr/>
                    <a:lstStyle/>
                    <a:p>
                      <a:pPr>
                        <a:tabLst>
                          <a:tab pos="360000" algn="l"/>
                          <a:tab pos="720000" algn="l"/>
                        </a:tabLst>
                      </a:pPr>
                      <a:r>
                        <a:rPr lang="en-ZA" sz="1400" dirty="0">
                          <a:solidFill>
                            <a:schemeClr val="tx1"/>
                          </a:solidFill>
                        </a:rPr>
                        <a:t>C.2.13.6</a:t>
                      </a:r>
                    </a:p>
                    <a:p>
                      <a:pPr>
                        <a:tabLst>
                          <a:tab pos="360000" algn="l"/>
                          <a:tab pos="720000" algn="l"/>
                        </a:tabLst>
                      </a:pPr>
                      <a:r>
                        <a:rPr lang="en-ZA" sz="1400" i="1" dirty="0">
                          <a:solidFill>
                            <a:schemeClr val="tx1"/>
                          </a:solidFill>
                        </a:rPr>
                        <a:t>continued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i="1" kern="1200" dirty="0">
                          <a:solidFill>
                            <a:schemeClr val="dk1"/>
                          </a:solidFill>
                          <a:effectLst/>
                          <a:latin typeface="+mn-lt"/>
                          <a:ea typeface="+mn-ea"/>
                          <a:cs typeface="+mn-cs"/>
                        </a:rPr>
                        <a:t>SANRAL will not be held liable where the tenderer submit an electronic tender that cannot be accessed. </a:t>
                      </a:r>
                      <a:r>
                        <a:rPr lang="en-ZA" sz="1400" i="1" kern="1200" dirty="0">
                          <a:solidFill>
                            <a:srgbClr val="FF0000"/>
                          </a:solidFill>
                          <a:effectLst/>
                          <a:latin typeface="+mn-lt"/>
                          <a:ea typeface="+mn-ea"/>
                          <a:cs typeface="+mn-cs"/>
                        </a:rPr>
                        <a:t>The tenderer will be declared non-responsive if a tenderer submits:</a:t>
                      </a:r>
                      <a:endParaRPr lang="en-US" sz="1400" kern="1200" dirty="0">
                        <a:solidFill>
                          <a:srgbClr val="FF0000"/>
                        </a:solidFill>
                        <a:effectLst/>
                        <a:latin typeface="+mn-lt"/>
                        <a:ea typeface="+mn-ea"/>
                        <a:cs typeface="+mn-cs"/>
                      </a:endParaRPr>
                    </a:p>
                    <a:p>
                      <a:pPr marL="285750" lvl="0" indent="-285750">
                        <a:buFont typeface="Arial" panose="020B0604020202020204" pitchFamily="34" charset="0"/>
                        <a:buChar char="•"/>
                      </a:pPr>
                      <a:r>
                        <a:rPr lang="en-ZA" sz="1400" i="1" kern="1200" dirty="0">
                          <a:solidFill>
                            <a:srgbClr val="FF0000"/>
                          </a:solidFill>
                          <a:effectLst/>
                          <a:latin typeface="+mn-lt"/>
                          <a:ea typeface="+mn-ea"/>
                          <a:cs typeface="+mn-cs"/>
                        </a:rPr>
                        <a:t>One (1) envelope with 1 (one) document or 1 (one) flash drive (technical and financial);</a:t>
                      </a:r>
                      <a:endParaRPr lang="en-US" sz="1400" kern="1200" dirty="0">
                        <a:solidFill>
                          <a:srgbClr val="FF0000"/>
                        </a:solidFill>
                        <a:effectLst/>
                        <a:latin typeface="+mn-lt"/>
                        <a:ea typeface="+mn-ea"/>
                        <a:cs typeface="+mn-cs"/>
                      </a:endParaRPr>
                    </a:p>
                    <a:p>
                      <a:pPr marL="285750" lvl="0" indent="-285750">
                        <a:buFont typeface="Arial" panose="020B0604020202020204" pitchFamily="34" charset="0"/>
                        <a:buChar char="•"/>
                      </a:pPr>
                      <a:r>
                        <a:rPr lang="en-ZA" sz="1400" i="1" kern="1200" dirty="0">
                          <a:solidFill>
                            <a:srgbClr val="FF0000"/>
                          </a:solidFill>
                          <a:effectLst/>
                          <a:latin typeface="+mn-lt"/>
                          <a:ea typeface="+mn-ea"/>
                          <a:cs typeface="+mn-cs"/>
                        </a:rPr>
                        <a:t>Incorrectly labelled envelopes where the financial offer is labelled technical and the technical offer is labelled financial.</a:t>
                      </a:r>
                      <a:endParaRPr lang="en-US" sz="1400" kern="1200" dirty="0">
                        <a:solidFill>
                          <a:srgbClr val="FF0000"/>
                        </a:solidFill>
                        <a:effectLst/>
                        <a:latin typeface="+mn-lt"/>
                        <a:ea typeface="+mn-ea"/>
                        <a:cs typeface="+mn-cs"/>
                      </a:endParaRPr>
                    </a:p>
                    <a:p>
                      <a:pPr>
                        <a:tabLst>
                          <a:tab pos="360000" algn="l"/>
                          <a:tab pos="720000" algn="l"/>
                          <a:tab pos="1080000" algn="l"/>
                        </a:tabLst>
                      </a:pPr>
                      <a:endParaRPr lang="en-US" sz="1400" i="1"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0885938"/>
                  </a:ext>
                </a:extLst>
              </a:tr>
            </a:tbl>
          </a:graphicData>
        </a:graphic>
      </p:graphicFrame>
    </p:spTree>
    <p:extLst>
      <p:ext uri="{BB962C8B-B14F-4D97-AF65-F5344CB8AC3E}">
        <p14:creationId xmlns:p14="http://schemas.microsoft.com/office/powerpoint/2010/main" val="3428329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3706" y="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1001971124"/>
              </p:ext>
            </p:extLst>
          </p:nvPr>
        </p:nvGraphicFramePr>
        <p:xfrm>
          <a:off x="331903" y="1110615"/>
          <a:ext cx="8476488" cy="5181600"/>
        </p:xfrm>
        <a:graphic>
          <a:graphicData uri="http://schemas.openxmlformats.org/drawingml/2006/table">
            <a:tbl>
              <a:tblPr firstRow="1" bandRow="1">
                <a:tableStyleId>{5C22544A-7EE6-4342-B048-85BDC9FD1C3A}</a:tableStyleId>
              </a:tblPr>
              <a:tblGrid>
                <a:gridCol w="1086518">
                  <a:extLst>
                    <a:ext uri="{9D8B030D-6E8A-4147-A177-3AD203B41FA5}">
                      <a16:colId xmlns:a16="http://schemas.microsoft.com/office/drawing/2014/main" val="20000"/>
                    </a:ext>
                  </a:extLst>
                </a:gridCol>
                <a:gridCol w="7389970">
                  <a:extLst>
                    <a:ext uri="{9D8B030D-6E8A-4147-A177-3AD203B41FA5}">
                      <a16:colId xmlns:a16="http://schemas.microsoft.com/office/drawing/2014/main" val="20001"/>
                    </a:ext>
                  </a:extLst>
                </a:gridCol>
              </a:tblGrid>
              <a:tr h="443529">
                <a:tc>
                  <a:txBody>
                    <a:bodyPr/>
                    <a:lstStyle/>
                    <a:p>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058019">
                <a:tc>
                  <a:txBody>
                    <a:bodyPr/>
                    <a:lstStyle/>
                    <a:p>
                      <a:r>
                        <a:rPr lang="en-ZA" sz="1400" dirty="0">
                          <a:solidFill>
                            <a:schemeClr val="tx1"/>
                          </a:solidFill>
                        </a:rPr>
                        <a:t>C.2.15.1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kern="1200" dirty="0">
                          <a:solidFill>
                            <a:schemeClr val="dk1"/>
                          </a:solidFill>
                          <a:effectLst/>
                          <a:latin typeface="+mn-lt"/>
                          <a:ea typeface="+mn-ea"/>
                          <a:cs typeface="+mn-cs"/>
                        </a:rPr>
                        <a:t>Submission in Tender box:</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The Employer’s address for delivery of tender offers and identification details to be shown on each tender offer package are: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Location of tender box:	Reception, SANRAL Eastern Region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Physical address: 	South African National Roads Agency SOC Limited</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58 Van Eck Place</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Mkondeni</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Pietermaritzburg</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3201</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Identification details:	Mark the envelope with the tenderer’s company name and the project 		number and description as follows:</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r>
                        <a:rPr lang="en-ZA" sz="1600" b="1" kern="1200" dirty="0">
                          <a:solidFill>
                            <a:schemeClr val="dk1"/>
                          </a:solidFill>
                          <a:effectLst/>
                          <a:latin typeface="+mn-lt"/>
                          <a:ea typeface="+mn-ea"/>
                          <a:cs typeface="+mn-cs"/>
                        </a:rPr>
                        <a:t>TENDER SANRAL X.004-051-2018/1F FOR CONSULTING 		ENGINEERING GEOTECHNICAL SERVICES FOR SANRAL EASTERN 		REGION</a:t>
                      </a:r>
                      <a:endParaRPr lang="en-US" sz="1600" b="1"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Tenders must be submitted during hours (09:00 to 16:00) Monday to Friday at the Employer’s address.</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It is in the tenderer’s interest to ensure that the delivery of the tender offer is recorded in the Employer’s tenders received register and deposited in the tender box.</a:t>
                      </a: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0885938"/>
                  </a:ext>
                </a:extLst>
              </a:tr>
            </a:tbl>
          </a:graphicData>
        </a:graphic>
      </p:graphicFrame>
    </p:spTree>
    <p:extLst>
      <p:ext uri="{BB962C8B-B14F-4D97-AF65-F5344CB8AC3E}">
        <p14:creationId xmlns:p14="http://schemas.microsoft.com/office/powerpoint/2010/main" val="1328531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98882820"/>
              </p:ext>
            </p:extLst>
          </p:nvPr>
        </p:nvGraphicFramePr>
        <p:xfrm>
          <a:off x="333491" y="3149533"/>
          <a:ext cx="8476488" cy="1790340"/>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39275">
                <a:tc>
                  <a:txBody>
                    <a:bodyPr/>
                    <a:lstStyle/>
                    <a:p>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801032">
                <a:tc>
                  <a:txBody>
                    <a:bodyPr/>
                    <a:lstStyle/>
                    <a:p>
                      <a:r>
                        <a:rPr lang="en-ZA" sz="1400" dirty="0">
                          <a:solidFill>
                            <a:schemeClr val="tx1"/>
                          </a:solidFill>
                          <a:latin typeface="+mn-lt"/>
                        </a:rPr>
                        <a:t>C.2.15.2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kern="1200" dirty="0">
                          <a:solidFill>
                            <a:schemeClr val="dk1"/>
                          </a:solidFill>
                          <a:effectLst/>
                          <a:latin typeface="+mn-lt"/>
                          <a:ea typeface="+mn-ea"/>
                          <a:cs typeface="+mn-cs"/>
                        </a:rPr>
                        <a:t>The </a:t>
                      </a:r>
                      <a:r>
                        <a:rPr lang="en-ZA" sz="1400" kern="1200" dirty="0">
                          <a:solidFill>
                            <a:srgbClr val="FF0000"/>
                          </a:solidFill>
                          <a:effectLst/>
                          <a:latin typeface="+mn-lt"/>
                          <a:ea typeface="+mn-ea"/>
                          <a:cs typeface="+mn-cs"/>
                        </a:rPr>
                        <a:t>closing time</a:t>
                      </a:r>
                      <a:r>
                        <a:rPr lang="en-ZA" sz="1400" kern="1200" dirty="0">
                          <a:solidFill>
                            <a:schemeClr val="dk1"/>
                          </a:solidFill>
                          <a:effectLst/>
                          <a:latin typeface="+mn-lt"/>
                          <a:ea typeface="+mn-ea"/>
                          <a:cs typeface="+mn-cs"/>
                        </a:rPr>
                        <a:t> for submission of tender offers is 11:00 on </a:t>
                      </a:r>
                      <a:r>
                        <a:rPr lang="en-ZA" sz="1400" kern="1200" dirty="0">
                          <a:solidFill>
                            <a:srgbClr val="FF0000"/>
                          </a:solidFill>
                          <a:effectLst/>
                          <a:latin typeface="+mn-lt"/>
                          <a:ea typeface="+mn-ea"/>
                          <a:cs typeface="+mn-cs"/>
                        </a:rPr>
                        <a:t>Monday, 24 April 2023</a:t>
                      </a:r>
                      <a:r>
                        <a:rPr lang="en-ZA" sz="1400" i="1"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p>
                      <a:r>
                        <a:rPr lang="en-ZA" sz="1400" i="1"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Where closing date was extended, documents that were valid at the original closing date, remain valid for the extended closing date.</a:t>
                      </a:r>
                      <a:r>
                        <a:rPr lang="en-ZA" sz="1400" i="1"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27300">
                <a:tc>
                  <a:txBody>
                    <a:bodyPr/>
                    <a:lstStyle/>
                    <a:p>
                      <a:r>
                        <a:rPr lang="en-ZA" sz="1400" b="0" dirty="0">
                          <a:solidFill>
                            <a:schemeClr val="tx1"/>
                          </a:solidFill>
                        </a:rPr>
                        <a:t>C.2.16.1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b="0" i="0" u="none" strike="noStrike" kern="1200" baseline="0" dirty="0">
                          <a:solidFill>
                            <a:schemeClr val="tx1"/>
                          </a:solidFill>
                          <a:latin typeface="+mn-lt"/>
                          <a:ea typeface="+mn-ea"/>
                          <a:cs typeface="+mn-cs"/>
                        </a:rPr>
                        <a:t>The tender offer validity period is: </a:t>
                      </a:r>
                      <a:r>
                        <a:rPr lang="en-ZA" sz="1400" b="1" i="0" u="none" strike="noStrike" kern="1200" baseline="0" dirty="0">
                          <a:solidFill>
                            <a:srgbClr val="FF0000"/>
                          </a:solidFill>
                          <a:latin typeface="+mn-lt"/>
                          <a:ea typeface="+mn-ea"/>
                          <a:cs typeface="+mn-cs"/>
                        </a:rPr>
                        <a:t>180 days</a:t>
                      </a:r>
                      <a:r>
                        <a:rPr lang="en-ZA" sz="1400" b="0" i="0" u="none" strike="noStrike" kern="1200" baseline="0" dirty="0">
                          <a:solidFill>
                            <a:srgbClr val="FF0000"/>
                          </a:solidFill>
                          <a:latin typeface="+mn-lt"/>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7691463"/>
                  </a:ext>
                </a:extLst>
              </a:tr>
            </a:tbl>
          </a:graphicData>
        </a:graphic>
      </p:graphicFrame>
      <p:sp>
        <p:nvSpPr>
          <p:cNvPr id="3" name="TextBox 2">
            <a:extLst>
              <a:ext uri="{FF2B5EF4-FFF2-40B4-BE49-F238E27FC236}">
                <a16:creationId xmlns:a16="http://schemas.microsoft.com/office/drawing/2014/main" id="{DFBB8555-BCCE-4487-BDDD-5A29365D0C52}"/>
              </a:ext>
            </a:extLst>
          </p:cNvPr>
          <p:cNvSpPr txBox="1"/>
          <p:nvPr/>
        </p:nvSpPr>
        <p:spPr>
          <a:xfrm>
            <a:off x="-3706" y="1763651"/>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4" name="Table 3">
            <a:extLst>
              <a:ext uri="{FF2B5EF4-FFF2-40B4-BE49-F238E27FC236}">
                <a16:creationId xmlns:a16="http://schemas.microsoft.com/office/drawing/2014/main" id="{707DA543-4E60-D6F3-AE67-BA8D41A4F2AD}"/>
              </a:ext>
            </a:extLst>
          </p:cNvPr>
          <p:cNvGraphicFramePr>
            <a:graphicFrameLocks noGrp="1"/>
          </p:cNvGraphicFramePr>
          <p:nvPr>
            <p:extLst>
              <p:ext uri="{D42A27DB-BD31-4B8C-83A1-F6EECF244321}">
                <p14:modId xmlns:p14="http://schemas.microsoft.com/office/powerpoint/2010/main" val="3167024472"/>
              </p:ext>
            </p:extLst>
          </p:nvPr>
        </p:nvGraphicFramePr>
        <p:xfrm>
          <a:off x="331903" y="4938176"/>
          <a:ext cx="8476488" cy="731520"/>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728687">
                <a:tc>
                  <a:txBody>
                    <a:bodyPr/>
                    <a:lstStyle/>
                    <a:p>
                      <a:r>
                        <a:rPr lang="en-ZA" sz="1400" b="0" dirty="0">
                          <a:solidFill>
                            <a:schemeClr val="tx1"/>
                          </a:solidFill>
                        </a:rPr>
                        <a:t>C.2.16.2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0" kern="1200" dirty="0">
                          <a:solidFill>
                            <a:schemeClr val="dk1"/>
                          </a:solidFill>
                          <a:effectLst/>
                          <a:latin typeface="+mn-lt"/>
                          <a:ea typeface="+mn-ea"/>
                          <a:cs typeface="+mn-cs"/>
                        </a:rPr>
                        <a:t>Should the tenderer not accept the validity extension or if the tenderer does not withdraw a condition attached to a conditional acceptance, this shall result in a non-responsive tender or the tender is considered to have made an election to exclude itself from the tender process. </a:t>
                      </a:r>
                      <a:endParaRPr lang="en-US" sz="1400" b="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7691463"/>
                  </a:ext>
                </a:extLst>
              </a:tr>
            </a:tbl>
          </a:graphicData>
        </a:graphic>
      </p:graphicFrame>
    </p:spTree>
    <p:extLst>
      <p:ext uri="{BB962C8B-B14F-4D97-AF65-F5344CB8AC3E}">
        <p14:creationId xmlns:p14="http://schemas.microsoft.com/office/powerpoint/2010/main" val="731254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6570877"/>
              </p:ext>
            </p:extLst>
          </p:nvPr>
        </p:nvGraphicFramePr>
        <p:xfrm>
          <a:off x="427209" y="2539566"/>
          <a:ext cx="8289581" cy="3830836"/>
        </p:xfrm>
        <a:graphic>
          <a:graphicData uri="http://schemas.openxmlformats.org/drawingml/2006/table">
            <a:tbl>
              <a:tblPr firstRow="1" bandRow="1">
                <a:tableStyleId>{5C22544A-7EE6-4342-B048-85BDC9FD1C3A}</a:tableStyleId>
              </a:tblPr>
              <a:tblGrid>
                <a:gridCol w="1074743">
                  <a:extLst>
                    <a:ext uri="{9D8B030D-6E8A-4147-A177-3AD203B41FA5}">
                      <a16:colId xmlns:a16="http://schemas.microsoft.com/office/drawing/2014/main" val="20000"/>
                    </a:ext>
                  </a:extLst>
                </a:gridCol>
                <a:gridCol w="7214838">
                  <a:extLst>
                    <a:ext uri="{9D8B030D-6E8A-4147-A177-3AD203B41FA5}">
                      <a16:colId xmlns:a16="http://schemas.microsoft.com/office/drawing/2014/main" val="20001"/>
                    </a:ext>
                  </a:extLst>
                </a:gridCol>
              </a:tblGrid>
              <a:tr h="480464">
                <a:tc>
                  <a:txBody>
                    <a:bodyPr/>
                    <a:lstStyle/>
                    <a:p>
                      <a:pPr>
                        <a:tabLst>
                          <a:tab pos="36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312676">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Lst>
                        <a:defRPr/>
                      </a:pPr>
                      <a:r>
                        <a:rPr lang="en-ZA" sz="1400" b="0" dirty="0">
                          <a:solidFill>
                            <a:schemeClr val="tx1"/>
                          </a:solidFill>
                        </a:rPr>
                        <a:t>C.2.16.3</a:t>
                      </a:r>
                    </a:p>
                    <a:p>
                      <a:pPr>
                        <a:tabLst>
                          <a:tab pos="360000" algn="l"/>
                        </a:tabLst>
                      </a:pPr>
                      <a:endParaRPr lang="en-ZA"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Lst>
                      </a:pPr>
                      <a:r>
                        <a:rPr lang="en-US" sz="1400" b="1" kern="1200" dirty="0">
                          <a:solidFill>
                            <a:schemeClr val="dk1"/>
                          </a:solidFill>
                          <a:effectLst/>
                          <a:latin typeface="+mn-lt"/>
                          <a:ea typeface="+mn-ea"/>
                          <a:cs typeface="+mn-cs"/>
                        </a:rPr>
                        <a:t>Withdrawal of tender offers</a:t>
                      </a:r>
                    </a:p>
                    <a:p>
                      <a:pPr>
                        <a:tabLst>
                          <a:tab pos="360000" algn="l"/>
                        </a:tabLst>
                      </a:pPr>
                      <a:endParaRPr lang="en-US" sz="1400" b="1"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Where a tenderer, at any time after the opening of his tender offer but prior to entering into a contract based on his tender offer:</a:t>
                      </a:r>
                      <a:endParaRPr lang="en-US" sz="1400" kern="1200" dirty="0">
                        <a:solidFill>
                          <a:schemeClr val="dk1"/>
                        </a:solidFill>
                        <a:effectLst/>
                        <a:latin typeface="+mn-lt"/>
                        <a:ea typeface="+mn-ea"/>
                        <a:cs typeface="+mn-cs"/>
                      </a:endParaRPr>
                    </a:p>
                    <a:p>
                      <a:pPr marL="342900" lvl="0" indent="-342900">
                        <a:buFont typeface="+mj-lt"/>
                        <a:buAutoNum type="alphaLcParenR"/>
                      </a:pPr>
                      <a:r>
                        <a:rPr lang="en-ZA" sz="1400" kern="1200" dirty="0">
                          <a:solidFill>
                            <a:schemeClr val="dk1"/>
                          </a:solidFill>
                          <a:effectLst/>
                          <a:latin typeface="+mn-lt"/>
                          <a:ea typeface="+mn-ea"/>
                          <a:cs typeface="+mn-cs"/>
                        </a:rPr>
                        <a:t>withdraws his tender;</a:t>
                      </a:r>
                      <a:endParaRPr lang="en-US" sz="1400" kern="1200" dirty="0">
                        <a:solidFill>
                          <a:schemeClr val="dk1"/>
                        </a:solidFill>
                        <a:effectLst/>
                        <a:latin typeface="+mn-lt"/>
                        <a:ea typeface="+mn-ea"/>
                        <a:cs typeface="+mn-cs"/>
                      </a:endParaRPr>
                    </a:p>
                    <a:p>
                      <a:pPr marL="342900" lvl="0" indent="-342900">
                        <a:buFont typeface="+mj-lt"/>
                        <a:buAutoNum type="alphaLcParenR"/>
                      </a:pPr>
                      <a:r>
                        <a:rPr lang="en-ZA" sz="1400" kern="1200" dirty="0">
                          <a:solidFill>
                            <a:schemeClr val="dk1"/>
                          </a:solidFill>
                          <a:effectLst/>
                          <a:latin typeface="+mn-lt"/>
                          <a:ea typeface="+mn-ea"/>
                          <a:cs typeface="+mn-cs"/>
                        </a:rPr>
                        <a:t>gives notice of his inability to execute the contract in terms of his tender; or</a:t>
                      </a:r>
                      <a:endParaRPr lang="en-US" sz="1400" kern="1200" dirty="0">
                        <a:solidFill>
                          <a:schemeClr val="dk1"/>
                        </a:solidFill>
                        <a:effectLst/>
                        <a:latin typeface="+mn-lt"/>
                        <a:ea typeface="+mn-ea"/>
                        <a:cs typeface="+mn-cs"/>
                      </a:endParaRPr>
                    </a:p>
                    <a:p>
                      <a:pPr marL="342900" lvl="0" indent="-342900">
                        <a:buFont typeface="+mj-lt"/>
                        <a:buAutoNum type="alphaLcParenR"/>
                      </a:pPr>
                      <a:r>
                        <a:rPr lang="en-ZA" sz="1400" kern="1200" dirty="0">
                          <a:solidFill>
                            <a:schemeClr val="dk1"/>
                          </a:solidFill>
                          <a:effectLst/>
                          <a:latin typeface="+mn-lt"/>
                          <a:ea typeface="+mn-ea"/>
                          <a:cs typeface="+mn-cs"/>
                        </a:rPr>
                        <a:t>fails to comply with a request made in terms of C.2.17, C.2.18, C.3.9 or C.3.13;</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such tenderer shall be barred from tendering on any of the Employer’s tenders for a period to be determined by the Employer, but not less than 6 (six) months from a date determined by the Employer. This sanction also applies to tenders under evaluation and not yet awarded. This sanction does not apply to tenders under evaluation where a request for extension for the validity period was not accepted by the tenderer. The Employer may fully or partly exempt a tenderer from the provisions of this conditions if he is of the opinion that the circumstances justify the exemption.</a:t>
                      </a:r>
                      <a:endParaRPr lang="en-US" sz="1400" kern="1200" dirty="0">
                        <a:solidFill>
                          <a:schemeClr val="dk1"/>
                        </a:solidFill>
                        <a:effectLst/>
                        <a:latin typeface="+mn-lt"/>
                        <a:ea typeface="+mn-ea"/>
                        <a:cs typeface="+mn-cs"/>
                      </a:endParaRPr>
                    </a:p>
                    <a:p>
                      <a:pPr>
                        <a:tabLst>
                          <a:tab pos="360000" algn="l"/>
                        </a:tabLst>
                      </a:pPr>
                      <a:endParaRPr lang="en-US" sz="1400" b="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5BA9CB6D-DFF0-4CC1-BF7C-15728EDED0DB}"/>
              </a:ext>
            </a:extLst>
          </p:cNvPr>
          <p:cNvSpPr txBox="1"/>
          <p:nvPr/>
        </p:nvSpPr>
        <p:spPr>
          <a:xfrm>
            <a:off x="-3706" y="1490318"/>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337551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03819398"/>
              </p:ext>
            </p:extLst>
          </p:nvPr>
        </p:nvGraphicFramePr>
        <p:xfrm>
          <a:off x="258370" y="1392633"/>
          <a:ext cx="8627260" cy="4768137"/>
        </p:xfrm>
        <a:graphic>
          <a:graphicData uri="http://schemas.openxmlformats.org/drawingml/2006/table">
            <a:tbl>
              <a:tblPr firstRow="1" bandRow="1">
                <a:tableStyleId>{5C22544A-7EE6-4342-B048-85BDC9FD1C3A}</a:tableStyleId>
              </a:tblPr>
              <a:tblGrid>
                <a:gridCol w="954594">
                  <a:extLst>
                    <a:ext uri="{9D8B030D-6E8A-4147-A177-3AD203B41FA5}">
                      <a16:colId xmlns:a16="http://schemas.microsoft.com/office/drawing/2014/main" val="20000"/>
                    </a:ext>
                  </a:extLst>
                </a:gridCol>
                <a:gridCol w="7672666">
                  <a:extLst>
                    <a:ext uri="{9D8B030D-6E8A-4147-A177-3AD203B41FA5}">
                      <a16:colId xmlns:a16="http://schemas.microsoft.com/office/drawing/2014/main" val="20001"/>
                    </a:ext>
                  </a:extLst>
                </a:gridCol>
              </a:tblGrid>
              <a:tr h="740254">
                <a:tc>
                  <a:txBody>
                    <a:bodyPr/>
                    <a:lstStyle/>
                    <a:p>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861172">
                <a:tc>
                  <a:txBody>
                    <a:bodyPr/>
                    <a:lstStyle/>
                    <a:p>
                      <a:r>
                        <a:rPr lang="en-ZA" sz="1400" b="0" dirty="0">
                          <a:solidFill>
                            <a:schemeClr val="tx1"/>
                          </a:solidFill>
                        </a:rPr>
                        <a:t>C.2.18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kern="1200" dirty="0">
                          <a:solidFill>
                            <a:schemeClr val="dk1"/>
                          </a:solidFill>
                          <a:effectLst/>
                          <a:latin typeface="+mn-lt"/>
                          <a:ea typeface="+mn-ea"/>
                          <a:cs typeface="+mn-cs"/>
                        </a:rPr>
                        <a:t>Provide other material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dk1"/>
                          </a:solidFill>
                          <a:effectLst/>
                          <a:latin typeface="+mn-lt"/>
                          <a:ea typeface="+mn-ea"/>
                          <a:cs typeface="+mn-cs"/>
                        </a:rPr>
                        <a:t>Any additional information requested under the clause must be provided within </a:t>
                      </a:r>
                      <a:r>
                        <a:rPr lang="en-US" sz="1400" b="0" kern="1200" dirty="0">
                          <a:solidFill>
                            <a:srgbClr val="FF0000"/>
                          </a:solidFill>
                          <a:effectLst/>
                          <a:latin typeface="+mn-lt"/>
                          <a:ea typeface="+mn-ea"/>
                          <a:cs typeface="+mn-cs"/>
                        </a:rPr>
                        <a:t>5 (five) working days</a:t>
                      </a:r>
                      <a:r>
                        <a:rPr lang="en-US" sz="1400" b="0" kern="1200" dirty="0">
                          <a:solidFill>
                            <a:schemeClr val="dk1"/>
                          </a:solidFill>
                          <a:effectLst/>
                          <a:latin typeface="+mn-lt"/>
                          <a:ea typeface="+mn-ea"/>
                          <a:cs typeface="+mn-cs"/>
                        </a:rPr>
                        <a:t> of date of request.</a:t>
                      </a:r>
                      <a:endParaRPr lang="en-US" sz="14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8571428"/>
                  </a:ext>
                </a:extLst>
              </a:tr>
              <a:tr h="683293">
                <a:tc>
                  <a:txBody>
                    <a:bodyPr/>
                    <a:lstStyle/>
                    <a:p>
                      <a:r>
                        <a:rPr lang="en-ZA" sz="1400" dirty="0">
                          <a:solidFill>
                            <a:schemeClr val="tx1"/>
                          </a:solidFill>
                        </a:rPr>
                        <a:t>C.3.1.1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kern="1200" dirty="0">
                          <a:solidFill>
                            <a:schemeClr val="dk1"/>
                          </a:solidFill>
                          <a:effectLst/>
                          <a:latin typeface="+mn-lt"/>
                          <a:ea typeface="+mn-ea"/>
                          <a:cs typeface="+mn-cs"/>
                        </a:rPr>
                        <a:t>The Employer shall respond to clarifications received up to </a:t>
                      </a:r>
                      <a:r>
                        <a:rPr lang="en-US" sz="1400" kern="1200" dirty="0">
                          <a:solidFill>
                            <a:srgbClr val="FF0000"/>
                          </a:solidFill>
                          <a:effectLst/>
                          <a:latin typeface="+mn-lt"/>
                          <a:ea typeface="+mn-ea"/>
                          <a:cs typeface="+mn-cs"/>
                        </a:rPr>
                        <a:t>12 (twelve) working days</a:t>
                      </a:r>
                      <a:r>
                        <a:rPr lang="en-US" sz="1400" kern="1200" dirty="0">
                          <a:solidFill>
                            <a:schemeClr val="dk1"/>
                          </a:solidFill>
                          <a:effectLst/>
                          <a:latin typeface="+mn-lt"/>
                          <a:ea typeface="+mn-ea"/>
                          <a:cs typeface="+mn-cs"/>
                        </a:rPr>
                        <a:t> before tender closing date. </a:t>
                      </a:r>
                    </a:p>
                    <a:p>
                      <a:r>
                        <a:rPr lang="en-US" sz="1400" kern="1200" dirty="0">
                          <a:solidFill>
                            <a:schemeClr val="dk1"/>
                          </a:solidFill>
                          <a:effectLst/>
                          <a:latin typeface="+mn-lt"/>
                          <a:ea typeface="+mn-ea"/>
                          <a:cs typeface="+mn-cs"/>
                        </a:rPr>
                        <a:t> </a:t>
                      </a:r>
                    </a:p>
                    <a:p>
                      <a:r>
                        <a:rPr lang="en-ZA" sz="1400" kern="1200" dirty="0">
                          <a:solidFill>
                            <a:srgbClr val="FF0000"/>
                          </a:solidFill>
                          <a:effectLst/>
                          <a:latin typeface="+mn-lt"/>
                          <a:ea typeface="+mn-ea"/>
                          <a:cs typeface="+mn-cs"/>
                        </a:rPr>
                        <a:t>The Employer shall respond to any clarifications from the tenderers emanating from the addenda until 3 (three) working days before tender closing date.</a:t>
                      </a:r>
                      <a:endParaRPr lang="en-US" sz="1400" kern="1200" dirty="0">
                        <a:solidFill>
                          <a:srgbClr val="FF0000"/>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1163489"/>
                  </a:ext>
                </a:extLst>
              </a:tr>
              <a:tr h="423511">
                <a:tc>
                  <a:txBody>
                    <a:bodyPr/>
                    <a:lstStyle/>
                    <a:p>
                      <a:pPr marL="0" algn="l" defTabSz="914400" rtl="0" eaLnBrk="1" latinLnBrk="0" hangingPunct="1"/>
                      <a:r>
                        <a:rPr lang="en-ZA" sz="1400" b="0" kern="1200" dirty="0">
                          <a:solidFill>
                            <a:schemeClr val="tx1"/>
                          </a:solidFill>
                          <a:latin typeface="+mn-lt"/>
                          <a:ea typeface="+mn-ea"/>
                          <a:cs typeface="+mn-cs"/>
                        </a:rPr>
                        <a:t>C.3.2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latin typeface="+mn-lt"/>
                          <a:ea typeface="+mn-ea"/>
                          <a:cs typeface="+mn-cs"/>
                        </a:rPr>
                        <a:t>The employer shall issue addenda until </a:t>
                      </a:r>
                      <a:r>
                        <a:rPr lang="en-US" sz="1400" b="0" kern="1200" dirty="0">
                          <a:solidFill>
                            <a:srgbClr val="FF0000"/>
                          </a:solidFill>
                          <a:latin typeface="+mn-lt"/>
                          <a:ea typeface="+mn-ea"/>
                          <a:cs typeface="+mn-cs"/>
                        </a:rPr>
                        <a:t>10 (ten) working days</a:t>
                      </a:r>
                      <a:r>
                        <a:rPr lang="en-US" sz="1400" b="0" kern="1200" dirty="0">
                          <a:solidFill>
                            <a:schemeClr val="tx1"/>
                          </a:solidFill>
                          <a:latin typeface="+mn-lt"/>
                          <a:ea typeface="+mn-ea"/>
                          <a:cs typeface="+mn-cs"/>
                        </a:rPr>
                        <a:t> before tender closing date. </a:t>
                      </a:r>
                      <a:endParaRPr lang="en-ZA" sz="14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0333593"/>
                  </a:ext>
                </a:extLst>
              </a:tr>
              <a:tr h="813776">
                <a:tc>
                  <a:txBody>
                    <a:bodyPr/>
                    <a:lstStyle/>
                    <a:p>
                      <a:r>
                        <a:rPr lang="en-ZA" sz="1400" b="0" dirty="0">
                          <a:solidFill>
                            <a:schemeClr val="tx1"/>
                          </a:solidFill>
                        </a:rPr>
                        <a:t>C.3.4.1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kern="1200" dirty="0">
                          <a:solidFill>
                            <a:schemeClr val="dk1"/>
                          </a:solidFill>
                          <a:effectLst/>
                          <a:latin typeface="+mn-lt"/>
                          <a:ea typeface="+mn-ea"/>
                          <a:cs typeface="+mn-cs"/>
                        </a:rPr>
                        <a:t>Opening of tender submissions</a:t>
                      </a:r>
                      <a:endParaRPr lang="en-US" sz="1400" kern="1200" dirty="0">
                        <a:solidFill>
                          <a:schemeClr val="dk1"/>
                        </a:solidFill>
                        <a:effectLst/>
                        <a:latin typeface="+mn-lt"/>
                        <a:ea typeface="+mn-ea"/>
                        <a:cs typeface="+mn-cs"/>
                      </a:endParaRPr>
                    </a:p>
                    <a:p>
                      <a:endParaRPr lang="en-ZA"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The time for opening of the technical offer via live streaming is:</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Time: 11h00 on Monday, 24</a:t>
                      </a:r>
                      <a:r>
                        <a:rPr lang="en-ZA" sz="1400" kern="1200" baseline="30000" dirty="0">
                          <a:solidFill>
                            <a:schemeClr val="dk1"/>
                          </a:solidFill>
                          <a:effectLst/>
                          <a:latin typeface="+mn-lt"/>
                          <a:ea typeface="+mn-ea"/>
                          <a:cs typeface="+mn-cs"/>
                        </a:rPr>
                        <a:t>th</a:t>
                      </a:r>
                      <a:r>
                        <a:rPr lang="en-ZA" sz="1400" kern="1200" dirty="0">
                          <a:solidFill>
                            <a:schemeClr val="dk1"/>
                          </a:solidFill>
                          <a:effectLst/>
                          <a:latin typeface="+mn-lt"/>
                          <a:ea typeface="+mn-ea"/>
                          <a:cs typeface="+mn-cs"/>
                        </a:rPr>
                        <a:t> April 2023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ZA" sz="1400" kern="1200" dirty="0">
                          <a:solidFill>
                            <a:schemeClr val="dk1"/>
                          </a:solidFill>
                          <a:effectLst/>
                          <a:latin typeface="+mn-lt"/>
                          <a:ea typeface="+mn-ea"/>
                          <a:cs typeface="+mn-cs"/>
                        </a:rPr>
                        <a:t>Location: Streaming link to be sent to all tenderers that completed and submitted Form A1.1.</a:t>
                      </a:r>
                      <a:endParaRPr lang="en-US" sz="1400" kern="1200" dirty="0">
                        <a:solidFill>
                          <a:schemeClr val="dk1"/>
                        </a:solidFill>
                        <a:effectLst/>
                        <a:latin typeface="+mn-lt"/>
                        <a:ea typeface="+mn-ea"/>
                        <a:cs typeface="+mn-cs"/>
                      </a:endParaRPr>
                    </a:p>
                    <a:p>
                      <a:endParaRPr lang="en-ZA" sz="1400" b="1"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0149439"/>
                  </a:ext>
                </a:extLst>
              </a:tr>
            </a:tbl>
          </a:graphicData>
        </a:graphic>
      </p:graphicFrame>
      <p:sp>
        <p:nvSpPr>
          <p:cNvPr id="7" name="TextBox 6">
            <a:extLst>
              <a:ext uri="{FF2B5EF4-FFF2-40B4-BE49-F238E27FC236}">
                <a16:creationId xmlns:a16="http://schemas.microsoft.com/office/drawing/2014/main" id="{5BA9CB6D-DFF0-4CC1-BF7C-15728EDED0DB}"/>
              </a:ext>
            </a:extLst>
          </p:cNvPr>
          <p:cNvSpPr txBox="1"/>
          <p:nvPr/>
        </p:nvSpPr>
        <p:spPr>
          <a:xfrm>
            <a:off x="0" y="923648"/>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1729717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270902"/>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8" name="Table 7">
            <a:extLst>
              <a:ext uri="{FF2B5EF4-FFF2-40B4-BE49-F238E27FC236}">
                <a16:creationId xmlns:a16="http://schemas.microsoft.com/office/drawing/2014/main" id="{24AD6F4C-D1CC-4649-A186-7A30350FA238}"/>
              </a:ext>
            </a:extLst>
          </p:cNvPr>
          <p:cNvGraphicFramePr>
            <a:graphicFrameLocks noGrp="1"/>
          </p:cNvGraphicFramePr>
          <p:nvPr>
            <p:extLst>
              <p:ext uri="{D42A27DB-BD31-4B8C-83A1-F6EECF244321}">
                <p14:modId xmlns:p14="http://schemas.microsoft.com/office/powerpoint/2010/main" val="3474855503"/>
              </p:ext>
            </p:extLst>
          </p:nvPr>
        </p:nvGraphicFramePr>
        <p:xfrm>
          <a:off x="381431" y="2581388"/>
          <a:ext cx="8389402" cy="518160"/>
        </p:xfrm>
        <a:graphic>
          <a:graphicData uri="http://schemas.openxmlformats.org/drawingml/2006/table">
            <a:tbl>
              <a:tblPr firstRow="1" bandRow="1">
                <a:tableStyleId>{5C22544A-7EE6-4342-B048-85BDC9FD1C3A}</a:tableStyleId>
              </a:tblPr>
              <a:tblGrid>
                <a:gridCol w="966810">
                  <a:extLst>
                    <a:ext uri="{9D8B030D-6E8A-4147-A177-3AD203B41FA5}">
                      <a16:colId xmlns:a16="http://schemas.microsoft.com/office/drawing/2014/main" val="20000"/>
                    </a:ext>
                  </a:extLst>
                </a:gridCol>
                <a:gridCol w="7422592">
                  <a:extLst>
                    <a:ext uri="{9D8B030D-6E8A-4147-A177-3AD203B41FA5}">
                      <a16:colId xmlns:a16="http://schemas.microsoft.com/office/drawing/2014/main" val="20001"/>
                    </a:ext>
                  </a:extLst>
                </a:gridCol>
              </a:tblGrid>
              <a:tr h="435277">
                <a:tc>
                  <a:txBody>
                    <a:bodyPr/>
                    <a:lstStyle/>
                    <a:p>
                      <a:r>
                        <a:rPr lang="en-ZA" sz="1400" dirty="0">
                          <a:solidFill>
                            <a:schemeClr val="tx1"/>
                          </a:solidFill>
                          <a:latin typeface="+mn-lt"/>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mn-lt"/>
                        </a:rPr>
                        <a:t>TENDER</a:t>
                      </a:r>
                      <a:r>
                        <a:rPr lang="en-ZA" sz="1400" baseline="0" dirty="0">
                          <a:solidFill>
                            <a:schemeClr val="tx1"/>
                          </a:solidFill>
                          <a:latin typeface="+mn-lt"/>
                        </a:rPr>
                        <a:t> DATA</a:t>
                      </a:r>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0" name="Table 9">
            <a:extLst>
              <a:ext uri="{FF2B5EF4-FFF2-40B4-BE49-F238E27FC236}">
                <a16:creationId xmlns:a16="http://schemas.microsoft.com/office/drawing/2014/main" id="{9CBCA378-FF79-4EC5-BF33-F7B7C75C64E9}"/>
              </a:ext>
            </a:extLst>
          </p:cNvPr>
          <p:cNvGraphicFramePr>
            <a:graphicFrameLocks noGrp="1"/>
          </p:cNvGraphicFramePr>
          <p:nvPr>
            <p:extLst>
              <p:ext uri="{D42A27DB-BD31-4B8C-83A1-F6EECF244321}">
                <p14:modId xmlns:p14="http://schemas.microsoft.com/office/powerpoint/2010/main" val="3512215357"/>
              </p:ext>
            </p:extLst>
          </p:nvPr>
        </p:nvGraphicFramePr>
        <p:xfrm>
          <a:off x="377299" y="3102140"/>
          <a:ext cx="8393534" cy="2438400"/>
        </p:xfrm>
        <a:graphic>
          <a:graphicData uri="http://schemas.openxmlformats.org/drawingml/2006/table">
            <a:tbl>
              <a:tblPr firstRow="1" bandRow="1">
                <a:tableStyleId>{5C22544A-7EE6-4342-B048-85BDC9FD1C3A}</a:tableStyleId>
              </a:tblPr>
              <a:tblGrid>
                <a:gridCol w="969965">
                  <a:extLst>
                    <a:ext uri="{9D8B030D-6E8A-4147-A177-3AD203B41FA5}">
                      <a16:colId xmlns:a16="http://schemas.microsoft.com/office/drawing/2014/main" val="20000"/>
                    </a:ext>
                  </a:extLst>
                </a:gridCol>
                <a:gridCol w="7423569">
                  <a:extLst>
                    <a:ext uri="{9D8B030D-6E8A-4147-A177-3AD203B41FA5}">
                      <a16:colId xmlns:a16="http://schemas.microsoft.com/office/drawing/2014/main" val="20001"/>
                    </a:ext>
                  </a:extLst>
                </a:gridCol>
              </a:tblGrid>
              <a:tr h="1881044">
                <a:tc>
                  <a:txBody>
                    <a:bodyPr/>
                    <a:lstStyle/>
                    <a:p>
                      <a:r>
                        <a:rPr lang="en-ZA" sz="1400" b="0" dirty="0">
                          <a:solidFill>
                            <a:schemeClr val="tx1"/>
                          </a:solidFill>
                        </a:rPr>
                        <a:t>C.3.7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kern="1200" dirty="0">
                          <a:solidFill>
                            <a:schemeClr val="dk1"/>
                          </a:solidFill>
                          <a:effectLst/>
                          <a:latin typeface="+mn-lt"/>
                          <a:ea typeface="+mn-ea"/>
                          <a:cs typeface="+mn-cs"/>
                        </a:rPr>
                        <a:t>Grounds For Rejecting a tender offer in case of corrupt of fraudulent practices</a:t>
                      </a:r>
                    </a:p>
                    <a:p>
                      <a:endParaRPr lang="en-ZA"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Prior to disqualification in terms of section 14.1 of PPR  2017, the Employer shall inform the tenderer and give the tenderer an opportunity to make representations within 14 days as to why the tender submitted should not be disqualified and as to why the tenderer should not be restricted by the National Treasury from conducting any business with any organ of state for a period not exceeding 10 years.</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In the event of disqualification, the Employer may, at its sole discretion, claim damages from the tenderer and impose a specified period during which tender offers will not be accepted from the offending tenderer and, the Employer shall inform the National Treasury and the CIDB in writing.</a:t>
                      </a:r>
                      <a:endParaRPr lang="en-US" sz="1400" b="0"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0649431"/>
                  </a:ext>
                </a:extLst>
              </a:tr>
            </a:tbl>
          </a:graphicData>
        </a:graphic>
      </p:graphicFrame>
    </p:spTree>
    <p:extLst>
      <p:ext uri="{BB962C8B-B14F-4D97-AF65-F5344CB8AC3E}">
        <p14:creationId xmlns:p14="http://schemas.microsoft.com/office/powerpoint/2010/main" val="2071555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7749778"/>
              </p:ext>
            </p:extLst>
          </p:nvPr>
        </p:nvGraphicFramePr>
        <p:xfrm>
          <a:off x="159526" y="1873807"/>
          <a:ext cx="8821241" cy="4236720"/>
        </p:xfrm>
        <a:graphic>
          <a:graphicData uri="http://schemas.openxmlformats.org/drawingml/2006/table">
            <a:tbl>
              <a:tblPr firstRow="1" bandRow="1">
                <a:tableStyleId>{5C22544A-7EE6-4342-B048-85BDC9FD1C3A}</a:tableStyleId>
              </a:tblPr>
              <a:tblGrid>
                <a:gridCol w="1221599">
                  <a:extLst>
                    <a:ext uri="{9D8B030D-6E8A-4147-A177-3AD203B41FA5}">
                      <a16:colId xmlns:a16="http://schemas.microsoft.com/office/drawing/2014/main" val="20000"/>
                    </a:ext>
                  </a:extLst>
                </a:gridCol>
                <a:gridCol w="7599642">
                  <a:extLst>
                    <a:ext uri="{9D8B030D-6E8A-4147-A177-3AD203B41FA5}">
                      <a16:colId xmlns:a16="http://schemas.microsoft.com/office/drawing/2014/main" val="20001"/>
                    </a:ext>
                  </a:extLst>
                </a:gridCol>
              </a:tblGrid>
              <a:tr h="435277">
                <a:tc>
                  <a:txBody>
                    <a:bodyPr/>
                    <a:lstStyle/>
                    <a:p>
                      <a:pPr>
                        <a:tabLst>
                          <a:tab pos="360000" algn="l"/>
                          <a:tab pos="720000" algn="l"/>
                          <a:tab pos="1080000" algn="l"/>
                          <a:tab pos="144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 pos="1080000" algn="l"/>
                          <a:tab pos="144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35277">
                <a:tc>
                  <a:txBody>
                    <a:bodyPr/>
                    <a:lstStyle/>
                    <a:p>
                      <a:pPr>
                        <a:tabLst>
                          <a:tab pos="360000" algn="l"/>
                          <a:tab pos="720000" algn="l"/>
                          <a:tab pos="1080000" algn="l"/>
                          <a:tab pos="1440000" algn="l"/>
                        </a:tabLst>
                      </a:pPr>
                      <a:r>
                        <a:rPr lang="en-ZA" sz="1400" dirty="0">
                          <a:solidFill>
                            <a:schemeClr val="tx1"/>
                          </a:solidFill>
                        </a:rPr>
                        <a:t>C.3.9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 pos="1080000" algn="l"/>
                          <a:tab pos="1440000" algn="l"/>
                        </a:tabLst>
                      </a:pPr>
                      <a:r>
                        <a:rPr lang="en-ZA" sz="1400" b="1" kern="1200" dirty="0">
                          <a:solidFill>
                            <a:schemeClr val="tx1"/>
                          </a:solidFill>
                          <a:effectLst/>
                          <a:latin typeface="+mn-lt"/>
                          <a:ea typeface="+mn-ea"/>
                          <a:cs typeface="+mn-cs"/>
                        </a:rPr>
                        <a:t>Arithmetical errors, omissions, discrepancies and imbalanced unit rates</a:t>
                      </a:r>
                    </a:p>
                    <a:p>
                      <a:pPr>
                        <a:tabLst>
                          <a:tab pos="360000" algn="l"/>
                          <a:tab pos="720000" algn="l"/>
                          <a:tab pos="1080000" algn="l"/>
                          <a:tab pos="1440000" algn="l"/>
                        </a:tabLst>
                      </a:pPr>
                      <a:r>
                        <a:rPr lang="en-ZA" sz="1400" kern="1200" dirty="0">
                          <a:solidFill>
                            <a:schemeClr val="dk1"/>
                          </a:solidFill>
                          <a:effectLst/>
                          <a:latin typeface="+mn-lt"/>
                          <a:ea typeface="+mn-ea"/>
                          <a:cs typeface="+mn-cs"/>
                        </a:rPr>
                        <a:t> </a:t>
                      </a:r>
                    </a:p>
                    <a:p>
                      <a:pPr>
                        <a:tabLst>
                          <a:tab pos="360000" algn="l"/>
                          <a:tab pos="720000" algn="l"/>
                          <a:tab pos="1080000" algn="l"/>
                          <a:tab pos="1440000" algn="l"/>
                        </a:tabLst>
                      </a:pPr>
                      <a:r>
                        <a:rPr lang="en-US" sz="1400" kern="1200" dirty="0">
                          <a:solidFill>
                            <a:schemeClr val="dk1"/>
                          </a:solidFill>
                          <a:effectLst/>
                          <a:latin typeface="+mn-lt"/>
                          <a:ea typeface="+mn-ea"/>
                          <a:cs typeface="+mn-cs"/>
                        </a:rPr>
                        <a:t>Check responsive tenders for discrepancies between amounts in words and amounts in figures.  Where there is a discrepancy between the amounts in figures and the amount in words, the amount appearing in the summary to the Pricing Schedule shall govern.</a:t>
                      </a:r>
                    </a:p>
                    <a:p>
                      <a:pPr>
                        <a:tabLst>
                          <a:tab pos="360000" algn="l"/>
                          <a:tab pos="720000" algn="l"/>
                          <a:tab pos="1080000" algn="l"/>
                          <a:tab pos="1440000" algn="l"/>
                        </a:tabLst>
                      </a:pPr>
                      <a:endParaRPr lang="en-US" sz="1400" kern="1200" dirty="0">
                        <a:solidFill>
                          <a:schemeClr val="dk1"/>
                        </a:solidFill>
                        <a:effectLst/>
                        <a:latin typeface="+mn-lt"/>
                        <a:ea typeface="+mn-ea"/>
                        <a:cs typeface="+mn-cs"/>
                      </a:endParaRPr>
                    </a:p>
                    <a:p>
                      <a:pPr>
                        <a:tabLst>
                          <a:tab pos="360000" algn="l"/>
                          <a:tab pos="720000" algn="l"/>
                          <a:tab pos="1080000" algn="l"/>
                          <a:tab pos="1440000" algn="l"/>
                        </a:tabLst>
                      </a:pPr>
                      <a:r>
                        <a:rPr lang="en-US" sz="1400" kern="1200" dirty="0">
                          <a:solidFill>
                            <a:schemeClr val="dk1"/>
                          </a:solidFill>
                          <a:effectLst/>
                          <a:latin typeface="+mn-lt"/>
                          <a:ea typeface="+mn-ea"/>
                          <a:cs typeface="+mn-cs"/>
                        </a:rPr>
                        <a:t>Check responsive tender offers for:</a:t>
                      </a:r>
                    </a:p>
                    <a:p>
                      <a:pPr>
                        <a:tabLst>
                          <a:tab pos="360000" algn="l"/>
                          <a:tab pos="720000" algn="l"/>
                          <a:tab pos="1080000" algn="l"/>
                          <a:tab pos="1440000" algn="l"/>
                        </a:tabLst>
                      </a:pPr>
                      <a:r>
                        <a:rPr lang="en-US" sz="1400" kern="1200" dirty="0">
                          <a:solidFill>
                            <a:schemeClr val="dk1"/>
                          </a:solidFill>
                          <a:effectLst/>
                          <a:latin typeface="+mn-lt"/>
                          <a:ea typeface="+mn-ea"/>
                          <a:cs typeface="+mn-cs"/>
                        </a:rPr>
                        <a:t>(a)	the gross misplacement of the decimal point in any unit rate;</a:t>
                      </a:r>
                    </a:p>
                    <a:p>
                      <a:pPr>
                        <a:tabLst>
                          <a:tab pos="360000" algn="l"/>
                          <a:tab pos="720000" algn="l"/>
                          <a:tab pos="1080000" algn="l"/>
                          <a:tab pos="1440000" algn="l"/>
                        </a:tabLst>
                      </a:pPr>
                      <a:r>
                        <a:rPr lang="en-US" sz="1400" kern="1200" dirty="0">
                          <a:solidFill>
                            <a:schemeClr val="dk1"/>
                          </a:solidFill>
                          <a:effectLst/>
                          <a:latin typeface="+mn-lt"/>
                          <a:ea typeface="+mn-ea"/>
                          <a:cs typeface="+mn-cs"/>
                        </a:rPr>
                        <a:t>(b)	omissions made in completing the Pricing Schedule or Bills of Quantities; or</a:t>
                      </a:r>
                    </a:p>
                    <a:p>
                      <a:pPr>
                        <a:tabLst>
                          <a:tab pos="360000" algn="l"/>
                          <a:tab pos="720000" algn="l"/>
                          <a:tab pos="1080000" algn="l"/>
                          <a:tab pos="1440000" algn="l"/>
                        </a:tabLst>
                      </a:pPr>
                      <a:r>
                        <a:rPr lang="en-US" sz="1400" kern="1200" dirty="0">
                          <a:solidFill>
                            <a:schemeClr val="dk1"/>
                          </a:solidFill>
                          <a:effectLst/>
                          <a:latin typeface="+mn-lt"/>
                          <a:ea typeface="+mn-ea"/>
                          <a:cs typeface="+mn-cs"/>
                        </a:rPr>
                        <a:t>(c)	arithmetic errors in:</a:t>
                      </a:r>
                    </a:p>
                    <a:p>
                      <a:pPr marL="360000">
                        <a:tabLst>
                          <a:tab pos="360000" algn="l"/>
                          <a:tab pos="720000" algn="l"/>
                          <a:tab pos="1080000" algn="l"/>
                          <a:tab pos="1440000" algn="l"/>
                        </a:tabLst>
                      </a:pPr>
                      <a:r>
                        <a:rPr lang="en-US" sz="1400" kern="1200" dirty="0">
                          <a:solidFill>
                            <a:schemeClr val="dk1"/>
                          </a:solidFill>
                          <a:effectLst/>
                          <a:latin typeface="+mn-lt"/>
                          <a:ea typeface="+mn-ea"/>
                          <a:cs typeface="+mn-cs"/>
                        </a:rPr>
                        <a:t>(</a:t>
                      </a:r>
                      <a:r>
                        <a:rPr lang="en-US" sz="1400" kern="1200" dirty="0" err="1">
                          <a:solidFill>
                            <a:schemeClr val="dk1"/>
                          </a:solidFill>
                          <a:effectLst/>
                          <a:latin typeface="+mn-lt"/>
                          <a:ea typeface="+mn-ea"/>
                          <a:cs typeface="+mn-cs"/>
                        </a:rPr>
                        <a:t>i</a:t>
                      </a:r>
                      <a:r>
                        <a:rPr lang="en-US" sz="1400" kern="1200" dirty="0">
                          <a:solidFill>
                            <a:schemeClr val="dk1"/>
                          </a:solidFill>
                          <a:effectLst/>
                          <a:latin typeface="+mn-lt"/>
                          <a:ea typeface="+mn-ea"/>
                          <a:cs typeface="+mn-cs"/>
                        </a:rPr>
                        <a:t>)	line item totals resulting from the product of a unit rate and a quantity in Bills of 	Quantities or Schedules of Prices; or</a:t>
                      </a:r>
                    </a:p>
                    <a:p>
                      <a:pPr marL="360000">
                        <a:tabLst>
                          <a:tab pos="360000" algn="l"/>
                          <a:tab pos="720000" algn="l"/>
                          <a:tab pos="1080000" algn="l"/>
                          <a:tab pos="1440000" algn="l"/>
                        </a:tabLst>
                      </a:pPr>
                      <a:r>
                        <a:rPr lang="en-US" sz="1400" kern="1200" dirty="0">
                          <a:solidFill>
                            <a:schemeClr val="dk1"/>
                          </a:solidFill>
                          <a:effectLst/>
                          <a:latin typeface="+mn-lt"/>
                          <a:ea typeface="+mn-ea"/>
                          <a:cs typeface="+mn-cs"/>
                        </a:rPr>
                        <a:t>(ii)	the summation of the prices;</a:t>
                      </a:r>
                    </a:p>
                    <a:p>
                      <a:pPr>
                        <a:tabLst>
                          <a:tab pos="360000" algn="l"/>
                          <a:tab pos="720000" algn="l"/>
                          <a:tab pos="1080000" algn="l"/>
                          <a:tab pos="1440000" algn="l"/>
                        </a:tabLst>
                      </a:pPr>
                      <a:r>
                        <a:rPr lang="en-US" sz="1400" kern="1200" dirty="0">
                          <a:solidFill>
                            <a:schemeClr val="dk1"/>
                          </a:solidFill>
                          <a:effectLst/>
                          <a:latin typeface="+mn-lt"/>
                          <a:ea typeface="+mn-ea"/>
                          <a:cs typeface="+mn-cs"/>
                        </a:rPr>
                        <a:t>(d)	imbalanced unit rates.</a:t>
                      </a:r>
                    </a:p>
                    <a:p>
                      <a:pPr>
                        <a:tabLst>
                          <a:tab pos="360000" algn="l"/>
                          <a:tab pos="720000" algn="l"/>
                          <a:tab pos="1080000" algn="l"/>
                          <a:tab pos="1440000" algn="l"/>
                        </a:tabLst>
                      </a:pPr>
                      <a:endParaRPr lang="en-US" sz="1400" kern="1200" dirty="0">
                        <a:solidFill>
                          <a:schemeClr val="dk1"/>
                        </a:solidFill>
                        <a:effectLst/>
                        <a:latin typeface="+mn-lt"/>
                        <a:ea typeface="+mn-ea"/>
                        <a:cs typeface="+mn-cs"/>
                      </a:endParaRPr>
                    </a:p>
                    <a:p>
                      <a:pPr>
                        <a:tabLst>
                          <a:tab pos="360000" algn="l"/>
                          <a:tab pos="720000" algn="l"/>
                          <a:tab pos="1080000" algn="l"/>
                          <a:tab pos="1440000" algn="l"/>
                        </a:tabLst>
                      </a:pPr>
                      <a:r>
                        <a:rPr lang="en-US" sz="1400" kern="1200" dirty="0">
                          <a:solidFill>
                            <a:schemeClr val="dk1"/>
                          </a:solidFill>
                          <a:effectLst/>
                          <a:latin typeface="+mn-lt"/>
                          <a:ea typeface="+mn-ea"/>
                          <a:cs typeface="+mn-cs"/>
                        </a:rPr>
                        <a:t>Notify shortlisted tenderers of all errors, omissions or imbalanced rates that are identified in their tender offers.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4" name="TextBox 3">
            <a:extLst>
              <a:ext uri="{FF2B5EF4-FFF2-40B4-BE49-F238E27FC236}">
                <a16:creationId xmlns:a16="http://schemas.microsoft.com/office/drawing/2014/main" id="{E478274D-59DF-4FAA-BD7C-9C4E99204448}"/>
              </a:ext>
            </a:extLst>
          </p:cNvPr>
          <p:cNvSpPr txBox="1"/>
          <p:nvPr/>
        </p:nvSpPr>
        <p:spPr>
          <a:xfrm>
            <a:off x="0" y="1293799"/>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3611021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39655966"/>
              </p:ext>
            </p:extLst>
          </p:nvPr>
        </p:nvGraphicFramePr>
        <p:xfrm>
          <a:off x="161114" y="1545273"/>
          <a:ext cx="8821241" cy="5246284"/>
        </p:xfrm>
        <a:graphic>
          <a:graphicData uri="http://schemas.openxmlformats.org/drawingml/2006/table">
            <a:tbl>
              <a:tblPr firstRow="1" bandRow="1">
                <a:tableStyleId>{5C22544A-7EE6-4342-B048-85BDC9FD1C3A}</a:tableStyleId>
              </a:tblPr>
              <a:tblGrid>
                <a:gridCol w="1090350">
                  <a:extLst>
                    <a:ext uri="{9D8B030D-6E8A-4147-A177-3AD203B41FA5}">
                      <a16:colId xmlns:a16="http://schemas.microsoft.com/office/drawing/2014/main" val="20000"/>
                    </a:ext>
                  </a:extLst>
                </a:gridCol>
                <a:gridCol w="7730891">
                  <a:extLst>
                    <a:ext uri="{9D8B030D-6E8A-4147-A177-3AD203B41FA5}">
                      <a16:colId xmlns:a16="http://schemas.microsoft.com/office/drawing/2014/main" val="20001"/>
                    </a:ext>
                  </a:extLst>
                </a:gridCol>
              </a:tblGrid>
              <a:tr h="534053">
                <a:tc>
                  <a:txBody>
                    <a:bodyPr/>
                    <a:lstStyle/>
                    <a:p>
                      <a:pPr>
                        <a:tabLst>
                          <a:tab pos="360000" algn="l"/>
                          <a:tab pos="72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712231">
                <a:tc>
                  <a:txBody>
                    <a:bodyPr/>
                    <a:lstStyle/>
                    <a:p>
                      <a:pPr>
                        <a:tabLst>
                          <a:tab pos="360000" algn="l"/>
                          <a:tab pos="720000" algn="l"/>
                        </a:tabLst>
                      </a:pPr>
                      <a:r>
                        <a:rPr lang="en-ZA" sz="1400" dirty="0">
                          <a:solidFill>
                            <a:schemeClr val="tx1"/>
                          </a:solidFill>
                        </a:rPr>
                        <a:t>C.3.9</a:t>
                      </a:r>
                    </a:p>
                    <a:p>
                      <a:pPr>
                        <a:tabLst>
                          <a:tab pos="360000" algn="l"/>
                          <a:tab pos="720000" algn="l"/>
                        </a:tabLst>
                      </a:pPr>
                      <a:r>
                        <a:rPr lang="en-ZA" sz="1400" i="1" dirty="0">
                          <a:solidFill>
                            <a:schemeClr val="tx1"/>
                          </a:solidFill>
                        </a:rPr>
                        <a:t>Continued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US" sz="1400" kern="1200" dirty="0">
                          <a:solidFill>
                            <a:schemeClr val="dk1"/>
                          </a:solidFill>
                          <a:effectLst/>
                          <a:latin typeface="+mn-lt"/>
                          <a:ea typeface="+mn-ea"/>
                          <a:cs typeface="+mn-cs"/>
                        </a:rPr>
                        <a:t>Where the tenderer elects to confirm the errors, omissions or re-balancing of imbalanced rates the tender offer shall be corrected as follows:</a:t>
                      </a:r>
                    </a:p>
                    <a:p>
                      <a:pPr>
                        <a:tabLst>
                          <a:tab pos="360000" algn="l"/>
                          <a:tab pos="720000" algn="l"/>
                        </a:tabLst>
                      </a:pPr>
                      <a:r>
                        <a:rPr lang="en-US" sz="1400" kern="1200" dirty="0">
                          <a:solidFill>
                            <a:schemeClr val="dk1"/>
                          </a:solidFill>
                          <a:effectLst/>
                          <a:latin typeface="+mn-lt"/>
                          <a:ea typeface="+mn-ea"/>
                          <a:cs typeface="+mn-cs"/>
                        </a:rPr>
                        <a:t>(a)	if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p>
                    <a:p>
                      <a:pPr>
                        <a:tabLst>
                          <a:tab pos="360000" algn="l"/>
                          <a:tab pos="720000" algn="l"/>
                        </a:tabLst>
                      </a:pPr>
                      <a:r>
                        <a:rPr lang="en-US" sz="1400" kern="1200" dirty="0">
                          <a:solidFill>
                            <a:schemeClr val="dk1"/>
                          </a:solidFill>
                          <a:effectLst/>
                          <a:latin typeface="+mn-lt"/>
                          <a:ea typeface="+mn-ea"/>
                          <a:cs typeface="+mn-cs"/>
                        </a:rPr>
                        <a:t>(b)	Where there is an error in the total of the prices either as a result of other corrections required by 	this checking process or in the tenderer’s addition of prices, the total of the prices shall be 	corrected.</a:t>
                      </a:r>
                    </a:p>
                    <a:p>
                      <a:pPr>
                        <a:tabLst>
                          <a:tab pos="360000" algn="l"/>
                          <a:tab pos="720000" algn="l"/>
                        </a:tabLst>
                      </a:pPr>
                      <a:r>
                        <a:rPr lang="en-US" sz="1400" kern="1200" dirty="0">
                          <a:solidFill>
                            <a:schemeClr val="dk1"/>
                          </a:solidFill>
                          <a:effectLst/>
                          <a:latin typeface="+mn-lt"/>
                          <a:ea typeface="+mn-ea"/>
                          <a:cs typeface="+mn-cs"/>
                        </a:rPr>
                        <a:t>(c)	Where the unit rates are imbalanced, adjust such rates by increasing or decreasing them and 	selected others while retaining the total of the prices derived after any other corrections made 	under (a) and (b) above.</a:t>
                      </a:r>
                    </a:p>
                    <a:p>
                      <a:pPr marL="0" lvl="0" indent="0">
                        <a:buNone/>
                        <a:tabLst>
                          <a:tab pos="360000" algn="l"/>
                          <a:tab pos="720000" algn="l"/>
                        </a:tabLst>
                      </a:pPr>
                      <a:endParaRPr lang="en-ZA" sz="1400" kern="1200" dirty="0">
                        <a:solidFill>
                          <a:schemeClr val="dk1"/>
                        </a:solidFill>
                        <a:effectLst/>
                        <a:latin typeface="+mn-lt"/>
                        <a:ea typeface="+mn-ea"/>
                        <a:cs typeface="+mn-cs"/>
                      </a:endParaRPr>
                    </a:p>
                    <a:p>
                      <a:pPr>
                        <a:tabLst>
                          <a:tab pos="360000" algn="l"/>
                          <a:tab pos="720000" algn="l"/>
                        </a:tabLst>
                      </a:pPr>
                      <a:r>
                        <a:rPr lang="en-US" sz="1400" b="1" kern="1200" dirty="0">
                          <a:solidFill>
                            <a:srgbClr val="FF0000"/>
                          </a:solidFill>
                          <a:effectLst/>
                          <a:latin typeface="+mn-lt"/>
                          <a:ea typeface="+mn-ea"/>
                          <a:cs typeface="+mn-cs"/>
                        </a:rPr>
                        <a:t>Where there is an omission of a line item, no correction is possible and the offer will be declared non-responsive.</a:t>
                      </a:r>
                    </a:p>
                    <a:p>
                      <a:pPr>
                        <a:tabLst>
                          <a:tab pos="360000" algn="l"/>
                          <a:tab pos="720000" algn="l"/>
                        </a:tabLst>
                      </a:pPr>
                      <a:endParaRPr lang="en-US" sz="1400" b="1" kern="1200" dirty="0">
                        <a:solidFill>
                          <a:srgbClr val="FF0000"/>
                        </a:solidFill>
                        <a:effectLst/>
                        <a:latin typeface="+mn-lt"/>
                        <a:ea typeface="+mn-ea"/>
                        <a:cs typeface="+mn-cs"/>
                      </a:endParaRPr>
                    </a:p>
                    <a:p>
                      <a:pPr>
                        <a:tabLst>
                          <a:tab pos="360000" algn="l"/>
                          <a:tab pos="720000" algn="l"/>
                        </a:tabLst>
                      </a:pPr>
                      <a:r>
                        <a:rPr lang="en-US" sz="1400" b="1" kern="1200" dirty="0">
                          <a:solidFill>
                            <a:srgbClr val="FF0000"/>
                          </a:solidFill>
                          <a:effectLst/>
                          <a:latin typeface="+mn-lt"/>
                          <a:ea typeface="+mn-ea"/>
                          <a:cs typeface="+mn-cs"/>
                        </a:rPr>
                        <a:t>Declare as non-responsive and reject any offer from a tenderer who elects not to accept the corrections proposed and subject the tenderer to the sanction under 4.16.2.</a:t>
                      </a:r>
                    </a:p>
                    <a:p>
                      <a:pPr>
                        <a:tabLst>
                          <a:tab pos="360000" algn="l"/>
                          <a:tab pos="720000" algn="l"/>
                        </a:tabLst>
                      </a:pPr>
                      <a:endParaRPr lang="en-US" sz="1400" b="1" kern="1200" dirty="0">
                        <a:solidFill>
                          <a:srgbClr val="FF0000"/>
                        </a:solidFill>
                        <a:effectLst/>
                        <a:latin typeface="+mn-lt"/>
                        <a:ea typeface="+mn-ea"/>
                        <a:cs typeface="+mn-cs"/>
                      </a:endParaRPr>
                    </a:p>
                    <a:p>
                      <a:pPr>
                        <a:tabLst>
                          <a:tab pos="360000" algn="l"/>
                          <a:tab pos="720000" algn="l"/>
                        </a:tabLst>
                      </a:pPr>
                      <a:r>
                        <a:rPr lang="en-US" sz="1400" b="1" kern="1200" dirty="0">
                          <a:solidFill>
                            <a:srgbClr val="FF0000"/>
                          </a:solidFill>
                          <a:effectLst/>
                          <a:latin typeface="+mn-lt"/>
                          <a:ea typeface="+mn-ea"/>
                          <a:cs typeface="+mn-cs"/>
                        </a:rPr>
                        <a:t>The tenderer is required to submit balanced unit rates for Rate Only items in the Pricing Schedule.  The rates submitted for these items will be taken into account in the evaluation of tenders.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4" name="TextBox 3">
            <a:extLst>
              <a:ext uri="{FF2B5EF4-FFF2-40B4-BE49-F238E27FC236}">
                <a16:creationId xmlns:a16="http://schemas.microsoft.com/office/drawing/2014/main" id="{477267EF-7DEA-4173-85CF-21035E9C0026}"/>
              </a:ext>
            </a:extLst>
          </p:cNvPr>
          <p:cNvSpPr txBox="1"/>
          <p:nvPr/>
        </p:nvSpPr>
        <p:spPr>
          <a:xfrm>
            <a:off x="-3706" y="841271"/>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293231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92D25F9-9C4F-430F-B7FC-C099DCB24CF2}"/>
              </a:ext>
            </a:extLst>
          </p:cNvPr>
          <p:cNvGraphicFramePr>
            <a:graphicFrameLocks noGrp="1"/>
          </p:cNvGraphicFramePr>
          <p:nvPr>
            <p:extLst>
              <p:ext uri="{D42A27DB-BD31-4B8C-83A1-F6EECF244321}">
                <p14:modId xmlns:p14="http://schemas.microsoft.com/office/powerpoint/2010/main" val="2872572211"/>
              </p:ext>
            </p:extLst>
          </p:nvPr>
        </p:nvGraphicFramePr>
        <p:xfrm>
          <a:off x="386247" y="445330"/>
          <a:ext cx="8142905" cy="6400800"/>
        </p:xfrm>
        <a:graphic>
          <a:graphicData uri="http://schemas.openxmlformats.org/drawingml/2006/table">
            <a:tbl>
              <a:tblPr firstRow="1" firstCol="1" lastRow="1" lastCol="1" bandRow="1" bandCol="1"/>
              <a:tblGrid>
                <a:gridCol w="831781">
                  <a:extLst>
                    <a:ext uri="{9D8B030D-6E8A-4147-A177-3AD203B41FA5}">
                      <a16:colId xmlns:a16="http://schemas.microsoft.com/office/drawing/2014/main" val="3062407579"/>
                    </a:ext>
                  </a:extLst>
                </a:gridCol>
                <a:gridCol w="7311124">
                  <a:extLst>
                    <a:ext uri="{9D8B030D-6E8A-4147-A177-3AD203B41FA5}">
                      <a16:colId xmlns:a16="http://schemas.microsoft.com/office/drawing/2014/main" val="395715938"/>
                    </a:ext>
                  </a:extLst>
                </a:gridCol>
              </a:tblGrid>
              <a:tr h="288095">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635952"/>
                  </a:ext>
                </a:extLst>
              </a:tr>
              <a:tr h="5098196">
                <a:tc>
                  <a:txBody>
                    <a:bodyPr/>
                    <a:lstStyle/>
                    <a:p>
                      <a:pPr>
                        <a:spcAft>
                          <a:spcPts val="0"/>
                        </a:spcAft>
                      </a:pPr>
                      <a:r>
                        <a:rPr lang="en-ZA" sz="1400" b="0" dirty="0">
                          <a:solidFill>
                            <a:schemeClr val="tx1"/>
                          </a:solidFill>
                          <a:effectLst/>
                          <a:latin typeface="+mn-lt"/>
                          <a:ea typeface="Times New Roman" panose="02020603050405020304" pitchFamily="18" charset="0"/>
                          <a:cs typeface="Times New Roman" panose="02020603050405020304" pitchFamily="18" charset="0"/>
                        </a:rPr>
                        <a:t>C.3.11</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kern="1200" dirty="0">
                          <a:solidFill>
                            <a:schemeClr val="tx1"/>
                          </a:solidFill>
                          <a:effectLst/>
                          <a:latin typeface="+mn-lt"/>
                          <a:ea typeface="+mn-ea"/>
                          <a:cs typeface="+mn-cs"/>
                        </a:rPr>
                        <a:t>Evaluating quality / functionality </a:t>
                      </a:r>
                      <a:endParaRPr lang="en-US" sz="1400" kern="1200" dirty="0">
                        <a:solidFill>
                          <a:schemeClr val="tx1"/>
                        </a:solidFill>
                        <a:effectLst/>
                        <a:latin typeface="+mn-lt"/>
                        <a:ea typeface="+mn-ea"/>
                        <a:cs typeface="+mn-cs"/>
                      </a:endParaRPr>
                    </a:p>
                    <a:p>
                      <a:r>
                        <a:rPr lang="en-ZA" sz="1400" b="1"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The quality criteria and maximum score (including the relevant returnable schedule to calculate the score) in respect of each of the criteria are as follows</a:t>
                      </a:r>
                      <a:r>
                        <a:rPr lang="x-none" sz="1400" kern="1200" dirty="0">
                          <a:solidFill>
                            <a:schemeClr val="tx1"/>
                          </a:solidFill>
                          <a:effectLst/>
                          <a:latin typeface="+mn-lt"/>
                          <a:ea typeface="+mn-ea"/>
                          <a:cs typeface="+mn-cs"/>
                        </a:rPr>
                        <a:t> </a:t>
                      </a:r>
                      <a:r>
                        <a:rPr lang="en-ZA" sz="1400" kern="1200" dirty="0">
                          <a:solidFill>
                            <a:schemeClr val="tx1"/>
                          </a:solidFill>
                          <a:effectLst/>
                          <a:latin typeface="+mn-lt"/>
                          <a:ea typeface="+mn-ea"/>
                          <a:cs typeface="+mn-cs"/>
                        </a:rPr>
                        <a:t>: A detailed explanation of the evaluation scoring is provided further in this document as “</a:t>
                      </a:r>
                      <a:r>
                        <a:rPr lang="en-ZA" sz="1400" b="1" u="sng" kern="1200" dirty="0">
                          <a:solidFill>
                            <a:schemeClr val="tx1"/>
                          </a:solidFill>
                          <a:effectLst/>
                          <a:latin typeface="+mn-lt"/>
                          <a:ea typeface="+mn-ea"/>
                          <a:cs typeface="+mn-cs"/>
                        </a:rPr>
                        <a:t>SANRAL – EXPLANATION OF CONSULTANT TENDER EVALUATION SCORING FOR CONVENTIONAL PROJECTS”</a:t>
                      </a:r>
                      <a:r>
                        <a:rPr lang="en-US" sz="1400" b="1" u="sng" kern="1200" dirty="0">
                          <a:solidFill>
                            <a:schemeClr val="tx1"/>
                          </a:solidFill>
                          <a:effectLst/>
                          <a:latin typeface="+mn-lt"/>
                          <a:ea typeface="+mn-ea"/>
                          <a:cs typeface="+mn-cs"/>
                        </a:rPr>
                        <a:t>.</a:t>
                      </a: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endParaRPr lang="en-US" sz="1400" b="1" u="sng" kern="1200" dirty="0">
                        <a:solidFill>
                          <a:schemeClr val="tx1"/>
                        </a:solidFill>
                        <a:effectLst/>
                        <a:latin typeface="+mn-lt"/>
                        <a:ea typeface="+mn-ea"/>
                        <a:cs typeface="+mn-cs"/>
                      </a:endParaRPr>
                    </a:p>
                    <a:p>
                      <a:r>
                        <a:rPr lang="en-ZA" sz="1400" b="1" kern="1200" dirty="0">
                          <a:solidFill>
                            <a:schemeClr val="tx1"/>
                          </a:solidFill>
                          <a:effectLst/>
                          <a:latin typeface="+mn-lt"/>
                          <a:ea typeface="+mn-ea"/>
                          <a:cs typeface="+mn-cs"/>
                        </a:rPr>
                        <a:t> </a:t>
                      </a:r>
                      <a:r>
                        <a:rPr lang="en-ZA" sz="1400" kern="1200" dirty="0">
                          <a:solidFill>
                            <a:srgbClr val="FF0000"/>
                          </a:solidFill>
                          <a:effectLst/>
                          <a:latin typeface="+mn-lt"/>
                          <a:ea typeface="+mn-ea"/>
                          <a:cs typeface="+mn-cs"/>
                        </a:rPr>
                        <a:t>* If a Tenderer scores less than 10 points for sub-contracting they will be deemed non-responsive and will not be evaluated further.</a:t>
                      </a:r>
                      <a:endParaRPr lang="en-US" sz="1400" kern="1200" dirty="0">
                        <a:solidFill>
                          <a:srgbClr val="FF0000"/>
                        </a:solidFill>
                        <a:effectLst/>
                        <a:latin typeface="+mn-lt"/>
                        <a:ea typeface="+mn-ea"/>
                        <a:cs typeface="+mn-cs"/>
                      </a:endParaRPr>
                    </a:p>
                    <a:p>
                      <a:r>
                        <a:rPr lang="en-ZA" sz="1400" b="1"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The minimum number of evaluation points for quality is not less than</a:t>
                      </a:r>
                      <a:r>
                        <a:rPr lang="en-ZA" sz="1400" b="1" kern="1200" dirty="0">
                          <a:solidFill>
                            <a:schemeClr val="tx1"/>
                          </a:solidFill>
                          <a:effectLst/>
                          <a:latin typeface="+mn-lt"/>
                          <a:ea typeface="+mn-ea"/>
                          <a:cs typeface="+mn-cs"/>
                        </a:rPr>
                        <a:t> </a:t>
                      </a:r>
                      <a:r>
                        <a:rPr lang="en-ZA" sz="1400" b="1" kern="1200" dirty="0">
                          <a:solidFill>
                            <a:srgbClr val="FF0000"/>
                          </a:solidFill>
                          <a:effectLst/>
                          <a:latin typeface="+mn-lt"/>
                          <a:ea typeface="+mn-ea"/>
                          <a:cs typeface="+mn-cs"/>
                        </a:rPr>
                        <a:t>80</a:t>
                      </a:r>
                      <a:r>
                        <a:rPr lang="en-ZA" sz="1400" b="1" kern="1200" dirty="0">
                          <a:solidFill>
                            <a:schemeClr val="tx1"/>
                          </a:solidFill>
                          <a:effectLst/>
                          <a:latin typeface="+mn-lt"/>
                          <a:ea typeface="+mn-ea"/>
                          <a:cs typeface="+mn-cs"/>
                        </a:rPr>
                        <a:t>.</a:t>
                      </a:r>
                      <a:r>
                        <a:rPr lang="en-ZA" sz="1400" i="1" kern="1200" dirty="0">
                          <a:solidFill>
                            <a:schemeClr val="tx1"/>
                          </a:solidFill>
                          <a:effectLst/>
                          <a:latin typeface="+mn-lt"/>
                          <a:ea typeface="+mn-ea"/>
                          <a:cs typeface="+mn-cs"/>
                        </a:rPr>
                        <a:t> </a:t>
                      </a:r>
                    </a:p>
                    <a:p>
                      <a:endParaRPr lang="en-ZA" sz="14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kern="1200" dirty="0">
                          <a:solidFill>
                            <a:schemeClr val="tx1"/>
                          </a:solidFill>
                          <a:effectLst/>
                          <a:latin typeface="+mn-lt"/>
                          <a:ea typeface="+mn-ea"/>
                          <a:cs typeface="+mn-cs"/>
                        </a:rPr>
                        <a:t>An explanation of the evaluation methodology is provided as part of Returnable Schedule Form B2.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9431285"/>
                  </a:ext>
                </a:extLst>
              </a:tr>
            </a:tbl>
          </a:graphicData>
        </a:graphic>
      </p:graphicFrame>
      <p:sp>
        <p:nvSpPr>
          <p:cNvPr id="4" name="TextBox 3">
            <a:extLst>
              <a:ext uri="{FF2B5EF4-FFF2-40B4-BE49-F238E27FC236}">
                <a16:creationId xmlns:a16="http://schemas.microsoft.com/office/drawing/2014/main" id="{69207219-9D05-4D3B-B86F-6885570B4A5D}"/>
              </a:ext>
            </a:extLst>
          </p:cNvPr>
          <p:cNvSpPr txBox="1"/>
          <p:nvPr/>
        </p:nvSpPr>
        <p:spPr>
          <a:xfrm>
            <a:off x="-3706" y="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5" name="Object 4">
            <a:extLst>
              <a:ext uri="{FF2B5EF4-FFF2-40B4-BE49-F238E27FC236}">
                <a16:creationId xmlns:a16="http://schemas.microsoft.com/office/drawing/2014/main" id="{FB2F54AD-28AB-ABCA-D44B-5C21BD35E1EE}"/>
              </a:ext>
            </a:extLst>
          </p:cNvPr>
          <p:cNvGraphicFramePr>
            <a:graphicFrameLocks noChangeAspect="1"/>
          </p:cNvGraphicFramePr>
          <p:nvPr>
            <p:extLst>
              <p:ext uri="{D42A27DB-BD31-4B8C-83A1-F6EECF244321}">
                <p14:modId xmlns:p14="http://schemas.microsoft.com/office/powerpoint/2010/main" val="3181819795"/>
              </p:ext>
            </p:extLst>
          </p:nvPr>
        </p:nvGraphicFramePr>
        <p:xfrm>
          <a:off x="2279650" y="2216150"/>
          <a:ext cx="8242300" cy="3262313"/>
        </p:xfrm>
        <a:graphic>
          <a:graphicData uri="http://schemas.openxmlformats.org/presentationml/2006/ole">
            <mc:AlternateContent xmlns:mc="http://schemas.openxmlformats.org/markup-compatibility/2006">
              <mc:Choice xmlns:v="urn:schemas-microsoft-com:vml" Requires="v">
                <p:oleObj name="Document" r:id="rId2" imgW="8242725" imgH="3262603" progId="Word.Document.12">
                  <p:embed/>
                </p:oleObj>
              </mc:Choice>
              <mc:Fallback>
                <p:oleObj name="Document" r:id="rId2" imgW="8242725" imgH="3262603" progId="Word.Document.12">
                  <p:embed/>
                  <p:pic>
                    <p:nvPicPr>
                      <p:cNvPr id="5" name="Object 4">
                        <a:extLst>
                          <a:ext uri="{FF2B5EF4-FFF2-40B4-BE49-F238E27FC236}">
                            <a16:creationId xmlns:a16="http://schemas.microsoft.com/office/drawing/2014/main" id="{FB2F54AD-28AB-ABCA-D44B-5C21BD35E1EE}"/>
                          </a:ext>
                        </a:extLst>
                      </p:cNvPr>
                      <p:cNvPicPr/>
                      <p:nvPr/>
                    </p:nvPicPr>
                    <p:blipFill>
                      <a:blip r:embed="rId3"/>
                      <a:stretch>
                        <a:fillRect/>
                      </a:stretch>
                    </p:blipFill>
                    <p:spPr>
                      <a:xfrm>
                        <a:off x="2279650" y="2216150"/>
                        <a:ext cx="8242300" cy="3262313"/>
                      </a:xfrm>
                      <a:prstGeom prst="rect">
                        <a:avLst/>
                      </a:prstGeom>
                    </p:spPr>
                  </p:pic>
                </p:oleObj>
              </mc:Fallback>
            </mc:AlternateContent>
          </a:graphicData>
        </a:graphic>
      </p:graphicFrame>
    </p:spTree>
    <p:extLst>
      <p:ext uri="{BB962C8B-B14F-4D97-AF65-F5344CB8AC3E}">
        <p14:creationId xmlns:p14="http://schemas.microsoft.com/office/powerpoint/2010/main" val="3347453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92D25F9-9C4F-430F-B7FC-C099DCB24CF2}"/>
              </a:ext>
            </a:extLst>
          </p:cNvPr>
          <p:cNvGraphicFramePr>
            <a:graphicFrameLocks noGrp="1"/>
          </p:cNvGraphicFramePr>
          <p:nvPr>
            <p:extLst>
              <p:ext uri="{D42A27DB-BD31-4B8C-83A1-F6EECF244321}">
                <p14:modId xmlns:p14="http://schemas.microsoft.com/office/powerpoint/2010/main" val="1240774319"/>
              </p:ext>
            </p:extLst>
          </p:nvPr>
        </p:nvGraphicFramePr>
        <p:xfrm>
          <a:off x="171450" y="190500"/>
          <a:ext cx="8801100" cy="6400800"/>
        </p:xfrm>
        <a:graphic>
          <a:graphicData uri="http://schemas.openxmlformats.org/drawingml/2006/table">
            <a:tbl>
              <a:tblPr firstRow="1" firstCol="1" lastRow="1" lastCol="1" bandRow="1" bandCol="1"/>
              <a:tblGrid>
                <a:gridCol w="899014">
                  <a:extLst>
                    <a:ext uri="{9D8B030D-6E8A-4147-A177-3AD203B41FA5}">
                      <a16:colId xmlns:a16="http://schemas.microsoft.com/office/drawing/2014/main" val="3062407579"/>
                    </a:ext>
                  </a:extLst>
                </a:gridCol>
                <a:gridCol w="7902086">
                  <a:extLst>
                    <a:ext uri="{9D8B030D-6E8A-4147-A177-3AD203B41FA5}">
                      <a16:colId xmlns:a16="http://schemas.microsoft.com/office/drawing/2014/main" val="395715938"/>
                    </a:ext>
                  </a:extLst>
                </a:gridCol>
              </a:tblGrid>
              <a:tr h="0">
                <a:tc>
                  <a:txBody>
                    <a:bodyPr/>
                    <a:lstStyle/>
                    <a:p>
                      <a:pPr>
                        <a:spcAft>
                          <a:spcPts val="0"/>
                        </a:spcAft>
                        <a:tabLst>
                          <a:tab pos="360000" algn="l"/>
                        </a:tabLs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tabLst>
                          <a:tab pos="360000" algn="l"/>
                        </a:tabLs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tabLst>
                          <a:tab pos="360000" algn="l"/>
                        </a:tabLst>
                      </a:pPr>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635952"/>
                  </a:ext>
                </a:extLst>
              </a:tr>
              <a:tr h="3898901">
                <a:tc>
                  <a:txBody>
                    <a:bodyPr/>
                    <a:lstStyle/>
                    <a:p>
                      <a:pPr>
                        <a:spcAft>
                          <a:spcPts val="0"/>
                        </a:spcAft>
                        <a:tabLst>
                          <a:tab pos="360000" algn="l"/>
                        </a:tabLst>
                      </a:pPr>
                      <a:r>
                        <a:rPr lang="en-ZA" sz="1400" b="0" dirty="0">
                          <a:solidFill>
                            <a:schemeClr val="tx1"/>
                          </a:solidFill>
                          <a:effectLst/>
                          <a:latin typeface="+mn-lt"/>
                          <a:ea typeface="Times New Roman" panose="02020603050405020304" pitchFamily="18" charset="0"/>
                          <a:cs typeface="Times New Roman" panose="02020603050405020304" pitchFamily="18" charset="0"/>
                        </a:rPr>
                        <a:t>C.3.11</a:t>
                      </a:r>
                    </a:p>
                    <a:p>
                      <a:pPr>
                        <a:spcAft>
                          <a:spcPts val="0"/>
                        </a:spcAft>
                        <a:tabLst>
                          <a:tab pos="360000" algn="l"/>
                        </a:tabLst>
                      </a:pPr>
                      <a:r>
                        <a:rPr lang="en-ZA" sz="1400" b="0" i="1" dirty="0">
                          <a:solidFill>
                            <a:schemeClr val="tx1"/>
                          </a:solidFill>
                          <a:effectLst/>
                          <a:latin typeface="+mn-lt"/>
                          <a:ea typeface="Times New Roman" panose="02020603050405020304" pitchFamily="18" charset="0"/>
                          <a:cs typeface="Times New Roman" panose="02020603050405020304" pitchFamily="18" charset="0"/>
                        </a:rPr>
                        <a:t>continued</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kern="1200" dirty="0">
                          <a:solidFill>
                            <a:schemeClr val="tx1"/>
                          </a:solidFill>
                          <a:effectLst/>
                          <a:latin typeface="+mn-lt"/>
                          <a:ea typeface="+mn-ea"/>
                          <a:cs typeface="+mn-cs"/>
                        </a:rPr>
                        <a:t>Key persons</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As part of the quality criteria as specified above, key persons shall be used to calculate the technical experience and managerial ability score. For this purpose, the tenderer may propose the same candidate for more than 1 (one) position simultaneously. If this is proposed and the evidence of the candidates’ suitability is different for each position in the team then separate Returnable Schedules for each position must be completed.</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Each proposed candidate shall complete the relevant B1 and B2 forms included in the Returnable Schedules. The Project Leader (PL) and the Assistant Project Leader (APL) (if applicable) will be limited to participate in a maximum number of 6 (six) conventional contracts in active design phase which will be complete when the tender for the Works contract has closed. Design Specialists (DS) and Assistant Design Specialists (ADS) (if applicable) will be limited to participate in a maximum number of 6 (six) conventional contracts in the design phase with the Employer.</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Tenderers must submit an alternate candidate for those positions identified as being possible areas of conflict by completing separate Returnable Schedules Form B1 and B2 for the alternate. The Employer will not request alternate candidates after tender closure and will interpret the lack of any alternate candidate as an indication the tenderer accepts that it will be impossible to be awarded more projects than the limitations applicable to Key Persons. The Employer reserves the right to select according to its best interest and not the tenderers.</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When a proposed candidate for any position is not in the permanent employ of the tenderer but a contracted person, this must be indicated on form B2 and a signed letter of consent from the candidate must be submitted with the relevant B-forms. When a proposed candidate for any position is a permanent staff member of the tenderer, this must be indicated on Form B2, and a signed letter of confirmation must be submitted with the relevant B-forms.</a:t>
                      </a:r>
                      <a:endParaRPr lang="en-US" sz="1400" kern="1200" dirty="0">
                        <a:solidFill>
                          <a:schemeClr val="tx1"/>
                        </a:solidFill>
                        <a:effectLst/>
                        <a:latin typeface="+mn-lt"/>
                        <a:ea typeface="+mn-ea"/>
                        <a:cs typeface="+mn-cs"/>
                      </a:endParaRPr>
                    </a:p>
                    <a:p>
                      <a:r>
                        <a:rPr lang="en-ZA" sz="1400" b="1"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0327684"/>
                  </a:ext>
                </a:extLst>
              </a:tr>
            </a:tbl>
          </a:graphicData>
        </a:graphic>
      </p:graphicFrame>
    </p:spTree>
    <p:extLst>
      <p:ext uri="{BB962C8B-B14F-4D97-AF65-F5344CB8AC3E}">
        <p14:creationId xmlns:p14="http://schemas.microsoft.com/office/powerpoint/2010/main" val="2823571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92D25F9-9C4F-430F-B7FC-C099DCB24CF2}"/>
              </a:ext>
            </a:extLst>
          </p:cNvPr>
          <p:cNvGraphicFramePr>
            <a:graphicFrameLocks noGrp="1"/>
          </p:cNvGraphicFramePr>
          <p:nvPr>
            <p:extLst>
              <p:ext uri="{D42A27DB-BD31-4B8C-83A1-F6EECF244321}">
                <p14:modId xmlns:p14="http://schemas.microsoft.com/office/powerpoint/2010/main" val="341184999"/>
              </p:ext>
            </p:extLst>
          </p:nvPr>
        </p:nvGraphicFramePr>
        <p:xfrm>
          <a:off x="171450" y="2753995"/>
          <a:ext cx="8801100" cy="3627120"/>
        </p:xfrm>
        <a:graphic>
          <a:graphicData uri="http://schemas.openxmlformats.org/drawingml/2006/table">
            <a:tbl>
              <a:tblPr firstRow="1" firstCol="1" lastRow="1" lastCol="1" bandRow="1" bandCol="1"/>
              <a:tblGrid>
                <a:gridCol w="899014">
                  <a:extLst>
                    <a:ext uri="{9D8B030D-6E8A-4147-A177-3AD203B41FA5}">
                      <a16:colId xmlns:a16="http://schemas.microsoft.com/office/drawing/2014/main" val="3062407579"/>
                    </a:ext>
                  </a:extLst>
                </a:gridCol>
                <a:gridCol w="7902086">
                  <a:extLst>
                    <a:ext uri="{9D8B030D-6E8A-4147-A177-3AD203B41FA5}">
                      <a16:colId xmlns:a16="http://schemas.microsoft.com/office/drawing/2014/main" val="395715938"/>
                    </a:ext>
                  </a:extLst>
                </a:gridCol>
              </a:tblGrid>
              <a:tr h="0">
                <a:tc>
                  <a:txBody>
                    <a:bodyPr/>
                    <a:lstStyle/>
                    <a:p>
                      <a:pPr>
                        <a:spcAft>
                          <a:spcPts val="0"/>
                        </a:spcAft>
                        <a:tabLst>
                          <a:tab pos="360000" algn="l"/>
                        </a:tabLs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tabLst>
                          <a:tab pos="360000" algn="l"/>
                        </a:tabLs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tabLst>
                          <a:tab pos="360000" algn="l"/>
                        </a:tabLst>
                      </a:pPr>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635952"/>
                  </a:ext>
                </a:extLst>
              </a:tr>
              <a:tr h="2309463">
                <a:tc>
                  <a:txBody>
                    <a:bodyPr/>
                    <a:lstStyle/>
                    <a:p>
                      <a:pPr>
                        <a:spcAft>
                          <a:spcPts val="0"/>
                        </a:spcAft>
                        <a:tabLst>
                          <a:tab pos="360000" algn="l"/>
                        </a:tabLst>
                      </a:pPr>
                      <a:r>
                        <a:rPr lang="en-ZA" sz="1400" b="0" dirty="0">
                          <a:solidFill>
                            <a:schemeClr val="tx1"/>
                          </a:solidFill>
                          <a:effectLst/>
                          <a:latin typeface="+mn-lt"/>
                          <a:ea typeface="Times New Roman" panose="02020603050405020304" pitchFamily="18" charset="0"/>
                          <a:cs typeface="Times New Roman" panose="02020603050405020304" pitchFamily="18" charset="0"/>
                        </a:rPr>
                        <a:t>C.3.11</a:t>
                      </a:r>
                    </a:p>
                    <a:p>
                      <a:pPr>
                        <a:spcAft>
                          <a:spcPts val="0"/>
                        </a:spcAft>
                        <a:tabLst>
                          <a:tab pos="360000" algn="l"/>
                        </a:tabLst>
                      </a:pPr>
                      <a:r>
                        <a:rPr lang="en-ZA" sz="1400" b="0" i="1" dirty="0">
                          <a:solidFill>
                            <a:schemeClr val="tx1"/>
                          </a:solidFill>
                          <a:effectLst/>
                          <a:latin typeface="+mn-lt"/>
                          <a:ea typeface="Times New Roman" panose="02020603050405020304" pitchFamily="18" charset="0"/>
                          <a:cs typeface="Times New Roman" panose="02020603050405020304" pitchFamily="18" charset="0"/>
                        </a:rPr>
                        <a:t>continued</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kern="1200" dirty="0">
                          <a:solidFill>
                            <a:schemeClr val="tx1"/>
                          </a:solidFill>
                          <a:effectLst/>
                          <a:latin typeface="+mn-lt"/>
                          <a:ea typeface="+mn-ea"/>
                          <a:cs typeface="+mn-cs"/>
                        </a:rPr>
                        <a:t>The following key persons shall form part of the quality criteria: </a:t>
                      </a:r>
                      <a:endParaRPr lang="en-US" sz="1400" kern="1200" dirty="0">
                        <a:solidFill>
                          <a:schemeClr val="tx1"/>
                        </a:solidFill>
                        <a:effectLst/>
                        <a:latin typeface="+mn-lt"/>
                        <a:ea typeface="+mn-ea"/>
                        <a:cs typeface="+mn-cs"/>
                      </a:endParaRPr>
                    </a:p>
                    <a:p>
                      <a:r>
                        <a:rPr lang="en-ZA" sz="1400" i="1"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Project Leader </a:t>
                      </a:r>
                      <a:r>
                        <a:rPr lang="en-ZA" sz="1400" i="1" kern="1200" dirty="0">
                          <a:solidFill>
                            <a:schemeClr val="tx1"/>
                          </a:solidFill>
                          <a:effectLst/>
                          <a:latin typeface="+mn-lt"/>
                          <a:ea typeface="+mn-ea"/>
                          <a:cs typeface="+mn-cs"/>
                        </a:rPr>
                        <a:t>- </a:t>
                      </a:r>
                      <a:r>
                        <a:rPr lang="en-ZA" sz="1400" kern="1200" dirty="0">
                          <a:solidFill>
                            <a:schemeClr val="tx1"/>
                          </a:solidFill>
                          <a:effectLst/>
                          <a:latin typeface="+mn-lt"/>
                          <a:ea typeface="+mn-ea"/>
                          <a:cs typeface="+mn-cs"/>
                        </a:rPr>
                        <a:t>shall be a permanent staff member of the tenderer</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Design Specialist: Geotechnical Engineer</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Design Specialist: Engineering Geologist</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p>
                    <a:p>
                      <a:endParaRPr lang="en-ZA" sz="1400" kern="1200" dirty="0">
                        <a:solidFill>
                          <a:schemeClr val="tx1"/>
                        </a:solidFill>
                        <a:effectLst/>
                        <a:latin typeface="+mn-lt"/>
                        <a:ea typeface="+mn-ea"/>
                        <a:cs typeface="+mn-cs"/>
                      </a:endParaRPr>
                    </a:p>
                    <a:p>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Other required resources (Design Specialist(s))</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Additional required resources (Design Specialist(s)) other than Key Persons for this project is as follows: </a:t>
                      </a:r>
                      <a:endParaRPr lang="en-US" sz="1400" kern="1200" dirty="0">
                        <a:solidFill>
                          <a:schemeClr val="tx1"/>
                        </a:solidFill>
                        <a:effectLst/>
                        <a:latin typeface="+mn-lt"/>
                        <a:ea typeface="+mn-ea"/>
                        <a:cs typeface="+mn-cs"/>
                      </a:endParaRPr>
                    </a:p>
                    <a:p>
                      <a:r>
                        <a:rPr lang="en-ZA" sz="1400" i="1"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Design Specialist: Pavement and Materials Engineer</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Design Specialist: Structural Engineer</a:t>
                      </a:r>
                      <a:endParaRPr lang="en-US" sz="1400" kern="1200" dirty="0">
                        <a:solidFill>
                          <a:schemeClr val="tx1"/>
                        </a:solidFill>
                        <a:effectLst/>
                        <a:latin typeface="+mn-lt"/>
                        <a:ea typeface="+mn-ea"/>
                        <a:cs typeface="+mn-cs"/>
                      </a:endParaRPr>
                    </a:p>
                    <a:p>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0327684"/>
                  </a:ext>
                </a:extLst>
              </a:tr>
            </a:tbl>
          </a:graphicData>
        </a:graphic>
      </p:graphicFrame>
      <p:sp>
        <p:nvSpPr>
          <p:cNvPr id="3" name="TextBox 2">
            <a:extLst>
              <a:ext uri="{FF2B5EF4-FFF2-40B4-BE49-F238E27FC236}">
                <a16:creationId xmlns:a16="http://schemas.microsoft.com/office/drawing/2014/main" id="{A5B2A53D-003E-6381-518A-2434986C1580}"/>
              </a:ext>
            </a:extLst>
          </p:cNvPr>
          <p:cNvSpPr txBox="1"/>
          <p:nvPr/>
        </p:nvSpPr>
        <p:spPr>
          <a:xfrm>
            <a:off x="0" y="1536979"/>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273967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94284879"/>
              </p:ext>
            </p:extLst>
          </p:nvPr>
        </p:nvGraphicFramePr>
        <p:xfrm>
          <a:off x="830370" y="2651019"/>
          <a:ext cx="7927868" cy="3200400"/>
        </p:xfrm>
        <a:graphic>
          <a:graphicData uri="http://schemas.openxmlformats.org/drawingml/2006/table">
            <a:tbl>
              <a:tblPr firstRow="1" firstCol="1" lastRow="1" lastCol="1" bandRow="1" bandCol="1"/>
              <a:tblGrid>
                <a:gridCol w="830914">
                  <a:extLst>
                    <a:ext uri="{9D8B030D-6E8A-4147-A177-3AD203B41FA5}">
                      <a16:colId xmlns:a16="http://schemas.microsoft.com/office/drawing/2014/main" val="20000"/>
                    </a:ext>
                  </a:extLst>
                </a:gridCol>
                <a:gridCol w="7096954">
                  <a:extLst>
                    <a:ext uri="{9D8B030D-6E8A-4147-A177-3AD203B41FA5}">
                      <a16:colId xmlns:a16="http://schemas.microsoft.com/office/drawing/2014/main" val="20001"/>
                    </a:ext>
                  </a:extLst>
                </a:gridCol>
              </a:tblGrid>
              <a:tr h="31592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effectLst/>
                          <a:latin typeface="+mn-lt"/>
                          <a:ea typeface="Times New Roman" panose="02020603050405020304" pitchFamily="18" charset="0"/>
                          <a:cs typeface="Arial" panose="020B0604020202020204" pitchFamily="34" charset="0"/>
                        </a:rPr>
                        <a:t>C.3.11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i="1" dirty="0">
                          <a:effectLst/>
                          <a:latin typeface="+mn-lt"/>
                          <a:ea typeface="Times New Roman" panose="02020603050405020304" pitchFamily="18" charset="0"/>
                          <a:cs typeface="Arial" panose="020B0604020202020204" pitchFamily="34" charset="0"/>
                        </a:rPr>
                        <a:t>continued</a:t>
                      </a:r>
                      <a:endParaRPr lang="en-ZA" sz="1400" i="1" dirty="0">
                        <a:effectLst/>
                        <a:latin typeface="+mn-lt"/>
                        <a:ea typeface="Times New Roman" panose="02020603050405020304" pitchFamily="18" charset="0"/>
                        <a:cs typeface="Times New Roman" panose="02020603050405020304" pitchFamily="18" charset="0"/>
                      </a:endParaRPr>
                    </a:p>
                    <a:p>
                      <a:pPr>
                        <a:spcAft>
                          <a:spcPts val="0"/>
                        </a:spcAft>
                      </a:pPr>
                      <a:endParaRPr lang="en-ZA" sz="1400" dirty="0">
                        <a:effectLst/>
                        <a:latin typeface="+mn-lt"/>
                        <a:ea typeface="Times New Roman" panose="02020603050405020304" pitchFamily="18" charset="0"/>
                        <a:cs typeface="Times New Roman" panose="02020603050405020304" pitchFamily="18" charset="0"/>
                      </a:endParaRPr>
                    </a:p>
                    <a:p>
                      <a:pPr>
                        <a:spcAft>
                          <a:spcPts val="0"/>
                        </a:spcAft>
                      </a:pPr>
                      <a:r>
                        <a:rPr lang="en-ZA" sz="1400" dirty="0">
                          <a:effectLst/>
                          <a:latin typeface="+mn-lt"/>
                          <a:ea typeface="Times New Roman" panose="02020603050405020304" pitchFamily="18" charset="0"/>
                          <a:cs typeface="Arial" panose="020B0604020202020204" pitchFamily="34" charset="0"/>
                        </a:rPr>
                        <a:t> </a:t>
                      </a:r>
                      <a:endParaRPr lang="en-ZA" sz="1400"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kern="1200" dirty="0">
                          <a:solidFill>
                            <a:schemeClr val="tx1"/>
                          </a:solidFill>
                          <a:effectLst/>
                          <a:latin typeface="+mn-lt"/>
                          <a:ea typeface="+mn-ea"/>
                          <a:cs typeface="+mn-cs"/>
                        </a:rPr>
                        <a:t>The following table must be used to calculate the points out of 20 or 10 for B-BBEE:</a:t>
                      </a:r>
                      <a:endParaRPr lang="en-US" sz="1400" kern="1200" dirty="0">
                        <a:solidFill>
                          <a:schemeClr val="tx1"/>
                        </a:solidFill>
                        <a:effectLst/>
                        <a:latin typeface="+mn-lt"/>
                        <a:ea typeface="+mn-ea"/>
                        <a:cs typeface="+mn-cs"/>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4" name="Table 3">
            <a:extLst>
              <a:ext uri="{FF2B5EF4-FFF2-40B4-BE49-F238E27FC236}">
                <a16:creationId xmlns:a16="http://schemas.microsoft.com/office/drawing/2014/main" id="{CF3FBB53-67C6-47FF-94D9-855BA857FA19}"/>
              </a:ext>
            </a:extLst>
          </p:cNvPr>
          <p:cNvGraphicFramePr>
            <a:graphicFrameLocks noGrp="1"/>
          </p:cNvGraphicFramePr>
          <p:nvPr>
            <p:extLst>
              <p:ext uri="{D42A27DB-BD31-4B8C-83A1-F6EECF244321}">
                <p14:modId xmlns:p14="http://schemas.microsoft.com/office/powerpoint/2010/main" val="1563969125"/>
              </p:ext>
            </p:extLst>
          </p:nvPr>
        </p:nvGraphicFramePr>
        <p:xfrm>
          <a:off x="830370" y="2223698"/>
          <a:ext cx="7927868" cy="426720"/>
        </p:xfrm>
        <a:graphic>
          <a:graphicData uri="http://schemas.openxmlformats.org/drawingml/2006/table">
            <a:tbl>
              <a:tblPr firstRow="1" firstCol="1" lastRow="1" lastCol="1" bandRow="1" bandCol="1"/>
              <a:tblGrid>
                <a:gridCol w="833774">
                  <a:extLst>
                    <a:ext uri="{9D8B030D-6E8A-4147-A177-3AD203B41FA5}">
                      <a16:colId xmlns:a16="http://schemas.microsoft.com/office/drawing/2014/main" val="3062407579"/>
                    </a:ext>
                  </a:extLst>
                </a:gridCol>
                <a:gridCol w="7094094">
                  <a:extLst>
                    <a:ext uri="{9D8B030D-6E8A-4147-A177-3AD203B41FA5}">
                      <a16:colId xmlns:a16="http://schemas.microsoft.com/office/drawing/2014/main" val="395715938"/>
                    </a:ext>
                  </a:extLst>
                </a:gridCol>
              </a:tblGrid>
              <a:tr h="287286">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635952"/>
                  </a:ext>
                </a:extLst>
              </a:tr>
            </a:tbl>
          </a:graphicData>
        </a:graphic>
      </p:graphicFrame>
      <p:sp>
        <p:nvSpPr>
          <p:cNvPr id="6" name="TextBox 5">
            <a:extLst>
              <a:ext uri="{FF2B5EF4-FFF2-40B4-BE49-F238E27FC236}">
                <a16:creationId xmlns:a16="http://schemas.microsoft.com/office/drawing/2014/main" id="{CF025CDA-3769-454E-B504-209B81DF70D0}"/>
              </a:ext>
            </a:extLst>
          </p:cNvPr>
          <p:cNvSpPr txBox="1"/>
          <p:nvPr/>
        </p:nvSpPr>
        <p:spPr>
          <a:xfrm>
            <a:off x="-3706" y="1478465"/>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pic>
        <p:nvPicPr>
          <p:cNvPr id="7" name="Picture 6">
            <a:extLst>
              <a:ext uri="{FF2B5EF4-FFF2-40B4-BE49-F238E27FC236}">
                <a16:creationId xmlns:a16="http://schemas.microsoft.com/office/drawing/2014/main" id="{451F888A-A908-6DF1-DB4F-45B99F49F57E}"/>
              </a:ext>
            </a:extLst>
          </p:cNvPr>
          <p:cNvPicPr>
            <a:picLocks noChangeAspect="1"/>
          </p:cNvPicPr>
          <p:nvPr/>
        </p:nvPicPr>
        <p:blipFill>
          <a:blip r:embed="rId2"/>
          <a:stretch>
            <a:fillRect/>
          </a:stretch>
        </p:blipFill>
        <p:spPr>
          <a:xfrm>
            <a:off x="1895475" y="2954492"/>
            <a:ext cx="6267450" cy="2695575"/>
          </a:xfrm>
          <a:prstGeom prst="rect">
            <a:avLst/>
          </a:prstGeom>
        </p:spPr>
      </p:pic>
    </p:spTree>
    <p:extLst>
      <p:ext uri="{BB962C8B-B14F-4D97-AF65-F5344CB8AC3E}">
        <p14:creationId xmlns:p14="http://schemas.microsoft.com/office/powerpoint/2010/main" val="1653612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4221072535"/>
              </p:ext>
            </p:extLst>
          </p:nvPr>
        </p:nvGraphicFramePr>
        <p:xfrm>
          <a:off x="291671" y="1729043"/>
          <a:ext cx="8556951" cy="4862694"/>
        </p:xfrm>
        <a:graphic>
          <a:graphicData uri="http://schemas.openxmlformats.org/drawingml/2006/table">
            <a:tbl>
              <a:tblPr firstRow="1" firstCol="1" lastRow="1" lastCol="1" bandRow="1" bandCol="1"/>
              <a:tblGrid>
                <a:gridCol w="849476">
                  <a:extLst>
                    <a:ext uri="{9D8B030D-6E8A-4147-A177-3AD203B41FA5}">
                      <a16:colId xmlns:a16="http://schemas.microsoft.com/office/drawing/2014/main" val="20000"/>
                    </a:ext>
                  </a:extLst>
                </a:gridCol>
                <a:gridCol w="7707475">
                  <a:extLst>
                    <a:ext uri="{9D8B030D-6E8A-4147-A177-3AD203B41FA5}">
                      <a16:colId xmlns:a16="http://schemas.microsoft.com/office/drawing/2014/main" val="20001"/>
                    </a:ext>
                  </a:extLst>
                </a:gridCol>
              </a:tblGrid>
              <a:tr h="595494">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983404"/>
                  </a:ext>
                </a:extLst>
              </a:tr>
              <a:tr h="2794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effectLst/>
                          <a:latin typeface="+mn-lt"/>
                          <a:ea typeface="Times New Roman" panose="02020603050405020304" pitchFamily="18" charset="0"/>
                          <a:cs typeface="Arial" panose="020B0604020202020204" pitchFamily="34" charset="0"/>
                        </a:rPr>
                        <a:t>C.3.11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i="1" dirty="0">
                          <a:effectLst/>
                          <a:latin typeface="+mn-lt"/>
                          <a:ea typeface="Times New Roman" panose="02020603050405020304" pitchFamily="18" charset="0"/>
                          <a:cs typeface="Arial" panose="020B0604020202020204" pitchFamily="34" charset="0"/>
                        </a:rPr>
                        <a:t>continued</a:t>
                      </a:r>
                      <a:endParaRPr lang="en-ZA" sz="1400" i="1"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kern="1200" dirty="0">
                          <a:solidFill>
                            <a:schemeClr val="tx1"/>
                          </a:solidFill>
                          <a:effectLst/>
                          <a:latin typeface="+mn-lt"/>
                          <a:ea typeface="+mn-ea"/>
                          <a:cs typeface="+mn-cs"/>
                        </a:rPr>
                        <a:t>Eligibility for B-BEE points is subject to the following conditions:</a:t>
                      </a:r>
                      <a:endParaRPr lang="en-US" sz="1400" b="1" kern="1200" dirty="0">
                        <a:solidFill>
                          <a:schemeClr val="tx1"/>
                        </a:solidFill>
                        <a:effectLst/>
                        <a:latin typeface="+mn-lt"/>
                        <a:ea typeface="+mn-ea"/>
                        <a:cs typeface="+mn-cs"/>
                      </a:endParaRPr>
                    </a:p>
                    <a:p>
                      <a:pPr lvl="0"/>
                      <a:r>
                        <a:rPr lang="en-ZA" sz="1400" kern="1200" dirty="0">
                          <a:solidFill>
                            <a:schemeClr val="tx1"/>
                          </a:solidFill>
                          <a:effectLst/>
                          <a:latin typeface="+mn-lt"/>
                          <a:ea typeface="+mn-ea"/>
                          <a:cs typeface="+mn-cs"/>
                        </a:rPr>
                        <a:t>A tenderer’s scorecard shall be a B-BBEE Certificate issued in accordance with:</a:t>
                      </a:r>
                      <a:endParaRPr lang="en-US" sz="1400" kern="1200" dirty="0">
                        <a:solidFill>
                          <a:schemeClr val="tx1"/>
                        </a:solidFill>
                        <a:effectLst/>
                        <a:latin typeface="+mn-lt"/>
                        <a:ea typeface="+mn-ea"/>
                        <a:cs typeface="+mn-cs"/>
                      </a:endParaRPr>
                    </a:p>
                    <a:p>
                      <a:pPr marL="742950" lvl="1" indent="-285750">
                        <a:buFont typeface="Arial" panose="020B0604020202020204" pitchFamily="34" charset="0"/>
                        <a:buChar char="•"/>
                      </a:pPr>
                      <a:r>
                        <a:rPr lang="en-ZA" sz="1400" kern="1200" dirty="0">
                          <a:solidFill>
                            <a:schemeClr val="tx1"/>
                          </a:solidFill>
                          <a:effectLst/>
                          <a:latin typeface="+mn-lt"/>
                          <a:ea typeface="+mn-ea"/>
                          <a:cs typeface="+mn-cs"/>
                        </a:rPr>
                        <a:t>the amended Construction Sector Codes published in Notice 931 of 2017 of Government Gazette No. 41287 on 1 December 2017 by the Department of Trade and Industry; or</a:t>
                      </a:r>
                      <a:endParaRPr lang="en-US" sz="1400" kern="1200" dirty="0">
                        <a:solidFill>
                          <a:schemeClr val="tx1"/>
                        </a:solidFill>
                        <a:effectLst/>
                        <a:latin typeface="+mn-lt"/>
                        <a:ea typeface="+mn-ea"/>
                        <a:cs typeface="+mn-cs"/>
                      </a:endParaRPr>
                    </a:p>
                    <a:p>
                      <a:pPr marL="742950" lvl="1" indent="-285750">
                        <a:buFont typeface="Arial" panose="020B0604020202020204" pitchFamily="34" charset="0"/>
                        <a:buChar char="•"/>
                      </a:pPr>
                      <a:r>
                        <a:rPr lang="en-ZA" sz="1400" kern="1200" dirty="0">
                          <a:solidFill>
                            <a:schemeClr val="tx1"/>
                          </a:solidFill>
                          <a:effectLst/>
                          <a:latin typeface="+mn-lt"/>
                          <a:ea typeface="+mn-ea"/>
                          <a:cs typeface="+mn-cs"/>
                        </a:rPr>
                        <a:t>in the event that the Measured Entity operates in</a:t>
                      </a:r>
                      <a:r>
                        <a:rPr lang="x-none" sz="1400" kern="1200" dirty="0">
                          <a:solidFill>
                            <a:schemeClr val="tx1"/>
                          </a:solidFill>
                          <a:effectLst/>
                          <a:latin typeface="+mn-lt"/>
                          <a:ea typeface="+mn-ea"/>
                          <a:cs typeface="+mn-cs"/>
                        </a:rPr>
                        <a:t> </a:t>
                      </a:r>
                      <a:r>
                        <a:rPr lang="en-ZA" sz="1400" kern="1200" dirty="0">
                          <a:solidFill>
                            <a:schemeClr val="tx1"/>
                          </a:solidFill>
                          <a:effectLst/>
                          <a:latin typeface="+mn-lt"/>
                          <a:ea typeface="+mn-ea"/>
                          <a:cs typeface="+mn-cs"/>
                        </a:rPr>
                        <a:t> more than one sector or a sub-sector, the scorecard for the sector or sub-sector in which the majority of its core activities (measured in terms of annual revenue) are located will be acceptable.</a:t>
                      </a:r>
                      <a:endParaRPr lang="en-US" sz="1400" kern="1200" dirty="0">
                        <a:solidFill>
                          <a:schemeClr val="tx1"/>
                        </a:solidFill>
                        <a:effectLst/>
                        <a:latin typeface="+mn-lt"/>
                        <a:ea typeface="+mn-ea"/>
                        <a:cs typeface="+mn-cs"/>
                      </a:endParaRPr>
                    </a:p>
                    <a:p>
                      <a:pPr lvl="0"/>
                      <a:r>
                        <a:rPr lang="en-ZA" sz="1400" kern="1200" dirty="0">
                          <a:solidFill>
                            <a:schemeClr val="tx1"/>
                          </a:solidFill>
                          <a:effectLst/>
                          <a:latin typeface="+mn-lt"/>
                          <a:ea typeface="+mn-ea"/>
                          <a:cs typeface="+mn-cs"/>
                        </a:rPr>
                        <a:t>The scorecard shall be submitted as a certificate attached to Returnable Schedule Form D1; and</a:t>
                      </a:r>
                      <a:endParaRPr lang="en-US" sz="1400" kern="1200" dirty="0">
                        <a:solidFill>
                          <a:schemeClr val="tx1"/>
                        </a:solidFill>
                        <a:effectLst/>
                        <a:latin typeface="+mn-lt"/>
                        <a:ea typeface="+mn-ea"/>
                        <a:cs typeface="+mn-cs"/>
                      </a:endParaRPr>
                    </a:p>
                    <a:p>
                      <a:pPr lvl="0"/>
                      <a:r>
                        <a:rPr lang="en-ZA" sz="1400" kern="1200" dirty="0">
                          <a:solidFill>
                            <a:schemeClr val="tx1"/>
                          </a:solidFill>
                          <a:effectLst/>
                          <a:latin typeface="+mn-lt"/>
                          <a:ea typeface="+mn-ea"/>
                          <a:cs typeface="+mn-cs"/>
                        </a:rPr>
                        <a:t>The certificate shall:</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be valid at the tender closing date; and</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have been issued by a verification agency accredited by the South African National Accreditation System (SANAS)</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be in the form of a sworn affidavit (accompanied by a financial statement or Management Account on the latest financial year) or a certificate issued by the Companies and Intellectual Property Commission in the case of an Exempted Micro Enterprise (</a:t>
                      </a:r>
                      <a:r>
                        <a:rPr lang="en-ZA" sz="1400" kern="1200" dirty="0" err="1">
                          <a:solidFill>
                            <a:schemeClr val="tx1"/>
                          </a:solidFill>
                          <a:effectLst/>
                          <a:latin typeface="+mn-lt"/>
                          <a:ea typeface="+mn-ea"/>
                          <a:cs typeface="+mn-cs"/>
                        </a:rPr>
                        <a:t>EME</a:t>
                      </a:r>
                      <a:r>
                        <a:rPr lang="en-ZA" sz="1400" kern="1200" dirty="0">
                          <a:solidFill>
                            <a:schemeClr val="tx1"/>
                          </a:solidFill>
                          <a:effectLst/>
                          <a:latin typeface="+mn-lt"/>
                          <a:ea typeface="+mn-ea"/>
                          <a:cs typeface="+mn-cs"/>
                        </a:rPr>
                        <a:t>) with a total annual revenue of less than R1.8 million if issued in accordance with the amended Construction Sector Codes published in Notice 931 of 2017 of Government Gazette No. 41287 on 1 December 2017 by the Department of Trade and Industry; and</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have a date of issue less than 12 (twelve) months prior to the original advertised tender closing date (see Tender Data C.2.15); </a:t>
                      </a:r>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TextBox 2">
            <a:extLst>
              <a:ext uri="{FF2B5EF4-FFF2-40B4-BE49-F238E27FC236}">
                <a16:creationId xmlns:a16="http://schemas.microsoft.com/office/drawing/2014/main" id="{F8798D39-0B55-4AD4-BC5E-EDB3D681208C}"/>
              </a:ext>
            </a:extLst>
          </p:cNvPr>
          <p:cNvSpPr txBox="1"/>
          <p:nvPr/>
        </p:nvSpPr>
        <p:spPr>
          <a:xfrm>
            <a:off x="-3706" y="1069366"/>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606009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484077257"/>
              </p:ext>
            </p:extLst>
          </p:nvPr>
        </p:nvGraphicFramePr>
        <p:xfrm>
          <a:off x="291671" y="2995868"/>
          <a:ext cx="8556951" cy="3390427"/>
        </p:xfrm>
        <a:graphic>
          <a:graphicData uri="http://schemas.openxmlformats.org/drawingml/2006/table">
            <a:tbl>
              <a:tblPr firstRow="1" firstCol="1" lastRow="1" lastCol="1" bandRow="1" bandCol="1"/>
              <a:tblGrid>
                <a:gridCol w="849476">
                  <a:extLst>
                    <a:ext uri="{9D8B030D-6E8A-4147-A177-3AD203B41FA5}">
                      <a16:colId xmlns:a16="http://schemas.microsoft.com/office/drawing/2014/main" val="20000"/>
                    </a:ext>
                  </a:extLst>
                </a:gridCol>
                <a:gridCol w="7707475">
                  <a:extLst>
                    <a:ext uri="{9D8B030D-6E8A-4147-A177-3AD203B41FA5}">
                      <a16:colId xmlns:a16="http://schemas.microsoft.com/office/drawing/2014/main" val="20001"/>
                    </a:ext>
                  </a:extLst>
                </a:gridCol>
              </a:tblGrid>
              <a:tr h="595494">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983404"/>
                  </a:ext>
                </a:extLst>
              </a:tr>
              <a:tr h="2794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effectLst/>
                          <a:latin typeface="+mn-lt"/>
                          <a:ea typeface="Times New Roman" panose="02020603050405020304" pitchFamily="18" charset="0"/>
                          <a:cs typeface="Arial" panose="020B0604020202020204" pitchFamily="34" charset="0"/>
                        </a:rPr>
                        <a:t>C.3.11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i="1" dirty="0">
                          <a:effectLst/>
                          <a:latin typeface="+mn-lt"/>
                          <a:ea typeface="Times New Roman" panose="02020603050405020304" pitchFamily="18" charset="0"/>
                          <a:cs typeface="Arial" panose="020B0604020202020204" pitchFamily="34" charset="0"/>
                        </a:rPr>
                        <a:t>continued</a:t>
                      </a:r>
                      <a:endParaRPr lang="en-ZA" sz="1400" i="1"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r>
                        <a:rPr lang="en-ZA" sz="1400" b="1" kern="1200" dirty="0">
                          <a:solidFill>
                            <a:schemeClr val="tx1"/>
                          </a:solidFill>
                          <a:effectLst/>
                          <a:latin typeface="+mn-lt"/>
                          <a:ea typeface="+mn-ea"/>
                          <a:cs typeface="+mn-cs"/>
                        </a:rPr>
                        <a:t>A valid B-BBEE Certificate must contain</a:t>
                      </a:r>
                      <a:r>
                        <a:rPr lang="en-ZA" sz="1400" kern="1200" dirty="0">
                          <a:solidFill>
                            <a:schemeClr val="tx1"/>
                          </a:solidFill>
                          <a:effectLst/>
                          <a:latin typeface="+mn-lt"/>
                          <a:ea typeface="+mn-ea"/>
                          <a:cs typeface="+mn-cs"/>
                        </a:rPr>
                        <a:t>:</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Name of enterprise as per enterprise registration documents issued by </a:t>
                      </a:r>
                      <a:r>
                        <a:rPr lang="en-ZA" sz="1400" kern="1200" dirty="0" err="1">
                          <a:solidFill>
                            <a:schemeClr val="tx1"/>
                          </a:solidFill>
                          <a:effectLst/>
                          <a:latin typeface="+mn-lt"/>
                          <a:ea typeface="+mn-ea"/>
                          <a:cs typeface="+mn-cs"/>
                        </a:rPr>
                        <a:t>CIPC</a:t>
                      </a:r>
                      <a:r>
                        <a:rPr lang="en-ZA" sz="1400" kern="1200" dirty="0">
                          <a:solidFill>
                            <a:schemeClr val="tx1"/>
                          </a:solidFill>
                          <a:effectLst/>
                          <a:latin typeface="+mn-lt"/>
                          <a:ea typeface="+mn-ea"/>
                          <a:cs typeface="+mn-cs"/>
                        </a:rPr>
                        <a:t>, and enterprise business address.</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Value-Added Tax number, where applicable. </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The B-BBEE Scorecard against which the certificate is issued, indicating all elements and scores achieved for each element. The actual score achieved must be linked to the total points as per the relevant Codes.</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B-BBEE status with corresponding procurement recognition level.</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Have a date of issue and expiry (e.g. 9 June 2018 to 8 June 2019). Where    a measured entity was subjected to a re-verification process, due to material change, the B-BBEE Verification Certificate must reflect the initial date of issue, date of re-issue and the initial date of expiry. Re-verification does not extend the lifespan of the B-BBEE Verification Certificate; </a:t>
                      </a:r>
                      <a:endParaRPr lang="en-US"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ZA" sz="1400" kern="1200" dirty="0">
                          <a:solidFill>
                            <a:schemeClr val="tx1"/>
                          </a:solidFill>
                          <a:effectLst/>
                          <a:latin typeface="+mn-lt"/>
                          <a:ea typeface="+mn-ea"/>
                          <a:cs typeface="+mn-cs"/>
                        </a:rPr>
                        <a:t>Financial period which was used to issue the B-BBEE Verification Certificate. </a:t>
                      </a:r>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TextBox 2">
            <a:extLst>
              <a:ext uri="{FF2B5EF4-FFF2-40B4-BE49-F238E27FC236}">
                <a16:creationId xmlns:a16="http://schemas.microsoft.com/office/drawing/2014/main" id="{F8798D39-0B55-4AD4-BC5E-EDB3D681208C}"/>
              </a:ext>
            </a:extLst>
          </p:cNvPr>
          <p:cNvSpPr txBox="1"/>
          <p:nvPr/>
        </p:nvSpPr>
        <p:spPr>
          <a:xfrm>
            <a:off x="-3706" y="1612291"/>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534504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746255629"/>
              </p:ext>
            </p:extLst>
          </p:nvPr>
        </p:nvGraphicFramePr>
        <p:xfrm>
          <a:off x="291671" y="2348168"/>
          <a:ext cx="8556951" cy="4009254"/>
        </p:xfrm>
        <a:graphic>
          <a:graphicData uri="http://schemas.openxmlformats.org/drawingml/2006/table">
            <a:tbl>
              <a:tblPr firstRow="1" firstCol="1" lastRow="1" lastCol="1" bandRow="1" bandCol="1"/>
              <a:tblGrid>
                <a:gridCol w="849476">
                  <a:extLst>
                    <a:ext uri="{9D8B030D-6E8A-4147-A177-3AD203B41FA5}">
                      <a16:colId xmlns:a16="http://schemas.microsoft.com/office/drawing/2014/main" val="20000"/>
                    </a:ext>
                  </a:extLst>
                </a:gridCol>
                <a:gridCol w="7707475">
                  <a:extLst>
                    <a:ext uri="{9D8B030D-6E8A-4147-A177-3AD203B41FA5}">
                      <a16:colId xmlns:a16="http://schemas.microsoft.com/office/drawing/2014/main" val="20001"/>
                    </a:ext>
                  </a:extLst>
                </a:gridCol>
              </a:tblGrid>
              <a:tr h="595494">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983404"/>
                  </a:ext>
                </a:extLst>
              </a:tr>
              <a:tr h="2794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effectLst/>
                          <a:latin typeface="+mn-lt"/>
                          <a:ea typeface="Times New Roman" panose="02020603050405020304" pitchFamily="18" charset="0"/>
                          <a:cs typeface="Arial" panose="020B0604020202020204" pitchFamily="34" charset="0"/>
                        </a:rPr>
                        <a:t>C.3.11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i="1" dirty="0">
                          <a:effectLst/>
                          <a:latin typeface="+mn-lt"/>
                          <a:ea typeface="Times New Roman" panose="02020603050405020304" pitchFamily="18" charset="0"/>
                          <a:cs typeface="Arial" panose="020B0604020202020204" pitchFamily="34" charset="0"/>
                        </a:rPr>
                        <a:t>continued</a:t>
                      </a:r>
                      <a:endParaRPr lang="en-ZA" sz="1400" i="1"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r>
                        <a:rPr lang="en-ZA" sz="1400" b="1" kern="1200" dirty="0">
                          <a:solidFill>
                            <a:schemeClr val="tx1"/>
                          </a:solidFill>
                          <a:effectLst/>
                          <a:latin typeface="+mn-lt"/>
                          <a:ea typeface="+mn-ea"/>
                          <a:cs typeface="+mn-cs"/>
                        </a:rPr>
                        <a:t>A valid Sworn Affidavit must contain</a:t>
                      </a:r>
                      <a:r>
                        <a:rPr lang="en-ZA" sz="1400" kern="1200" dirty="0">
                          <a:solidFill>
                            <a:schemeClr val="tx1"/>
                          </a:solidFill>
                          <a:effectLst/>
                          <a:latin typeface="+mn-lt"/>
                          <a:ea typeface="+mn-ea"/>
                          <a:cs typeface="+mn-cs"/>
                        </a:rPr>
                        <a:t>:</a:t>
                      </a:r>
                      <a:endParaRPr lang="en-US" sz="1400" kern="1200" dirty="0">
                        <a:solidFill>
                          <a:schemeClr val="tx1"/>
                        </a:solidFill>
                        <a:effectLst/>
                        <a:latin typeface="+mn-lt"/>
                        <a:ea typeface="+mn-ea"/>
                        <a:cs typeface="+mn-cs"/>
                      </a:endParaRPr>
                    </a:p>
                    <a:p>
                      <a:pPr>
                        <a:tabLst>
                          <a:tab pos="360000" algn="l"/>
                        </a:tabLst>
                      </a:pPr>
                      <a:r>
                        <a:rPr lang="en-ZA" sz="1400" kern="1200" dirty="0">
                          <a:solidFill>
                            <a:schemeClr val="tx1"/>
                          </a:solidFill>
                          <a:effectLst/>
                          <a:latin typeface="+mn-lt"/>
                          <a:ea typeface="+mn-ea"/>
                          <a:cs typeface="+mn-cs"/>
                        </a:rPr>
                        <a:t>-	Name/s of deponent as they appear in the identity document and the identity number.</a:t>
                      </a:r>
                      <a:endParaRPr lang="en-US" sz="1400" kern="1200" dirty="0">
                        <a:solidFill>
                          <a:schemeClr val="tx1"/>
                        </a:solidFill>
                        <a:effectLst/>
                        <a:latin typeface="+mn-lt"/>
                        <a:ea typeface="+mn-ea"/>
                        <a:cs typeface="+mn-cs"/>
                      </a:endParaRPr>
                    </a:p>
                    <a:p>
                      <a:pPr>
                        <a:tabLst>
                          <a:tab pos="360000" algn="l"/>
                        </a:tabLst>
                      </a:pPr>
                      <a:r>
                        <a:rPr lang="en-ZA" sz="1400" kern="1200" dirty="0">
                          <a:solidFill>
                            <a:schemeClr val="tx1"/>
                          </a:solidFill>
                          <a:effectLst/>
                          <a:latin typeface="+mn-lt"/>
                          <a:ea typeface="+mn-ea"/>
                          <a:cs typeface="+mn-cs"/>
                        </a:rPr>
                        <a:t>-	Designation of the deponent as either the director, owner or member must be indicated in order to 	know that person is duly authorised to depose of an affidavit.</a:t>
                      </a:r>
                      <a:endParaRPr lang="en-US" sz="1400" kern="1200" dirty="0">
                        <a:solidFill>
                          <a:schemeClr val="tx1"/>
                        </a:solidFill>
                        <a:effectLst/>
                        <a:latin typeface="+mn-lt"/>
                        <a:ea typeface="+mn-ea"/>
                        <a:cs typeface="+mn-cs"/>
                      </a:endParaRPr>
                    </a:p>
                    <a:p>
                      <a:pPr>
                        <a:tabLst>
                          <a:tab pos="360000" algn="l"/>
                        </a:tabLst>
                      </a:pPr>
                      <a:r>
                        <a:rPr lang="en-ZA" sz="1400" kern="1200" dirty="0">
                          <a:solidFill>
                            <a:schemeClr val="tx1"/>
                          </a:solidFill>
                          <a:effectLst/>
                          <a:latin typeface="+mn-lt"/>
                          <a:ea typeface="+mn-ea"/>
                          <a:cs typeface="+mn-cs"/>
                        </a:rPr>
                        <a:t>-	Name of enterprise as per enterprise registration documents issued by the </a:t>
                      </a:r>
                      <a:r>
                        <a:rPr lang="en-ZA" sz="1400" kern="1200" dirty="0" err="1">
                          <a:solidFill>
                            <a:schemeClr val="tx1"/>
                          </a:solidFill>
                          <a:effectLst/>
                          <a:latin typeface="+mn-lt"/>
                          <a:ea typeface="+mn-ea"/>
                          <a:cs typeface="+mn-cs"/>
                        </a:rPr>
                        <a:t>CIPC</a:t>
                      </a:r>
                      <a:r>
                        <a:rPr lang="en-ZA" sz="1400" kern="1200" dirty="0">
                          <a:solidFill>
                            <a:schemeClr val="tx1"/>
                          </a:solidFill>
                          <a:effectLst/>
                          <a:latin typeface="+mn-lt"/>
                          <a:ea typeface="+mn-ea"/>
                          <a:cs typeface="+mn-cs"/>
                        </a:rPr>
                        <a:t>, where applicable, 	and enterprise business address.</a:t>
                      </a:r>
                      <a:endParaRPr lang="en-US" sz="1400" kern="1200" dirty="0">
                        <a:solidFill>
                          <a:schemeClr val="tx1"/>
                        </a:solidFill>
                        <a:effectLst/>
                        <a:latin typeface="+mn-lt"/>
                        <a:ea typeface="+mn-ea"/>
                        <a:cs typeface="+mn-cs"/>
                      </a:endParaRPr>
                    </a:p>
                    <a:p>
                      <a:pPr>
                        <a:tabLst>
                          <a:tab pos="360000" algn="l"/>
                        </a:tabLst>
                      </a:pPr>
                      <a:r>
                        <a:rPr lang="en-ZA" sz="1400" kern="1200" dirty="0">
                          <a:solidFill>
                            <a:schemeClr val="tx1"/>
                          </a:solidFill>
                          <a:effectLst/>
                          <a:latin typeface="+mn-lt"/>
                          <a:ea typeface="+mn-ea"/>
                          <a:cs typeface="+mn-cs"/>
                        </a:rPr>
                        <a:t>-	Percentage black ownership, black female ownership and whether they fall within a designated 	group.</a:t>
                      </a:r>
                      <a:endParaRPr lang="en-US" sz="1400" kern="1200" dirty="0">
                        <a:solidFill>
                          <a:schemeClr val="tx1"/>
                        </a:solidFill>
                        <a:effectLst/>
                        <a:latin typeface="+mn-lt"/>
                        <a:ea typeface="+mn-ea"/>
                        <a:cs typeface="+mn-cs"/>
                      </a:endParaRPr>
                    </a:p>
                    <a:p>
                      <a:pPr>
                        <a:tabLst>
                          <a:tab pos="360000" algn="l"/>
                        </a:tabLst>
                      </a:pPr>
                      <a:r>
                        <a:rPr lang="en-ZA" sz="1400" kern="1200" dirty="0">
                          <a:solidFill>
                            <a:schemeClr val="tx1"/>
                          </a:solidFill>
                          <a:effectLst/>
                          <a:latin typeface="+mn-lt"/>
                          <a:ea typeface="+mn-ea"/>
                          <a:cs typeface="+mn-cs"/>
                        </a:rPr>
                        <a:t>-	Indicate total revenue for the year under review and whether it is based on audited financial 	statements or management accounts.</a:t>
                      </a:r>
                      <a:endParaRPr lang="en-US" sz="1400" kern="1200" dirty="0">
                        <a:solidFill>
                          <a:schemeClr val="tx1"/>
                        </a:solidFill>
                        <a:effectLst/>
                        <a:latin typeface="+mn-lt"/>
                        <a:ea typeface="+mn-ea"/>
                        <a:cs typeface="+mn-cs"/>
                      </a:endParaRPr>
                    </a:p>
                    <a:p>
                      <a:pPr>
                        <a:tabLst>
                          <a:tab pos="360000" algn="l"/>
                        </a:tabLst>
                      </a:pPr>
                      <a:r>
                        <a:rPr lang="en-ZA" sz="1400" kern="1200" dirty="0">
                          <a:solidFill>
                            <a:schemeClr val="tx1"/>
                          </a:solidFill>
                          <a:effectLst/>
                          <a:latin typeface="+mn-lt"/>
                          <a:ea typeface="+mn-ea"/>
                          <a:cs typeface="+mn-cs"/>
                        </a:rPr>
                        <a:t>-	Financial year-end as per the enterprise’s registration documents, which was used to determine the 	total revenue. </a:t>
                      </a:r>
                      <a:r>
                        <a:rPr lang="en-ZA" sz="1400" b="1" kern="1200" dirty="0">
                          <a:solidFill>
                            <a:schemeClr val="tx1"/>
                          </a:solidFill>
                          <a:effectLst/>
                          <a:latin typeface="+mn-lt"/>
                          <a:ea typeface="+mn-ea"/>
                          <a:cs typeface="+mn-cs"/>
                        </a:rPr>
                        <a:t>The valid format of the Financial Year-End is Day/Month/Year.</a:t>
                      </a:r>
                      <a:endParaRPr lang="en-US" sz="1400" kern="1200" dirty="0">
                        <a:solidFill>
                          <a:schemeClr val="tx1"/>
                        </a:solidFill>
                        <a:effectLst/>
                        <a:latin typeface="+mn-lt"/>
                        <a:ea typeface="+mn-ea"/>
                        <a:cs typeface="+mn-cs"/>
                      </a:endParaRPr>
                    </a:p>
                    <a:p>
                      <a:pPr>
                        <a:tabLst>
                          <a:tab pos="360000" algn="l"/>
                        </a:tabLst>
                      </a:pPr>
                      <a:r>
                        <a:rPr lang="en-ZA" sz="1400" kern="1200" dirty="0">
                          <a:solidFill>
                            <a:schemeClr val="tx1"/>
                          </a:solidFill>
                          <a:effectLst/>
                          <a:latin typeface="+mn-lt"/>
                          <a:ea typeface="+mn-ea"/>
                          <a:cs typeface="+mn-cs"/>
                        </a:rPr>
                        <a:t>-	B-BBEE status level. An enterprise can only have one status level.</a:t>
                      </a:r>
                      <a:endParaRPr lang="en-US" sz="1400" kern="1200" dirty="0">
                        <a:solidFill>
                          <a:schemeClr val="tx1"/>
                        </a:solidFill>
                        <a:effectLst/>
                        <a:latin typeface="+mn-lt"/>
                        <a:ea typeface="+mn-ea"/>
                        <a:cs typeface="+mn-cs"/>
                      </a:endParaRPr>
                    </a:p>
                    <a:p>
                      <a:pPr>
                        <a:tabLst>
                          <a:tab pos="360000" algn="l"/>
                        </a:tabLst>
                      </a:pPr>
                      <a:r>
                        <a:rPr lang="en-ZA" sz="1400" kern="1200" dirty="0">
                          <a:solidFill>
                            <a:schemeClr val="tx1"/>
                          </a:solidFill>
                          <a:effectLst/>
                          <a:latin typeface="+mn-lt"/>
                          <a:ea typeface="+mn-ea"/>
                          <a:cs typeface="+mn-cs"/>
                        </a:rPr>
                        <a:t>-	Date deponent signed and date of Commissioner of Oath must be the same.</a:t>
                      </a:r>
                      <a:endParaRPr lang="en-US" sz="1400" kern="1200" dirty="0">
                        <a:solidFill>
                          <a:schemeClr val="tx1"/>
                        </a:solidFill>
                        <a:effectLst/>
                        <a:latin typeface="+mn-lt"/>
                        <a:ea typeface="+mn-ea"/>
                        <a:cs typeface="+mn-cs"/>
                      </a:endParaRPr>
                    </a:p>
                    <a:p>
                      <a:pPr>
                        <a:tabLst>
                          <a:tab pos="360000" algn="l"/>
                        </a:tabLst>
                      </a:pPr>
                      <a:r>
                        <a:rPr lang="en-ZA" sz="1400" kern="1200" dirty="0">
                          <a:solidFill>
                            <a:schemeClr val="tx1"/>
                          </a:solidFill>
                          <a:effectLst/>
                          <a:latin typeface="+mn-lt"/>
                          <a:ea typeface="+mn-ea"/>
                          <a:cs typeface="+mn-cs"/>
                        </a:rPr>
                        <a:t>-	Commissioner of Oath cannot be an employee or ex officio of the enterprise because, a person 	cannot by law, commission a sworn affidavit in which they have an interest.</a:t>
                      </a:r>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TextBox 2">
            <a:extLst>
              <a:ext uri="{FF2B5EF4-FFF2-40B4-BE49-F238E27FC236}">
                <a16:creationId xmlns:a16="http://schemas.microsoft.com/office/drawing/2014/main" id="{F8798D39-0B55-4AD4-BC5E-EDB3D681208C}"/>
              </a:ext>
            </a:extLst>
          </p:cNvPr>
          <p:cNvSpPr txBox="1"/>
          <p:nvPr/>
        </p:nvSpPr>
        <p:spPr>
          <a:xfrm>
            <a:off x="-3706" y="1612291"/>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151250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960854747"/>
              </p:ext>
            </p:extLst>
          </p:nvPr>
        </p:nvGraphicFramePr>
        <p:xfrm>
          <a:off x="293524" y="662243"/>
          <a:ext cx="8556951" cy="6142854"/>
        </p:xfrm>
        <a:graphic>
          <a:graphicData uri="http://schemas.openxmlformats.org/drawingml/2006/table">
            <a:tbl>
              <a:tblPr firstRow="1" firstCol="1" lastRow="1" lastCol="1" bandRow="1" bandCol="1"/>
              <a:tblGrid>
                <a:gridCol w="849476">
                  <a:extLst>
                    <a:ext uri="{9D8B030D-6E8A-4147-A177-3AD203B41FA5}">
                      <a16:colId xmlns:a16="http://schemas.microsoft.com/office/drawing/2014/main" val="20000"/>
                    </a:ext>
                  </a:extLst>
                </a:gridCol>
                <a:gridCol w="7707475">
                  <a:extLst>
                    <a:ext uri="{9D8B030D-6E8A-4147-A177-3AD203B41FA5}">
                      <a16:colId xmlns:a16="http://schemas.microsoft.com/office/drawing/2014/main" val="20001"/>
                    </a:ext>
                  </a:extLst>
                </a:gridCol>
              </a:tblGrid>
              <a:tr h="595494">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983404"/>
                  </a:ext>
                </a:extLst>
              </a:tr>
              <a:tr h="2794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effectLst/>
                          <a:latin typeface="+mn-lt"/>
                          <a:ea typeface="Times New Roman" panose="02020603050405020304" pitchFamily="18" charset="0"/>
                          <a:cs typeface="Arial" panose="020B0604020202020204" pitchFamily="34" charset="0"/>
                        </a:rPr>
                        <a:t>C.3.11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i="1" dirty="0">
                          <a:effectLst/>
                          <a:latin typeface="+mn-lt"/>
                          <a:ea typeface="Times New Roman" panose="02020603050405020304" pitchFamily="18" charset="0"/>
                          <a:cs typeface="Arial" panose="020B0604020202020204" pitchFamily="34" charset="0"/>
                        </a:rPr>
                        <a:t>continued</a:t>
                      </a:r>
                      <a:endParaRPr lang="en-ZA" sz="1400" i="1"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r>
                        <a:rPr lang="en-ZA" sz="1400" kern="1200" dirty="0">
                          <a:solidFill>
                            <a:schemeClr val="tx1"/>
                          </a:solidFill>
                          <a:effectLst/>
                          <a:latin typeface="+mn-lt"/>
                          <a:ea typeface="+mn-ea"/>
                          <a:cs typeface="+mn-cs"/>
                        </a:rPr>
                        <a:t>Compliance with any other information requested to be attached to Returnable Schedule Form D1; and </a:t>
                      </a:r>
                      <a:endParaRPr lang="en-US" sz="1400" kern="1200" dirty="0">
                        <a:solidFill>
                          <a:schemeClr val="tx1"/>
                        </a:solidFill>
                        <a:effectLst/>
                        <a:latin typeface="+mn-lt"/>
                        <a:ea typeface="+mn-ea"/>
                        <a:cs typeface="+mn-cs"/>
                      </a:endParaRPr>
                    </a:p>
                    <a:p>
                      <a:pPr lvl="0"/>
                      <a:endParaRPr lang="en-ZA" sz="1400" kern="1200" dirty="0">
                        <a:solidFill>
                          <a:schemeClr val="tx1"/>
                        </a:solidFill>
                        <a:effectLst/>
                        <a:latin typeface="+mn-lt"/>
                        <a:ea typeface="+mn-ea"/>
                        <a:cs typeface="+mn-cs"/>
                      </a:endParaRPr>
                    </a:p>
                    <a:p>
                      <a:pPr lvl="0"/>
                      <a:r>
                        <a:rPr lang="en-ZA" sz="1400" kern="1200" dirty="0">
                          <a:solidFill>
                            <a:schemeClr val="tx1"/>
                          </a:solidFill>
                          <a:effectLst/>
                          <a:latin typeface="+mn-lt"/>
                          <a:ea typeface="+mn-ea"/>
                          <a:cs typeface="+mn-cs"/>
                        </a:rPr>
                        <a:t>In the event of an un-incorporated Joint Venture (JV), a project-specific consolidated (must contain SANRAL’s project/contract number) valid B-BBEE verification certificate in the name of the JV and issued by a verification agency accredited by the South African National Accreditation System (SANAS) shall be submitted.</a:t>
                      </a:r>
                    </a:p>
                    <a:p>
                      <a:pPr lvl="0"/>
                      <a:endParaRPr lang="en-US" sz="1400" kern="1200" dirty="0">
                        <a:solidFill>
                          <a:schemeClr val="tx1"/>
                        </a:solidFill>
                        <a:effectLst/>
                        <a:latin typeface="+mn-lt"/>
                        <a:ea typeface="+mn-ea"/>
                        <a:cs typeface="+mn-cs"/>
                      </a:endParaRPr>
                    </a:p>
                    <a:p>
                      <a:pPr lvl="0"/>
                      <a:r>
                        <a:rPr lang="en-ZA" sz="1400" kern="1200" dirty="0">
                          <a:solidFill>
                            <a:schemeClr val="tx1"/>
                          </a:solidFill>
                          <a:effectLst/>
                          <a:latin typeface="+mn-lt"/>
                          <a:ea typeface="+mn-ea"/>
                          <a:cs typeface="+mn-cs"/>
                        </a:rPr>
                        <a:t>The points scored by a tenderer for B-BBEE must be added to the points scored for price.</a:t>
                      </a:r>
                      <a:endParaRPr lang="en-US" sz="1400" kern="1200" dirty="0">
                        <a:solidFill>
                          <a:schemeClr val="tx1"/>
                        </a:solidFill>
                        <a:effectLst/>
                        <a:latin typeface="+mn-lt"/>
                        <a:ea typeface="+mn-ea"/>
                        <a:cs typeface="+mn-cs"/>
                      </a:endParaRPr>
                    </a:p>
                    <a:p>
                      <a:pPr lvl="0"/>
                      <a:endParaRPr lang="en-ZA" sz="1400" kern="1200" dirty="0">
                        <a:solidFill>
                          <a:schemeClr val="tx1"/>
                        </a:solidFill>
                        <a:effectLst/>
                        <a:latin typeface="+mn-lt"/>
                        <a:ea typeface="+mn-ea"/>
                        <a:cs typeface="+mn-cs"/>
                      </a:endParaRPr>
                    </a:p>
                    <a:p>
                      <a:pPr lvl="0"/>
                      <a:r>
                        <a:rPr lang="en-ZA" sz="1400" b="1" kern="1200" dirty="0">
                          <a:solidFill>
                            <a:schemeClr val="tx1"/>
                          </a:solidFill>
                          <a:effectLst/>
                          <a:latin typeface="+mn-lt"/>
                          <a:ea typeface="+mn-ea"/>
                          <a:cs typeface="+mn-cs"/>
                        </a:rPr>
                        <a:t>The points scored must be rounded off to the nearest two decimal places. </a:t>
                      </a:r>
                      <a:endParaRPr lang="en-US" sz="1400" b="1" kern="1200" dirty="0">
                        <a:solidFill>
                          <a:schemeClr val="tx1"/>
                        </a:solidFill>
                        <a:effectLst/>
                        <a:latin typeface="+mn-lt"/>
                        <a:ea typeface="+mn-ea"/>
                        <a:cs typeface="+mn-cs"/>
                      </a:endParaRPr>
                    </a:p>
                    <a:p>
                      <a:endParaRPr lang="en-ZA" sz="1400" b="1" kern="1200" dirty="0">
                        <a:solidFill>
                          <a:schemeClr val="tx1"/>
                        </a:solidFill>
                        <a:effectLst/>
                        <a:latin typeface="+mn-lt"/>
                        <a:ea typeface="+mn-ea"/>
                        <a:cs typeface="+mn-cs"/>
                      </a:endParaRPr>
                    </a:p>
                    <a:p>
                      <a:r>
                        <a:rPr lang="en-ZA" sz="1400" b="1" kern="1200" dirty="0">
                          <a:solidFill>
                            <a:schemeClr val="tx1"/>
                          </a:solidFill>
                          <a:effectLst/>
                          <a:latin typeface="+mn-lt"/>
                          <a:ea typeface="+mn-ea"/>
                          <a:cs typeface="+mn-cs"/>
                        </a:rPr>
                        <a:t>Sub-Regulation 6(5) and 7(5)</a:t>
                      </a:r>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If the tender documents indicate that the tenderer intends subcontracting more than 25% of the value of the contract to any other person not qualifying for at least the status level that the tenderer qualifies for, 0 (zero) points for preference shall be awarded, unless the intended subcontractor is an </a:t>
                      </a:r>
                      <a:r>
                        <a:rPr lang="en-ZA" sz="1400" kern="1200" dirty="0" err="1">
                          <a:solidFill>
                            <a:schemeClr val="tx1"/>
                          </a:solidFill>
                          <a:effectLst/>
                          <a:latin typeface="+mn-lt"/>
                          <a:ea typeface="+mn-ea"/>
                          <a:cs typeface="+mn-cs"/>
                        </a:rPr>
                        <a:t>EME</a:t>
                      </a:r>
                      <a:r>
                        <a:rPr lang="en-ZA" sz="1400" kern="1200" dirty="0">
                          <a:solidFill>
                            <a:schemeClr val="tx1"/>
                          </a:solidFill>
                          <a:effectLst/>
                          <a:latin typeface="+mn-lt"/>
                          <a:ea typeface="+mn-ea"/>
                          <a:cs typeface="+mn-cs"/>
                        </a:rPr>
                        <a:t> that has the capability to execute the subcontract and the value of the work is below the </a:t>
                      </a:r>
                      <a:r>
                        <a:rPr lang="en-ZA" sz="1400" kern="1200" dirty="0" err="1">
                          <a:solidFill>
                            <a:schemeClr val="tx1"/>
                          </a:solidFill>
                          <a:effectLst/>
                          <a:latin typeface="+mn-lt"/>
                          <a:ea typeface="+mn-ea"/>
                          <a:cs typeface="+mn-cs"/>
                        </a:rPr>
                        <a:t>EME</a:t>
                      </a:r>
                      <a:r>
                        <a:rPr lang="en-ZA" sz="1400" kern="1200" dirty="0">
                          <a:solidFill>
                            <a:schemeClr val="tx1"/>
                          </a:solidFill>
                          <a:effectLst/>
                          <a:latin typeface="+mn-lt"/>
                          <a:ea typeface="+mn-ea"/>
                          <a:cs typeface="+mn-cs"/>
                        </a:rPr>
                        <a:t> threshold.</a:t>
                      </a:r>
                      <a:endParaRPr lang="en-US" sz="1400" kern="1200" dirty="0">
                        <a:solidFill>
                          <a:schemeClr val="tx1"/>
                        </a:solidFill>
                        <a:effectLst/>
                        <a:latin typeface="+mn-lt"/>
                        <a:ea typeface="+mn-ea"/>
                        <a:cs typeface="+mn-cs"/>
                      </a:endParaRPr>
                    </a:p>
                    <a:p>
                      <a:pPr lvl="0"/>
                      <a:endParaRPr lang="en-ZA" sz="1400" kern="1200" dirty="0">
                        <a:solidFill>
                          <a:schemeClr val="tx1"/>
                        </a:solidFill>
                        <a:effectLst/>
                        <a:latin typeface="+mn-lt"/>
                        <a:ea typeface="+mn-ea"/>
                        <a:cs typeface="+mn-cs"/>
                      </a:endParaRPr>
                    </a:p>
                    <a:p>
                      <a:pPr lvl="0"/>
                      <a:r>
                        <a:rPr lang="en-ZA" sz="1400" b="1" kern="1200" dirty="0">
                          <a:solidFill>
                            <a:schemeClr val="tx1"/>
                          </a:solidFill>
                          <a:effectLst/>
                          <a:latin typeface="+mn-lt"/>
                          <a:ea typeface="+mn-ea"/>
                          <a:cs typeface="+mn-cs"/>
                        </a:rPr>
                        <a:t>Criteria for breaking deadlock </a:t>
                      </a:r>
                      <a:endParaRPr lang="en-US" sz="1400" b="1" kern="1200" dirty="0">
                        <a:solidFill>
                          <a:schemeClr val="tx1"/>
                        </a:solidFill>
                        <a:effectLst/>
                        <a:latin typeface="+mn-lt"/>
                        <a:ea typeface="+mn-ea"/>
                        <a:cs typeface="+mn-cs"/>
                      </a:endParaRPr>
                    </a:p>
                    <a:p>
                      <a:pPr marL="400050" lvl="0" indent="-400050">
                        <a:buFont typeface="+mj-lt"/>
                        <a:buAutoNum type="romanLcPeriod"/>
                      </a:pPr>
                      <a:r>
                        <a:rPr lang="en-ZA" sz="1400" kern="1200" dirty="0">
                          <a:solidFill>
                            <a:schemeClr val="tx1"/>
                          </a:solidFill>
                          <a:effectLst/>
                          <a:latin typeface="+mn-lt"/>
                          <a:ea typeface="+mn-ea"/>
                          <a:cs typeface="+mn-cs"/>
                        </a:rPr>
                        <a:t>If two or more tenders score the same number of points and these tenders are also the highest ranked tenders, the tender with the highest preference points will be recommended for award.</a:t>
                      </a:r>
                      <a:endParaRPr lang="en-US" sz="1400" kern="1200" dirty="0">
                        <a:solidFill>
                          <a:schemeClr val="tx1"/>
                        </a:solidFill>
                        <a:effectLst/>
                        <a:latin typeface="+mn-lt"/>
                        <a:ea typeface="+mn-ea"/>
                        <a:cs typeface="+mn-cs"/>
                      </a:endParaRPr>
                    </a:p>
                    <a:p>
                      <a:pPr marL="400050" lvl="0" indent="-400050">
                        <a:buFont typeface="+mj-lt"/>
                        <a:buAutoNum type="romanLcPeriod"/>
                      </a:pPr>
                      <a:r>
                        <a:rPr lang="en-ZA" sz="1400" kern="1200" dirty="0">
                          <a:solidFill>
                            <a:schemeClr val="tx1"/>
                          </a:solidFill>
                          <a:effectLst/>
                          <a:latin typeface="+mn-lt"/>
                          <a:ea typeface="+mn-ea"/>
                          <a:cs typeface="+mn-cs"/>
                        </a:rPr>
                        <a:t>If functionality is part of the evaluation process and two or more tenders score equal total points and equal preference points, the tender that scored the highest points for functionality will be recommended for award.</a:t>
                      </a:r>
                      <a:endParaRPr lang="en-US" sz="1400" kern="1200" dirty="0">
                        <a:solidFill>
                          <a:schemeClr val="tx1"/>
                        </a:solidFill>
                        <a:effectLst/>
                        <a:latin typeface="+mn-lt"/>
                        <a:ea typeface="+mn-ea"/>
                        <a:cs typeface="+mn-cs"/>
                      </a:endParaRPr>
                    </a:p>
                    <a:p>
                      <a:pPr marL="400050" lvl="0" indent="-400050">
                        <a:buFont typeface="+mj-lt"/>
                        <a:buAutoNum type="romanLcPeriod"/>
                      </a:pPr>
                      <a:r>
                        <a:rPr lang="en-ZA" sz="1400" kern="1200" dirty="0">
                          <a:solidFill>
                            <a:schemeClr val="tx1"/>
                          </a:solidFill>
                          <a:effectLst/>
                          <a:latin typeface="+mn-lt"/>
                          <a:ea typeface="+mn-ea"/>
                          <a:cs typeface="+mn-cs"/>
                        </a:rPr>
                        <a:t>If two or more tenders score the same number of financial points and preference points and these tenders are also the highest ranked tenders, the tenderer to be recommended for award will be decided by the drawing of lots.</a:t>
                      </a:r>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TextBox 2">
            <a:extLst>
              <a:ext uri="{FF2B5EF4-FFF2-40B4-BE49-F238E27FC236}">
                <a16:creationId xmlns:a16="http://schemas.microsoft.com/office/drawing/2014/main" id="{F8798D39-0B55-4AD4-BC5E-EDB3D681208C}"/>
              </a:ext>
            </a:extLst>
          </p:cNvPr>
          <p:cNvSpPr txBox="1"/>
          <p:nvPr/>
        </p:nvSpPr>
        <p:spPr>
          <a:xfrm>
            <a:off x="0" y="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59535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597333511"/>
              </p:ext>
            </p:extLst>
          </p:nvPr>
        </p:nvGraphicFramePr>
        <p:xfrm>
          <a:off x="293524" y="2643443"/>
          <a:ext cx="8556951" cy="4009254"/>
        </p:xfrm>
        <a:graphic>
          <a:graphicData uri="http://schemas.openxmlformats.org/drawingml/2006/table">
            <a:tbl>
              <a:tblPr firstRow="1" firstCol="1" lastRow="1" lastCol="1" bandRow="1" bandCol="1"/>
              <a:tblGrid>
                <a:gridCol w="849476">
                  <a:extLst>
                    <a:ext uri="{9D8B030D-6E8A-4147-A177-3AD203B41FA5}">
                      <a16:colId xmlns:a16="http://schemas.microsoft.com/office/drawing/2014/main" val="20000"/>
                    </a:ext>
                  </a:extLst>
                </a:gridCol>
                <a:gridCol w="7707475">
                  <a:extLst>
                    <a:ext uri="{9D8B030D-6E8A-4147-A177-3AD203B41FA5}">
                      <a16:colId xmlns:a16="http://schemas.microsoft.com/office/drawing/2014/main" val="20001"/>
                    </a:ext>
                  </a:extLst>
                </a:gridCol>
              </a:tblGrid>
              <a:tr h="595494">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983404"/>
                  </a:ext>
                </a:extLst>
              </a:tr>
              <a:tr h="2794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effectLst/>
                          <a:latin typeface="+mn-lt"/>
                          <a:ea typeface="Times New Roman" panose="02020603050405020304" pitchFamily="18" charset="0"/>
                          <a:cs typeface="Arial" panose="020B0604020202020204" pitchFamily="34" charset="0"/>
                        </a:rPr>
                        <a:t>C.3.13 (l)</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kern="1200" dirty="0">
                          <a:solidFill>
                            <a:schemeClr val="tx1"/>
                          </a:solidFill>
                          <a:effectLst/>
                          <a:latin typeface="+mn-lt"/>
                          <a:ea typeface="+mn-ea"/>
                          <a:cs typeface="+mn-cs"/>
                        </a:rPr>
                        <a:t>Determine acceptability of preferred tenderer</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Price negotiations:</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indent="-360000">
                        <a:tabLst>
                          <a:tab pos="360000" algn="l"/>
                        </a:tabLst>
                      </a:pPr>
                      <a:r>
                        <a:rPr lang="en-ZA" sz="1400" kern="1200" dirty="0">
                          <a:solidFill>
                            <a:schemeClr val="tx1"/>
                          </a:solidFill>
                          <a:effectLst/>
                          <a:latin typeface="+mn-lt"/>
                          <a:ea typeface="+mn-ea"/>
                          <a:cs typeface="+mn-cs"/>
                        </a:rPr>
                        <a:t>(a)	If the price offered by a tenderer scoring the highest points is not market related, the Organ of state 	may not award the tender to that tenderer. </a:t>
                      </a:r>
                      <a:endParaRPr lang="en-US" sz="1400" kern="1200" dirty="0">
                        <a:solidFill>
                          <a:schemeClr val="tx1"/>
                        </a:solidFill>
                        <a:effectLst/>
                        <a:latin typeface="+mn-lt"/>
                        <a:ea typeface="+mn-ea"/>
                        <a:cs typeface="+mn-cs"/>
                      </a:endParaRPr>
                    </a:p>
                    <a:p>
                      <a:pPr indent="-360000">
                        <a:tabLst>
                          <a:tab pos="360000" algn="l"/>
                        </a:tabLst>
                      </a:pPr>
                      <a:r>
                        <a:rPr lang="en-ZA" sz="1400" kern="1200" dirty="0">
                          <a:solidFill>
                            <a:schemeClr val="tx1"/>
                          </a:solidFill>
                          <a:effectLst/>
                          <a:latin typeface="+mn-lt"/>
                          <a:ea typeface="+mn-ea"/>
                          <a:cs typeface="+mn-cs"/>
                        </a:rPr>
                        <a:t>(b)	The Organs of state may – </a:t>
                      </a:r>
                      <a:endParaRPr lang="en-US" sz="1400" kern="1200" dirty="0">
                        <a:solidFill>
                          <a:schemeClr val="tx1"/>
                        </a:solidFill>
                        <a:effectLst/>
                        <a:latin typeface="+mn-lt"/>
                        <a:ea typeface="+mn-ea"/>
                        <a:cs typeface="+mn-cs"/>
                      </a:endParaRPr>
                    </a:p>
                    <a:p>
                      <a:pPr marL="720000" lvl="0" indent="-360000">
                        <a:buFont typeface="+mj-lt"/>
                        <a:buAutoNum type="romanLcPeriod"/>
                        <a:tabLst>
                          <a:tab pos="360000" algn="l"/>
                          <a:tab pos="720000" algn="l"/>
                          <a:tab pos="1080000" algn="l"/>
                          <a:tab pos="1440000" algn="l"/>
                        </a:tabLst>
                      </a:pPr>
                      <a:r>
                        <a:rPr lang="en-ZA" sz="1400" kern="1200" dirty="0">
                          <a:solidFill>
                            <a:schemeClr val="tx1"/>
                          </a:solidFill>
                          <a:effectLst/>
                          <a:latin typeface="+mn-lt"/>
                          <a:ea typeface="+mn-ea"/>
                          <a:cs typeface="+mn-cs"/>
                        </a:rPr>
                        <a:t>Negotiate a market related price with the tender scoring the highest points or cancel the tender; </a:t>
                      </a:r>
                      <a:endParaRPr lang="en-US" sz="1400" kern="1200" dirty="0">
                        <a:solidFill>
                          <a:schemeClr val="tx1"/>
                        </a:solidFill>
                        <a:effectLst/>
                        <a:latin typeface="+mn-lt"/>
                        <a:ea typeface="+mn-ea"/>
                        <a:cs typeface="+mn-cs"/>
                      </a:endParaRPr>
                    </a:p>
                    <a:p>
                      <a:pPr marL="720000" lvl="0" indent="-360000">
                        <a:buFont typeface="+mj-lt"/>
                        <a:buAutoNum type="romanLcPeriod"/>
                        <a:tabLst>
                          <a:tab pos="360000" algn="l"/>
                          <a:tab pos="720000" algn="l"/>
                          <a:tab pos="1080000" algn="l"/>
                          <a:tab pos="1440000" algn="l"/>
                        </a:tabLst>
                      </a:pPr>
                      <a:r>
                        <a:rPr lang="en-ZA" sz="1400" kern="1200" dirty="0">
                          <a:solidFill>
                            <a:schemeClr val="tx1"/>
                          </a:solidFill>
                          <a:effectLst/>
                          <a:latin typeface="+mn-lt"/>
                          <a:ea typeface="+mn-ea"/>
                          <a:cs typeface="+mn-cs"/>
                        </a:rPr>
                        <a:t>If the tenderer does not agree to a market related price, negotiate a market related price with the 	tenderer scoring the second highest points or cancel the tender; </a:t>
                      </a:r>
                      <a:endParaRPr lang="en-US" sz="1400" kern="1200" dirty="0">
                        <a:solidFill>
                          <a:schemeClr val="tx1"/>
                        </a:solidFill>
                        <a:effectLst/>
                        <a:latin typeface="+mn-lt"/>
                        <a:ea typeface="+mn-ea"/>
                        <a:cs typeface="+mn-cs"/>
                      </a:endParaRPr>
                    </a:p>
                    <a:p>
                      <a:pPr marL="720000" lvl="0" indent="-360000">
                        <a:buFont typeface="+mj-lt"/>
                        <a:buAutoNum type="romanLcPeriod"/>
                        <a:tabLst>
                          <a:tab pos="360000" algn="l"/>
                          <a:tab pos="720000" algn="l"/>
                          <a:tab pos="1080000" algn="l"/>
                          <a:tab pos="1440000" algn="l"/>
                        </a:tabLst>
                      </a:pPr>
                      <a:r>
                        <a:rPr lang="en-ZA" sz="1400" kern="1200" dirty="0">
                          <a:solidFill>
                            <a:schemeClr val="tx1"/>
                          </a:solidFill>
                          <a:effectLst/>
                          <a:latin typeface="+mn-lt"/>
                          <a:ea typeface="+mn-ea"/>
                          <a:cs typeface="+mn-cs"/>
                        </a:rPr>
                        <a:t>If the tenderer scoring the second highest points does not agree to a market related price, negotiate a market related price with the tenderer scoring the third highest points or cancel the tender; </a:t>
                      </a:r>
                      <a:endParaRPr lang="en-US" sz="1400" kern="1200" dirty="0">
                        <a:solidFill>
                          <a:schemeClr val="tx1"/>
                        </a:solidFill>
                        <a:effectLst/>
                        <a:latin typeface="+mn-lt"/>
                        <a:ea typeface="+mn-ea"/>
                        <a:cs typeface="+mn-cs"/>
                      </a:endParaRPr>
                    </a:p>
                    <a:p>
                      <a:pPr indent="-360000">
                        <a:tabLst>
                          <a:tab pos="360000" algn="l"/>
                        </a:tabLst>
                      </a:pPr>
                      <a:r>
                        <a:rPr lang="en-ZA" sz="1400" kern="1200" dirty="0">
                          <a:solidFill>
                            <a:schemeClr val="tx1"/>
                          </a:solidFill>
                          <a:effectLst/>
                          <a:latin typeface="+mn-lt"/>
                          <a:ea typeface="+mn-ea"/>
                          <a:cs typeface="+mn-cs"/>
                        </a:rPr>
                        <a:t>(c)	If a market related price is not agreed as envisaged in paragraph b(iii), the organ of state must 	cancel the tender.</a:t>
                      </a:r>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TextBox 2">
            <a:extLst>
              <a:ext uri="{FF2B5EF4-FFF2-40B4-BE49-F238E27FC236}">
                <a16:creationId xmlns:a16="http://schemas.microsoft.com/office/drawing/2014/main" id="{F8798D39-0B55-4AD4-BC5E-EDB3D681208C}"/>
              </a:ext>
            </a:extLst>
          </p:cNvPr>
          <p:cNvSpPr txBox="1"/>
          <p:nvPr/>
        </p:nvSpPr>
        <p:spPr>
          <a:xfrm>
            <a:off x="0" y="1552575"/>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4138387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706" y="1440328"/>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5" name="Table 4"/>
          <p:cNvGraphicFramePr>
            <a:graphicFrameLocks noGrp="1"/>
          </p:cNvGraphicFramePr>
          <p:nvPr>
            <p:extLst>
              <p:ext uri="{D42A27DB-BD31-4B8C-83A1-F6EECF244321}">
                <p14:modId xmlns:p14="http://schemas.microsoft.com/office/powerpoint/2010/main" val="3516648433"/>
              </p:ext>
            </p:extLst>
          </p:nvPr>
        </p:nvGraphicFramePr>
        <p:xfrm>
          <a:off x="720523" y="2320573"/>
          <a:ext cx="7699248" cy="3408946"/>
        </p:xfrm>
        <a:graphic>
          <a:graphicData uri="http://schemas.openxmlformats.org/drawingml/2006/table">
            <a:tbl>
              <a:tblPr firstRow="1" firstCol="1" lastRow="1" lastCol="1" bandRow="1" bandCol="1"/>
              <a:tblGrid>
                <a:gridCol w="1248392">
                  <a:extLst>
                    <a:ext uri="{9D8B030D-6E8A-4147-A177-3AD203B41FA5}">
                      <a16:colId xmlns:a16="http://schemas.microsoft.com/office/drawing/2014/main" val="20000"/>
                    </a:ext>
                  </a:extLst>
                </a:gridCol>
                <a:gridCol w="6450856">
                  <a:extLst>
                    <a:ext uri="{9D8B030D-6E8A-4147-A177-3AD203B41FA5}">
                      <a16:colId xmlns:a16="http://schemas.microsoft.com/office/drawing/2014/main" val="20001"/>
                    </a:ext>
                  </a:extLst>
                </a:gridCol>
              </a:tblGrid>
              <a:tr h="517462">
                <a:tc>
                  <a:txBody>
                    <a:bodyPr/>
                    <a:lstStyle/>
                    <a:p>
                      <a:pPr>
                        <a:spcAft>
                          <a:spcPts val="0"/>
                        </a:spcAft>
                      </a:pPr>
                      <a:r>
                        <a:rPr lang="en-ZA" sz="1400" dirty="0">
                          <a:effectLst/>
                          <a:latin typeface="+mn-lt"/>
                          <a:ea typeface="Times New Roman" panose="02020603050405020304" pitchFamily="18" charset="0"/>
                          <a:cs typeface="Arial" panose="020B0604020202020204" pitchFamily="34" charset="0"/>
                        </a:rPr>
                        <a:t>C.3.17</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dirty="0">
                          <a:effectLst/>
                          <a:latin typeface="+mn-lt"/>
                          <a:ea typeface="Times New Roman" panose="02020603050405020304" pitchFamily="18" charset="0"/>
                          <a:cs typeface="Arial" panose="020B0604020202020204" pitchFamily="34" charset="0"/>
                        </a:rPr>
                        <a:t>Providing copies of the contracts</a:t>
                      </a:r>
                    </a:p>
                    <a:p>
                      <a:pPr algn="just">
                        <a:spcAft>
                          <a:spcPts val="0"/>
                        </a:spcAft>
                      </a:pPr>
                      <a:endParaRPr lang="en-US" sz="1400" b="1" dirty="0">
                        <a:effectLst/>
                        <a:latin typeface="+mn-lt"/>
                        <a:ea typeface="Times New Roman" panose="02020603050405020304" pitchFamily="18" charset="0"/>
                        <a:cs typeface="Arial" panose="020B0604020202020204" pitchFamily="34" charset="0"/>
                      </a:endParaRPr>
                    </a:p>
                    <a:p>
                      <a:pPr algn="just">
                        <a:spcAft>
                          <a:spcPts val="0"/>
                        </a:spcAft>
                      </a:pPr>
                      <a:r>
                        <a:rPr lang="en-ZA" sz="1400" dirty="0">
                          <a:solidFill>
                            <a:srgbClr val="000000"/>
                          </a:solidFill>
                          <a:effectLst/>
                          <a:latin typeface="+mn-lt"/>
                          <a:ea typeface="Times New Roman" panose="02020603050405020304" pitchFamily="18" charset="0"/>
                        </a:rPr>
                        <a:t>The Employer will provide 1 (one) signed contract document to the Service Provider.</a:t>
                      </a:r>
                    </a:p>
                    <a:p>
                      <a:pPr algn="just">
                        <a:spcAft>
                          <a:spcPts val="0"/>
                        </a:spcAft>
                      </a:pP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3654">
                <a:tc>
                  <a:txBody>
                    <a:bodyPr/>
                    <a:lstStyle/>
                    <a:p>
                      <a:pPr>
                        <a:spcAft>
                          <a:spcPts val="0"/>
                        </a:spcAft>
                      </a:pPr>
                      <a:r>
                        <a:rPr lang="en-ZA" sz="1400" dirty="0">
                          <a:effectLst/>
                          <a:latin typeface="+mn-lt"/>
                          <a:ea typeface="Times New Roman" panose="02020603050405020304" pitchFamily="18" charset="0"/>
                          <a:cs typeface="Arial" panose="020B0604020202020204" pitchFamily="34" charset="0"/>
                        </a:rPr>
                        <a:t>C.3.18</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dirty="0">
                          <a:effectLst/>
                          <a:latin typeface="+mn-lt"/>
                          <a:ea typeface="Times New Roman" panose="02020603050405020304" pitchFamily="18" charset="0"/>
                          <a:cs typeface="Arial" panose="020B0604020202020204" pitchFamily="34" charset="0"/>
                        </a:rPr>
                        <a:t>Providing written reasons for actions taken</a:t>
                      </a:r>
                    </a:p>
                    <a:p>
                      <a:pPr algn="just">
                        <a:spcAft>
                          <a:spcPts val="0"/>
                        </a:spcAft>
                      </a:pPr>
                      <a:endParaRPr lang="en-US" sz="1400" b="1" dirty="0">
                        <a:effectLst/>
                        <a:latin typeface="+mn-lt"/>
                        <a:ea typeface="Times New Roman" panose="02020603050405020304" pitchFamily="18" charset="0"/>
                        <a:cs typeface="Arial" panose="020B0604020202020204" pitchFamily="34" charset="0"/>
                      </a:endParaRPr>
                    </a:p>
                    <a:p>
                      <a:pPr algn="just">
                        <a:spcAft>
                          <a:spcPts val="0"/>
                        </a:spcAft>
                      </a:pPr>
                      <a:r>
                        <a:rPr lang="en-ZA" sz="1400" dirty="0">
                          <a:effectLst/>
                          <a:latin typeface="+mn-lt"/>
                          <a:ea typeface="Times New Roman" panose="02020603050405020304" pitchFamily="18" charset="0"/>
                          <a:cs typeface="Arial" panose="020B0604020202020204" pitchFamily="34" charset="0"/>
                        </a:rPr>
                        <a:t>All requests from tenderers shall be in writing.</a:t>
                      </a:r>
                    </a:p>
                    <a:p>
                      <a:pPr algn="just">
                        <a:spcAft>
                          <a:spcPts val="0"/>
                        </a:spcAft>
                      </a:pP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3678">
                <a:tc gridSpan="2">
                  <a:txBody>
                    <a:bodyPr/>
                    <a:lstStyle/>
                    <a:p>
                      <a:pPr algn="just">
                        <a:spcAft>
                          <a:spcPts val="0"/>
                        </a:spcAft>
                      </a:pPr>
                      <a:r>
                        <a:rPr lang="en-US" sz="1400" b="1" dirty="0">
                          <a:solidFill>
                            <a:srgbClr val="FF0000"/>
                          </a:solidFill>
                          <a:effectLst/>
                          <a:latin typeface="+mn-lt"/>
                          <a:ea typeface="Times New Roman" panose="02020603050405020304" pitchFamily="18" charset="0"/>
                          <a:cs typeface="Arial" panose="020B0604020202020204" pitchFamily="34" charset="0"/>
                        </a:rPr>
                        <a:t>SPECIAL CONDITIONS OF TENDER CLAUSES:</a:t>
                      </a:r>
                      <a:endParaRPr lang="en-ZA" sz="1400" b="1" dirty="0">
                        <a:solidFill>
                          <a:srgbClr val="FF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extLst>
                  <a:ext uri="{0D108BD9-81ED-4DB2-BD59-A6C34878D82A}">
                    <a16:rowId xmlns:a16="http://schemas.microsoft.com/office/drawing/2014/main" val="10002"/>
                  </a:ext>
                </a:extLst>
              </a:tr>
              <a:tr h="1418388">
                <a:tc>
                  <a:txBody>
                    <a:bodyPr/>
                    <a:lstStyle/>
                    <a:p>
                      <a:pPr algn="just">
                        <a:spcAft>
                          <a:spcPts val="0"/>
                        </a:spcAft>
                      </a:pPr>
                      <a:r>
                        <a:rPr lang="en-ZA" sz="1400" dirty="0">
                          <a:effectLst/>
                          <a:latin typeface="+mn-lt"/>
                          <a:ea typeface="Times New Roman" panose="02020603050405020304" pitchFamily="18" charset="0"/>
                          <a:cs typeface="Arial" panose="020B0604020202020204" pitchFamily="34" charset="0"/>
                        </a:rPr>
                        <a:t>SC3.19</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ZA" sz="1400" b="1" dirty="0">
                          <a:effectLst/>
                          <a:latin typeface="+mn-lt"/>
                          <a:ea typeface="Times New Roman" panose="02020603050405020304" pitchFamily="18" charset="0"/>
                          <a:cs typeface="Arial" panose="020B0604020202020204" pitchFamily="34" charset="0"/>
                        </a:rPr>
                        <a:t>Jurisdiction</a:t>
                      </a:r>
                    </a:p>
                    <a:p>
                      <a:pPr algn="just">
                        <a:spcAft>
                          <a:spcPts val="0"/>
                        </a:spcAft>
                      </a:pPr>
                      <a:endParaRPr lang="en-ZA" sz="1400" dirty="0">
                        <a:effectLst/>
                        <a:latin typeface="+mn-lt"/>
                        <a:ea typeface="Times New Roman" panose="02020603050405020304" pitchFamily="18" charset="0"/>
                        <a:cs typeface="Times New Roman" panose="02020603050405020304" pitchFamily="18" charset="0"/>
                      </a:endParaRPr>
                    </a:p>
                    <a:p>
                      <a:pPr algn="just">
                        <a:spcAft>
                          <a:spcPts val="0"/>
                        </a:spcAft>
                      </a:pPr>
                      <a:r>
                        <a:rPr lang="en-ZA" sz="1400" dirty="0">
                          <a:effectLst/>
                          <a:latin typeface="+mn-lt"/>
                          <a:ea typeface="Times New Roman" panose="02020603050405020304" pitchFamily="18" charset="0"/>
                          <a:cs typeface="Arial" panose="020B0604020202020204" pitchFamily="34" charset="0"/>
                        </a:rPr>
                        <a:t>Unless stated otherwise in the Tender Data, each tenderer and the Employer undertake to accept the jurisdiction of the law courts of the Republic of South Africa.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54416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3063240"/>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3. TENDERING PROCEDURES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j-ea"/>
                <a:cs typeface="+mj-cs"/>
              </a:rPr>
              <a:t>PART T2: RETURNABLE SCHEDULES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122383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6" y="69037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PART T2: RETURNABLE SCHEDULES</a:t>
            </a:r>
          </a:p>
        </p:txBody>
      </p:sp>
      <p:sp>
        <p:nvSpPr>
          <p:cNvPr id="5" name="TextBox 4"/>
          <p:cNvSpPr txBox="1"/>
          <p:nvPr/>
        </p:nvSpPr>
        <p:spPr>
          <a:xfrm>
            <a:off x="215788" y="1203152"/>
            <a:ext cx="8708718" cy="57554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rPr>
              <a:t>Notes to tenderer: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1.	Returnable schedules have been based on the CIDB Standard for Uniformity in Construction 	Procurement and incorporates National Treasury requirements within them. Returnable 	schedules are separated into the following categories: </a:t>
            </a:r>
          </a:p>
          <a:p>
            <a:pPr marL="91440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 	Forms, certificates and schedules for completion by the tenderer for use in the quantitative and qualitative evaluation of the tender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(Forms A, B, C and D</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914400" marR="0" lvl="0" indent="-457200" algn="l" defTabSz="914400" rtl="0" eaLnBrk="1" fontAlgn="auto" latinLnBrk="0" hangingPunct="1">
              <a:lnSpc>
                <a:spcPct val="100000"/>
              </a:lnSpc>
              <a:spcBef>
                <a:spcPts val="0"/>
              </a:spcBef>
              <a:spcAft>
                <a:spcPts val="0"/>
              </a:spcAft>
              <a:buClrTx/>
              <a:buSzTx/>
              <a:buFontTx/>
              <a:buAutoNum type="romanLcParenR" startAt="2"/>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 list of other returnable documents for completion by the tenderer and which will subsequently be incorporated into the contract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Section C1</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en-US" sz="1600" dirty="0">
              <a:solidFill>
                <a:prstClr val="black"/>
              </a:solidFill>
              <a:latin typeface="Calibri" panose="020F0502020204030204"/>
            </a:endParaRPr>
          </a:p>
          <a:p>
            <a:pPr marL="457200" marR="0" lvl="0" algn="l" defTabSz="914400" rtl="0" eaLnBrk="1" fontAlgn="auto" latinLnBrk="0" hangingPunct="1">
              <a:lnSpc>
                <a:spcPct val="100000"/>
              </a:lnSpc>
              <a:spcBef>
                <a:spcPts val="0"/>
              </a:spcBef>
              <a:spcAft>
                <a:spcPts val="0"/>
              </a:spcAft>
              <a:buClrTx/>
              <a:buSzTx/>
              <a:tabLst>
                <a:tab pos="457200" algn="l"/>
                <a:tab pos="914400" algn="l"/>
                <a:tab pos="1371600" algn="l"/>
                <a:tab pos="1828800" algn="l"/>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2. 	Failure to fully complete the relevant returnable documents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shall render such a tender offer to 	be declared non-responsive. </a:t>
            </a: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3. 	Tenderers shall note that their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signatures appended to each returnable form represents a 	declaration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that they vouch for the accuracy and correctness of the information provided, 	including the information provided by candidates proposed for the specified key positions. </a:t>
            </a: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4. 	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willful misrepresentation by that tenderer to induce the contract. In 	such event the Employer has the discretionary right under contract condition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8.4 to terminate 	the contract</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847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4F26C6-5E5C-AEF8-F2CA-1367B4FD61AD}"/>
              </a:ext>
            </a:extLst>
          </p:cNvPr>
          <p:cNvSpPr txBox="1"/>
          <p:nvPr/>
        </p:nvSpPr>
        <p:spPr>
          <a:xfrm>
            <a:off x="2285999" y="80533"/>
            <a:ext cx="5583677" cy="369332"/>
          </a:xfrm>
          <a:prstGeom prst="rect">
            <a:avLst/>
          </a:prstGeom>
          <a:noFill/>
        </p:spPr>
        <p:txBody>
          <a:bodyPr wrap="square">
            <a:spAutoFit/>
          </a:bodyPr>
          <a:lstStyle/>
          <a:p>
            <a:r>
              <a:rPr lang="en-ZA" sz="1800" b="1" dirty="0">
                <a:effectLst/>
                <a:latin typeface="Arial" panose="020B0604020202020204" pitchFamily="34" charset="0"/>
                <a:ea typeface="Times New Roman" panose="02020603050405020304" pitchFamily="18" charset="0"/>
              </a:rPr>
              <a:t>T.2.1	LIST OF RETURNABLE SCHEDULES</a:t>
            </a:r>
          </a:p>
        </p:txBody>
      </p:sp>
      <p:pic>
        <p:nvPicPr>
          <p:cNvPr id="4" name="Picture 3">
            <a:extLst>
              <a:ext uri="{FF2B5EF4-FFF2-40B4-BE49-F238E27FC236}">
                <a16:creationId xmlns:a16="http://schemas.microsoft.com/office/drawing/2014/main" id="{705276B7-4995-84B5-9389-88C04A9E25B2}"/>
              </a:ext>
            </a:extLst>
          </p:cNvPr>
          <p:cNvPicPr>
            <a:picLocks noChangeAspect="1"/>
          </p:cNvPicPr>
          <p:nvPr/>
        </p:nvPicPr>
        <p:blipFill>
          <a:blip r:embed="rId2"/>
          <a:stretch>
            <a:fillRect/>
          </a:stretch>
        </p:blipFill>
        <p:spPr>
          <a:xfrm>
            <a:off x="409575" y="990600"/>
            <a:ext cx="4000500" cy="5467350"/>
          </a:xfrm>
          <a:prstGeom prst="rect">
            <a:avLst/>
          </a:prstGeom>
        </p:spPr>
      </p:pic>
      <p:pic>
        <p:nvPicPr>
          <p:cNvPr id="6" name="Picture 5">
            <a:extLst>
              <a:ext uri="{FF2B5EF4-FFF2-40B4-BE49-F238E27FC236}">
                <a16:creationId xmlns:a16="http://schemas.microsoft.com/office/drawing/2014/main" id="{36819EB5-31BC-0960-A73B-1CA06BC26511}"/>
              </a:ext>
            </a:extLst>
          </p:cNvPr>
          <p:cNvPicPr>
            <a:picLocks noChangeAspect="1"/>
          </p:cNvPicPr>
          <p:nvPr/>
        </p:nvPicPr>
        <p:blipFill>
          <a:blip r:embed="rId3"/>
          <a:stretch>
            <a:fillRect/>
          </a:stretch>
        </p:blipFill>
        <p:spPr>
          <a:xfrm>
            <a:off x="4752975" y="990600"/>
            <a:ext cx="4029075" cy="3571875"/>
          </a:xfrm>
          <a:prstGeom prst="rect">
            <a:avLst/>
          </a:prstGeom>
        </p:spPr>
      </p:pic>
    </p:spTree>
    <p:extLst>
      <p:ext uri="{BB962C8B-B14F-4D97-AF65-F5344CB8AC3E}">
        <p14:creationId xmlns:p14="http://schemas.microsoft.com/office/powerpoint/2010/main" val="9413767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899953"/>
            <a:ext cx="3492137" cy="2585323"/>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RETURNABLE SCHEDULE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FORM A1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CERTIFICATE OF ATTENDANCE AT CLARIFICATION MEETING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FF0000"/>
                </a:solidFill>
                <a:effectLst/>
                <a:uLnTx/>
                <a:uFillTx/>
                <a:latin typeface="Calibri" panose="020F0502020204030204"/>
                <a:ea typeface="+mn-ea"/>
                <a:cs typeface="+mn-cs"/>
              </a:rPr>
              <a:t>NB: TO BE COMPLETED AND SUBMITTED WITH THE TENDER</a:t>
            </a: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9859950-7EF5-A412-4481-69499528E81B}"/>
              </a:ext>
            </a:extLst>
          </p:cNvPr>
          <p:cNvPicPr>
            <a:picLocks noChangeAspect="1"/>
          </p:cNvPicPr>
          <p:nvPr/>
        </p:nvPicPr>
        <p:blipFill>
          <a:blip r:embed="rId2"/>
          <a:stretch>
            <a:fillRect/>
          </a:stretch>
        </p:blipFill>
        <p:spPr>
          <a:xfrm>
            <a:off x="4026582" y="271462"/>
            <a:ext cx="5036456" cy="6119813"/>
          </a:xfrm>
          <a:prstGeom prst="rect">
            <a:avLst/>
          </a:prstGeom>
        </p:spPr>
      </p:pic>
    </p:spTree>
    <p:extLst>
      <p:ext uri="{BB962C8B-B14F-4D97-AF65-F5344CB8AC3E}">
        <p14:creationId xmlns:p14="http://schemas.microsoft.com/office/powerpoint/2010/main" val="1475767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36" y="1446332"/>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FORM A2.1: CERTIFICATE OF AUTHORITY FOR SIGNATORY</a:t>
            </a:r>
          </a:p>
        </p:txBody>
      </p:sp>
      <p:sp>
        <p:nvSpPr>
          <p:cNvPr id="2" name="TextBox 1"/>
          <p:cNvSpPr txBox="1"/>
          <p:nvPr/>
        </p:nvSpPr>
        <p:spPr>
          <a:xfrm>
            <a:off x="933608" y="1959464"/>
            <a:ext cx="7762672" cy="4278094"/>
          </a:xfrm>
          <a:prstGeom prst="rect">
            <a:avLst/>
          </a:prstGeom>
          <a:noFill/>
        </p:spPr>
        <p:txBody>
          <a:bodyPr wrap="square" rtlCol="0">
            <a:spAutoFit/>
          </a:bodyPr>
          <a:lstStyle/>
          <a:p>
            <a:pPr marL="360363" marR="0" lvl="0" indent="-360363" algn="l" defTabSz="914400" rtl="0" eaLnBrk="1" fontAlgn="auto" latinLnBrk="0" hangingPunct="1">
              <a:lnSpc>
                <a:spcPct val="100000"/>
              </a:lnSpc>
              <a:spcBef>
                <a:spcPts val="0"/>
              </a:spcBef>
              <a:spcAft>
                <a:spcPts val="0"/>
              </a:spcAft>
              <a:buClrTx/>
              <a:buSzTx/>
              <a:buFontTx/>
              <a:buNone/>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signatory for the tenderer</a:t>
            </a:r>
          </a:p>
          <a:p>
            <a:pPr marL="360363" marR="0" lvl="0" indent="-36036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board of directors/partners resolution.</a:t>
            </a:r>
          </a:p>
          <a:p>
            <a:pPr marL="360363" marR="0" lvl="0" indent="-36036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shall confirm his/her authority</a:t>
            </a:r>
          </a:p>
          <a:p>
            <a:pPr marL="360363" marR="0" lvl="0" indent="-36036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tendering company’s letterhead</a:t>
            </a:r>
          </a:p>
          <a:p>
            <a:pPr marL="360363" marR="0" lvl="0" indent="-36036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Duly signed and dated</a:t>
            </a:r>
          </a:p>
          <a:p>
            <a:pPr marL="360363" marR="0" lvl="0" indent="-360363" algn="l" defTabSz="914400" rtl="0" eaLnBrk="1" fontAlgn="auto" latinLnBrk="0" hangingPunct="1">
              <a:lnSpc>
                <a:spcPct val="100000"/>
              </a:lnSpc>
              <a:spcBef>
                <a:spcPts val="0"/>
              </a:spcBef>
              <a:spcAft>
                <a:spcPts val="0"/>
              </a:spcAft>
              <a:buClrTx/>
              <a:buSzTx/>
              <a:buFontTx/>
              <a:buNone/>
              <a:tabLst>
                <a:tab pos="360363" algn="l"/>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 marR="0" lvl="0" indent="-342900" algn="l" defTabSz="914400" rtl="0" eaLnBrk="1" fontAlgn="auto" latinLnBrk="0" hangingPunct="1">
              <a:lnSpc>
                <a:spcPct val="100000"/>
              </a:lnSpc>
              <a:spcBef>
                <a:spcPts val="0"/>
              </a:spcBef>
              <a:spcAft>
                <a:spcPts val="0"/>
              </a:spcAft>
              <a:buClrTx/>
              <a:buSzTx/>
              <a:buFontTx/>
              <a:buAutoNum type="arabicPeriod" startAt="2"/>
              <a:tabLst>
                <a:tab pos="274320" algn="l"/>
                <a:tab pos="457200" algn="l"/>
              </a:tabLst>
              <a:defRPr/>
            </a:pP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rPr>
              <a:t>In the event of a joint venture, a certificate is required from each member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of the JV 	 clearly setting out:</a:t>
            </a:r>
          </a:p>
          <a:p>
            <a:pPr marL="640080" marR="0" lvl="0" indent="-274320" algn="l" defTabSz="914400" rtl="0" eaLnBrk="1" fontAlgn="auto" latinLnBrk="0" hangingPunct="1">
              <a:lnSpc>
                <a:spcPct val="100000"/>
              </a:lnSpc>
              <a:spcBef>
                <a:spcPts val="0"/>
              </a:spcBef>
              <a:spcAft>
                <a:spcPts val="0"/>
              </a:spcAft>
              <a:buClrTx/>
              <a:buSzTx/>
              <a:buFontTx/>
              <a:buChar char="-"/>
              <a:tabLst>
                <a:tab pos="274320" algn="l"/>
                <a:tab pos="4572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authority for signatory,</a:t>
            </a:r>
          </a:p>
          <a:p>
            <a:pPr marL="640080" marR="0" lvl="0" indent="-274320" algn="l" defTabSz="914400" rtl="0" eaLnBrk="1" fontAlgn="auto" latinLnBrk="0" hangingPunct="1">
              <a:lnSpc>
                <a:spcPct val="100000"/>
              </a:lnSpc>
              <a:spcBef>
                <a:spcPts val="0"/>
              </a:spcBef>
              <a:spcAft>
                <a:spcPts val="0"/>
              </a:spcAft>
              <a:buClrTx/>
              <a:buSzTx/>
              <a:buFontTx/>
              <a:buChar char="-"/>
              <a:tabLst>
                <a:tab pos="274320" algn="l"/>
                <a:tab pos="4572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undertaking to formally enter into a joint venture contract should an award be made to the joint venture,</a:t>
            </a:r>
          </a:p>
          <a:p>
            <a:pPr marL="640080" marR="0" lvl="0" indent="-274320" algn="l" defTabSz="914400" rtl="0" eaLnBrk="1" fontAlgn="auto" latinLnBrk="0" hangingPunct="1">
              <a:lnSpc>
                <a:spcPct val="100000"/>
              </a:lnSpc>
              <a:spcBef>
                <a:spcPts val="0"/>
              </a:spcBef>
              <a:spcAft>
                <a:spcPts val="0"/>
              </a:spcAft>
              <a:buClrTx/>
              <a:buSzTx/>
              <a:buFontTx/>
              <a:buChar char="-"/>
              <a:tabLst>
                <a:tab pos="274320" algn="l"/>
                <a:tab pos="4572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name of designated lead member of the intended joint venture, as required by tender condition 4.13.1.</a:t>
            </a:r>
          </a:p>
          <a:p>
            <a:pPr marL="360363" marR="0" lvl="0" indent="-360363" algn="l" defTabSz="914400" rtl="0" eaLnBrk="1" fontAlgn="auto" latinLnBrk="0" hangingPunct="1">
              <a:lnSpc>
                <a:spcPct val="100000"/>
              </a:lnSpc>
              <a:spcBef>
                <a:spcPts val="0"/>
              </a:spcBef>
              <a:spcAft>
                <a:spcPts val="0"/>
              </a:spcAft>
              <a:buClrTx/>
              <a:buSzTx/>
              <a:buFontTx/>
              <a:buNone/>
              <a:tabLst>
                <a:tab pos="360363" algn="l"/>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60363" marR="0" lvl="0" indent="-360363" algn="l" defTabSz="914400" rtl="0" eaLnBrk="1" fontAlgn="auto" latinLnBrk="0" hangingPunct="1">
              <a:lnSpc>
                <a:spcPct val="100000"/>
              </a:lnSpc>
              <a:spcBef>
                <a:spcPts val="0"/>
              </a:spcBef>
              <a:spcAft>
                <a:spcPts val="0"/>
              </a:spcAft>
              <a:buClrTx/>
              <a:buSzTx/>
              <a:buFontTx/>
              <a:buNone/>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3. 	The resolution in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form A2.1 is given as an example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of an acceptable format for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authorisation</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but submission of this page with the example completed shall not be accepted as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authorisation</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of the tenderer’s signatory.</a:t>
            </a:r>
            <a:r>
              <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0646698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899953"/>
            <a:ext cx="3492137" cy="1200329"/>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FORM A2.2: DECLARATION OF TENDERER’S CURRENT STATUS OF ANY DEBT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OUTSTANDING TO SANRAL</a:t>
            </a:r>
          </a:p>
        </p:txBody>
      </p:sp>
      <p:sp>
        <p:nvSpPr>
          <p:cNvPr id="2" name="Arrow: Right 1">
            <a:extLst>
              <a:ext uri="{FF2B5EF4-FFF2-40B4-BE49-F238E27FC236}">
                <a16:creationId xmlns:a16="http://schemas.microsoft.com/office/drawing/2014/main" id="{E5E9CA93-4EC9-41C8-89BA-DDF83C3E4CFB}"/>
              </a:ext>
            </a:extLst>
          </p:cNvPr>
          <p:cNvSpPr/>
          <p:nvPr/>
        </p:nvSpPr>
        <p:spPr>
          <a:xfrm>
            <a:off x="2083324" y="6117996"/>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Arrow: Right 6">
            <a:extLst>
              <a:ext uri="{FF2B5EF4-FFF2-40B4-BE49-F238E27FC236}">
                <a16:creationId xmlns:a16="http://schemas.microsoft.com/office/drawing/2014/main" id="{560E75B0-27AC-4312-9A3A-CE6D02862128}"/>
              </a:ext>
            </a:extLst>
          </p:cNvPr>
          <p:cNvSpPr/>
          <p:nvPr/>
        </p:nvSpPr>
        <p:spPr>
          <a:xfrm>
            <a:off x="2083324" y="401472"/>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2">
            <a:extLst>
              <a:ext uri="{FF2B5EF4-FFF2-40B4-BE49-F238E27FC236}">
                <a16:creationId xmlns:a16="http://schemas.microsoft.com/office/drawing/2014/main" id="{E36B406F-DBA0-4DA4-8A3A-10699D1CC8A2}"/>
              </a:ext>
            </a:extLst>
          </p:cNvPr>
          <p:cNvSpPr>
            <a:spLocks noChangeArrowheads="1"/>
          </p:cNvSpPr>
          <p:nvPr/>
        </p:nvSpPr>
        <p:spPr bwMode="auto">
          <a:xfrm flipV="1">
            <a:off x="3680145" y="-1236281"/>
            <a:ext cx="7617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9" name="Object 8">
            <a:extLst>
              <a:ext uri="{FF2B5EF4-FFF2-40B4-BE49-F238E27FC236}">
                <a16:creationId xmlns:a16="http://schemas.microsoft.com/office/drawing/2014/main" id="{90D07395-3F32-4179-8762-2854AA180D67}"/>
              </a:ext>
            </a:extLst>
          </p:cNvPr>
          <p:cNvGraphicFramePr>
            <a:graphicFrameLocks noChangeAspect="1"/>
          </p:cNvGraphicFramePr>
          <p:nvPr/>
        </p:nvGraphicFramePr>
        <p:xfrm>
          <a:off x="3680145" y="184717"/>
          <a:ext cx="5395489" cy="6580004"/>
        </p:xfrm>
        <a:graphic>
          <a:graphicData uri="http://schemas.openxmlformats.org/presentationml/2006/ole">
            <mc:AlternateContent xmlns:mc="http://schemas.openxmlformats.org/markup-compatibility/2006">
              <mc:Choice xmlns:v="urn:schemas-microsoft-com:vml" Requires="v">
                <p:oleObj name="Document" r:id="rId2" imgW="6477000" imgH="8014274" progId="Word.Document.12">
                  <p:embed/>
                </p:oleObj>
              </mc:Choice>
              <mc:Fallback>
                <p:oleObj name="Document" r:id="rId2" imgW="6477000" imgH="8014274" progId="Word.Document.12">
                  <p:embed/>
                  <p:pic>
                    <p:nvPicPr>
                      <p:cNvPr id="9" name="Object 8">
                        <a:extLst>
                          <a:ext uri="{FF2B5EF4-FFF2-40B4-BE49-F238E27FC236}">
                            <a16:creationId xmlns:a16="http://schemas.microsoft.com/office/drawing/2014/main" id="{90D07395-3F32-4179-8762-2854AA180D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0145" y="184717"/>
                        <a:ext cx="5395489" cy="6580004"/>
                      </a:xfrm>
                      <a:prstGeom prst="rect">
                        <a:avLst/>
                      </a:prstGeom>
                      <a:noFill/>
                    </p:spPr>
                  </p:pic>
                </p:oleObj>
              </mc:Fallback>
            </mc:AlternateContent>
          </a:graphicData>
        </a:graphic>
      </p:graphicFrame>
    </p:spTree>
    <p:extLst>
      <p:ext uri="{BB962C8B-B14F-4D97-AF65-F5344CB8AC3E}">
        <p14:creationId xmlns:p14="http://schemas.microsoft.com/office/powerpoint/2010/main" val="2140478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899953"/>
            <a:ext cx="3492137"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FORM A2.3: CERTIFICATE OF SINGLE TENDER SUBMISSION</a:t>
            </a:r>
          </a:p>
        </p:txBody>
      </p:sp>
      <p:pic>
        <p:nvPicPr>
          <p:cNvPr id="7" name="Picture 6">
            <a:extLst>
              <a:ext uri="{FF2B5EF4-FFF2-40B4-BE49-F238E27FC236}">
                <a16:creationId xmlns:a16="http://schemas.microsoft.com/office/drawing/2014/main" id="{0687B28A-ED95-4C57-AB96-36A3C2912CCB}"/>
              </a:ext>
            </a:extLst>
          </p:cNvPr>
          <p:cNvPicPr>
            <a:picLocks noChangeAspect="1"/>
          </p:cNvPicPr>
          <p:nvPr/>
        </p:nvPicPr>
        <p:blipFill rotWithShape="1">
          <a:blip r:embed="rId2"/>
          <a:srcRect t="22071"/>
          <a:stretch/>
        </p:blipFill>
        <p:spPr>
          <a:xfrm>
            <a:off x="3591612" y="2130458"/>
            <a:ext cx="5354425" cy="3148552"/>
          </a:xfrm>
          <a:prstGeom prst="rect">
            <a:avLst/>
          </a:prstGeom>
        </p:spPr>
      </p:pic>
      <p:sp>
        <p:nvSpPr>
          <p:cNvPr id="5" name="Arrow: Right 4">
            <a:extLst>
              <a:ext uri="{FF2B5EF4-FFF2-40B4-BE49-F238E27FC236}">
                <a16:creationId xmlns:a16="http://schemas.microsoft.com/office/drawing/2014/main" id="{5233ABEE-3954-4612-BC9F-22D0AAFBC8BD}"/>
              </a:ext>
            </a:extLst>
          </p:cNvPr>
          <p:cNvSpPr/>
          <p:nvPr/>
        </p:nvSpPr>
        <p:spPr>
          <a:xfrm>
            <a:off x="1819373" y="1212054"/>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D1AC74B-C114-410D-991A-0738CD2A0D10}"/>
              </a:ext>
            </a:extLst>
          </p:cNvPr>
          <p:cNvPicPr>
            <a:picLocks noChangeAspect="1"/>
          </p:cNvPicPr>
          <p:nvPr/>
        </p:nvPicPr>
        <p:blipFill>
          <a:blip r:embed="rId3"/>
          <a:stretch>
            <a:fillRect/>
          </a:stretch>
        </p:blipFill>
        <p:spPr>
          <a:xfrm>
            <a:off x="3811587" y="540765"/>
            <a:ext cx="4772025" cy="1038225"/>
          </a:xfrm>
          <a:prstGeom prst="rect">
            <a:avLst/>
          </a:prstGeom>
        </p:spPr>
      </p:pic>
    </p:spTree>
    <p:extLst>
      <p:ext uri="{BB962C8B-B14F-4D97-AF65-F5344CB8AC3E}">
        <p14:creationId xmlns:p14="http://schemas.microsoft.com/office/powerpoint/2010/main" val="34211883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6625DF-0075-497E-9631-17646D16DD41}"/>
              </a:ext>
            </a:extLst>
          </p:cNvPr>
          <p:cNvSpPr txBox="1"/>
          <p:nvPr/>
        </p:nvSpPr>
        <p:spPr>
          <a:xfrm>
            <a:off x="277152" y="3105834"/>
            <a:ext cx="2939613" cy="646331"/>
          </a:xfrm>
          <a:prstGeom prst="rect">
            <a:avLst/>
          </a:prstGeom>
          <a:solidFill>
            <a:schemeClr val="bg2">
              <a:lumMod val="65000"/>
            </a:schemeClr>
          </a:solidFill>
        </p:spPr>
        <p:txBody>
          <a:bodyPr wrap="square" rtlCol="0">
            <a:spAutoFit/>
          </a:bodyPr>
          <a:lstStyle/>
          <a:p>
            <a:pPr lvl="0" algn="ctr">
              <a:defRPr/>
            </a:pPr>
            <a:r>
              <a:rPr lang="en-US" b="1" dirty="0">
                <a:solidFill>
                  <a:srgbClr val="E7E6E6"/>
                </a:solidFill>
              </a:rPr>
              <a:t>FORM A2.4: CERTIFICATE OF FRONTING PRACTICES</a:t>
            </a:r>
            <a:endPar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F18E1414-1B68-4D88-80B2-417EBD08D4B2}"/>
              </a:ext>
            </a:extLst>
          </p:cNvPr>
          <p:cNvSpPr/>
          <p:nvPr/>
        </p:nvSpPr>
        <p:spPr>
          <a:xfrm>
            <a:off x="277152" y="2538878"/>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B9D2A25-F4F4-0ECC-6C3A-2A45CA409888}"/>
              </a:ext>
            </a:extLst>
          </p:cNvPr>
          <p:cNvPicPr>
            <a:picLocks noChangeAspect="1"/>
          </p:cNvPicPr>
          <p:nvPr/>
        </p:nvPicPr>
        <p:blipFill>
          <a:blip r:embed="rId2"/>
          <a:stretch>
            <a:fillRect/>
          </a:stretch>
        </p:blipFill>
        <p:spPr>
          <a:xfrm>
            <a:off x="3793787" y="1604010"/>
            <a:ext cx="5700409" cy="4621692"/>
          </a:xfrm>
          <a:prstGeom prst="rect">
            <a:avLst/>
          </a:prstGeom>
        </p:spPr>
      </p:pic>
      <p:pic>
        <p:nvPicPr>
          <p:cNvPr id="9" name="Picture 8">
            <a:extLst>
              <a:ext uri="{FF2B5EF4-FFF2-40B4-BE49-F238E27FC236}">
                <a16:creationId xmlns:a16="http://schemas.microsoft.com/office/drawing/2014/main" id="{7FAE3CE8-DBF3-4641-331F-2FF63FE5A76C}"/>
              </a:ext>
            </a:extLst>
          </p:cNvPr>
          <p:cNvPicPr>
            <a:picLocks noChangeAspect="1"/>
          </p:cNvPicPr>
          <p:nvPr/>
        </p:nvPicPr>
        <p:blipFill>
          <a:blip r:embed="rId3"/>
          <a:stretch>
            <a:fillRect/>
          </a:stretch>
        </p:blipFill>
        <p:spPr>
          <a:xfrm>
            <a:off x="3793787" y="1177049"/>
            <a:ext cx="5175116" cy="291830"/>
          </a:xfrm>
          <a:prstGeom prst="rect">
            <a:avLst/>
          </a:prstGeom>
        </p:spPr>
      </p:pic>
    </p:spTree>
    <p:extLst>
      <p:ext uri="{BB962C8B-B14F-4D97-AF65-F5344CB8AC3E}">
        <p14:creationId xmlns:p14="http://schemas.microsoft.com/office/powerpoint/2010/main" val="18054404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DDB482-8807-E2AD-D130-9CE59FA9D4EB}"/>
              </a:ext>
            </a:extLst>
          </p:cNvPr>
          <p:cNvPicPr>
            <a:picLocks noChangeAspect="1"/>
          </p:cNvPicPr>
          <p:nvPr/>
        </p:nvPicPr>
        <p:blipFill>
          <a:blip r:embed="rId2"/>
          <a:stretch>
            <a:fillRect/>
          </a:stretch>
        </p:blipFill>
        <p:spPr>
          <a:xfrm>
            <a:off x="219075" y="2328849"/>
            <a:ext cx="1249788" cy="536494"/>
          </a:xfrm>
          <a:prstGeom prst="rect">
            <a:avLst/>
          </a:prstGeom>
        </p:spPr>
      </p:pic>
      <p:pic>
        <p:nvPicPr>
          <p:cNvPr id="3" name="Picture 2">
            <a:extLst>
              <a:ext uri="{FF2B5EF4-FFF2-40B4-BE49-F238E27FC236}">
                <a16:creationId xmlns:a16="http://schemas.microsoft.com/office/drawing/2014/main" id="{8F90743E-5F94-159A-3143-7A84B25D88F9}"/>
              </a:ext>
            </a:extLst>
          </p:cNvPr>
          <p:cNvPicPr>
            <a:picLocks noChangeAspect="1"/>
          </p:cNvPicPr>
          <p:nvPr/>
        </p:nvPicPr>
        <p:blipFill>
          <a:blip r:embed="rId3"/>
          <a:stretch>
            <a:fillRect/>
          </a:stretch>
        </p:blipFill>
        <p:spPr>
          <a:xfrm>
            <a:off x="219075" y="2889275"/>
            <a:ext cx="2417122" cy="1195607"/>
          </a:xfrm>
          <a:prstGeom prst="rect">
            <a:avLst/>
          </a:prstGeom>
        </p:spPr>
      </p:pic>
      <p:pic>
        <p:nvPicPr>
          <p:cNvPr id="4" name="Picture 3">
            <a:extLst>
              <a:ext uri="{FF2B5EF4-FFF2-40B4-BE49-F238E27FC236}">
                <a16:creationId xmlns:a16="http://schemas.microsoft.com/office/drawing/2014/main" id="{C515CBD3-BBFB-923B-2B25-40B1DDE49EC3}"/>
              </a:ext>
            </a:extLst>
          </p:cNvPr>
          <p:cNvPicPr>
            <a:picLocks noChangeAspect="1"/>
          </p:cNvPicPr>
          <p:nvPr/>
        </p:nvPicPr>
        <p:blipFill>
          <a:blip r:embed="rId4"/>
          <a:stretch>
            <a:fillRect/>
          </a:stretch>
        </p:blipFill>
        <p:spPr>
          <a:xfrm>
            <a:off x="2976664" y="970917"/>
            <a:ext cx="6176803" cy="2715865"/>
          </a:xfrm>
          <a:prstGeom prst="rect">
            <a:avLst/>
          </a:prstGeom>
        </p:spPr>
      </p:pic>
      <p:pic>
        <p:nvPicPr>
          <p:cNvPr id="6" name="Picture 5">
            <a:extLst>
              <a:ext uri="{FF2B5EF4-FFF2-40B4-BE49-F238E27FC236}">
                <a16:creationId xmlns:a16="http://schemas.microsoft.com/office/drawing/2014/main" id="{4B792DB4-B712-B648-97C9-2303726EF447}"/>
              </a:ext>
            </a:extLst>
          </p:cNvPr>
          <p:cNvPicPr>
            <a:picLocks noChangeAspect="1"/>
          </p:cNvPicPr>
          <p:nvPr/>
        </p:nvPicPr>
        <p:blipFill>
          <a:blip r:embed="rId5"/>
          <a:stretch>
            <a:fillRect/>
          </a:stretch>
        </p:blipFill>
        <p:spPr>
          <a:xfrm>
            <a:off x="2976664" y="3487078"/>
            <a:ext cx="6021421" cy="3147060"/>
          </a:xfrm>
          <a:prstGeom prst="rect">
            <a:avLst/>
          </a:prstGeom>
        </p:spPr>
      </p:pic>
    </p:spTree>
    <p:extLst>
      <p:ext uri="{BB962C8B-B14F-4D97-AF65-F5344CB8AC3E}">
        <p14:creationId xmlns:p14="http://schemas.microsoft.com/office/powerpoint/2010/main" val="27378979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DBE5EA-612A-78E0-F243-018C3941D932}"/>
              </a:ext>
            </a:extLst>
          </p:cNvPr>
          <p:cNvSpPr txBox="1"/>
          <p:nvPr/>
        </p:nvSpPr>
        <p:spPr>
          <a:xfrm>
            <a:off x="2334134" y="0"/>
            <a:ext cx="6216988" cy="6986528"/>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7E6E6"/>
                </a:solidFill>
                <a:effectLst/>
                <a:uLnTx/>
                <a:uFillTx/>
                <a:latin typeface="Calibri" panose="020F0502020204030204"/>
                <a:ea typeface="+mn-ea"/>
                <a:cs typeface="+mn-cs"/>
              </a:rPr>
              <a:t>ALL DECLARATIONS TO BE FULLY COMPLETED AND SIGNED</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1" dirty="0">
              <a:solidFill>
                <a:srgbClr val="E7E6E6"/>
              </a:solidFill>
              <a:latin typeface="Calibri" panose="020F0502020204030204"/>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A2.2</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A2.3</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A2.4</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A2.5</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A2.6</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A2.7</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A3.1</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A6</a:t>
            </a:r>
            <a:endPar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7" name="Arrow: Right 6">
            <a:extLst>
              <a:ext uri="{FF2B5EF4-FFF2-40B4-BE49-F238E27FC236}">
                <a16:creationId xmlns:a16="http://schemas.microsoft.com/office/drawing/2014/main" id="{A8E04467-9F35-C1F4-68E2-BFF0405DE6D6}"/>
              </a:ext>
            </a:extLst>
          </p:cNvPr>
          <p:cNvSpPr/>
          <p:nvPr/>
        </p:nvSpPr>
        <p:spPr>
          <a:xfrm>
            <a:off x="2888912" y="1317160"/>
            <a:ext cx="2227634"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F21AEBDC-B492-4F89-8E64-E7E6E547106C}"/>
              </a:ext>
            </a:extLst>
          </p:cNvPr>
          <p:cNvSpPr/>
          <p:nvPr/>
        </p:nvSpPr>
        <p:spPr>
          <a:xfrm>
            <a:off x="2922959" y="2112509"/>
            <a:ext cx="2159540"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2DF9D16-48D7-5613-E546-22D15926C8FA}"/>
              </a:ext>
            </a:extLst>
          </p:cNvPr>
          <p:cNvSpPr/>
          <p:nvPr/>
        </p:nvSpPr>
        <p:spPr>
          <a:xfrm>
            <a:off x="2957006" y="2791126"/>
            <a:ext cx="2159540"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1630FA41-768F-6D37-29F8-B2D55ABADF56}"/>
              </a:ext>
            </a:extLst>
          </p:cNvPr>
          <p:cNvSpPr/>
          <p:nvPr/>
        </p:nvSpPr>
        <p:spPr>
          <a:xfrm>
            <a:off x="2957006" y="3562964"/>
            <a:ext cx="2227634"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B320F26E-4093-6923-D29F-B57E3E588F5C}"/>
              </a:ext>
            </a:extLst>
          </p:cNvPr>
          <p:cNvSpPr/>
          <p:nvPr/>
        </p:nvSpPr>
        <p:spPr>
          <a:xfrm>
            <a:off x="2957006" y="4265092"/>
            <a:ext cx="2159540"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63F5637A-FE8D-AB0A-ABF7-A53ED686973E}"/>
              </a:ext>
            </a:extLst>
          </p:cNvPr>
          <p:cNvSpPr/>
          <p:nvPr/>
        </p:nvSpPr>
        <p:spPr>
          <a:xfrm>
            <a:off x="2957006" y="5013629"/>
            <a:ext cx="2159540"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CBC0BF35-C7C1-AFC6-080E-058EA6DEE5C2}"/>
              </a:ext>
            </a:extLst>
          </p:cNvPr>
          <p:cNvSpPr/>
          <p:nvPr/>
        </p:nvSpPr>
        <p:spPr>
          <a:xfrm>
            <a:off x="2957006" y="5733839"/>
            <a:ext cx="2159540"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372DB451-7E6B-B8B5-10B6-D6B4A8164ED6}"/>
              </a:ext>
            </a:extLst>
          </p:cNvPr>
          <p:cNvSpPr/>
          <p:nvPr/>
        </p:nvSpPr>
        <p:spPr>
          <a:xfrm>
            <a:off x="2957006" y="6452600"/>
            <a:ext cx="2159540"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25101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2521" y="2508264"/>
            <a:ext cx="8394192"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400" b="0" i="0" u="none" strike="noStrike" kern="1200" cap="none" spc="0" normalizeH="0" baseline="0" noProof="0" dirty="0">
              <a:ln>
                <a:noFill/>
              </a:ln>
              <a:solidFill>
                <a:prstClr val="black"/>
              </a:solidFill>
              <a:effectLst/>
              <a:uLnTx/>
              <a:uFillTx/>
              <a:ea typeface="+mn-ea"/>
              <a:cs typeface="+mn-cs"/>
            </a:endParaRPr>
          </a:p>
          <a:p>
            <a:pPr algn="just">
              <a:defRPr/>
            </a:pPr>
            <a:r>
              <a:rPr lang="en-ZA" sz="1400" dirty="0">
                <a:effectLst/>
                <a:ea typeface="Times New Roman" panose="02020603050405020304" pitchFamily="18" charset="0"/>
                <a:cs typeface="Times New Roman" panose="02020603050405020304" pitchFamily="18" charset="0"/>
              </a:rPr>
              <a:t>The tenderer shall provide a pdf. copy of the supplier registration form from National Treasury Central Supplier Database (</a:t>
            </a:r>
            <a:r>
              <a:rPr lang="en-ZA" sz="1400" dirty="0">
                <a:solidFill>
                  <a:srgbClr val="0462C1"/>
                </a:solidFill>
                <a:effectLst/>
                <a:ea typeface="Times New Roman" panose="02020603050405020304" pitchFamily="18" charset="0"/>
                <a:cs typeface="Times New Roman" panose="02020603050405020304" pitchFamily="18" charset="0"/>
              </a:rPr>
              <a:t>www.treasury.gov.za</a:t>
            </a:r>
            <a:r>
              <a:rPr lang="en-ZA" sz="1400" dirty="0">
                <a:effectLst/>
                <a:ea typeface="Times New Roman" panose="02020603050405020304" pitchFamily="18" charset="0"/>
                <a:cs typeface="Times New Roman" panose="02020603050405020304" pitchFamily="18" charset="0"/>
              </a:rPr>
              <a:t>). Tenderers who are not registered on the Central Supplier Database at tender closure will be declared non-responsive (refer to Tender Data, Clause C.2.1.1). In the case of a Joint Venture or a Targeted Enterprise, a pdf. supplier registration form must be provided for each member of the Joint Venture or Targeted Enterprise </a:t>
            </a:r>
            <a:endParaRPr lang="en-US" sz="1400" dirty="0">
              <a:effectLst/>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ea typeface="+mn-ea"/>
                <a:cs typeface="+mn-cs"/>
              </a:rPr>
              <a:t> </a:t>
            </a:r>
            <a:endParaRPr kumimoji="0" lang="en-ZA" sz="1400" b="1" i="0" u="none" strike="noStrike" kern="1200" cap="none" spc="0" normalizeH="0" baseline="0" noProof="0" dirty="0">
              <a:ln>
                <a:noFill/>
              </a:ln>
              <a:solidFill>
                <a:srgbClr val="FF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ea typeface="+mn-ea"/>
                <a:cs typeface="+mn-cs"/>
              </a:rPr>
              <a:t>Name of Service Provider: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ea typeface="+mn-ea"/>
                <a:cs typeface="+mn-cs"/>
              </a:rPr>
              <a:t>Central Supplier Database Supplier Number: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ea typeface="+mn-ea"/>
                <a:cs typeface="+mn-cs"/>
              </a:rPr>
              <a:t>Supplier Commodity: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ea typeface="+mn-ea"/>
                <a:cs typeface="+mn-cs"/>
              </a:rPr>
              <a:t>Delivery Location:   ………………………………………………………………………………………………</a:t>
            </a:r>
            <a:endParaRPr kumimoji="0" lang="en-ZA" sz="1400" b="0" i="0" u="none" strike="noStrike" kern="1200" cap="none" spc="0" normalizeH="0" baseline="0" noProof="0" dirty="0">
              <a:ln>
                <a:noFill/>
              </a:ln>
              <a:solidFill>
                <a:srgbClr val="FF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400" b="0" i="0" u="none" strike="noStrike" kern="1200" cap="none" spc="0" normalizeH="0" baseline="0" noProof="0" dirty="0">
              <a:ln>
                <a:noFill/>
              </a:ln>
              <a:solidFill>
                <a:prstClr val="black"/>
              </a:solidFill>
              <a:effectLst/>
              <a:uLnTx/>
              <a:uFillTx/>
              <a:ea typeface="+mn-ea"/>
              <a:cs typeface="+mn-cs"/>
            </a:endParaRPr>
          </a:p>
        </p:txBody>
      </p:sp>
      <p:sp>
        <p:nvSpPr>
          <p:cNvPr id="5" name="TextBox 4">
            <a:extLst>
              <a:ext uri="{FF2B5EF4-FFF2-40B4-BE49-F238E27FC236}">
                <a16:creationId xmlns:a16="http://schemas.microsoft.com/office/drawing/2014/main" id="{3B6625DF-0075-497E-9631-17646D16DD41}"/>
              </a:ext>
            </a:extLst>
          </p:cNvPr>
          <p:cNvSpPr txBox="1"/>
          <p:nvPr/>
        </p:nvSpPr>
        <p:spPr>
          <a:xfrm>
            <a:off x="-4236" y="1500512"/>
            <a:ext cx="9147706"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RETURNABLE SCHEDULE A3.4 – REGISTRATION ON NATIONAL TREASURY CENTRAL SUPPLIER DATABASE</a:t>
            </a:r>
          </a:p>
        </p:txBody>
      </p:sp>
    </p:spTree>
    <p:extLst>
      <p:ext uri="{BB962C8B-B14F-4D97-AF65-F5344CB8AC3E}">
        <p14:creationId xmlns:p14="http://schemas.microsoft.com/office/powerpoint/2010/main" val="404602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7650" y="2828835"/>
            <a:ext cx="3241591" cy="1200329"/>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FORM A8: TENDERER’S REGISTERED FINANCIAL SERVICE PROVIDER LETTER AND BANK DETAILS</a:t>
            </a:r>
          </a:p>
        </p:txBody>
      </p:sp>
      <p:sp>
        <p:nvSpPr>
          <p:cNvPr id="5" name="Arrow: Right 4">
            <a:extLst>
              <a:ext uri="{FF2B5EF4-FFF2-40B4-BE49-F238E27FC236}">
                <a16:creationId xmlns:a16="http://schemas.microsoft.com/office/drawing/2014/main" id="{5233ABEE-3954-4612-BC9F-22D0AAFBC8BD}"/>
              </a:ext>
            </a:extLst>
          </p:cNvPr>
          <p:cNvSpPr/>
          <p:nvPr/>
        </p:nvSpPr>
        <p:spPr>
          <a:xfrm>
            <a:off x="247650" y="2250968"/>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7965F0C-6D5D-43EE-88B5-8A592D999084}"/>
              </a:ext>
            </a:extLst>
          </p:cNvPr>
          <p:cNvPicPr>
            <a:picLocks noChangeAspect="1"/>
          </p:cNvPicPr>
          <p:nvPr/>
        </p:nvPicPr>
        <p:blipFill rotWithShape="1">
          <a:blip r:embed="rId2"/>
          <a:srcRect r="7353"/>
          <a:stretch/>
        </p:blipFill>
        <p:spPr>
          <a:xfrm>
            <a:off x="3646449" y="814658"/>
            <a:ext cx="5424247" cy="5541299"/>
          </a:xfrm>
          <a:prstGeom prst="rect">
            <a:avLst/>
          </a:prstGeom>
        </p:spPr>
      </p:pic>
    </p:spTree>
    <p:extLst>
      <p:ext uri="{BB962C8B-B14F-4D97-AF65-F5344CB8AC3E}">
        <p14:creationId xmlns:p14="http://schemas.microsoft.com/office/powerpoint/2010/main" val="32744982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6625DF-0075-497E-9631-17646D16DD41}"/>
              </a:ext>
            </a:extLst>
          </p:cNvPr>
          <p:cNvSpPr txBox="1"/>
          <p:nvPr/>
        </p:nvSpPr>
        <p:spPr>
          <a:xfrm>
            <a:off x="0" y="182897"/>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RETURNABLE SCHEDULE FORM A11: POSSIBLE COMMITMENTS OF KEY PERSON</a:t>
            </a:r>
          </a:p>
        </p:txBody>
      </p:sp>
      <p:sp>
        <p:nvSpPr>
          <p:cNvPr id="6" name="Rectangle 5">
            <a:extLst>
              <a:ext uri="{FF2B5EF4-FFF2-40B4-BE49-F238E27FC236}">
                <a16:creationId xmlns:a16="http://schemas.microsoft.com/office/drawing/2014/main" id="{C9DA52BB-AE09-4910-A3A3-CA85C415191A}"/>
              </a:ext>
            </a:extLst>
          </p:cNvPr>
          <p:cNvSpPr/>
          <p:nvPr/>
        </p:nvSpPr>
        <p:spPr>
          <a:xfrm>
            <a:off x="146284" y="1565264"/>
            <a:ext cx="8654473" cy="4401205"/>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tabLst>
                <a:tab pos="360000" algn="l"/>
              </a:tabLst>
              <a:defRPr/>
            </a:pPr>
            <a:endParaRPr kumimoji="0" lang="en-US" sz="1400" i="0" u="none" strike="noStrike" kern="1200" cap="none" spc="0" normalizeH="0" baseline="0" noProof="0" dirty="0">
              <a:ln>
                <a:noFill/>
              </a:ln>
              <a:solidFill>
                <a:prstClr val="black"/>
              </a:solidFill>
              <a:effectLst/>
              <a:uLnTx/>
              <a:uFillTx/>
              <a:ea typeface="+mn-ea"/>
              <a:cs typeface="+mn-cs"/>
            </a:endParaRPr>
          </a:p>
          <a:p>
            <a:pPr marL="342900" lvl="0" indent="-342900" algn="just">
              <a:buFont typeface="+mj-lt"/>
              <a:buAutoNum type="arabicPeriod"/>
            </a:pPr>
            <a:r>
              <a:rPr lang="en-ZA" sz="1400" dirty="0">
                <a:solidFill>
                  <a:srgbClr val="000000"/>
                </a:solidFill>
                <a:effectLst/>
                <a:ea typeface="Times New Roman" panose="02020603050405020304" pitchFamily="18" charset="0"/>
                <a:cs typeface="Times New Roman" panose="02020603050405020304" pitchFamily="18" charset="0"/>
              </a:rPr>
              <a:t>Key Persons: The </a:t>
            </a:r>
            <a:r>
              <a:rPr lang="en-ZA" sz="1400" dirty="0">
                <a:solidFill>
                  <a:srgbClr val="FF0000"/>
                </a:solidFill>
                <a:effectLst/>
                <a:ea typeface="Times New Roman" panose="02020603050405020304" pitchFamily="18" charset="0"/>
                <a:cs typeface="Times New Roman" panose="02020603050405020304" pitchFamily="18" charset="0"/>
              </a:rPr>
              <a:t>Project Leader and Design Specialist/s</a:t>
            </a:r>
            <a:r>
              <a:rPr lang="en-ZA" sz="1400" dirty="0">
                <a:solidFill>
                  <a:srgbClr val="000000"/>
                </a:solidFill>
                <a:effectLst/>
                <a:ea typeface="Times New Roman" panose="02020603050405020304" pitchFamily="18" charset="0"/>
                <a:cs typeface="Times New Roman" panose="02020603050405020304" pitchFamily="18" charset="0"/>
              </a:rPr>
              <a:t> will be </a:t>
            </a:r>
            <a:r>
              <a:rPr lang="en-ZA" sz="1400" dirty="0">
                <a:solidFill>
                  <a:srgbClr val="FF0000"/>
                </a:solidFill>
                <a:effectLst/>
                <a:ea typeface="Times New Roman" panose="02020603050405020304" pitchFamily="18" charset="0"/>
                <a:cs typeface="Times New Roman" panose="02020603050405020304" pitchFamily="18" charset="0"/>
              </a:rPr>
              <a:t>limited to participate in a maximum number of 6 (six) conventional contracts in design phase which will be complete after the award of the Works Contract tender for the Project Leader and after the Detailed Design Report is accepted by the Employer for the Design Specialist</a:t>
            </a:r>
            <a:r>
              <a:rPr lang="en-ZA" sz="1400" dirty="0">
                <a:solidFill>
                  <a:srgbClr val="FF0000"/>
                </a:solidFill>
                <a:effectLst/>
                <a:ea typeface="Times New Roman" panose="02020603050405020304" pitchFamily="18" charset="0"/>
                <a:cs typeface="Arial" panose="020B0604020202020204" pitchFamily="34" charset="0"/>
              </a:rPr>
              <a:t>.</a:t>
            </a:r>
            <a:endParaRPr lang="en-US" sz="1400" dirty="0">
              <a:solidFill>
                <a:srgbClr val="FF0000"/>
              </a:solidFill>
              <a:effectLst/>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ZA" sz="1400" dirty="0">
                <a:solidFill>
                  <a:srgbClr val="000000"/>
                </a:solidFill>
                <a:effectLst/>
                <a:ea typeface="Times New Roman" panose="02020603050405020304" pitchFamily="18" charset="0"/>
                <a:cs typeface="Times New Roman" panose="02020603050405020304" pitchFamily="18" charset="0"/>
              </a:rPr>
              <a:t>The purpose of this form is for the tenderer to identify areas of conflict with respect to Key Persons proposed for the project. Failure to identify where areas of conflict occur, or may occur, and which are subsequently discovered by the Employer shall render such offer as non-responsive, rejected and the tenderer automatically barred from tendering on SANRAL projects for a period of at least 3 (three) months from the date of tender closure.</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ZA" sz="1400" dirty="0">
                <a:solidFill>
                  <a:srgbClr val="000000"/>
                </a:solidFill>
                <a:effectLst/>
                <a:ea typeface="Times New Roman" panose="02020603050405020304" pitchFamily="18" charset="0"/>
                <a:cs typeface="Times New Roman" panose="02020603050405020304" pitchFamily="18" charset="0"/>
              </a:rPr>
              <a:t>The tenderer shall list below all projects/tenders for which the proposed Key Persons have been proposed, and for which results of an award are unknown at the date of tender closure of this project.</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ZA" sz="1400" dirty="0">
                <a:solidFill>
                  <a:srgbClr val="000000"/>
                </a:solidFill>
                <a:effectLst/>
                <a:ea typeface="Times New Roman" panose="02020603050405020304" pitchFamily="18" charset="0"/>
                <a:cs typeface="Times New Roman" panose="02020603050405020304" pitchFamily="18" charset="0"/>
              </a:rPr>
              <a:t>The start date in column 4 of the table below is that date indicated in the tender documents as being the intended start of the duties of the key personnel (i.e. expected start of design or supervisory duties).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ZA" sz="1400" dirty="0">
                <a:solidFill>
                  <a:srgbClr val="000000"/>
                </a:solidFill>
                <a:effectLst/>
                <a:ea typeface="Times New Roman" panose="02020603050405020304" pitchFamily="18" charset="0"/>
                <a:cs typeface="Times New Roman" panose="02020603050405020304" pitchFamily="18" charset="0"/>
              </a:rPr>
              <a:t>Tenderers must submit an alternative candidate for those positions identified as being possible areas of conflict by completing separate Returnable Schedules Forms B1 and B2 for the alternate. The Employer will not request alternative candidates after tender closure and will interpret the lack of any alternative candidate as an indication the tenderer accepts that it will be impossible to be awarded more projects than the limitations applicable to Key Persons. The Employer reserves the right to select according to its best interest and not the tenderers.</a:t>
            </a:r>
            <a:endParaRPr lang="en-US" sz="1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87300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26" y="1611769"/>
            <a:ext cx="3534937" cy="1200329"/>
          </a:xfrm>
          <a:prstGeom prst="rect">
            <a:avLst/>
          </a:prstGeom>
          <a:solidFill>
            <a:schemeClr val="bg2">
              <a:lumMod val="65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FORM B2.2: EXPLANATION OF CONSULTANT TENDER EVALUATION SCORING FOR CONVENTIONAL PROJECTS</a:t>
            </a:r>
          </a:p>
        </p:txBody>
      </p:sp>
      <p:sp>
        <p:nvSpPr>
          <p:cNvPr id="5" name="Arrow: Right 4">
            <a:extLst>
              <a:ext uri="{FF2B5EF4-FFF2-40B4-BE49-F238E27FC236}">
                <a16:creationId xmlns:a16="http://schemas.microsoft.com/office/drawing/2014/main" id="{5233ABEE-3954-4612-BC9F-22D0AAFBC8BD}"/>
              </a:ext>
            </a:extLst>
          </p:cNvPr>
          <p:cNvSpPr/>
          <p:nvPr/>
        </p:nvSpPr>
        <p:spPr>
          <a:xfrm>
            <a:off x="1699795" y="5489257"/>
            <a:ext cx="1634485" cy="8160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2">
            <a:extLst>
              <a:ext uri="{FF2B5EF4-FFF2-40B4-BE49-F238E27FC236}">
                <a16:creationId xmlns:a16="http://schemas.microsoft.com/office/drawing/2014/main" id="{8C5E13CF-CB55-41EA-B1B6-00EA90FBCFC1}"/>
              </a:ext>
            </a:extLst>
          </p:cNvPr>
          <p:cNvSpPr>
            <a:spLocks noChangeArrowheads="1"/>
          </p:cNvSpPr>
          <p:nvPr/>
        </p:nvSpPr>
        <p:spPr bwMode="auto">
          <a:xfrm>
            <a:off x="3120272" y="121205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51494D00-DE47-44F7-8E62-529DF7363C16}"/>
              </a:ext>
            </a:extLst>
          </p:cNvPr>
          <p:cNvSpPr txBox="1"/>
          <p:nvPr/>
        </p:nvSpPr>
        <p:spPr>
          <a:xfrm>
            <a:off x="3946525" y="5501946"/>
            <a:ext cx="476013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Tenderers Must meet a minimum of </a:t>
            </a:r>
            <a:r>
              <a:rPr lang="en-US" b="1" dirty="0">
                <a:solidFill>
                  <a:srgbClr val="FF0000"/>
                </a:solidFill>
                <a:latin typeface="Calibri" panose="020F0502020204030204"/>
              </a:rPr>
              <a:t>80</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 Quality scores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aphicFrame>
        <p:nvGraphicFramePr>
          <p:cNvPr id="6" name="Object 5">
            <a:extLst>
              <a:ext uri="{FF2B5EF4-FFF2-40B4-BE49-F238E27FC236}">
                <a16:creationId xmlns:a16="http://schemas.microsoft.com/office/drawing/2014/main" id="{D29DF782-D949-DB88-92CB-12B5E8B75AD8}"/>
              </a:ext>
            </a:extLst>
          </p:cNvPr>
          <p:cNvGraphicFramePr>
            <a:graphicFrameLocks noChangeAspect="1"/>
          </p:cNvGraphicFramePr>
          <p:nvPr>
            <p:extLst>
              <p:ext uri="{D42A27DB-BD31-4B8C-83A1-F6EECF244321}">
                <p14:modId xmlns:p14="http://schemas.microsoft.com/office/powerpoint/2010/main" val="77129752"/>
              </p:ext>
            </p:extLst>
          </p:nvPr>
        </p:nvGraphicFramePr>
        <p:xfrm>
          <a:off x="3946525" y="1292225"/>
          <a:ext cx="8242300" cy="3262313"/>
        </p:xfrm>
        <a:graphic>
          <a:graphicData uri="http://schemas.openxmlformats.org/presentationml/2006/ole">
            <mc:AlternateContent xmlns:mc="http://schemas.openxmlformats.org/markup-compatibility/2006">
              <mc:Choice xmlns:v="urn:schemas-microsoft-com:vml" Requires="v">
                <p:oleObj name="Document" r:id="rId3" imgW="8242725" imgH="3262603" progId="Word.Document.12">
                  <p:embed/>
                </p:oleObj>
              </mc:Choice>
              <mc:Fallback>
                <p:oleObj name="Document" r:id="rId3" imgW="8242725" imgH="3262603" progId="Word.Document.12">
                  <p:embed/>
                  <p:pic>
                    <p:nvPicPr>
                      <p:cNvPr id="6" name="Object 5">
                        <a:extLst>
                          <a:ext uri="{FF2B5EF4-FFF2-40B4-BE49-F238E27FC236}">
                            <a16:creationId xmlns:a16="http://schemas.microsoft.com/office/drawing/2014/main" id="{D29DF782-D949-DB88-92CB-12B5E8B75AD8}"/>
                          </a:ext>
                        </a:extLst>
                      </p:cNvPr>
                      <p:cNvPicPr/>
                      <p:nvPr/>
                    </p:nvPicPr>
                    <p:blipFill>
                      <a:blip r:embed="rId4"/>
                      <a:stretch>
                        <a:fillRect/>
                      </a:stretch>
                    </p:blipFill>
                    <p:spPr>
                      <a:xfrm>
                        <a:off x="3946525" y="1292225"/>
                        <a:ext cx="8242300" cy="3262313"/>
                      </a:xfrm>
                      <a:prstGeom prst="rect">
                        <a:avLst/>
                      </a:prstGeom>
                    </p:spPr>
                  </p:pic>
                </p:oleObj>
              </mc:Fallback>
            </mc:AlternateContent>
          </a:graphicData>
        </a:graphic>
      </p:graphicFrame>
    </p:spTree>
    <p:extLst>
      <p:ext uri="{BB962C8B-B14F-4D97-AF65-F5344CB8AC3E}">
        <p14:creationId xmlns:p14="http://schemas.microsoft.com/office/powerpoint/2010/main" val="39603490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A9E42DA-0351-4004-9E49-09BE86C4A781}"/>
              </a:ext>
            </a:extLst>
          </p:cNvPr>
          <p:cNvSpPr/>
          <p:nvPr/>
        </p:nvSpPr>
        <p:spPr>
          <a:xfrm>
            <a:off x="1087874" y="3627959"/>
            <a:ext cx="6968249" cy="1200329"/>
          </a:xfrm>
          <a:prstGeom prst="rect">
            <a:avLst/>
          </a:prstGeom>
        </p:spPr>
        <p:txBody>
          <a:bodyPr wrap="square">
            <a:spAutoFit/>
          </a:bodyPr>
          <a:lstStyle/>
          <a:p>
            <a:pPr algn="ctr"/>
            <a:r>
              <a:rPr lang="en-ZA" sz="18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CONTRACT SANRAL X.004-051-2018/1F</a:t>
            </a:r>
            <a:endParaRPr lang="en-US" sz="18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ZA"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ZA" sz="1800" b="1" dirty="0">
                <a:solidFill>
                  <a:schemeClr val="bg1"/>
                </a:solidFill>
                <a:effectLst/>
                <a:latin typeface="Arial" panose="020B0604020202020204" pitchFamily="34" charset="0"/>
                <a:ea typeface="Times New Roman" panose="02020603050405020304" pitchFamily="18" charset="0"/>
              </a:rPr>
              <a:t>CONSULTING ENGINEERING GEOTECHNICAL SERVICES FOR SANRAL EASTERN REGION</a:t>
            </a:r>
            <a:endParaRPr lang="en-US" sz="2000" b="1" dirty="0">
              <a:solidFill>
                <a:schemeClr val="bg1"/>
              </a:solidFill>
              <a:effectLst/>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037AA975-7856-4C85-889B-5888E46EC341}"/>
              </a:ext>
            </a:extLst>
          </p:cNvPr>
          <p:cNvPicPr>
            <a:picLocks noChangeAspect="1"/>
          </p:cNvPicPr>
          <p:nvPr/>
        </p:nvPicPr>
        <p:blipFill>
          <a:blip r:embed="rId2"/>
          <a:stretch>
            <a:fillRect/>
          </a:stretch>
        </p:blipFill>
        <p:spPr>
          <a:xfrm>
            <a:off x="3520986" y="940776"/>
            <a:ext cx="2102027" cy="1877811"/>
          </a:xfrm>
          <a:prstGeom prst="rect">
            <a:avLst/>
          </a:prstGeom>
        </p:spPr>
      </p:pic>
    </p:spTree>
    <p:extLst>
      <p:ext uri="{BB962C8B-B14F-4D97-AF65-F5344CB8AC3E}">
        <p14:creationId xmlns:p14="http://schemas.microsoft.com/office/powerpoint/2010/main" val="21383389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7DC696-D9B9-41A1-AE30-B18D2ADA1FA5}"/>
              </a:ext>
            </a:extLst>
          </p:cNvPr>
          <p:cNvSpPr txBox="1"/>
          <p:nvPr/>
        </p:nvSpPr>
        <p:spPr>
          <a:xfrm>
            <a:off x="0" y="934034"/>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SUMMARY OF PROJECT</a:t>
            </a:r>
          </a:p>
        </p:txBody>
      </p:sp>
      <p:sp>
        <p:nvSpPr>
          <p:cNvPr id="3" name="Rectangle 2">
            <a:extLst>
              <a:ext uri="{FF2B5EF4-FFF2-40B4-BE49-F238E27FC236}">
                <a16:creationId xmlns:a16="http://schemas.microsoft.com/office/drawing/2014/main" id="{0D2353FA-FDA5-43B4-B1D4-7D1F32DB8A7B}"/>
              </a:ext>
            </a:extLst>
          </p:cNvPr>
          <p:cNvSpPr/>
          <p:nvPr/>
        </p:nvSpPr>
        <p:spPr>
          <a:xfrm>
            <a:off x="1648838" y="3457781"/>
            <a:ext cx="5846323" cy="1600438"/>
          </a:xfrm>
          <a:prstGeom prst="rect">
            <a:avLst/>
          </a:prstGeom>
        </p:spPr>
        <p:txBody>
          <a:bodyPr wrap="square">
            <a:spAutoFit/>
          </a:bodyPr>
          <a:lstStyle/>
          <a:p>
            <a:pPr>
              <a:tabLst>
                <a:tab pos="533400" algn="l"/>
                <a:tab pos="5257800" algn="l"/>
              </a:tabLst>
            </a:pPr>
            <a:r>
              <a:rPr lang="en-ZA" sz="1400" dirty="0">
                <a:effectLst/>
                <a:ea typeface="Times New Roman" panose="02020603050405020304" pitchFamily="18" charset="0"/>
                <a:cs typeface="Arial" panose="020B0604020202020204" pitchFamily="34" charset="0"/>
              </a:rPr>
              <a:t>The project is for CONSULTING ENGINEERING GEOTECHNICAL SERVICES FOR SANRAL EASTERN REGION </a:t>
            </a:r>
            <a:r>
              <a:rPr lang="en-ZA" sz="1400" dirty="0">
                <a:solidFill>
                  <a:srgbClr val="000000"/>
                </a:solidFill>
                <a:effectLst/>
                <a:ea typeface="Times New Roman" panose="02020603050405020304" pitchFamily="18" charset="0"/>
                <a:cs typeface="Times New Roman" panose="02020603050405020304" pitchFamily="18" charset="0"/>
              </a:rPr>
              <a:t>.</a:t>
            </a:r>
            <a:endParaRPr lang="en-US" sz="1400" dirty="0">
              <a:effectLst/>
              <a:ea typeface="Times New Roman" panose="02020603050405020304" pitchFamily="18" charset="0"/>
              <a:cs typeface="Times New Roman" panose="02020603050405020304" pitchFamily="18" charset="0"/>
            </a:endParaRPr>
          </a:p>
          <a:p>
            <a:pPr>
              <a:tabLst>
                <a:tab pos="533400" algn="l"/>
                <a:tab pos="5257800" algn="l"/>
              </a:tabLst>
            </a:pPr>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r>
              <a:rPr lang="en-ZA" sz="1400" dirty="0">
                <a:effectLst/>
                <a:ea typeface="Times New Roman" panose="02020603050405020304" pitchFamily="18" charset="0"/>
              </a:rPr>
              <a:t>The location for the performance of the Project is the Province of KwaZulu-Natal</a:t>
            </a:r>
            <a:r>
              <a:rPr lang="en-ZA" sz="1400" dirty="0">
                <a:effectLst/>
                <a:ea typeface="Times New Roman" panose="02020603050405020304" pitchFamily="18" charset="0"/>
                <a:cs typeface="Arial" panose="020B0604020202020204" pitchFamily="34" charset="0"/>
              </a:rPr>
              <a:t>.</a:t>
            </a:r>
            <a:endParaRPr lang="en-US" sz="1400" dirty="0">
              <a:effectLst/>
              <a:ea typeface="Times New Roman" panose="02020603050405020304" pitchFamily="18" charset="0"/>
              <a:cs typeface="Times New Roman" panose="02020603050405020304" pitchFamily="18" charset="0"/>
            </a:endParaRPr>
          </a:p>
          <a:p>
            <a:pPr>
              <a:tabLst>
                <a:tab pos="5257800" algn="l"/>
              </a:tabLst>
            </a:pPr>
            <a:endParaRPr lang="en-US" sz="1400" dirty="0">
              <a:effectLst/>
              <a:ea typeface="Times New Roman" panose="02020603050405020304" pitchFamily="18" charset="0"/>
              <a:cs typeface="Times New Roman" panose="02020603050405020304" pitchFamily="18" charset="0"/>
            </a:endParaRPr>
          </a:p>
          <a:p>
            <a:pPr>
              <a:tabLst>
                <a:tab pos="5257800" algn="l"/>
              </a:tabLst>
            </a:pPr>
            <a:endParaRPr lang="en-US" sz="1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38721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4F525D-D41C-920F-6BF7-7C73C63667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877" y="9525"/>
            <a:ext cx="6628245" cy="6848475"/>
          </a:xfrm>
          <a:prstGeom prst="rect">
            <a:avLst/>
          </a:prstGeom>
        </p:spPr>
      </p:pic>
    </p:spTree>
    <p:extLst>
      <p:ext uri="{BB962C8B-B14F-4D97-AF65-F5344CB8AC3E}">
        <p14:creationId xmlns:p14="http://schemas.microsoft.com/office/powerpoint/2010/main" val="2109947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7DC696-D9B9-41A1-AE30-B18D2ADA1FA5}"/>
              </a:ext>
            </a:extLst>
          </p:cNvPr>
          <p:cNvSpPr txBox="1"/>
          <p:nvPr/>
        </p:nvSpPr>
        <p:spPr>
          <a:xfrm>
            <a:off x="0" y="934034"/>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NOTE ON PART C3 SCOPE OF WORK</a:t>
            </a:r>
          </a:p>
        </p:txBody>
      </p:sp>
      <p:sp>
        <p:nvSpPr>
          <p:cNvPr id="3" name="Rectangle 2">
            <a:extLst>
              <a:ext uri="{FF2B5EF4-FFF2-40B4-BE49-F238E27FC236}">
                <a16:creationId xmlns:a16="http://schemas.microsoft.com/office/drawing/2014/main" id="{0D2353FA-FDA5-43B4-B1D4-7D1F32DB8A7B}"/>
              </a:ext>
            </a:extLst>
          </p:cNvPr>
          <p:cNvSpPr/>
          <p:nvPr/>
        </p:nvSpPr>
        <p:spPr>
          <a:xfrm>
            <a:off x="383458" y="3431077"/>
            <a:ext cx="8377084" cy="1323439"/>
          </a:xfrm>
          <a:prstGeom prst="rect">
            <a:avLst/>
          </a:prstGeom>
        </p:spPr>
        <p:txBody>
          <a:bodyPr wrap="square">
            <a:spAutoFit/>
          </a:bodyPr>
          <a:lstStyle/>
          <a:p>
            <a:pPr marL="72000" lvl="0" algn="just"/>
            <a:r>
              <a:rPr lang="en-ZA" sz="1600" dirty="0">
                <a:solidFill>
                  <a:prstClr val="black"/>
                </a:solidFill>
              </a:rPr>
              <a:t>The Part C3 Scope of Work of the tender documentation contains generic specification utilised on all Consulting Engineering Tenders.</a:t>
            </a:r>
          </a:p>
          <a:p>
            <a:pPr marL="72000" lvl="0" algn="just"/>
            <a:endParaRPr lang="en-ZA" sz="1600" dirty="0">
              <a:solidFill>
                <a:prstClr val="black"/>
              </a:solidFill>
            </a:endParaRPr>
          </a:p>
          <a:p>
            <a:pPr marL="72000" lvl="0" algn="just"/>
            <a:r>
              <a:rPr lang="en-ZA" sz="1600" dirty="0">
                <a:solidFill>
                  <a:prstClr val="black"/>
                </a:solidFill>
              </a:rPr>
              <a:t>For this project limited changes to the generic specification have been made. </a:t>
            </a:r>
          </a:p>
          <a:p>
            <a:pPr marL="72000" lvl="0" algn="just"/>
            <a:endParaRPr lang="en-ZA" sz="1600" dirty="0">
              <a:solidFill>
                <a:prstClr val="black"/>
              </a:solidFill>
            </a:endParaRPr>
          </a:p>
        </p:txBody>
      </p:sp>
    </p:spTree>
    <p:extLst>
      <p:ext uri="{BB962C8B-B14F-4D97-AF65-F5344CB8AC3E}">
        <p14:creationId xmlns:p14="http://schemas.microsoft.com/office/powerpoint/2010/main" val="40611152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785792"/>
            <a:ext cx="9458035" cy="1200329"/>
          </a:xfrm>
          <a:prstGeom prst="rect">
            <a:avLst/>
          </a:prstGeom>
          <a:noFill/>
        </p:spPr>
        <p:txBody>
          <a:bodyPr wrap="square" rtlCol="0">
            <a:spAutoFit/>
          </a:bodyPr>
          <a:lstStyle/>
          <a:p>
            <a:pPr algn="ctr"/>
            <a:r>
              <a:rPr lang="en-ZA" sz="3600" b="1" dirty="0">
                <a:solidFill>
                  <a:schemeClr val="tx2">
                    <a:lumMod val="50000"/>
                  </a:schemeClr>
                </a:solidFill>
              </a:rPr>
              <a:t>PART C1: AGREEMENTS AND </a:t>
            </a:r>
          </a:p>
          <a:p>
            <a:pPr algn="ctr"/>
            <a:r>
              <a:rPr lang="en-ZA" sz="3600" b="1" dirty="0">
                <a:solidFill>
                  <a:schemeClr val="tx2">
                    <a:lumMod val="50000"/>
                  </a:schemeClr>
                </a:solidFill>
              </a:rPr>
              <a:t>CONTRACT DATA</a:t>
            </a:r>
          </a:p>
        </p:txBody>
      </p:sp>
    </p:spTree>
    <p:extLst>
      <p:ext uri="{BB962C8B-B14F-4D97-AF65-F5344CB8AC3E}">
        <p14:creationId xmlns:p14="http://schemas.microsoft.com/office/powerpoint/2010/main" val="3196013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827502061"/>
              </p:ext>
            </p:extLst>
          </p:nvPr>
        </p:nvGraphicFramePr>
        <p:xfrm>
          <a:off x="298936" y="2615459"/>
          <a:ext cx="8623951" cy="2194560"/>
        </p:xfrm>
        <a:graphic>
          <a:graphicData uri="http://schemas.openxmlformats.org/drawingml/2006/table">
            <a:tbl>
              <a:tblPr firstRow="1" bandRow="1">
                <a:tableStyleId>{5C22544A-7EE6-4342-B048-85BDC9FD1C3A}</a:tableStyleId>
              </a:tblPr>
              <a:tblGrid>
                <a:gridCol w="712081">
                  <a:extLst>
                    <a:ext uri="{9D8B030D-6E8A-4147-A177-3AD203B41FA5}">
                      <a16:colId xmlns:a16="http://schemas.microsoft.com/office/drawing/2014/main" val="20000"/>
                    </a:ext>
                  </a:extLst>
                </a:gridCol>
                <a:gridCol w="7911870">
                  <a:extLst>
                    <a:ext uri="{9D8B030D-6E8A-4147-A177-3AD203B41FA5}">
                      <a16:colId xmlns:a16="http://schemas.microsoft.com/office/drawing/2014/main" val="20001"/>
                    </a:ext>
                  </a:extLst>
                </a:gridCol>
              </a:tblGrid>
              <a:tr h="237346">
                <a:tc>
                  <a:txBody>
                    <a:bodyPr/>
                    <a:lstStyle/>
                    <a:p>
                      <a:r>
                        <a:rPr lang="en-ZA" sz="1400" dirty="0">
                          <a:solidFill>
                            <a:schemeClr val="tx1"/>
                          </a:solidFill>
                          <a:latin typeface="+mn-lt"/>
                        </a:rPr>
                        <a:t>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mn-lt"/>
                        </a:rPr>
                        <a:t>Contract</a:t>
                      </a:r>
                      <a:r>
                        <a:rPr lang="en-ZA" sz="1400" baseline="0" dirty="0">
                          <a:solidFill>
                            <a:schemeClr val="tx1"/>
                          </a:solidFill>
                          <a:latin typeface="+mn-lt"/>
                        </a:rPr>
                        <a:t> Data</a:t>
                      </a:r>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569630">
                <a:tc>
                  <a:txBody>
                    <a:bodyPr/>
                    <a:lstStyle/>
                    <a:p>
                      <a:r>
                        <a:rPr lang="en-ZA" sz="1400" dirty="0">
                          <a:solidFill>
                            <a:schemeClr val="tx1"/>
                          </a:solidFill>
                          <a:latin typeface="+mn-lt"/>
                        </a:rPr>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mn-lt"/>
                        </a:rPr>
                        <a:t>The address for receipt of communications is:</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400" dirty="0">
                        <a:solidFill>
                          <a:schemeClr val="tx1"/>
                        </a:solidFill>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ZA" sz="1400" dirty="0">
                          <a:solidFill>
                            <a:schemeClr val="tx1"/>
                          </a:solidFill>
                          <a:latin typeface="+mn-lt"/>
                        </a:rPr>
                        <a:t>TO BE CONFIRMED FOLLOWING AWARD</a:t>
                      </a:r>
                      <a:endParaRPr lang="en-US"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7196467"/>
                  </a:ext>
                </a:extLst>
              </a:tr>
              <a:tr h="901915">
                <a:tc>
                  <a:txBody>
                    <a:bodyPr/>
                    <a:lstStyle/>
                    <a:p>
                      <a:r>
                        <a:rPr lang="en-ZA" sz="1400" dirty="0">
                          <a:solidFill>
                            <a:schemeClr val="tx1"/>
                          </a:solidFill>
                          <a:latin typeface="+mn-lt"/>
                        </a:rPr>
                        <a:t>3.5</a:t>
                      </a:r>
                    </a:p>
                    <a:p>
                      <a:endParaRPr lang="en-ZA" sz="1400" dirty="0">
                        <a:solidFill>
                          <a:schemeClr val="tx1"/>
                        </a:solidFill>
                        <a:latin typeface="+mn-lt"/>
                      </a:endParaRPr>
                    </a:p>
                    <a:p>
                      <a:endParaRPr lang="en-ZA" sz="1400" dirty="0">
                        <a:solidFill>
                          <a:schemeClr val="tx1"/>
                        </a:solidFill>
                        <a:latin typeface="+mn-lt"/>
                      </a:endParaRPr>
                    </a:p>
                    <a:p>
                      <a:endParaRPr lang="en-ZA" sz="1400" dirty="0">
                        <a:solidFill>
                          <a:schemeClr val="tx1"/>
                        </a:solidFill>
                        <a:latin typeface="+mn-lt"/>
                      </a:endParaRPr>
                    </a:p>
                    <a:p>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a:r>
                        <a:rPr lang="en-ZA" sz="1400" kern="1200" dirty="0">
                          <a:solidFill>
                            <a:schemeClr val="dk1"/>
                          </a:solidFill>
                          <a:effectLst/>
                          <a:latin typeface="+mn-lt"/>
                          <a:ea typeface="+mn-ea"/>
                          <a:cs typeface="+mn-cs"/>
                        </a:rPr>
                        <a:t>The project is for CONSULTING ENGINEERING GEOTECHNICAL SERVICES FOR SANRAL EASTERN REGION .</a:t>
                      </a:r>
                      <a:endParaRPr lang="en-US" sz="1400" kern="1200" dirty="0">
                        <a:solidFill>
                          <a:schemeClr val="dk1"/>
                        </a:solidFill>
                        <a:effectLst/>
                        <a:latin typeface="+mn-lt"/>
                        <a:ea typeface="+mn-ea"/>
                        <a:cs typeface="+mn-cs"/>
                      </a:endParaRPr>
                    </a:p>
                    <a:p>
                      <a:pPr marL="72000"/>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marL="72000"/>
                      <a:r>
                        <a:rPr lang="en-ZA" sz="1400" kern="1200" dirty="0">
                          <a:solidFill>
                            <a:schemeClr val="dk1"/>
                          </a:solidFill>
                          <a:effectLst/>
                          <a:latin typeface="+mn-lt"/>
                          <a:ea typeface="+mn-ea"/>
                          <a:cs typeface="+mn-cs"/>
                        </a:rPr>
                        <a:t>The location for the performance of the Project is the Province of KwaZulu-Natal.</a:t>
                      </a:r>
                      <a:endParaRPr lang="en-US" sz="1400" kern="1200" dirty="0">
                        <a:solidFill>
                          <a:schemeClr val="dk1"/>
                        </a:solidFill>
                        <a:effectLst/>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5" name="TextBox 4">
            <a:extLst>
              <a:ext uri="{FF2B5EF4-FFF2-40B4-BE49-F238E27FC236}">
                <a16:creationId xmlns:a16="http://schemas.microsoft.com/office/drawing/2014/main" id="{7D7DC696-D9B9-41A1-AE30-B18D2ADA1FA5}"/>
              </a:ext>
            </a:extLst>
          </p:cNvPr>
          <p:cNvSpPr txBox="1"/>
          <p:nvPr/>
        </p:nvSpPr>
        <p:spPr>
          <a:xfrm>
            <a:off x="0" y="472369"/>
            <a:ext cx="9147706" cy="923330"/>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C1.2.2	CONTRACT DATA: INFORMATION PROVIDED BY THE EMPLOYER</a:t>
            </a:r>
          </a:p>
          <a:p>
            <a:pPr lvl="0" algn="ctr">
              <a:defRPr/>
            </a:pPr>
            <a:r>
              <a:rPr lang="en-ZA" b="1" dirty="0">
                <a:solidFill>
                  <a:srgbClr val="E7E6E6"/>
                </a:solidFill>
              </a:rPr>
              <a:t>CONTRACT SANRAL X.004-051-2018/1F</a:t>
            </a:r>
          </a:p>
          <a:p>
            <a:pPr lvl="0" algn="ctr">
              <a:defRPr/>
            </a:pP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A8BD592D-20F6-40E1-B381-ADEF777DE5D8}"/>
              </a:ext>
            </a:extLst>
          </p:cNvPr>
          <p:cNvGraphicFramePr>
            <a:graphicFrameLocks noGrp="1"/>
          </p:cNvGraphicFramePr>
          <p:nvPr>
            <p:extLst>
              <p:ext uri="{D42A27DB-BD31-4B8C-83A1-F6EECF244321}">
                <p14:modId xmlns:p14="http://schemas.microsoft.com/office/powerpoint/2010/main" val="3137757982"/>
              </p:ext>
            </p:extLst>
          </p:nvPr>
        </p:nvGraphicFramePr>
        <p:xfrm>
          <a:off x="298936" y="4811391"/>
          <a:ext cx="8623951" cy="910850"/>
        </p:xfrm>
        <a:graphic>
          <a:graphicData uri="http://schemas.openxmlformats.org/drawingml/2006/table">
            <a:tbl>
              <a:tblPr firstRow="1" bandRow="1">
                <a:tableStyleId>{5C22544A-7EE6-4342-B048-85BDC9FD1C3A}</a:tableStyleId>
              </a:tblPr>
              <a:tblGrid>
                <a:gridCol w="722469">
                  <a:extLst>
                    <a:ext uri="{9D8B030D-6E8A-4147-A177-3AD203B41FA5}">
                      <a16:colId xmlns:a16="http://schemas.microsoft.com/office/drawing/2014/main" val="3841891982"/>
                    </a:ext>
                  </a:extLst>
                </a:gridCol>
                <a:gridCol w="7901482">
                  <a:extLst>
                    <a:ext uri="{9D8B030D-6E8A-4147-A177-3AD203B41FA5}">
                      <a16:colId xmlns:a16="http://schemas.microsoft.com/office/drawing/2014/main" val="4033738310"/>
                    </a:ext>
                  </a:extLst>
                </a:gridCol>
              </a:tblGrid>
              <a:tr h="910850">
                <a:tc>
                  <a:txBody>
                    <a:bodyPr/>
                    <a:lstStyle/>
                    <a:p>
                      <a:r>
                        <a:rPr lang="en-ZA" sz="1400" b="0" strike="noStrike" baseline="0" dirty="0">
                          <a:solidFill>
                            <a:schemeClr val="tx1"/>
                          </a:solidFill>
                          <a:latin typeface="+mn-lt"/>
                        </a:rPr>
                        <a:t>5.1.7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0" kern="1200" dirty="0">
                          <a:solidFill>
                            <a:schemeClr val="tx1"/>
                          </a:solidFill>
                          <a:effectLst/>
                          <a:latin typeface="+mn-lt"/>
                          <a:ea typeface="+mn-ea"/>
                          <a:cs typeface="+mn-cs"/>
                        </a:rPr>
                        <a:t>Local Targeted Enterprises from the KwaZulu-Natal Province must participate in a minimum of 1/3 (one third) of the tendered percentage of the Contract Price (excluding provisional and prime cost sums and the respective mark-up but including provision for site supervision staff and the respective mark-up.</a:t>
                      </a:r>
                      <a:endParaRPr lang="en-US" sz="1400" b="0" kern="1200" dirty="0">
                        <a:solidFill>
                          <a:schemeClr val="tx1"/>
                        </a:solidFill>
                        <a:effectLst/>
                        <a:latin typeface="+mn-lt"/>
                        <a:ea typeface="+mn-ea"/>
                        <a:cs typeface="+mn-cs"/>
                      </a:endParaRPr>
                    </a:p>
                    <a:p>
                      <a:endParaRPr lang="en-ZA" sz="1400" b="0" kern="120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2143774"/>
                  </a:ext>
                </a:extLst>
              </a:tr>
            </a:tbl>
          </a:graphicData>
        </a:graphic>
      </p:graphicFrame>
    </p:spTree>
    <p:extLst>
      <p:ext uri="{BB962C8B-B14F-4D97-AF65-F5344CB8AC3E}">
        <p14:creationId xmlns:p14="http://schemas.microsoft.com/office/powerpoint/2010/main" val="24625832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032682117"/>
              </p:ext>
            </p:extLst>
          </p:nvPr>
        </p:nvGraphicFramePr>
        <p:xfrm>
          <a:off x="170394" y="2036473"/>
          <a:ext cx="8803212" cy="4684876"/>
        </p:xfrm>
        <a:graphic>
          <a:graphicData uri="http://schemas.openxmlformats.org/drawingml/2006/table">
            <a:tbl>
              <a:tblPr firstRow="1" bandRow="1">
                <a:tableStyleId>{5C22544A-7EE6-4342-B048-85BDC9FD1C3A}</a:tableStyleId>
              </a:tblPr>
              <a:tblGrid>
                <a:gridCol w="816798">
                  <a:extLst>
                    <a:ext uri="{9D8B030D-6E8A-4147-A177-3AD203B41FA5}">
                      <a16:colId xmlns:a16="http://schemas.microsoft.com/office/drawing/2014/main" val="20000"/>
                    </a:ext>
                  </a:extLst>
                </a:gridCol>
                <a:gridCol w="7986414">
                  <a:extLst>
                    <a:ext uri="{9D8B030D-6E8A-4147-A177-3AD203B41FA5}">
                      <a16:colId xmlns:a16="http://schemas.microsoft.com/office/drawing/2014/main" val="20001"/>
                    </a:ext>
                  </a:extLst>
                </a:gridCol>
              </a:tblGrid>
              <a:tr h="356716">
                <a:tc>
                  <a:txBody>
                    <a:bodyPr/>
                    <a:lstStyle/>
                    <a:p>
                      <a:pPr>
                        <a:tabLst>
                          <a:tab pos="360000" algn="l"/>
                          <a:tab pos="720000" algn="l"/>
                        </a:tabLst>
                      </a:pPr>
                      <a:r>
                        <a:rPr lang="en-ZA" sz="1400" dirty="0">
                          <a:solidFill>
                            <a:schemeClr val="tx1"/>
                          </a:solidFill>
                        </a:rPr>
                        <a:t>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ZA" sz="1400" dirty="0">
                          <a:solidFill>
                            <a:schemeClr val="tx1"/>
                          </a:solidFill>
                        </a:rPr>
                        <a:t>Contract</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550218">
                <a:tc>
                  <a:txBody>
                    <a:bodyPr/>
                    <a:lstStyle/>
                    <a:p>
                      <a:pPr>
                        <a:tabLst>
                          <a:tab pos="360000" algn="l"/>
                          <a:tab pos="720000" algn="l"/>
                        </a:tabLst>
                      </a:pPr>
                      <a:r>
                        <a:rPr lang="en-ZA" sz="1400" b="0" strike="noStrike" baseline="0" dirty="0">
                          <a:solidFill>
                            <a:schemeClr val="tx1"/>
                          </a:solidFill>
                          <a:latin typeface="+mn-lt"/>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spcBef>
                          <a:spcPts val="0"/>
                        </a:spcBef>
                        <a:spcAft>
                          <a:spcPts val="0"/>
                        </a:spcAft>
                        <a:tabLst>
                          <a:tab pos="360000" algn="l"/>
                          <a:tab pos="720000" algn="l"/>
                        </a:tabLst>
                      </a:pPr>
                      <a:r>
                        <a:rPr lang="en-US" sz="1400" dirty="0">
                          <a:effectLst/>
                          <a:latin typeface="+mn-lt"/>
                          <a:ea typeface="Times New Roman" panose="02020603050405020304" pitchFamily="18" charset="0"/>
                          <a:cs typeface="Arial" panose="020B0604020202020204" pitchFamily="34" charset="0"/>
                        </a:rPr>
                        <a:t>The Service Provider is required to provide the Service with all reasonable care, diligence and skill in accordance with generally accepted professional techniques and standards.</a:t>
                      </a:r>
                      <a:r>
                        <a:rPr lang="en-ZA" sz="1400" dirty="0">
                          <a:effectLst/>
                          <a:latin typeface="+mn-lt"/>
                          <a:ea typeface="Times New Roman" panose="02020603050405020304" pitchFamily="18" charset="0"/>
                          <a:cs typeface="Arial" panose="020B0604020202020204" pitchFamily="34" charset="0"/>
                        </a:rPr>
                        <a:t> </a:t>
                      </a:r>
                    </a:p>
                    <a:p>
                      <a:pPr marL="0" marR="0" algn="just">
                        <a:spcBef>
                          <a:spcPts val="0"/>
                        </a:spcBef>
                        <a:spcAft>
                          <a:spcPts val="0"/>
                        </a:spcAft>
                        <a:tabLst>
                          <a:tab pos="360000" algn="l"/>
                          <a:tab pos="720000" algn="l"/>
                        </a:tabLst>
                      </a:pPr>
                      <a:endParaRPr lang="en-ZA" sz="1400" dirty="0">
                        <a:effectLst/>
                        <a:latin typeface="+mn-lt"/>
                        <a:ea typeface="Times New Roman" panose="02020603050405020304" pitchFamily="18" charset="0"/>
                        <a:cs typeface="Arial" panose="020B0604020202020204" pitchFamily="34" charset="0"/>
                      </a:endParaRPr>
                    </a:p>
                    <a:p>
                      <a:pPr marL="0" marR="0" algn="just">
                        <a:spcBef>
                          <a:spcPts val="0"/>
                        </a:spcBef>
                        <a:spcAft>
                          <a:spcPts val="0"/>
                        </a:spcAft>
                        <a:tabLst>
                          <a:tab pos="360000" algn="l"/>
                          <a:tab pos="720000" algn="l"/>
                        </a:tabLst>
                      </a:pPr>
                      <a:r>
                        <a:rPr lang="en-ZA" sz="1400" kern="1200" dirty="0">
                          <a:solidFill>
                            <a:schemeClr val="dk1"/>
                          </a:solidFill>
                          <a:effectLst/>
                          <a:latin typeface="+mn-lt"/>
                          <a:ea typeface="+mn-ea"/>
                          <a:cs typeface="+mn-cs"/>
                        </a:rPr>
                        <a:t>The Service Provider is required to provide the following insurances</a:t>
                      </a:r>
                      <a:endParaRPr lang="en-ZA" sz="1400" dirty="0">
                        <a:effectLst/>
                        <a:latin typeface="+mn-lt"/>
                        <a:ea typeface="Times New Roman" panose="02020603050405020304" pitchFamily="18" charset="0"/>
                        <a:cs typeface="Arial" panose="020B0604020202020204" pitchFamily="34" charset="0"/>
                      </a:endParaRPr>
                    </a:p>
                    <a:p>
                      <a:pPr marL="0" marR="0" algn="just">
                        <a:spcBef>
                          <a:spcPts val="0"/>
                        </a:spcBef>
                        <a:spcAft>
                          <a:spcPts val="0"/>
                        </a:spcAft>
                        <a:tabLst>
                          <a:tab pos="360000" algn="l"/>
                          <a:tab pos="720000" algn="l"/>
                        </a:tabLst>
                      </a:pPr>
                      <a:endParaRPr lang="en-ZA" sz="1400" dirty="0">
                        <a:effectLst/>
                        <a:latin typeface="+mn-lt"/>
                        <a:ea typeface="Times New Roman" panose="02020603050405020304" pitchFamily="18" charset="0"/>
                        <a:cs typeface="Arial" panose="020B0604020202020204" pitchFamily="34" charset="0"/>
                      </a:endParaRPr>
                    </a:p>
                    <a:p>
                      <a:pPr>
                        <a:tabLst>
                          <a:tab pos="360000" algn="l"/>
                          <a:tab pos="720000" algn="l"/>
                        </a:tabLst>
                      </a:pPr>
                      <a:r>
                        <a:rPr lang="en-ZA" sz="1800" kern="1200" dirty="0">
                          <a:solidFill>
                            <a:schemeClr val="dk1"/>
                          </a:solidFill>
                          <a:effectLst/>
                          <a:latin typeface="+mn-lt"/>
                          <a:ea typeface="+mn-ea"/>
                          <a:cs typeface="+mn-cs"/>
                        </a:rPr>
                        <a:t> </a:t>
                      </a:r>
                      <a:r>
                        <a:rPr lang="en-US" sz="1400" kern="1200" dirty="0">
                          <a:solidFill>
                            <a:schemeClr val="dk1"/>
                          </a:solidFill>
                          <a:effectLst/>
                          <a:latin typeface="+mn-lt"/>
                          <a:ea typeface="+mn-ea"/>
                          <a:cs typeface="+mn-cs"/>
                        </a:rPr>
                        <a:t>1.	</a:t>
                      </a:r>
                      <a:r>
                        <a:rPr lang="en-ZA" sz="1400" kern="1200" dirty="0">
                          <a:solidFill>
                            <a:schemeClr val="dk1"/>
                          </a:solidFill>
                          <a:effectLst/>
                          <a:latin typeface="+mn-lt"/>
                          <a:ea typeface="+mn-ea"/>
                          <a:cs typeface="+mn-cs"/>
                        </a:rPr>
                        <a:t>Insurance against  Professional indemnity</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Cover is:  R25 million without a limit on the number of claims (The limit of liability is only provided to 	cover the Employer’s damages and does not allow for the Service Provider’s costs for defending any 	claim.) </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Period of cover: Structures – 25 years: all other instances – 10 years</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 pos="720000" algn="l"/>
                        </a:tabLst>
                      </a:pPr>
                      <a:r>
                        <a:rPr lang="en-US" sz="1400" kern="1200" dirty="0">
                          <a:solidFill>
                            <a:schemeClr val="dk1"/>
                          </a:solidFill>
                          <a:effectLst/>
                          <a:latin typeface="+mn-lt"/>
                          <a:ea typeface="+mn-ea"/>
                          <a:cs typeface="+mn-cs"/>
                        </a:rPr>
                        <a:t>2.	</a:t>
                      </a:r>
                      <a:r>
                        <a:rPr lang="en-ZA" sz="1400" kern="1200" dirty="0">
                          <a:solidFill>
                            <a:schemeClr val="dk1"/>
                          </a:solidFill>
                          <a:effectLst/>
                          <a:latin typeface="+mn-lt"/>
                          <a:ea typeface="+mn-ea"/>
                          <a:cs typeface="+mn-cs"/>
                        </a:rPr>
                        <a:t>Insurance against general public liability</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Cover is:  R10 million </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Period of cover: Structures – 25 years: all other instances – 10 years</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3. 	Third Party Liability</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Cover is:  R25 million Target on </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Period of cover: Duration of contract only.</a:t>
                      </a:r>
                      <a:endParaRPr lang="en-US" sz="1400" kern="1200" dirty="0">
                        <a:solidFill>
                          <a:schemeClr val="dk1"/>
                        </a:solidFill>
                        <a:effectLst/>
                        <a:latin typeface="+mn-lt"/>
                        <a:ea typeface="+mn-ea"/>
                        <a:cs typeface="+mn-cs"/>
                      </a:endParaRPr>
                    </a:p>
                    <a:p>
                      <a:pPr>
                        <a:tabLst>
                          <a:tab pos="360000" algn="l"/>
                          <a:tab pos="720000" algn="l"/>
                        </a:tabLst>
                      </a:pPr>
                      <a:endParaRPr lang="en-US" sz="1400" kern="1200" dirty="0">
                        <a:solidFill>
                          <a:schemeClr val="dk1"/>
                        </a:solidFill>
                        <a:effectLst/>
                        <a:latin typeface="+mn-lt"/>
                        <a:ea typeface="+mn-ea"/>
                        <a:cs typeface="+mn-cs"/>
                      </a:endParaRPr>
                    </a:p>
                    <a:p>
                      <a:pPr>
                        <a:tabLst>
                          <a:tab pos="360000" algn="l"/>
                          <a:tab pos="720000" algn="l"/>
                        </a:tabLst>
                      </a:pPr>
                      <a:endParaRPr lang="en-US" sz="1400" kern="1200" dirty="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0769899"/>
                  </a:ext>
                </a:extLst>
              </a:tr>
            </a:tbl>
          </a:graphicData>
        </a:graphic>
      </p:graphicFrame>
      <p:sp>
        <p:nvSpPr>
          <p:cNvPr id="4" name="TextBox 3">
            <a:extLst>
              <a:ext uri="{FF2B5EF4-FFF2-40B4-BE49-F238E27FC236}">
                <a16:creationId xmlns:a16="http://schemas.microsoft.com/office/drawing/2014/main" id="{684C28CE-7B33-428E-B181-1BC490783F73}"/>
              </a:ext>
            </a:extLst>
          </p:cNvPr>
          <p:cNvSpPr txBox="1"/>
          <p:nvPr/>
        </p:nvSpPr>
        <p:spPr>
          <a:xfrm>
            <a:off x="0" y="1007533"/>
            <a:ext cx="9147706"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C1.2.2	CONTRACT DATA: INFORMATION PROVIDED BY THE EMPLOYER</a:t>
            </a:r>
          </a:p>
          <a:p>
            <a:pPr lvl="0" algn="ctr">
              <a:defRPr/>
            </a:pPr>
            <a:r>
              <a:rPr lang="en-ZA" b="1" dirty="0">
                <a:solidFill>
                  <a:srgbClr val="E7E6E6"/>
                </a:solidFill>
              </a:rPr>
              <a:t>CONTRACT SANRAL X.004-051-2018/1F</a:t>
            </a: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87ED9FA-97FB-4874-868C-BEFBE1AB152E}"/>
              </a:ext>
            </a:extLst>
          </p:cNvPr>
          <p:cNvSpPr/>
          <p:nvPr/>
        </p:nvSpPr>
        <p:spPr>
          <a:xfrm>
            <a:off x="1013578" y="3429000"/>
            <a:ext cx="7831658" cy="295441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61695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61053588"/>
              </p:ext>
            </p:extLst>
          </p:nvPr>
        </p:nvGraphicFramePr>
        <p:xfrm>
          <a:off x="170394" y="2575348"/>
          <a:ext cx="8803212" cy="3343213"/>
        </p:xfrm>
        <a:graphic>
          <a:graphicData uri="http://schemas.openxmlformats.org/drawingml/2006/table">
            <a:tbl>
              <a:tblPr firstRow="1" bandRow="1">
                <a:tableStyleId>{5C22544A-7EE6-4342-B048-85BDC9FD1C3A}</a:tableStyleId>
              </a:tblPr>
              <a:tblGrid>
                <a:gridCol w="816798">
                  <a:extLst>
                    <a:ext uri="{9D8B030D-6E8A-4147-A177-3AD203B41FA5}">
                      <a16:colId xmlns:a16="http://schemas.microsoft.com/office/drawing/2014/main" val="20000"/>
                    </a:ext>
                  </a:extLst>
                </a:gridCol>
                <a:gridCol w="7986414">
                  <a:extLst>
                    <a:ext uri="{9D8B030D-6E8A-4147-A177-3AD203B41FA5}">
                      <a16:colId xmlns:a16="http://schemas.microsoft.com/office/drawing/2014/main" val="20001"/>
                    </a:ext>
                  </a:extLst>
                </a:gridCol>
              </a:tblGrid>
              <a:tr h="315587">
                <a:tc>
                  <a:txBody>
                    <a:bodyPr/>
                    <a:lstStyle/>
                    <a:p>
                      <a:r>
                        <a:rPr lang="en-ZA" sz="1400" dirty="0">
                          <a:solidFill>
                            <a:schemeClr val="tx1"/>
                          </a:solidFill>
                        </a:rPr>
                        <a:t>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rPr>
                        <a:t>Contract</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027626">
                <a:tc>
                  <a:txBody>
                    <a:bodyPr/>
                    <a:lstStyle/>
                    <a:p>
                      <a:r>
                        <a:rPr lang="en-ZA" sz="1400" b="0" strike="noStrike" baseline="0" dirty="0">
                          <a:solidFill>
                            <a:schemeClr val="tx1"/>
                          </a:solidFill>
                          <a:latin typeface="+mn-lt"/>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kern="1200" dirty="0">
                          <a:solidFill>
                            <a:schemeClr val="tx1"/>
                          </a:solidFill>
                          <a:effectLst/>
                          <a:latin typeface="+mn-lt"/>
                          <a:ea typeface="+mn-ea"/>
                          <a:cs typeface="+mn-cs"/>
                        </a:rPr>
                        <a:t>The Service Provider is required to obtain the Employer’s prior approval in writing before taking any of the following actions:  </a:t>
                      </a:r>
                    </a:p>
                    <a:p>
                      <a:pPr>
                        <a:tabLst>
                          <a:tab pos="360000" algn="l"/>
                        </a:tabLst>
                      </a:pPr>
                      <a:r>
                        <a:rPr lang="en-US" sz="1500" kern="1200" dirty="0">
                          <a:solidFill>
                            <a:schemeClr val="tx1"/>
                          </a:solidFill>
                          <a:effectLst/>
                          <a:latin typeface="+mn-lt"/>
                          <a:ea typeface="+mn-ea"/>
                          <a:cs typeface="+mn-cs"/>
                        </a:rPr>
                        <a:t>1.	Appointing Key Personnel not listed by name in the Contract Data.</a:t>
                      </a:r>
                    </a:p>
                    <a:p>
                      <a:pPr>
                        <a:tabLst>
                          <a:tab pos="360000" algn="l"/>
                        </a:tabLst>
                      </a:pPr>
                      <a:r>
                        <a:rPr lang="en-US" sz="1500" kern="1200" dirty="0">
                          <a:solidFill>
                            <a:schemeClr val="tx1"/>
                          </a:solidFill>
                          <a:effectLst/>
                          <a:latin typeface="+mn-lt"/>
                          <a:ea typeface="+mn-ea"/>
                          <a:cs typeface="+mn-cs"/>
                        </a:rPr>
                        <a:t>2.	Appointing sub-contractors for the performance of any part of the Service.</a:t>
                      </a:r>
                    </a:p>
                    <a:p>
                      <a:pPr>
                        <a:tabLst>
                          <a:tab pos="360000" algn="l"/>
                        </a:tabLst>
                      </a:pPr>
                      <a:r>
                        <a:rPr lang="en-US" sz="1500" kern="1200" dirty="0">
                          <a:solidFill>
                            <a:schemeClr val="tx1"/>
                          </a:solidFill>
                          <a:effectLst/>
                          <a:latin typeface="+mn-lt"/>
                          <a:ea typeface="+mn-ea"/>
                          <a:cs typeface="+mn-cs"/>
                        </a:rPr>
                        <a:t>3.	Expending any Prime Cost and/or Provisional Sum in the Contract or Works Contract.</a:t>
                      </a:r>
                    </a:p>
                    <a:p>
                      <a:pPr>
                        <a:tabLst>
                          <a:tab pos="360000" algn="l"/>
                        </a:tabLst>
                      </a:pPr>
                      <a:r>
                        <a:rPr lang="en-US" sz="1500" kern="1200" dirty="0">
                          <a:solidFill>
                            <a:schemeClr val="tx1"/>
                          </a:solidFill>
                          <a:effectLst/>
                          <a:latin typeface="+mn-lt"/>
                          <a:ea typeface="+mn-ea"/>
                          <a:cs typeface="+mn-cs"/>
                        </a:rPr>
                        <a:t>4.	Authorising any work under a Variation (Works Authorisation) for the Works Contract.</a:t>
                      </a:r>
                    </a:p>
                    <a:p>
                      <a:pPr>
                        <a:tabLst>
                          <a:tab pos="360000" algn="l"/>
                        </a:tabLst>
                      </a:pPr>
                      <a:r>
                        <a:rPr lang="en-US" sz="1500" kern="1200" dirty="0">
                          <a:solidFill>
                            <a:schemeClr val="tx1"/>
                          </a:solidFill>
                          <a:effectLst/>
                          <a:latin typeface="+mn-lt"/>
                          <a:ea typeface="+mn-ea"/>
                          <a:cs typeface="+mn-cs"/>
                        </a:rPr>
                        <a:t>5.	Authorising any work outside the contract limits.</a:t>
                      </a:r>
                    </a:p>
                    <a:p>
                      <a:pPr>
                        <a:tabLst>
                          <a:tab pos="360000" algn="l"/>
                        </a:tabLst>
                      </a:pPr>
                      <a:r>
                        <a:rPr lang="en-US" sz="1500" kern="1200" dirty="0">
                          <a:solidFill>
                            <a:schemeClr val="tx1"/>
                          </a:solidFill>
                          <a:effectLst/>
                          <a:latin typeface="+mn-lt"/>
                          <a:ea typeface="+mn-ea"/>
                          <a:cs typeface="+mn-cs"/>
                        </a:rPr>
                        <a:t>6.	Over-expenditure on the Works Contract.</a:t>
                      </a:r>
                    </a:p>
                    <a:p>
                      <a:pPr>
                        <a:tabLst>
                          <a:tab pos="360000" algn="l"/>
                        </a:tabLst>
                      </a:pPr>
                      <a:r>
                        <a:rPr lang="en-US" sz="1500" kern="1200" dirty="0">
                          <a:solidFill>
                            <a:schemeClr val="tx1"/>
                          </a:solidFill>
                          <a:effectLst/>
                          <a:latin typeface="+mn-lt"/>
                          <a:ea typeface="+mn-ea"/>
                          <a:cs typeface="+mn-cs"/>
                        </a:rPr>
                        <a:t>7.	Changing the scope of work for the Works Contract.</a:t>
                      </a:r>
                    </a:p>
                    <a:p>
                      <a:pPr>
                        <a:tabLst>
                          <a:tab pos="360000" algn="l"/>
                        </a:tabLst>
                      </a:pPr>
                      <a:r>
                        <a:rPr lang="en-US" sz="1500" kern="1200" dirty="0">
                          <a:solidFill>
                            <a:schemeClr val="tx1"/>
                          </a:solidFill>
                          <a:effectLst/>
                          <a:latin typeface="+mn-lt"/>
                          <a:ea typeface="+mn-ea"/>
                          <a:cs typeface="+mn-cs"/>
                        </a:rPr>
                        <a:t>8.	Acceptance of sub-standard work and/or reduced payments under the Works Contract.</a:t>
                      </a:r>
                    </a:p>
                    <a:p>
                      <a:pPr>
                        <a:tabLst>
                          <a:tab pos="360000" algn="l"/>
                        </a:tabLst>
                      </a:pPr>
                      <a:r>
                        <a:rPr lang="en-US" sz="1500" kern="1200" dirty="0">
                          <a:solidFill>
                            <a:schemeClr val="tx1"/>
                          </a:solidFill>
                          <a:effectLst/>
                          <a:latin typeface="+mn-lt"/>
                          <a:ea typeface="+mn-ea"/>
                          <a:cs typeface="+mn-cs"/>
                        </a:rPr>
                        <a:t>9.	All requirements in the relevant documents listed in Clause C3.1.6.</a:t>
                      </a:r>
                    </a:p>
                    <a:p>
                      <a:pPr>
                        <a:tabLst>
                          <a:tab pos="360000" algn="l"/>
                        </a:tabLst>
                      </a:pPr>
                      <a:r>
                        <a:rPr lang="en-US" sz="1500" kern="1200" dirty="0">
                          <a:solidFill>
                            <a:schemeClr val="tx1"/>
                          </a:solidFill>
                          <a:effectLst/>
                          <a:latin typeface="+mn-lt"/>
                          <a:ea typeface="+mn-ea"/>
                          <a:cs typeface="+mn-cs"/>
                        </a:rPr>
                        <a:t>10.	Making statements to the media regarding the project.</a:t>
                      </a:r>
                      <a:endParaRPr lang="en-ZA" sz="1400" kern="1200" dirty="0">
                        <a:solidFill>
                          <a:srgbClr val="FF0000"/>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0769899"/>
                  </a:ext>
                </a:extLst>
              </a:tr>
            </a:tbl>
          </a:graphicData>
        </a:graphic>
      </p:graphicFrame>
      <p:sp>
        <p:nvSpPr>
          <p:cNvPr id="4" name="TextBox 3">
            <a:extLst>
              <a:ext uri="{FF2B5EF4-FFF2-40B4-BE49-F238E27FC236}">
                <a16:creationId xmlns:a16="http://schemas.microsoft.com/office/drawing/2014/main" id="{684C28CE-7B33-428E-B181-1BC490783F73}"/>
              </a:ext>
            </a:extLst>
          </p:cNvPr>
          <p:cNvSpPr txBox="1"/>
          <p:nvPr/>
        </p:nvSpPr>
        <p:spPr>
          <a:xfrm>
            <a:off x="0" y="1007533"/>
            <a:ext cx="9147706"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C1.2.2	CONTRACT DATA: INFORMATION PROVIDED BY THE EMPLOYER</a:t>
            </a:r>
          </a:p>
          <a:p>
            <a:pPr lvl="0" algn="ctr">
              <a:defRPr/>
            </a:pPr>
            <a:r>
              <a:rPr lang="en-ZA" b="1" dirty="0">
                <a:solidFill>
                  <a:srgbClr val="E7E6E6"/>
                </a:solidFill>
              </a:rPr>
              <a:t>CONTRACT SANRAL X.004-051-2018/1F</a:t>
            </a:r>
          </a:p>
        </p:txBody>
      </p:sp>
    </p:spTree>
    <p:extLst>
      <p:ext uri="{BB962C8B-B14F-4D97-AF65-F5344CB8AC3E}">
        <p14:creationId xmlns:p14="http://schemas.microsoft.com/office/powerpoint/2010/main" val="17138213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055378614"/>
              </p:ext>
            </p:extLst>
          </p:nvPr>
        </p:nvGraphicFramePr>
        <p:xfrm>
          <a:off x="170394" y="2036474"/>
          <a:ext cx="8803212" cy="3936310"/>
        </p:xfrm>
        <a:graphic>
          <a:graphicData uri="http://schemas.openxmlformats.org/drawingml/2006/table">
            <a:tbl>
              <a:tblPr firstRow="1" bandRow="1">
                <a:tableStyleId>{5C22544A-7EE6-4342-B048-85BDC9FD1C3A}</a:tableStyleId>
              </a:tblPr>
              <a:tblGrid>
                <a:gridCol w="816798">
                  <a:extLst>
                    <a:ext uri="{9D8B030D-6E8A-4147-A177-3AD203B41FA5}">
                      <a16:colId xmlns:a16="http://schemas.microsoft.com/office/drawing/2014/main" val="20000"/>
                    </a:ext>
                  </a:extLst>
                </a:gridCol>
                <a:gridCol w="7986414">
                  <a:extLst>
                    <a:ext uri="{9D8B030D-6E8A-4147-A177-3AD203B41FA5}">
                      <a16:colId xmlns:a16="http://schemas.microsoft.com/office/drawing/2014/main" val="20001"/>
                    </a:ext>
                  </a:extLst>
                </a:gridCol>
              </a:tblGrid>
              <a:tr h="359398">
                <a:tc>
                  <a:txBody>
                    <a:bodyPr/>
                    <a:lstStyle/>
                    <a:p>
                      <a:pPr>
                        <a:tabLst>
                          <a:tab pos="360000" algn="l"/>
                        </a:tabLst>
                      </a:pPr>
                      <a:r>
                        <a:rPr lang="en-ZA" sz="1400" dirty="0">
                          <a:solidFill>
                            <a:schemeClr val="tx1"/>
                          </a:solidFill>
                        </a:rPr>
                        <a:t>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Lst>
                      </a:pPr>
                      <a:r>
                        <a:rPr lang="en-ZA" sz="1400" dirty="0">
                          <a:solidFill>
                            <a:schemeClr val="tx1"/>
                          </a:solidFill>
                        </a:rPr>
                        <a:t>Contract</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576912">
                <a:tc>
                  <a:txBody>
                    <a:bodyPr/>
                    <a:lstStyle/>
                    <a:p>
                      <a:pPr>
                        <a:tabLst>
                          <a:tab pos="360000" algn="l"/>
                        </a:tabLst>
                      </a:pPr>
                      <a:r>
                        <a:rPr lang="en-ZA" sz="1400" b="0" strike="noStrike" baseline="0" dirty="0">
                          <a:solidFill>
                            <a:schemeClr val="tx1"/>
                          </a:solidFill>
                          <a:latin typeface="+mn-lt"/>
                        </a:rPr>
                        <a:t>11.2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Lst>
                      </a:pPr>
                      <a:r>
                        <a:rPr lang="en-ZA" sz="1400" kern="1200" dirty="0">
                          <a:solidFill>
                            <a:schemeClr val="dk1"/>
                          </a:solidFill>
                          <a:effectLst/>
                          <a:latin typeface="+mn-lt"/>
                          <a:ea typeface="+mn-ea"/>
                          <a:cs typeface="+mn-cs"/>
                        </a:rPr>
                        <a:t>The Service Provider shall not sub-contract more than 25% of the tendered contract value (including value of work allocated to Targeted Enterprise(s) but excluding any services specified in the Scope of Works to be procured under a Provisional Sum through the Employer’s Supply Chain Procurement process) to any other enterprise that does not have an equal or higher B-BBEE status level, unless the intended sub-contractor(s) is an Exempted Micro Enterprise that has the capability and ability to execute the sub-contract.</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The Targeted Enterprise(s) shall not be allowed to sub-contract any work that forms part of the tendered participation percentage without the Employer’s approval.</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All Targeted Enterprise(s)/ subcontractor(s) shall be registered on the National Treasury’s Central Supplier Database (CSD)</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The Service Provider shall disclose all subcontracting arrangements. If the Service Provider fails to disclose, he shall be given 14 days to make representation as to why:</a:t>
                      </a:r>
                      <a:endParaRPr lang="en-US" sz="1400" kern="1200" dirty="0">
                        <a:solidFill>
                          <a:schemeClr val="dk1"/>
                        </a:solidFill>
                        <a:effectLst/>
                        <a:latin typeface="+mn-lt"/>
                        <a:ea typeface="+mn-ea"/>
                        <a:cs typeface="+mn-cs"/>
                      </a:endParaRPr>
                    </a:p>
                    <a:p>
                      <a:pPr marL="285750" lvl="0" indent="-285750">
                        <a:buFont typeface="Arial" panose="020B0604020202020204" pitchFamily="34" charset="0"/>
                        <a:buChar char="•"/>
                        <a:tabLst>
                          <a:tab pos="360000" algn="l"/>
                        </a:tabLst>
                      </a:pPr>
                      <a:r>
                        <a:rPr lang="en-ZA" sz="1400" kern="1200" dirty="0">
                          <a:solidFill>
                            <a:schemeClr val="dk1"/>
                          </a:solidFill>
                          <a:effectLst/>
                          <a:latin typeface="+mn-lt"/>
                          <a:ea typeface="+mn-ea"/>
                          <a:cs typeface="+mn-cs"/>
                        </a:rPr>
                        <a:t>the contract shall not be terminated;</a:t>
                      </a:r>
                      <a:endParaRPr lang="en-US" sz="1400" kern="1200" dirty="0">
                        <a:solidFill>
                          <a:schemeClr val="dk1"/>
                        </a:solidFill>
                        <a:effectLst/>
                        <a:latin typeface="+mn-lt"/>
                        <a:ea typeface="+mn-ea"/>
                        <a:cs typeface="+mn-cs"/>
                      </a:endParaRPr>
                    </a:p>
                    <a:p>
                      <a:pPr marL="285750" indent="-285750">
                        <a:buFont typeface="Arial" panose="020B0604020202020204" pitchFamily="34" charset="0"/>
                        <a:buChar char="•"/>
                        <a:tabLst>
                          <a:tab pos="360000" algn="l"/>
                        </a:tabLst>
                      </a:pPr>
                      <a:r>
                        <a:rPr lang="en-ZA" sz="1400" kern="1200" dirty="0">
                          <a:solidFill>
                            <a:schemeClr val="dk1"/>
                          </a:solidFill>
                          <a:effectLst/>
                          <a:latin typeface="+mn-lt"/>
                          <a:ea typeface="+mn-ea"/>
                          <a:cs typeface="+mn-cs"/>
                        </a:rPr>
                        <a:t>the Service Provider shall not be penalised up to 10% of the value of the contract.</a:t>
                      </a:r>
                      <a:endParaRPr lang="en-US" sz="1400" kern="1200" dirty="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0769899"/>
                  </a:ext>
                </a:extLst>
              </a:tr>
            </a:tbl>
          </a:graphicData>
        </a:graphic>
      </p:graphicFrame>
      <p:sp>
        <p:nvSpPr>
          <p:cNvPr id="4" name="TextBox 3">
            <a:extLst>
              <a:ext uri="{FF2B5EF4-FFF2-40B4-BE49-F238E27FC236}">
                <a16:creationId xmlns:a16="http://schemas.microsoft.com/office/drawing/2014/main" id="{684C28CE-7B33-428E-B181-1BC490783F73}"/>
              </a:ext>
            </a:extLst>
          </p:cNvPr>
          <p:cNvSpPr txBox="1"/>
          <p:nvPr/>
        </p:nvSpPr>
        <p:spPr>
          <a:xfrm>
            <a:off x="0" y="1007533"/>
            <a:ext cx="9147706"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C1.2.2	CONTRACT DATA: INFORMATION PROVIDED BY THE EMPLOYER</a:t>
            </a:r>
          </a:p>
          <a:p>
            <a:pPr lvl="0" algn="ctr">
              <a:defRPr/>
            </a:pPr>
            <a:r>
              <a:rPr lang="en-ZA" b="1" dirty="0">
                <a:solidFill>
                  <a:srgbClr val="E7E6E6"/>
                </a:solidFill>
              </a:rPr>
              <a:t>CONTRACT SANRAL X.004-051-2018/1F</a:t>
            </a: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2902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ctrTitle" idx="4294967295"/>
          </p:nvPr>
        </p:nvSpPr>
        <p:spPr>
          <a:xfrm>
            <a:off x="1346471" y="2805113"/>
            <a:ext cx="6650037" cy="1127125"/>
          </a:xfrm>
          <a:prstGeom prst="rect">
            <a:avLst/>
          </a:prstGeom>
        </p:spPr>
        <p:txBody>
          <a:bodyPr lIns="54000" rIns="54000" anchorCtr="0">
            <a:normAutofit/>
          </a:bodyPr>
          <a:lstStyle/>
          <a:p>
            <a:pPr algn="ctr" eaLnBrk="1" hangingPunct="1"/>
            <a:r>
              <a:rPr lang="en-ZA" sz="2800" b="1" dirty="0">
                <a:solidFill>
                  <a:schemeClr val="tx2">
                    <a:lumMod val="50000"/>
                  </a:schemeClr>
                </a:solidFill>
                <a:latin typeface="Arial" charset="0"/>
                <a:ea typeface="+mn-ea"/>
                <a:cs typeface="+mn-cs"/>
              </a:rPr>
              <a:t>PROJECT INFORMATION, SCOPE OF WORKS AND SITE INFORMATION</a:t>
            </a:r>
            <a:endParaRPr lang="en-ZA" sz="2800" dirty="0">
              <a:solidFill>
                <a:schemeClr val="tx2">
                  <a:lumMod val="50000"/>
                </a:schemeClr>
              </a:solidFill>
              <a:effectLst/>
            </a:endParaRPr>
          </a:p>
        </p:txBody>
      </p:sp>
    </p:spTree>
    <p:extLst>
      <p:ext uri="{BB962C8B-B14F-4D97-AF65-F5344CB8AC3E}">
        <p14:creationId xmlns:p14="http://schemas.microsoft.com/office/powerpoint/2010/main" val="1065460349"/>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8" y="1757259"/>
            <a:ext cx="8867123" cy="4616648"/>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a:t>
            </a: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South African National Roads Agency SOC Ltd (SANRAL) is in the process of updating their geotechnical asset management system (AMS). The purpose of this AMS is to ascertain budget requirements and effectively manage geotechnical assets over a broader and long-term view. This AMS will be updated on a network level basis and subsequently integrated into a geographic information system (GIS) to create a platform for providing centralised data management, analysis and visualisation of all geotechnical assets.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An initial assessment, comprising the collation and digitization of all existing data, will have to be conducted followed by a visual assessment of all SANRAL’s geotechnical assets. The data from the initial- and visual-assessment will be used to develop an inventory database from which the inherent risks of existing geotechnical assets can be identified, prioritised and the necessary monitoring/mitigation/remediation measures implemented. The asset base will have to be inspected sporadically and updated, if necessary, for the purposes of developing and calibrating the geostatistical model.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Ad hoc and emergency/urgency geotechnical services will also be included under this service which involves the immediate response to an incident or event that threatens or may threaten (if not addressed in time) the environment, health and safety of the public or the structural integrity/stability of a geotechnical asset.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r>
              <a:rPr lang="en-ZA" sz="1400" dirty="0">
                <a:effectLst/>
                <a:ea typeface="Times New Roman" panose="02020603050405020304" pitchFamily="18" charset="0"/>
              </a:rPr>
              <a:t>The duration of the appointment will be 5 years, however, SANRAL reserves the right to extend the appointment for Investigation/Works Contracts initiated within the first 3 years for administration, monitoring and close-out purposes.</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114300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22355609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8" y="585684"/>
            <a:ext cx="8867123" cy="3262432"/>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b="1" u="sng" dirty="0">
                <a:solidFill>
                  <a:srgbClr val="000000"/>
                </a:solidFill>
                <a:effectLst/>
                <a:ea typeface="Times New Roman" panose="02020603050405020304" pitchFamily="18" charset="0"/>
                <a:cs typeface="Arial" panose="020B0604020202020204" pitchFamily="34" charset="0"/>
              </a:rPr>
              <a:t>The Scope of Works comprises four stages: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u="none" strike="noStrike"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u="sng" dirty="0">
                <a:solidFill>
                  <a:srgbClr val="000000"/>
                </a:solidFill>
                <a:effectLst/>
                <a:ea typeface="Times New Roman" panose="02020603050405020304" pitchFamily="18" charset="0"/>
                <a:cs typeface="Arial" panose="020B0604020202020204" pitchFamily="34" charset="0"/>
              </a:rPr>
              <a:t>Stage 1: Project Assessment</a:t>
            </a:r>
            <a:endParaRPr lang="en-US" sz="1400" u="sng"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project assessment stage shall comprise the initial (desktop)- and visual-assessment of all geotechnical assets </a:t>
            </a:r>
            <a:r>
              <a:rPr lang="en-ZA" sz="1400" dirty="0">
                <a:effectLst/>
                <a:ea typeface="Times New Roman" panose="02020603050405020304" pitchFamily="18" charset="0"/>
                <a:cs typeface="Arial" panose="020B0604020202020204" pitchFamily="34" charset="0"/>
              </a:rPr>
              <a:t>located along SANRAL’s road network, excluding concession routes.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geotechnical assets that are included under the Scope of Works are tabulated in Table C3.1.3(a) and further detailed in TMH 21: Visual Assessment of Slopes (Part A and Part B) Committee Draft version: (Refer Appendix M).</a:t>
            </a:r>
          </a:p>
          <a:p>
            <a:pPr algn="just">
              <a:tabLst>
                <a:tab pos="457200" algn="l"/>
              </a:tabLst>
            </a:pPr>
            <a:endParaRPr lang="en-ZA" sz="1200" dirty="0">
              <a:solidFill>
                <a:srgbClr val="000000"/>
              </a:solidFill>
              <a:ea typeface="Times New Roman" panose="02020603050405020304" pitchFamily="18" charset="0"/>
              <a:cs typeface="Arial" panose="020B0604020202020204" pitchFamily="34" charset="0"/>
            </a:endParaRPr>
          </a:p>
          <a:p>
            <a:pPr algn="just">
              <a:tabLst>
                <a:tab pos="457200" algn="l"/>
              </a:tabLst>
            </a:pPr>
            <a:r>
              <a:rPr lang="en-ZA" sz="1400" b="1" dirty="0">
                <a:effectLst/>
                <a:ea typeface="Times New Roman" panose="02020603050405020304" pitchFamily="18" charset="0"/>
                <a:cs typeface="Arial" panose="020B0604020202020204" pitchFamily="34" charset="0"/>
              </a:rPr>
              <a:t>Table C3.1.3(a): Geotechnical Assets included under the Scope of Works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endParaRPr lang="en-US" sz="1400" dirty="0">
              <a:effectLst/>
              <a:ea typeface="Times New Roman" panose="02020603050405020304" pitchFamily="18" charset="0"/>
              <a:cs typeface="Times New Roman" panose="02020603050405020304" pitchFamily="18" charset="0"/>
            </a:endParaRPr>
          </a:p>
          <a:p>
            <a:r>
              <a:rPr lang="x-none"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3706"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graphicFrame>
        <p:nvGraphicFramePr>
          <p:cNvPr id="8" name="Table 7">
            <a:extLst>
              <a:ext uri="{FF2B5EF4-FFF2-40B4-BE49-F238E27FC236}">
                <a16:creationId xmlns:a16="http://schemas.microsoft.com/office/drawing/2014/main" id="{003BE579-C793-251F-5E57-3D22BB65FF18}"/>
              </a:ext>
            </a:extLst>
          </p:cNvPr>
          <p:cNvGraphicFramePr>
            <a:graphicFrameLocks noGrp="1"/>
          </p:cNvGraphicFramePr>
          <p:nvPr>
            <p:extLst>
              <p:ext uri="{D42A27DB-BD31-4B8C-83A1-F6EECF244321}">
                <p14:modId xmlns:p14="http://schemas.microsoft.com/office/powerpoint/2010/main" val="3875213020"/>
              </p:ext>
            </p:extLst>
          </p:nvPr>
        </p:nvGraphicFramePr>
        <p:xfrm>
          <a:off x="251777" y="3429000"/>
          <a:ext cx="8753784" cy="3012948"/>
        </p:xfrm>
        <a:graphic>
          <a:graphicData uri="http://schemas.openxmlformats.org/drawingml/2006/table">
            <a:tbl>
              <a:tblPr firstRow="1" firstCol="1" bandRow="1"/>
              <a:tblGrid>
                <a:gridCol w="2558098">
                  <a:extLst>
                    <a:ext uri="{9D8B030D-6E8A-4147-A177-3AD203B41FA5}">
                      <a16:colId xmlns:a16="http://schemas.microsoft.com/office/drawing/2014/main" val="3485971846"/>
                    </a:ext>
                  </a:extLst>
                </a:gridCol>
                <a:gridCol w="6195686">
                  <a:extLst>
                    <a:ext uri="{9D8B030D-6E8A-4147-A177-3AD203B41FA5}">
                      <a16:colId xmlns:a16="http://schemas.microsoft.com/office/drawing/2014/main" val="3027701213"/>
                    </a:ext>
                  </a:extLst>
                </a:gridCol>
              </a:tblGrid>
              <a:tr h="205740">
                <a:tc>
                  <a:txBody>
                    <a:bodyPr/>
                    <a:lstStyle/>
                    <a:p>
                      <a:pPr algn="ctr">
                        <a:lnSpc>
                          <a:spcPct val="107000"/>
                        </a:lnSpc>
                        <a:tabLst>
                          <a:tab pos="457200" algn="l"/>
                        </a:tabLst>
                      </a:pPr>
                      <a:r>
                        <a:rPr lang="en-ZA"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Geotechnical Asset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tabLst>
                          <a:tab pos="457200" algn="l"/>
                        </a:tabLst>
                      </a:pPr>
                      <a:r>
                        <a:rPr lang="en-ZA"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Condition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6633347"/>
                  </a:ext>
                </a:extLst>
              </a:tr>
              <a:tr h="418465">
                <a:tc>
                  <a:txBody>
                    <a:bodyPr/>
                    <a:lstStyle/>
                    <a:p>
                      <a:pPr>
                        <a:lnSpc>
                          <a:spcPct val="107000"/>
                        </a:lnSpc>
                        <a:tabLst>
                          <a:tab pos="457200" algn="l"/>
                        </a:tabLst>
                      </a:pPr>
                      <a:r>
                        <a:rPr lang="en-ZA"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Slopes: </a:t>
                      </a:r>
                      <a:r>
                        <a:rPr lang="en-ZA"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deep cuttings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tabLst>
                          <a:tab pos="457200" algn="l"/>
                        </a:tabLst>
                      </a:pPr>
                      <a:r>
                        <a:rPr lang="en-ZA"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Cuttings deeper than 5m including natural slopes and cliffs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6826410"/>
                  </a:ext>
                </a:extLst>
              </a:tr>
              <a:tr h="277622">
                <a:tc>
                  <a:txBody>
                    <a:bodyPr/>
                    <a:lstStyle/>
                    <a:p>
                      <a:pPr>
                        <a:lnSpc>
                          <a:spcPct val="107000"/>
                        </a:lnSpc>
                        <a:tabLst>
                          <a:tab pos="457200" algn="l"/>
                        </a:tabLst>
                      </a:pPr>
                      <a:r>
                        <a:rPr lang="en-ZA"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Slopes:</a:t>
                      </a:r>
                      <a:r>
                        <a:rPr lang="en-ZA"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high fills/embankments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tabLst>
                          <a:tab pos="457200" algn="l"/>
                        </a:tabLst>
                      </a:pPr>
                      <a:r>
                        <a:rPr lang="en-ZA"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Fills/Embankments higher than 5m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4377451"/>
                  </a:ext>
                </a:extLst>
              </a:tr>
              <a:tr h="1481582">
                <a:tc>
                  <a:txBody>
                    <a:bodyPr/>
                    <a:lstStyle/>
                    <a:p>
                      <a:pPr>
                        <a:lnSpc>
                          <a:spcPct val="107000"/>
                        </a:lnSpc>
                        <a:tabLst>
                          <a:tab pos="457200" algn="l"/>
                        </a:tabLst>
                      </a:pPr>
                      <a:r>
                        <a:rPr lang="en-ZA"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Slope retaining structures and Lateral Supports including Rockall Mitigation Measures:</a:t>
                      </a:r>
                      <a:r>
                        <a:rPr lang="en-ZA"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tabLst>
                          <a:tab pos="457200" algn="l"/>
                        </a:tabLs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Mechanically Stabilised Earth (MSE), Gabion Walls and/or Precast Concrete block retaining walls, Reinforced concrete retaining walls, Piled retaining walls, Soil nails, Grouted rock dowels, or tensioned rock bolts, Tensioned ground anchors, Wire mesh rockfall draperies, Free standing rockfall barriers, Shallow landslide fences, Debris flow fences and structures, Barrier walls etc.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5044372"/>
                  </a:ext>
                </a:extLst>
              </a:tr>
              <a:tr h="618490">
                <a:tc>
                  <a:txBody>
                    <a:bodyPr/>
                    <a:lstStyle/>
                    <a:p>
                      <a:pPr>
                        <a:lnSpc>
                          <a:spcPct val="107000"/>
                        </a:lnSpc>
                        <a:tabLst>
                          <a:tab pos="457200" algn="l"/>
                        </a:tabLst>
                      </a:pPr>
                      <a:r>
                        <a:rPr lang="en-ZA"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Structure-Slope Interfaces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tabLst>
                          <a:tab pos="457200" algn="l"/>
                        </a:tabLs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Cuttings or embankments butting up against structures including retaining structures.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1001908"/>
                  </a:ext>
                </a:extLst>
              </a:tr>
            </a:tbl>
          </a:graphicData>
        </a:graphic>
      </p:graphicFrame>
    </p:spTree>
    <p:extLst>
      <p:ext uri="{BB962C8B-B14F-4D97-AF65-F5344CB8AC3E}">
        <p14:creationId xmlns:p14="http://schemas.microsoft.com/office/powerpoint/2010/main" val="2493681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8" y="2243034"/>
            <a:ext cx="8867123" cy="4185761"/>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p>
          <a:p>
            <a:pPr lvl="0">
              <a:tabLst>
                <a:tab pos="360000" algn="l"/>
                <a:tab pos="720000" algn="l"/>
                <a:tab pos="1080000" algn="l"/>
              </a:tabLst>
              <a:defRPr/>
            </a:pPr>
            <a:endParaRPr lang="en-US" sz="1400" b="1" i="1" dirty="0">
              <a:solidFill>
                <a:prstClr val="black"/>
              </a:solidFill>
            </a:endParaRPr>
          </a:p>
          <a:p>
            <a:pPr lvl="0">
              <a:tabLst>
                <a:tab pos="360000" algn="l"/>
                <a:tab pos="720000" algn="l"/>
                <a:tab pos="1080000" algn="l"/>
              </a:tabLst>
              <a:defRPr/>
            </a:pPr>
            <a:r>
              <a:rPr lang="en-ZA" sz="1400" b="1" dirty="0">
                <a:solidFill>
                  <a:srgbClr val="000000"/>
                </a:solidFill>
                <a:effectLst/>
                <a:ea typeface="Times New Roman" panose="02020603050405020304" pitchFamily="18" charset="0"/>
                <a:cs typeface="Arial" panose="020B0604020202020204" pitchFamily="34" charset="0"/>
              </a:rPr>
              <a:t>Stage 1: Project Assessment</a:t>
            </a:r>
            <a:r>
              <a:rPr lang="en-US" sz="1400" b="1" i="1" dirty="0">
                <a:solidFill>
                  <a:prstClr val="black"/>
                </a:solidFill>
                <a:effectLst/>
                <a:ea typeface="Times New Roman" panose="02020603050405020304" pitchFamily="18" charset="0"/>
                <a:cs typeface="Arial" panose="020B0604020202020204" pitchFamily="34" charset="0"/>
              </a:rPr>
              <a:t> (continued)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Service Provider shall </a:t>
            </a:r>
            <a:r>
              <a:rPr lang="en-ZA" sz="1400" dirty="0">
                <a:effectLst/>
                <a:ea typeface="Times New Roman" panose="02020603050405020304" pitchFamily="18" charset="0"/>
                <a:cs typeface="Arial" panose="020B0604020202020204" pitchFamily="34" charset="0"/>
              </a:rPr>
              <a:t>conduct an initial/desktop assessment by collating and assimilating the information provided by the Employer as well as any other information available</a:t>
            </a:r>
            <a:r>
              <a:rPr lang="en-ZA" sz="1400" i="1" dirty="0">
                <a:effectLst/>
                <a:ea typeface="Times New Roman" panose="02020603050405020304" pitchFamily="18" charset="0"/>
                <a:cs typeface="Arial" panose="020B0604020202020204" pitchFamily="34" charset="0"/>
              </a:rPr>
              <a:t>.</a:t>
            </a:r>
            <a:r>
              <a:rPr lang="en-ZA" sz="1400" dirty="0">
                <a:effectLst/>
                <a:ea typeface="Times New Roman" panose="02020603050405020304" pitchFamily="18" charset="0"/>
                <a:cs typeface="Arial" panose="020B0604020202020204" pitchFamily="34" charset="0"/>
              </a:rPr>
              <a:t> The information shall be used to compile a preliminary geotechnical asset inventory database, determine the extent of the visual assessment and the required resources. The Service Provider shall, at the hand-over meeting, present the initial/desktop assessment to the Employer. The contents of the initial/desktop assessment shall comprise the following:</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Preliminary geotechnical asset inventory database;</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Extent of visual assessment and required resources;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Existing and proposed risk rating and classification system;</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Initial strategy, methodology, manuals and systems to be applied for assessment, investigation and design development phases; </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Potential impact on social, natural, economic, safety and statutory environment;</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Compilation of a base risk register;</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Envisaged programme.</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endParaRPr lang="en-US" sz="1400" dirty="0">
              <a:effectLst/>
              <a:ea typeface="Times New Roman" panose="02020603050405020304" pitchFamily="18" charset="0"/>
              <a:cs typeface="Times New Roman" panose="02020603050405020304" pitchFamily="18" charset="0"/>
            </a:endParaRPr>
          </a:p>
          <a:p>
            <a:r>
              <a:rPr lang="x-none"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1209675"/>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38285418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8" y="1928709"/>
            <a:ext cx="8867123" cy="4616648"/>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p>
          <a:p>
            <a:pPr lvl="0">
              <a:tabLst>
                <a:tab pos="360000" algn="l"/>
                <a:tab pos="720000" algn="l"/>
                <a:tab pos="1080000" algn="l"/>
              </a:tabLst>
              <a:defRPr/>
            </a:pPr>
            <a:endParaRPr lang="en-US" sz="1400" b="1" i="1" dirty="0">
              <a:solidFill>
                <a:prstClr val="black"/>
              </a:solidFill>
            </a:endParaRPr>
          </a:p>
          <a:p>
            <a:pPr lvl="0">
              <a:tabLst>
                <a:tab pos="360000" algn="l"/>
                <a:tab pos="720000" algn="l"/>
                <a:tab pos="1080000" algn="l"/>
              </a:tabLst>
              <a:defRPr/>
            </a:pPr>
            <a:r>
              <a:rPr lang="en-ZA" sz="1400" b="1" dirty="0">
                <a:solidFill>
                  <a:srgbClr val="000000"/>
                </a:solidFill>
                <a:effectLst/>
                <a:ea typeface="Times New Roman" panose="02020603050405020304" pitchFamily="18" charset="0"/>
                <a:cs typeface="Arial" panose="020B0604020202020204" pitchFamily="34" charset="0"/>
              </a:rPr>
              <a:t>Stage 1: Project Assessment</a:t>
            </a:r>
            <a:r>
              <a:rPr lang="en-US" sz="1400" b="1" i="1" dirty="0">
                <a:solidFill>
                  <a:prstClr val="black"/>
                </a:solidFill>
                <a:effectLst/>
                <a:ea typeface="Times New Roman" panose="02020603050405020304" pitchFamily="18" charset="0"/>
                <a:cs typeface="Arial" panose="020B0604020202020204" pitchFamily="34" charset="0"/>
              </a:rPr>
              <a:t> (continued)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Subsequent to the </a:t>
            </a:r>
            <a:r>
              <a:rPr lang="en-ZA" sz="1400" dirty="0">
                <a:effectLst/>
                <a:ea typeface="Times New Roman" panose="02020603050405020304" pitchFamily="18" charset="0"/>
                <a:cs typeface="Arial" panose="020B0604020202020204" pitchFamily="34" charset="0"/>
              </a:rPr>
              <a:t>initial/desktop assessment, the</a:t>
            </a:r>
            <a:r>
              <a:rPr lang="en-ZA" sz="1400" dirty="0">
                <a:solidFill>
                  <a:srgbClr val="000000"/>
                </a:solidFill>
                <a:effectLst/>
                <a:ea typeface="Times New Roman" panose="02020603050405020304" pitchFamily="18" charset="0"/>
                <a:cs typeface="Arial" panose="020B0604020202020204" pitchFamily="34" charset="0"/>
              </a:rPr>
              <a:t> Service Provider shall </a:t>
            </a:r>
            <a:r>
              <a:rPr lang="en-ZA" sz="1400" dirty="0">
                <a:effectLst/>
                <a:ea typeface="Times New Roman" panose="02020603050405020304" pitchFamily="18" charset="0"/>
                <a:cs typeface="Arial" panose="020B0604020202020204" pitchFamily="34" charset="0"/>
              </a:rPr>
              <a:t>carry out a comprehensive visual assessment </a:t>
            </a:r>
            <a:r>
              <a:rPr lang="en-ZA" sz="1400" dirty="0">
                <a:solidFill>
                  <a:srgbClr val="000000"/>
                </a:solidFill>
                <a:effectLst/>
                <a:ea typeface="Times New Roman" panose="02020603050405020304" pitchFamily="18" charset="0"/>
                <a:cs typeface="Arial" panose="020B0604020202020204" pitchFamily="34" charset="0"/>
              </a:rPr>
              <a:t>of al geotechnical assets</a:t>
            </a:r>
            <a:r>
              <a:rPr lang="en-ZA" sz="1400" dirty="0">
                <a:effectLst/>
                <a:ea typeface="Times New Roman" panose="02020603050405020304" pitchFamily="18" charset="0"/>
                <a:cs typeface="Arial" panose="020B0604020202020204" pitchFamily="34" charset="0"/>
              </a:rPr>
              <a:t> </a:t>
            </a:r>
            <a:r>
              <a:rPr lang="en-ZA" sz="1400" dirty="0">
                <a:solidFill>
                  <a:srgbClr val="000000"/>
                </a:solidFill>
                <a:effectLst/>
                <a:ea typeface="Times New Roman" panose="02020603050405020304" pitchFamily="18" charset="0"/>
                <a:cs typeface="Arial" panose="020B0604020202020204" pitchFamily="34" charset="0"/>
              </a:rPr>
              <a:t>in accordance with TMH 21: Visual Assessment of Slopes (Part A and Part B)- Refer Appendix M.</a:t>
            </a:r>
            <a:r>
              <a:rPr lang="en-ZA" sz="1400" dirty="0">
                <a:effectLst/>
                <a:ea typeface="Times New Roman" panose="02020603050405020304" pitchFamily="18" charset="0"/>
                <a:cs typeface="Arial" panose="020B0604020202020204" pitchFamily="34" charset="0"/>
              </a:rPr>
              <a:t> The visual assessment of concrete retaining structures shall be conducted in accordance with the TMH 19: Manual for the Visual Assessment of Road Structures </a:t>
            </a:r>
            <a:r>
              <a:rPr lang="en-ZA" sz="1400" dirty="0">
                <a:solidFill>
                  <a:srgbClr val="000000"/>
                </a:solidFill>
                <a:effectLst/>
                <a:ea typeface="Times New Roman" panose="02020603050405020304" pitchFamily="18" charset="0"/>
                <a:cs typeface="Arial" panose="020B0604020202020204" pitchFamily="34" charset="0"/>
              </a:rPr>
              <a:t>(refer to Appendix C2)</a:t>
            </a:r>
            <a:r>
              <a:rPr lang="en-ZA" sz="1400" dirty="0">
                <a:effectLst/>
                <a:ea typeface="Times New Roman" panose="02020603050405020304" pitchFamily="18" charset="0"/>
                <a:cs typeface="Arial" panose="020B0604020202020204" pitchFamily="34" charset="0"/>
              </a:rPr>
              <a:t> and industry best practice. The visual assessment shall be conducted by at least two experienced teams comprising not less than two persons per team. Each team will have to be approved by the Employer. The visual assessment shall be closely monitored, managed and coordinated by the Service Provider’s designated design specialist(s). At least 5% of potentially unstable assets shall be inspected by more than one team for quality assurance purposes. The use of innovative technologies and methods are encouraged, except if it results in the curtailment of the quality of work when compared with conventional assessment methods. However, these technologies and methods shall not be used without the Employers consent. The status quo and finalisation of the visual assessment shall be reported on at the first- and second-progress meeting respectively.</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Geotechnical assets that are known to be problematic and slopes that are located in areas with a moderate to high landslide susceptibility shall be prioritised during the visual assessment. Appendix C3 provides the landslide susceptibility mapping document published by the Council of Geosciences.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endParaRPr lang="en-US" sz="1400" dirty="0">
              <a:effectLst/>
              <a:ea typeface="Times New Roman" panose="02020603050405020304" pitchFamily="18" charset="0"/>
              <a:cs typeface="Times New Roman" panose="02020603050405020304" pitchFamily="18" charset="0"/>
            </a:endParaRPr>
          </a:p>
          <a:p>
            <a:r>
              <a:rPr lang="x-none"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1209675"/>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26867508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6585" y="861909"/>
            <a:ext cx="8867123" cy="5909310"/>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p>
          <a:p>
            <a:pPr lvl="0">
              <a:tabLst>
                <a:tab pos="360000" algn="l"/>
                <a:tab pos="720000" algn="l"/>
                <a:tab pos="1080000" algn="l"/>
              </a:tabLst>
              <a:defRPr/>
            </a:pPr>
            <a:endParaRPr lang="en-US" sz="1400" b="1" i="1" dirty="0">
              <a:solidFill>
                <a:prstClr val="black"/>
              </a:solidFill>
            </a:endParaRPr>
          </a:p>
          <a:p>
            <a:pPr lvl="0">
              <a:tabLst>
                <a:tab pos="360000" algn="l"/>
                <a:tab pos="720000" algn="l"/>
                <a:tab pos="1080000" algn="l"/>
              </a:tabLst>
              <a:defRPr/>
            </a:pPr>
            <a:r>
              <a:rPr lang="en-ZA" sz="1400" b="1" dirty="0">
                <a:solidFill>
                  <a:srgbClr val="000000"/>
                </a:solidFill>
                <a:effectLst/>
                <a:ea typeface="Times New Roman" panose="02020603050405020304" pitchFamily="18" charset="0"/>
                <a:cs typeface="Arial" panose="020B0604020202020204" pitchFamily="34" charset="0"/>
              </a:rPr>
              <a:t>Stage 1: Project Assessment</a:t>
            </a:r>
            <a:r>
              <a:rPr lang="en-US" sz="1400" b="1" i="1" dirty="0">
                <a:solidFill>
                  <a:prstClr val="black"/>
                </a:solidFill>
                <a:effectLst/>
                <a:ea typeface="Times New Roman" panose="02020603050405020304" pitchFamily="18" charset="0"/>
                <a:cs typeface="Arial" panose="020B0604020202020204" pitchFamily="34" charset="0"/>
              </a:rPr>
              <a:t> (continued)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Service Provider shall determine the risk rating in accordance with SANRAL’s Manual for the Visual Assessment of Road Slopes (Part A and B) and classification for each geotechnical asset listed in Table C3.1.3(a)and the TMH 19. The Service Provider shall propose a rating and classification system for aspects of geotechnical assets or components/sub-components that are not specifically covered or explicitly described in SANRAL’s Manual for the Visual Assessment of Road Slopes (Part A and B) or the TMH 19. The risk rating and classification system shall reflect the inherent environmental/structural/stability/operational/health &amp; safety/financial/reputational risks of the geotechnical assets and shall be used to identify high-risk or high-priority assets that will require continuous monitoring/mitigation/remediation measures.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Noticeable constraints and risks to be identified during the visual assessment are inter alia:</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Surface drainage, sub-surface drainage, groundwater and erosion problems;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Present or potential geotechnical instability as a result of problem soils, terrain morphology, debris flow, unfavourably dip joints, shallow groundwater table etc.;</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Road safety and environmental issues resulting from geotechnical instability;</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Surface/Foundation settlement, structural cracks and defects;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Corrosion, grease leaks or thrust plate gaps with regards to slope protections systems;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Adjacent land use and acquisition issues;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Site access conditions and traffic control requirements for further investigation or implementation of possible monitoring, mitigation or remediation measures;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Tampering or vandalism;</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Any other issues that may be evident.</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endParaRPr lang="en-US" sz="1400" dirty="0">
              <a:effectLst/>
              <a:ea typeface="Times New Roman" panose="02020603050405020304" pitchFamily="18" charset="0"/>
              <a:cs typeface="Times New Roman" panose="02020603050405020304" pitchFamily="18" charset="0"/>
            </a:endParaRPr>
          </a:p>
          <a:p>
            <a:r>
              <a:rPr lang="x-none"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3706"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40767709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8" y="2495343"/>
            <a:ext cx="8867123" cy="3754874"/>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p>
          <a:p>
            <a:pPr lvl="0">
              <a:tabLst>
                <a:tab pos="360000" algn="l"/>
                <a:tab pos="720000" algn="l"/>
                <a:tab pos="1080000" algn="l"/>
              </a:tabLst>
              <a:defRPr/>
            </a:pPr>
            <a:endParaRPr lang="en-US" sz="1400" b="1" i="1" dirty="0">
              <a:solidFill>
                <a:prstClr val="black"/>
              </a:solidFill>
            </a:endParaRPr>
          </a:p>
          <a:p>
            <a:pPr lvl="0">
              <a:tabLst>
                <a:tab pos="360000" algn="l"/>
                <a:tab pos="720000" algn="l"/>
                <a:tab pos="1080000" algn="l"/>
              </a:tabLst>
              <a:defRPr/>
            </a:pPr>
            <a:r>
              <a:rPr lang="en-ZA" sz="1400" b="1" dirty="0">
                <a:solidFill>
                  <a:srgbClr val="000000"/>
                </a:solidFill>
                <a:effectLst/>
                <a:ea typeface="Times New Roman" panose="02020603050405020304" pitchFamily="18" charset="0"/>
                <a:cs typeface="Arial" panose="020B0604020202020204" pitchFamily="34" charset="0"/>
              </a:rPr>
              <a:t>Stage 1: Project Assessment</a:t>
            </a:r>
            <a:r>
              <a:rPr lang="en-US" sz="1400" b="1" i="1" dirty="0">
                <a:solidFill>
                  <a:prstClr val="black"/>
                </a:solidFill>
                <a:effectLst/>
                <a:ea typeface="Times New Roman" panose="02020603050405020304" pitchFamily="18" charset="0"/>
                <a:cs typeface="Arial" panose="020B0604020202020204" pitchFamily="34" charset="0"/>
              </a:rPr>
              <a:t> (continued)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Subsequent to the visual assessment and risk classification, the Service Provider shall update the geotechnical asset inventory database by including the additional parameters and any other outstanding information. The information obtained from the initial/desktop- and visual-assessment shall be incorporated into the project assessment report.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solidFill>
                  <a:srgbClr val="000000"/>
                </a:solidFill>
                <a:effectLst/>
                <a:ea typeface="Times New Roman" panose="02020603050405020304" pitchFamily="18" charset="0"/>
                <a:cs typeface="Arial" panose="020B0604020202020204" pitchFamily="34" charset="0"/>
              </a:rPr>
              <a:t>Traffic accommodation shall, as far as possible, be provided by the </a:t>
            </a:r>
            <a:r>
              <a:rPr lang="en-ZA" sz="1400" dirty="0" err="1">
                <a:solidFill>
                  <a:srgbClr val="000000"/>
                </a:solidFill>
                <a:effectLst/>
                <a:ea typeface="Times New Roman" panose="02020603050405020304" pitchFamily="18" charset="0"/>
                <a:cs typeface="Arial" panose="020B0604020202020204" pitchFamily="34" charset="0"/>
              </a:rPr>
              <a:t>RRM</a:t>
            </a:r>
            <a:r>
              <a:rPr lang="en-ZA" sz="1400" dirty="0">
                <a:solidFill>
                  <a:srgbClr val="000000"/>
                </a:solidFill>
                <a:effectLst/>
                <a:ea typeface="Times New Roman" panose="02020603050405020304" pitchFamily="18" charset="0"/>
                <a:cs typeface="Arial" panose="020B0604020202020204" pitchFamily="34" charset="0"/>
              </a:rPr>
              <a:t> Contractor. The Service Provider shall contact the regional SANRAL office, who will provide the contact details of the relevant </a:t>
            </a:r>
            <a:r>
              <a:rPr lang="en-ZA" sz="1400" dirty="0" err="1">
                <a:solidFill>
                  <a:srgbClr val="000000"/>
                </a:solidFill>
                <a:effectLst/>
                <a:ea typeface="Times New Roman" panose="02020603050405020304" pitchFamily="18" charset="0"/>
                <a:cs typeface="Arial" panose="020B0604020202020204" pitchFamily="34" charset="0"/>
              </a:rPr>
              <a:t>RRM</a:t>
            </a:r>
            <a:r>
              <a:rPr lang="en-ZA" sz="1400" dirty="0">
                <a:solidFill>
                  <a:srgbClr val="000000"/>
                </a:solidFill>
                <a:effectLst/>
                <a:ea typeface="Times New Roman" panose="02020603050405020304" pitchFamily="18" charset="0"/>
                <a:cs typeface="Arial" panose="020B0604020202020204" pitchFamily="34" charset="0"/>
              </a:rPr>
              <a:t> Contractor for any particular section of road. </a:t>
            </a:r>
            <a:r>
              <a:rPr lang="en-US" sz="1400" dirty="0">
                <a:solidFill>
                  <a:srgbClr val="000000"/>
                </a:solidFill>
                <a:effectLst/>
                <a:ea typeface="Times New Roman" panose="02020603050405020304" pitchFamily="18" charset="0"/>
                <a:cs typeface="Arial" panose="020B0604020202020204" pitchFamily="34" charset="0"/>
              </a:rPr>
              <a:t>Provision had, however, been made in the Pricing Schedule for traffic accommodation services to be procured by the Service Provider, if instructed to do so by the Employer.</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contents and format of the project assessment report shall be as per the latest format for current SMS contracts (refer to Appendix F).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endParaRPr lang="en-US" sz="1400" dirty="0">
              <a:effectLst/>
              <a:ea typeface="Times New Roman" panose="02020603050405020304" pitchFamily="18" charset="0"/>
              <a:cs typeface="Times New Roman" panose="02020603050405020304" pitchFamily="18" charset="0"/>
            </a:endParaRPr>
          </a:p>
          <a:p>
            <a:r>
              <a:rPr lang="x-none"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152400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36105565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8" y="1395309"/>
            <a:ext cx="8867123" cy="4832092"/>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b="1" u="sng" dirty="0">
                <a:solidFill>
                  <a:srgbClr val="000000"/>
                </a:solidFill>
                <a:effectLst/>
                <a:ea typeface="Times New Roman" panose="02020603050405020304" pitchFamily="18" charset="0"/>
                <a:cs typeface="Arial" panose="020B0604020202020204" pitchFamily="34" charset="0"/>
              </a:rPr>
              <a:t>Stage 2: Project Reporting</a:t>
            </a:r>
            <a:endParaRPr lang="en-US" sz="1400" u="sng"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geotechnical asset and SMS inventory database shall be updated, documented, recorded and reported on a quarterly basis in the form of a geotechnical risk assessment report. Assets on newly acquired SANRAL roads, existing assets affected by road developments and incidents/failures reported by the </a:t>
            </a:r>
            <a:r>
              <a:rPr lang="en-ZA" sz="1400" dirty="0" err="1">
                <a:solidFill>
                  <a:srgbClr val="000000"/>
                </a:solidFill>
                <a:effectLst/>
                <a:ea typeface="Times New Roman" panose="02020603050405020304" pitchFamily="18" charset="0"/>
                <a:cs typeface="Arial" panose="020B0604020202020204" pitchFamily="34" charset="0"/>
              </a:rPr>
              <a:t>RRM</a:t>
            </a:r>
            <a:r>
              <a:rPr lang="en-ZA" sz="1400" dirty="0">
                <a:solidFill>
                  <a:srgbClr val="000000"/>
                </a:solidFill>
                <a:effectLst/>
                <a:ea typeface="Times New Roman" panose="02020603050405020304" pitchFamily="18" charset="0"/>
                <a:cs typeface="Arial" panose="020B0604020202020204" pitchFamily="34" charset="0"/>
              </a:rPr>
              <a:t> Route Manager or the Employer’s Geotechnical Representative, shall be visually assessed/rated by the Service Provider, updated on the inventory database and reported on in the geotechnical risk assessment report. The Service Provider shall, therefore, be required to liaise with the </a:t>
            </a:r>
            <a:r>
              <a:rPr lang="en-ZA" sz="1400" dirty="0" err="1">
                <a:solidFill>
                  <a:srgbClr val="000000"/>
                </a:solidFill>
                <a:effectLst/>
                <a:ea typeface="Times New Roman" panose="02020603050405020304" pitchFamily="18" charset="0"/>
                <a:cs typeface="Arial" panose="020B0604020202020204" pitchFamily="34" charset="0"/>
              </a:rPr>
              <a:t>RRM</a:t>
            </a:r>
            <a:r>
              <a:rPr lang="en-ZA" sz="1400" dirty="0">
                <a:solidFill>
                  <a:srgbClr val="000000"/>
                </a:solidFill>
                <a:effectLst/>
                <a:ea typeface="Times New Roman" panose="02020603050405020304" pitchFamily="18" charset="0"/>
                <a:cs typeface="Arial" panose="020B0604020202020204" pitchFamily="34" charset="0"/>
              </a:rPr>
              <a:t> consultants and Employer, at least once a month, to enquire on any information that relate to i.e. occurred failures, incidents, anecdotal evidence of failures, signs of functional/structural deterioration, updated </a:t>
            </a:r>
            <a:r>
              <a:rPr lang="en-ZA" sz="1400" dirty="0" err="1">
                <a:solidFill>
                  <a:srgbClr val="000000"/>
                </a:solidFill>
                <a:effectLst/>
                <a:ea typeface="Times New Roman" panose="02020603050405020304" pitchFamily="18" charset="0"/>
                <a:cs typeface="Arial" panose="020B0604020202020204" pitchFamily="34" charset="0"/>
              </a:rPr>
              <a:t>RRM</a:t>
            </a:r>
            <a:r>
              <a:rPr lang="en-ZA" sz="1400" dirty="0">
                <a:solidFill>
                  <a:srgbClr val="000000"/>
                </a:solidFill>
                <a:effectLst/>
                <a:ea typeface="Times New Roman" panose="02020603050405020304" pitchFamily="18" charset="0"/>
                <a:cs typeface="Arial" panose="020B0604020202020204" pitchFamily="34" charset="0"/>
              </a:rPr>
              <a:t> slope incident forms and any changes or developments to the road network.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highlight>
                  <a:srgbClr val="FF0000"/>
                </a:highligh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Based on the outcomes of the project assessment and subsequent visual assessments, the Service Provider shall identify, prioritise and assess the geotechnical assets that pose a high-risk to the safety of the public and environment. The Service Provider shall propose the necessary monitoring/mitigation/remediation measures as well as the investigation services that will be required for the design development stage. The Service Provider shall also identify any other requirements and constraint which may have a direct or indirect effect on the proposed intervention measures.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a:t>
            </a:r>
            <a:r>
              <a:rPr lang="en-ZA" sz="1400" dirty="0">
                <a:effectLst/>
                <a:ea typeface="Times New Roman" panose="02020603050405020304" pitchFamily="18" charset="0"/>
                <a:cs typeface="Arial" panose="020B0604020202020204" pitchFamily="34" charset="0"/>
              </a:rPr>
              <a:t> contents and format of the </a:t>
            </a:r>
            <a:r>
              <a:rPr lang="en-ZA" sz="1400" dirty="0">
                <a:solidFill>
                  <a:srgbClr val="000000"/>
                </a:solidFill>
                <a:effectLst/>
                <a:ea typeface="Times New Roman" panose="02020603050405020304" pitchFamily="18" charset="0"/>
                <a:cs typeface="Arial" panose="020B0604020202020204" pitchFamily="34" charset="0"/>
              </a:rPr>
              <a:t>geotechnical risk assessment report shall be as per the latest format for current SMS contracts (refer to Appendix F). The process followed, that will form the basis for the contents of the geotechnical risk assessment report, is tabulated in Table C3.1.3(b):</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42811331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7" y="440086"/>
            <a:ext cx="8867123" cy="1169551"/>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p>
          <a:p>
            <a:pPr lvl="0">
              <a:tabLst>
                <a:tab pos="360000" algn="l"/>
                <a:tab pos="720000" algn="l"/>
                <a:tab pos="1080000" algn="l"/>
              </a:tabLst>
              <a:defRPr/>
            </a:pPr>
            <a:endParaRPr lang="en-US" sz="1400" b="1" i="1" dirty="0">
              <a:solidFill>
                <a:prstClr val="black"/>
              </a:solidFill>
            </a:endParaRPr>
          </a:p>
          <a:p>
            <a:pPr lvl="0">
              <a:tabLst>
                <a:tab pos="360000" algn="l"/>
                <a:tab pos="720000" algn="l"/>
                <a:tab pos="1080000" algn="l"/>
              </a:tabLst>
              <a:defRPr/>
            </a:pPr>
            <a:r>
              <a:rPr lang="en-ZA" sz="1400" b="1" dirty="0">
                <a:solidFill>
                  <a:srgbClr val="000000"/>
                </a:solidFill>
                <a:effectLst/>
                <a:ea typeface="Times New Roman" panose="02020603050405020304" pitchFamily="18" charset="0"/>
                <a:cs typeface="Arial" panose="020B0604020202020204" pitchFamily="34" charset="0"/>
              </a:rPr>
              <a:t>Stage 2 Project Reporting</a:t>
            </a:r>
            <a:r>
              <a:rPr lang="en-US" sz="1400" b="1" i="1" dirty="0">
                <a:solidFill>
                  <a:prstClr val="black"/>
                </a:solidFill>
                <a:effectLst/>
                <a:ea typeface="Times New Roman" panose="02020603050405020304" pitchFamily="18" charset="0"/>
                <a:cs typeface="Arial" panose="020B0604020202020204" pitchFamily="34" charset="0"/>
              </a:rPr>
              <a:t> (continued)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marL="226695" indent="-226695" algn="just"/>
            <a:r>
              <a:rPr lang="en-ZA" sz="1400" b="1" dirty="0">
                <a:effectLst/>
                <a:ea typeface="Times New Roman" panose="02020603050405020304" pitchFamily="18" charset="0"/>
                <a:cs typeface="Arial" panose="020B0604020202020204" pitchFamily="34" charset="0"/>
              </a:rPr>
              <a:t>Table C3.1.3(b):    Development of </a:t>
            </a:r>
            <a:r>
              <a:rPr lang="en-ZA" sz="1400" b="1" dirty="0">
                <a:solidFill>
                  <a:srgbClr val="000000"/>
                </a:solidFill>
                <a:effectLst/>
                <a:ea typeface="Times New Roman" panose="02020603050405020304" pitchFamily="18" charset="0"/>
                <a:cs typeface="Arial" panose="020B0604020202020204" pitchFamily="34" charset="0"/>
              </a:rPr>
              <a:t>Geotechnical Risk Assessment Report</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pic>
        <p:nvPicPr>
          <p:cNvPr id="4" name="Picture 3">
            <a:extLst>
              <a:ext uri="{FF2B5EF4-FFF2-40B4-BE49-F238E27FC236}">
                <a16:creationId xmlns:a16="http://schemas.microsoft.com/office/drawing/2014/main" id="{20259225-B6DC-8EA0-4D01-61DB85889020}"/>
              </a:ext>
            </a:extLst>
          </p:cNvPr>
          <p:cNvPicPr>
            <a:picLocks noChangeAspect="1"/>
          </p:cNvPicPr>
          <p:nvPr/>
        </p:nvPicPr>
        <p:blipFill>
          <a:blip r:embed="rId2"/>
          <a:stretch>
            <a:fillRect/>
          </a:stretch>
        </p:blipFill>
        <p:spPr>
          <a:xfrm>
            <a:off x="220979" y="1540700"/>
            <a:ext cx="9580245" cy="4226052"/>
          </a:xfrm>
          <a:prstGeom prst="rect">
            <a:avLst/>
          </a:prstGeom>
        </p:spPr>
      </p:pic>
      <p:sp>
        <p:nvSpPr>
          <p:cNvPr id="5" name="TextBox 4">
            <a:extLst>
              <a:ext uri="{FF2B5EF4-FFF2-40B4-BE49-F238E27FC236}">
                <a16:creationId xmlns:a16="http://schemas.microsoft.com/office/drawing/2014/main" id="{6A8D0DF3-E92D-8BA8-C4FC-B7F1A230BEC9}"/>
              </a:ext>
            </a:extLst>
          </p:cNvPr>
          <p:cNvSpPr txBox="1"/>
          <p:nvPr/>
        </p:nvSpPr>
        <p:spPr>
          <a:xfrm>
            <a:off x="240029" y="5896144"/>
            <a:ext cx="8361045" cy="1169551"/>
          </a:xfrm>
          <a:prstGeom prst="rect">
            <a:avLst/>
          </a:prstGeom>
          <a:noFill/>
        </p:spPr>
        <p:txBody>
          <a:bodyPr wrap="square" rtlCol="0">
            <a:spAutoFit/>
          </a:bodyPr>
          <a:lstStyle/>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Since the project assessment report forms part of the geotechnical risk assessment report, the Service Provider shall only be required to include any updated information in the subsequent geotechnical risk assessment report. Therefore, it shall not be expected of the Service Provider to submit a separate project assessment report with every updated geotechnical risk assessment report.</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84552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7" y="906811"/>
            <a:ext cx="8867123" cy="5693866"/>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Stage 3: Geotechnical Monitoring and Investigations for Design Development</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Stages 3-4 (or part thereof) shall only be executed if specifically instructed to do so by the Employer.</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It will be the Service Provider’s responsibility to plan, compile the quotation/tender documentation, procure, administer and monitor the services required for geotechnical monitoring or investigations. Procurement of these services shall be in accordance with the Employer’s standard requirements and policies.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Geotechnical monitoring or investigation services may comprise inter alia: </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topographic/cadastral surveys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material sampling</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laboratory testing</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pull-out testing</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performance testing</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geotechnical investigations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geophysical investigations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instrumental/survey monitoring</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remote sensing</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environmental investigations etc.</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highlight>
                  <a:srgbClr val="00FF00"/>
                </a:highligh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Service Provider shall, so far as possible, make use of SANRAL’s Property Service Provider (PSP) for all their survey services. </a:t>
            </a:r>
            <a:r>
              <a:rPr lang="en-ZA" sz="1400" dirty="0">
                <a:effectLst/>
                <a:ea typeface="Times New Roman" panose="02020603050405020304" pitchFamily="18" charset="0"/>
                <a:cs typeface="Arial" panose="020B0604020202020204" pitchFamily="34" charset="0"/>
              </a:rPr>
              <a:t>Provision had, however, been made in the Pricing Schedule for survey services to be procured by the Service Provider if instructed to do so by the Employer.</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30686909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7" y="906811"/>
            <a:ext cx="8867123" cy="5693866"/>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Stage 3: Geotechnical Monitoring and Investigations for Design Development </a:t>
            </a:r>
            <a:r>
              <a:rPr lang="en-ZA" sz="1400" b="1" i="1" dirty="0">
                <a:solidFill>
                  <a:srgbClr val="000000"/>
                </a:solidFill>
                <a:effectLst/>
                <a:ea typeface="Times New Roman" panose="02020603050405020304" pitchFamily="18" charset="0"/>
                <a:cs typeface="Arial" panose="020B0604020202020204" pitchFamily="34" charset="0"/>
              </a:rPr>
              <a:t>(continued)</a:t>
            </a:r>
            <a:endParaRPr lang="en-US" sz="1400" i="1"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Geotechnical instrumental monitoring systems will comprise inter alia, piezometers, inclinometers, tiltmeters, extensometers and time-domain reflectometry (TDR).</a:t>
            </a:r>
            <a:r>
              <a:rPr lang="en-ZA" sz="1400" dirty="0">
                <a:effectLst/>
                <a:ea typeface="Times New Roman" panose="02020603050405020304" pitchFamily="18" charset="0"/>
                <a:cs typeface="Arial" panose="020B0604020202020204" pitchFamily="34" charset="0"/>
              </a:rPr>
              <a:t> Depending on the nature and extent of the investigation, continuous or sporadic monitoring of instrumental/survey measurements will either be captured on-site or remotely through real-time monitoring. The Service Provider shall procure and install the appropriate instrumental/survey monitoring systems by means of a quotation/tender process, suggest measurement frequencies, conduct measurements, assess and analyse the measurements.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effectLst/>
                <a:ea typeface="Times New Roman" panose="02020603050405020304" pitchFamily="18" charset="0"/>
                <a:cs typeface="Arial" panose="020B0604020202020204" pitchFamily="34" charset="0"/>
              </a:rPr>
              <a:t>Pull-out testing and performance testing shall be conducted on various anchored systems to verify their structural- and functional-integrity.</a:t>
            </a:r>
            <a:r>
              <a:rPr lang="en-ZA" sz="1400" dirty="0">
                <a:solidFill>
                  <a:srgbClr val="000000"/>
                </a:solidFill>
                <a:effectLst/>
                <a:ea typeface="Times New Roman" panose="02020603050405020304" pitchFamily="18" charset="0"/>
                <a:cs typeface="Arial" panose="020B0604020202020204" pitchFamily="34" charset="0"/>
              </a:rPr>
              <a:t> The Service Provider shall inter alia assess existing measurements, advise the Employer on additional investigations and the potential risk of excessive movements or non-conformance.</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Service Provider shall perform a detailed assessment of all the high-risk or high-priority assets that were investigated for design development. The Service Provider shall then compile a geotechnical asset stability assessment report containing the evaluation of each asset that was investigated. The report shall at least address the results from investigation that were conducted, relevant stability analyses, probable cause of instability and possible recommendations on the monitoring/mitigation/remediation measures required.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contents and format of the geotechnical asset stability assessment report shall be as per agreed between the Employer and the Service Provider. The South African Pavement Engineering Manual (</a:t>
            </a:r>
            <a:r>
              <a:rPr lang="en-ZA" sz="1400" dirty="0" err="1">
                <a:solidFill>
                  <a:srgbClr val="000000"/>
                </a:solidFill>
                <a:effectLst/>
                <a:ea typeface="Times New Roman" panose="02020603050405020304" pitchFamily="18" charset="0"/>
                <a:cs typeface="Arial" panose="020B0604020202020204" pitchFamily="34" charset="0"/>
              </a:rPr>
              <a:t>SAPEM</a:t>
            </a:r>
            <a:r>
              <a:rPr lang="en-ZA" sz="1400" dirty="0">
                <a:solidFill>
                  <a:srgbClr val="000000"/>
                </a:solidFill>
                <a:effectLst/>
                <a:ea typeface="Times New Roman" panose="02020603050405020304" pitchFamily="18" charset="0"/>
                <a:cs typeface="Arial" panose="020B0604020202020204" pitchFamily="34" charset="0"/>
              </a:rPr>
              <a:t>) Chapter 7: Geotechnical Investigations and Design Considerations, shall be used as a basis for the required contents as well as the latest format for current SMS contracts (refer to Appendix F).</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18252502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7" y="1344961"/>
            <a:ext cx="8867123" cy="4616648"/>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Stage 4: Design Development, Tender Documentation, Construction Procurement, Administration and Monitoring of Works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The Service Provider shall be responsible for the planning and design (concept/preliminary/detailed), design reports, quotation/tender documentation, construction procurement, administration and monitoring of works contracts for the proposed monitoring/mitigation/remediation measures. These contracts shall be grouped in a logical manner (similar scope of works, geology, locality etc.) to maximise efficiency in case the Employer decides to bundle the projects. The Employer reserves the right to put out to quotation/tender a separate contract for the design development, administration and monitoring of works for contracts with an estimated contract value greater than R30 million.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In the event that the proposed monitoring/mitigation/remediation measures fall within the scope and/or expertise of the </a:t>
            </a:r>
            <a:r>
              <a:rPr lang="en-ZA" sz="1400" dirty="0" err="1">
                <a:solidFill>
                  <a:srgbClr val="000000"/>
                </a:solidFill>
                <a:effectLst/>
                <a:ea typeface="Times New Roman" panose="02020603050405020304" pitchFamily="18" charset="0"/>
                <a:cs typeface="Arial" panose="020B0604020202020204" pitchFamily="34" charset="0"/>
              </a:rPr>
              <a:t>RRM</a:t>
            </a:r>
            <a:r>
              <a:rPr lang="en-ZA" sz="1400" dirty="0">
                <a:solidFill>
                  <a:srgbClr val="000000"/>
                </a:solidFill>
                <a:effectLst/>
                <a:ea typeface="Times New Roman" panose="02020603050405020304" pitchFamily="18" charset="0"/>
                <a:cs typeface="Arial" panose="020B0604020202020204" pitchFamily="34" charset="0"/>
              </a:rPr>
              <a:t> contractor; the Employer may instruct the Service Provider to utilise the </a:t>
            </a:r>
            <a:r>
              <a:rPr lang="en-ZA" sz="1400" dirty="0" err="1">
                <a:solidFill>
                  <a:srgbClr val="000000"/>
                </a:solidFill>
                <a:effectLst/>
                <a:ea typeface="Times New Roman" panose="02020603050405020304" pitchFamily="18" charset="0"/>
                <a:cs typeface="Arial" panose="020B0604020202020204" pitchFamily="34" charset="0"/>
              </a:rPr>
              <a:t>RRM</a:t>
            </a:r>
            <a:r>
              <a:rPr lang="en-ZA" sz="1400" dirty="0">
                <a:solidFill>
                  <a:srgbClr val="000000"/>
                </a:solidFill>
                <a:effectLst/>
                <a:ea typeface="Times New Roman" panose="02020603050405020304" pitchFamily="18" charset="0"/>
                <a:cs typeface="Arial" panose="020B0604020202020204" pitchFamily="34" charset="0"/>
              </a:rPr>
              <a:t> contractor to execute the proposed monitoring/mitigation/remediation measures. The Service Provider shall then be responsible for the administration and monitoring of works.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highlight>
                  <a:srgbClr val="00FF00"/>
                </a:highligh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r>
              <a:rPr lang="en-ZA" sz="1400" dirty="0">
                <a:solidFill>
                  <a:srgbClr val="000000"/>
                </a:solidFill>
                <a:effectLst/>
                <a:ea typeface="Times New Roman" panose="02020603050405020304" pitchFamily="18" charset="0"/>
              </a:rPr>
              <a:t>The contents and format of the design reports shall be as per agreed between the Employer and the Service Provider. The South African Pavement Engineering Manual (</a:t>
            </a:r>
            <a:r>
              <a:rPr lang="en-ZA" sz="1400" dirty="0" err="1">
                <a:solidFill>
                  <a:srgbClr val="000000"/>
                </a:solidFill>
                <a:effectLst/>
                <a:ea typeface="Times New Roman" panose="02020603050405020304" pitchFamily="18" charset="0"/>
              </a:rPr>
              <a:t>SAPEM</a:t>
            </a:r>
            <a:r>
              <a:rPr lang="en-ZA" sz="1400" dirty="0">
                <a:solidFill>
                  <a:srgbClr val="000000"/>
                </a:solidFill>
                <a:effectLst/>
                <a:ea typeface="Times New Roman" panose="02020603050405020304" pitchFamily="18" charset="0"/>
              </a:rPr>
              <a:t>) Chapter 7: Geotechnical Investigations and Design Considerations, shall be used as a basis for the required contents as well as the latest format for current SMS contracts (refer to Appendix F). </a:t>
            </a: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13106380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7" y="640111"/>
            <a:ext cx="8867123" cy="5693866"/>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Ad Hoc and Emergency/Urgency Geotechnical Services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Ad hoc and emergency/urgency geotechnical services shall only be executed if specifically instructed to do so by the Employer.</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Ad hoc and emergency/urgency geotechnical services involve the immediate response to an incident or event that threatens or may threaten (if not addressed in time) the environment, health and safety of the public or the structural integrity/stability of a geotechnical asset. This may be as a result of natural or man-made geohazards which include, but are not limited to:</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tectonics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ground instabilities and movements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anthropogenic ground instabilities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tabLst>
                <a:tab pos="457200" algn="l"/>
              </a:tabLst>
            </a:pPr>
            <a:r>
              <a:rPr lang="en-ZA" sz="1400" dirty="0">
                <a:solidFill>
                  <a:srgbClr val="000000"/>
                </a:solidFill>
                <a:effectLst/>
                <a:ea typeface="Times New Roman" panose="02020603050405020304" pitchFamily="18" charset="0"/>
                <a:cs typeface="Arial" panose="020B0604020202020204" pitchFamily="34" charset="0"/>
              </a:rPr>
              <a:t>abnormal rainfall/floods/droughts etc.</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highlight>
                  <a:srgbClr val="00FF00"/>
                </a:highligh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r>
              <a:rPr lang="en-ZA" sz="1400" dirty="0">
                <a:solidFill>
                  <a:srgbClr val="000000"/>
                </a:solidFill>
                <a:effectLst/>
                <a:ea typeface="Times New Roman" panose="02020603050405020304" pitchFamily="18" charset="0"/>
              </a:rPr>
              <a:t>In these instances, environmental damage, financial loss, loss of life or loss of service is an imminent risk. Under this service, the Service Provider’s Geotechnical Engineer or Engineering Geologist shall be available to respond to a request from the Employer within 24 hours of being notified. The Service Provider </a:t>
            </a:r>
            <a:r>
              <a:rPr lang="en-ZA" sz="1400" dirty="0">
                <a:effectLst/>
                <a:ea typeface="Times New Roman" panose="02020603050405020304" pitchFamily="18" charset="0"/>
                <a:cs typeface="Times New Roman" panose="02020603050405020304" pitchFamily="18" charset="0"/>
              </a:rPr>
              <a:t>will be deemed to have responded to the Employer within 24 hours of being notified if he/she were able to inspect conditions on site after the incident/event, </a:t>
            </a:r>
            <a:r>
              <a:rPr lang="en-ZA" sz="1400" dirty="0">
                <a:solidFill>
                  <a:srgbClr val="000000"/>
                </a:solidFill>
                <a:effectLst/>
                <a:ea typeface="Times New Roman" panose="02020603050405020304" pitchFamily="18" charset="0"/>
              </a:rPr>
              <a:t>recommend the necessary make-safe or temporary mitigation measures,</a:t>
            </a:r>
            <a:r>
              <a:rPr lang="en-ZA" sz="1400" dirty="0">
                <a:effectLst/>
                <a:ea typeface="Times New Roman" panose="02020603050405020304" pitchFamily="18" charset="0"/>
                <a:cs typeface="Times New Roman" panose="02020603050405020304" pitchFamily="18" charset="0"/>
              </a:rPr>
              <a:t> </a:t>
            </a:r>
            <a:r>
              <a:rPr lang="en-ZA" sz="1400" dirty="0">
                <a:solidFill>
                  <a:srgbClr val="000000"/>
                </a:solidFill>
                <a:effectLst/>
                <a:ea typeface="Times New Roman" panose="02020603050405020304" pitchFamily="18" charset="0"/>
              </a:rPr>
              <a:t>assess the inherent environmental / structural / stability / operational / health &amp; safety / financial / reputational risks and give verbal feedback to the Employer. Within 48 hours after inspecting the conditions on site, the Service Provider (in cooperation with the Employer’s Geotechnical Representative) shall submit an incident report on the risks, emergency requirements and recommended monitoring/mitigation/remediation measures.</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40017343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7" y="1249711"/>
            <a:ext cx="8867123" cy="4616648"/>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Take note that ad hoc and emergency/urgency geotechnical services are not only limited to the assets tabulated in Table C3.1.3(a), but shall include any geotechnical/geological aspect within, or bordering, the road reserve that, as a result of any form of geohazard, may have a direct or indirect effect on SANRAL’s road reserve or anything/anyone contained within. The formation of a sinkhole on the boundary of the road reserve, for example, shall therefore have to be assessed and investigated by the Service Provider.</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Dependent on the degree and extent of the inherent risks, the Employer may instruct the Service Provider to further assess, investigate, report, design, compile quotation/tender documentation, procure construction services, administer and monitor the necessary monitoring/mitigation/remediation measures.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In case the Service Provider’s key personnel do not possess the relevant area of expertise or competency with regards to a specific geohazard that are not slope related, allowance had been made under section C3.8 (Additional Duties, Special Services and Specialist Advice) for the appointment of such specialist services and advice.</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In the event that the proposed monitoring/mitigation/remediation measures fall within the scope and/or expertise of the </a:t>
            </a:r>
            <a:r>
              <a:rPr lang="en-ZA" sz="1400" dirty="0" err="1">
                <a:solidFill>
                  <a:srgbClr val="000000"/>
                </a:solidFill>
                <a:effectLst/>
                <a:ea typeface="Times New Roman" panose="02020603050405020304" pitchFamily="18" charset="0"/>
                <a:cs typeface="Arial" panose="020B0604020202020204" pitchFamily="34" charset="0"/>
              </a:rPr>
              <a:t>RRM</a:t>
            </a:r>
            <a:r>
              <a:rPr lang="en-ZA" sz="1400" dirty="0">
                <a:solidFill>
                  <a:srgbClr val="000000"/>
                </a:solidFill>
                <a:effectLst/>
                <a:ea typeface="Times New Roman" panose="02020603050405020304" pitchFamily="18" charset="0"/>
                <a:cs typeface="Arial" panose="020B0604020202020204" pitchFamily="34" charset="0"/>
              </a:rPr>
              <a:t> contractor; the Employer may instruct the Service Provider to utilise the </a:t>
            </a:r>
            <a:r>
              <a:rPr lang="en-ZA" sz="1400" dirty="0" err="1">
                <a:solidFill>
                  <a:srgbClr val="000000"/>
                </a:solidFill>
                <a:effectLst/>
                <a:ea typeface="Times New Roman" panose="02020603050405020304" pitchFamily="18" charset="0"/>
                <a:cs typeface="Arial" panose="020B0604020202020204" pitchFamily="34" charset="0"/>
              </a:rPr>
              <a:t>RRM</a:t>
            </a:r>
            <a:r>
              <a:rPr lang="en-ZA" sz="1400" dirty="0">
                <a:solidFill>
                  <a:srgbClr val="000000"/>
                </a:solidFill>
                <a:effectLst/>
                <a:ea typeface="Times New Roman" panose="02020603050405020304" pitchFamily="18" charset="0"/>
                <a:cs typeface="Arial" panose="020B0604020202020204" pitchFamily="34" charset="0"/>
              </a:rPr>
              <a:t> contractor to execute the proposed monitoring/mitigation/remediation measures. The Service Provider shall then be responsible for the administration and monitoring of works.</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0"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31499170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38438" y="2668936"/>
            <a:ext cx="8867123" cy="3108543"/>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 </a:t>
            </a:r>
            <a:r>
              <a:rPr lang="en-US" sz="1400" b="1" i="1" dirty="0">
                <a:solidFill>
                  <a:prstClr val="black"/>
                </a:solidFill>
              </a:rPr>
              <a:t>(continued)</a:t>
            </a:r>
            <a:endParaRPr lang="en-US" sz="1400" b="1" dirty="0">
              <a:solidFill>
                <a:prstClr val="black"/>
              </a:solidFill>
            </a:endParaRPr>
          </a:p>
          <a:p>
            <a:pPr lvl="0">
              <a:tabLst>
                <a:tab pos="360000" algn="l"/>
                <a:tab pos="720000" algn="l"/>
                <a:tab pos="1080000" algn="l"/>
              </a:tabLst>
              <a:defRPr/>
            </a:pPr>
            <a:endParaRPr lang="en-US" sz="1400" b="1" dirty="0">
              <a:solidFill>
                <a:prstClr val="black"/>
              </a:solidFill>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Additional Responsibilities</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i="1" dirty="0">
                <a:solidFill>
                  <a:srgbClr val="000000"/>
                </a:solidFill>
                <a:effectLst/>
                <a:ea typeface="Times New Roman" panose="02020603050405020304" pitchFamily="18" charset="0"/>
                <a:cs typeface="Arial" panose="020B0604020202020204" pitchFamily="34" charset="0"/>
              </a:rPr>
              <a:t>Property Reports:</a:t>
            </a:r>
            <a:r>
              <a:rPr lang="en-ZA" sz="1400" dirty="0">
                <a:solidFill>
                  <a:srgbClr val="000000"/>
                </a:solidFill>
                <a:effectLst/>
                <a:ea typeface="Times New Roman" panose="02020603050405020304" pitchFamily="18" charset="0"/>
                <a:cs typeface="Arial" panose="020B0604020202020204" pitchFamily="34" charset="0"/>
              </a:rPr>
              <a:t> The Service Provider shall provide the Employer’s PSP with a property report and the necessary information required for the land acquisition and declaration process.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i="1" dirty="0">
                <a:solidFill>
                  <a:srgbClr val="000000"/>
                </a:solidFill>
                <a:effectLst/>
                <a:ea typeface="Times New Roman" panose="02020603050405020304" pitchFamily="18" charset="0"/>
                <a:cs typeface="Arial" panose="020B0604020202020204" pitchFamily="34" charset="0"/>
              </a:rPr>
              <a:t>Authorisations:</a:t>
            </a:r>
            <a:r>
              <a:rPr lang="en-ZA" sz="1400" dirty="0">
                <a:solidFill>
                  <a:srgbClr val="000000"/>
                </a:solidFill>
                <a:effectLst/>
                <a:ea typeface="Times New Roman" panose="02020603050405020304" pitchFamily="18" charset="0"/>
                <a:cs typeface="Arial" panose="020B0604020202020204" pitchFamily="34" charset="0"/>
              </a:rPr>
              <a:t> The Service Provider shall obtain the necessary authorisations before any investigations or work will be carried out on site.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457200" algn="l"/>
              </a:tabLst>
            </a:pPr>
            <a:r>
              <a:rPr lang="en-ZA" sz="1400" b="1" i="1" dirty="0">
                <a:solidFill>
                  <a:srgbClr val="000000"/>
                </a:solidFill>
                <a:effectLst/>
                <a:ea typeface="Times New Roman" panose="02020603050405020304" pitchFamily="18" charset="0"/>
                <a:cs typeface="Arial" panose="020B0604020202020204" pitchFamily="34" charset="0"/>
              </a:rPr>
              <a:t>Stakeholder Engagement: </a:t>
            </a:r>
            <a:r>
              <a:rPr lang="en-ZA" sz="1400" dirty="0">
                <a:solidFill>
                  <a:srgbClr val="000000"/>
                </a:solidFill>
                <a:effectLst/>
                <a:ea typeface="Times New Roman" panose="02020603050405020304" pitchFamily="18" charset="0"/>
                <a:cs typeface="Arial" panose="020B0604020202020204" pitchFamily="34" charset="0"/>
              </a:rPr>
              <a:t>The Service Provider shall be responsible for all stakeholder engagement, public participation and social facilitation processes necessary for executing the scope of work. This shall include consultation with interested and effected parties during the assessment and investigation stages.</a:t>
            </a:r>
            <a:endParaRPr lang="en-US" sz="1400" dirty="0">
              <a:effectLst/>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8562835-A755-4697-960E-748FCBD5EAA6}"/>
              </a:ext>
            </a:extLst>
          </p:cNvPr>
          <p:cNvSpPr txBox="1"/>
          <p:nvPr/>
        </p:nvSpPr>
        <p:spPr>
          <a:xfrm>
            <a:off x="-3706" y="1438275"/>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Tree>
    <p:extLst>
      <p:ext uri="{BB962C8B-B14F-4D97-AF65-F5344CB8AC3E}">
        <p14:creationId xmlns:p14="http://schemas.microsoft.com/office/powerpoint/2010/main" val="3469881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0" y="104773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
        <p:nvSpPr>
          <p:cNvPr id="6" name="Rectangle 5">
            <a:extLst>
              <a:ext uri="{FF2B5EF4-FFF2-40B4-BE49-F238E27FC236}">
                <a16:creationId xmlns:a16="http://schemas.microsoft.com/office/drawing/2014/main" id="{5010038F-F77F-49C3-B28F-B7B7C76DA6C1}"/>
              </a:ext>
            </a:extLst>
          </p:cNvPr>
          <p:cNvSpPr/>
          <p:nvPr/>
        </p:nvSpPr>
        <p:spPr>
          <a:xfrm>
            <a:off x="665922" y="1632647"/>
            <a:ext cx="7534494" cy="738664"/>
          </a:xfrm>
          <a:prstGeom prst="rect">
            <a:avLst/>
          </a:prstGeom>
        </p:spPr>
        <p:txBody>
          <a:bodyPr wrap="square">
            <a:spAutoFit/>
          </a:bodyPr>
          <a:lstStyle/>
          <a:p>
            <a:pPr>
              <a:tabLst>
                <a:tab pos="360000" algn="l"/>
                <a:tab pos="720000" algn="l"/>
                <a:tab pos="1080000" algn="l"/>
              </a:tabLst>
              <a:defRPr/>
            </a:pPr>
            <a:r>
              <a:rPr lang="en-ZA" sz="1400" b="1" dirty="0">
                <a:effectLst/>
                <a:ea typeface="Times New Roman" panose="02020603050405020304" pitchFamily="18" charset="0"/>
                <a:cs typeface="Arial" panose="020B0604020202020204" pitchFamily="34" charset="0"/>
              </a:rPr>
              <a:t>C3.1.4		Determination of Remuneration</a:t>
            </a:r>
          </a:p>
          <a:p>
            <a:pPr>
              <a:tabLst>
                <a:tab pos="360000" algn="l"/>
                <a:tab pos="720000" algn="l"/>
                <a:tab pos="1080000" algn="l"/>
              </a:tabLst>
              <a:defRPr/>
            </a:pPr>
            <a:endParaRPr lang="en-ZA" sz="1400" b="1" dirty="0">
              <a:ea typeface="Times New Roman" panose="02020603050405020304" pitchFamily="18" charset="0"/>
              <a:cs typeface="Arial" panose="020B0604020202020204" pitchFamily="34" charset="0"/>
            </a:endParaRPr>
          </a:p>
          <a:p>
            <a:pPr marL="226695" indent="-226695" algn="just"/>
            <a:r>
              <a:rPr lang="en-ZA" sz="1400" b="1" dirty="0">
                <a:effectLst/>
                <a:ea typeface="Times New Roman" panose="02020603050405020304" pitchFamily="18" charset="0"/>
                <a:cs typeface="Arial" panose="020B0604020202020204" pitchFamily="34" charset="0"/>
              </a:rPr>
              <a:t>Table C3.1.4(a): Remuneration payable</a:t>
            </a:r>
            <a:endParaRPr lang="en-US" sz="1400" dirty="0">
              <a:effectLst/>
              <a:ea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FEAD6497-F0E5-9652-568C-E2C860BF7BAD}"/>
              </a:ext>
            </a:extLst>
          </p:cNvPr>
          <p:cNvGraphicFramePr>
            <a:graphicFrameLocks noGrp="1"/>
          </p:cNvGraphicFramePr>
          <p:nvPr>
            <p:extLst>
              <p:ext uri="{D42A27DB-BD31-4B8C-83A1-F6EECF244321}">
                <p14:modId xmlns:p14="http://schemas.microsoft.com/office/powerpoint/2010/main" val="4096977038"/>
              </p:ext>
            </p:extLst>
          </p:nvPr>
        </p:nvGraphicFramePr>
        <p:xfrm>
          <a:off x="776287" y="2347499"/>
          <a:ext cx="7701791" cy="3462772"/>
        </p:xfrm>
        <a:graphic>
          <a:graphicData uri="http://schemas.openxmlformats.org/drawingml/2006/table">
            <a:tbl>
              <a:tblPr firstRow="1" firstCol="1" bandRow="1"/>
              <a:tblGrid>
                <a:gridCol w="910495">
                  <a:extLst>
                    <a:ext uri="{9D8B030D-6E8A-4147-A177-3AD203B41FA5}">
                      <a16:colId xmlns:a16="http://schemas.microsoft.com/office/drawing/2014/main" val="3263372888"/>
                    </a:ext>
                  </a:extLst>
                </a:gridCol>
                <a:gridCol w="4563562">
                  <a:extLst>
                    <a:ext uri="{9D8B030D-6E8A-4147-A177-3AD203B41FA5}">
                      <a16:colId xmlns:a16="http://schemas.microsoft.com/office/drawing/2014/main" val="1193934729"/>
                    </a:ext>
                  </a:extLst>
                </a:gridCol>
                <a:gridCol w="2227734">
                  <a:extLst>
                    <a:ext uri="{9D8B030D-6E8A-4147-A177-3AD203B41FA5}">
                      <a16:colId xmlns:a16="http://schemas.microsoft.com/office/drawing/2014/main" val="2309832382"/>
                    </a:ext>
                  </a:extLst>
                </a:gridCol>
              </a:tblGrid>
              <a:tr h="256610">
                <a:tc>
                  <a:txBody>
                    <a:bodyPr/>
                    <a:lstStyle/>
                    <a:p>
                      <a:pPr>
                        <a:lnSpc>
                          <a:spcPct val="107000"/>
                        </a:lnSpc>
                      </a:pPr>
                      <a:r>
                        <a:rPr lang="en-ZA" sz="1400" b="1">
                          <a:effectLst/>
                          <a:latin typeface="Calibri" panose="020F0502020204030204" pitchFamily="34" charset="0"/>
                          <a:ea typeface="Times New Roman" panose="02020603050405020304" pitchFamily="18" charset="0"/>
                          <a:cs typeface="Times New Roman" panose="02020603050405020304" pitchFamily="18" charset="0"/>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b="1">
                          <a:effectLst/>
                          <a:latin typeface="Calibri" panose="020F0502020204030204" pitchFamily="34" charset="0"/>
                          <a:ea typeface="Times New Roman" panose="02020603050405020304" pitchFamily="18" charset="0"/>
                          <a:cs typeface="Times New Roman" panose="02020603050405020304" pitchFamily="18" charset="0"/>
                        </a:rPr>
                        <a:t>Stage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en-ZA" sz="1400" b="1">
                          <a:effectLst/>
                          <a:latin typeface="Calibri" panose="020F0502020204030204" pitchFamily="34" charset="0"/>
                          <a:ea typeface="Times New Roman" panose="02020603050405020304" pitchFamily="18" charset="0"/>
                          <a:cs typeface="Times New Roman" panose="02020603050405020304" pitchFamily="18" charset="0"/>
                        </a:rPr>
                        <a:t>Remuneration payable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9279296"/>
                  </a:ext>
                </a:extLst>
              </a:tr>
              <a:tr h="256610">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C3.2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Project Assessment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Tendered separately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260969"/>
                  </a:ext>
                </a:extLst>
              </a:tr>
              <a:tr h="256610">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C3.3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Investigations for Design Development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Tendered separately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8419496"/>
                  </a:ext>
                </a:extLst>
              </a:tr>
              <a:tr h="943939">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C3.4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Design Development: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lphaLcPeriod"/>
                      </a:pPr>
                      <a:r>
                        <a:rPr lang="en-ZA" sz="1400">
                          <a:effectLst/>
                          <a:latin typeface="Calibri" panose="020F0502020204030204" pitchFamily="34" charset="0"/>
                          <a:ea typeface="Times New Roman" panose="02020603050405020304" pitchFamily="18" charset="0"/>
                          <a:cs typeface="Times New Roman" panose="02020603050405020304" pitchFamily="18" charset="0"/>
                        </a:rPr>
                        <a:t>Concept Design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lphaLcPeriod"/>
                      </a:pPr>
                      <a:r>
                        <a:rPr lang="en-ZA" sz="1400">
                          <a:effectLst/>
                          <a:latin typeface="Calibri" panose="020F0502020204030204" pitchFamily="34" charset="0"/>
                          <a:ea typeface="Times New Roman" panose="02020603050405020304" pitchFamily="18" charset="0"/>
                          <a:cs typeface="Times New Roman" panose="02020603050405020304" pitchFamily="18" charset="0"/>
                        </a:rPr>
                        <a:t>Preliminary Design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lphaLcPeriod"/>
                      </a:pPr>
                      <a:r>
                        <a:rPr lang="en-ZA" sz="1400">
                          <a:effectLst/>
                          <a:latin typeface="Calibri" panose="020F0502020204030204" pitchFamily="34" charset="0"/>
                          <a:ea typeface="Times New Roman" panose="02020603050405020304" pitchFamily="18" charset="0"/>
                          <a:cs typeface="Times New Roman" panose="02020603050405020304" pitchFamily="18" charset="0"/>
                        </a:rPr>
                        <a:t>Detailed Design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Tendered separately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337479"/>
                  </a:ext>
                </a:extLst>
              </a:tr>
              <a:tr h="256610">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C3.5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Tender Documentation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Tendered separately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3597633"/>
                  </a:ext>
                </a:extLst>
              </a:tr>
              <a:tr h="465953">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C3.6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Clarification Meeting, Tender Period &amp; Tender Evaluation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Tendered separately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4845687"/>
                  </a:ext>
                </a:extLst>
              </a:tr>
              <a:tr h="256610">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C3.7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Administration &amp; Monitoring of the Works Contract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Tendered separately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3148829"/>
                  </a:ext>
                </a:extLst>
              </a:tr>
              <a:tr h="256610">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C3.8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Additional Duties, Special Services and Specialist Advice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Tendered separately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2356653"/>
                  </a:ext>
                </a:extLst>
              </a:tr>
              <a:tr h="256610">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C3.9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Quality Control:  Works Contract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Tendered separately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4307248"/>
                  </a:ext>
                </a:extLst>
              </a:tr>
              <a:tr h="256610">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C3.10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a:effectLst/>
                          <a:latin typeface="Calibri" panose="020F0502020204030204" pitchFamily="34" charset="0"/>
                          <a:ea typeface="Times New Roman" panose="02020603050405020304" pitchFamily="18" charset="0"/>
                          <a:cs typeface="Times New Roman" panose="02020603050405020304" pitchFamily="18" charset="0"/>
                        </a:rPr>
                        <a:t>Close Out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400" dirty="0">
                          <a:effectLst/>
                          <a:latin typeface="Calibri" panose="020F0502020204030204" pitchFamily="34" charset="0"/>
                          <a:ea typeface="Times New Roman" panose="02020603050405020304" pitchFamily="18" charset="0"/>
                          <a:cs typeface="Times New Roman" panose="02020603050405020304" pitchFamily="18" charset="0"/>
                        </a:rPr>
                        <a:t>Tendered separately </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6694159"/>
                  </a:ext>
                </a:extLst>
              </a:tr>
            </a:tbl>
          </a:graphicData>
        </a:graphic>
      </p:graphicFrame>
    </p:spTree>
    <p:extLst>
      <p:ext uri="{BB962C8B-B14F-4D97-AF65-F5344CB8AC3E}">
        <p14:creationId xmlns:p14="http://schemas.microsoft.com/office/powerpoint/2010/main" val="1835954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0" y="169543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
        <p:nvSpPr>
          <p:cNvPr id="6" name="Rectangle 5">
            <a:extLst>
              <a:ext uri="{FF2B5EF4-FFF2-40B4-BE49-F238E27FC236}">
                <a16:creationId xmlns:a16="http://schemas.microsoft.com/office/drawing/2014/main" id="{5010038F-F77F-49C3-B28F-B7B7C76DA6C1}"/>
              </a:ext>
            </a:extLst>
          </p:cNvPr>
          <p:cNvSpPr/>
          <p:nvPr/>
        </p:nvSpPr>
        <p:spPr>
          <a:xfrm>
            <a:off x="172225" y="2171290"/>
            <a:ext cx="8809849" cy="4616648"/>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C3.1.5	Employer’s Cost Estimate </a:t>
            </a:r>
          </a:p>
          <a:p>
            <a:pPr lvl="0">
              <a:tabLst>
                <a:tab pos="360000" algn="l"/>
                <a:tab pos="720000" algn="l"/>
                <a:tab pos="1080000" algn="l"/>
              </a:tabLst>
              <a:defRPr/>
            </a:pPr>
            <a:r>
              <a:rPr lang="en-US" sz="1400" b="1" dirty="0">
                <a:solidFill>
                  <a:prstClr val="black"/>
                </a:solidFill>
              </a:rPr>
              <a:t> </a:t>
            </a:r>
          </a:p>
          <a:p>
            <a:r>
              <a:rPr lang="en-ZA" sz="1400" dirty="0">
                <a:effectLst/>
                <a:ea typeface="Times New Roman" panose="02020603050405020304" pitchFamily="18" charset="0"/>
                <a:cs typeface="Arial" panose="020B0604020202020204" pitchFamily="34" charset="0"/>
              </a:rPr>
              <a:t>For the purposes of this project, the current budget for the Works is based on the applicable works categories comprising the Design Development, Administration &amp; Monitoring and Close Out phases.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Category 1: 						R 100 Million (Provision for 12 Projects)</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Category 2:	 					R 200 Million (Provision for 10 Projects)</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Category 3: 						R 240 Million (6 Projects)</a:t>
            </a:r>
            <a:endParaRPr lang="en-US" sz="1400" dirty="0">
              <a:effectLst/>
              <a:ea typeface="Times New Roman" panose="02020603050405020304" pitchFamily="18" charset="0"/>
              <a:cs typeface="Times New Roman" panose="02020603050405020304" pitchFamily="18" charset="0"/>
            </a:endParaRPr>
          </a:p>
          <a:p>
            <a:pPr algn="just"/>
            <a:r>
              <a:rPr lang="en-ZA" sz="1400" i="1"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(EST) Total project value:					R 540 Million (28 Projects)</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(excluding contingencies, CPA during the construction period and VAT)</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The sum of the estimated costs of the relevant works categories (including pro-rata of Section 1300) forms the basis on which the Service Provider shall tender his fee to cover all his costs to develop the de­tailed design including training. Project assessment costs and production of tender documentation in­cluding evaluation of tenders received are not considered to contribute to the development of the design and are separately billed. The final cost of the Works will, however, depend on the strategy selected by the Employer based on the most appropriate and cost-effective options identified by the Service Provider during the project assessment and design phases. Scope of work changes may cause an increase or decrease in the fee offered to produce the design.</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endParaRPr kumimoji="0" lang="en-US"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5578228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3706" y="114298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
        <p:nvSpPr>
          <p:cNvPr id="6" name="Rectangle 5">
            <a:extLst>
              <a:ext uri="{FF2B5EF4-FFF2-40B4-BE49-F238E27FC236}">
                <a16:creationId xmlns:a16="http://schemas.microsoft.com/office/drawing/2014/main" id="{5010038F-F77F-49C3-B28F-B7B7C76DA6C1}"/>
              </a:ext>
            </a:extLst>
          </p:cNvPr>
          <p:cNvSpPr/>
          <p:nvPr/>
        </p:nvSpPr>
        <p:spPr>
          <a:xfrm>
            <a:off x="252655" y="1819989"/>
            <a:ext cx="8634983" cy="4185761"/>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C3.1.7	</a:t>
            </a:r>
            <a:r>
              <a:rPr lang="en-ZA" sz="1400" b="1" dirty="0">
                <a:effectLst/>
                <a:ea typeface="Times New Roman" panose="02020603050405020304" pitchFamily="18" charset="0"/>
              </a:rPr>
              <a:t>Stakeholder and Community Liaison and Social Facilitation</a:t>
            </a: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a)	Purpose</a:t>
            </a:r>
            <a:endParaRPr lang="en-US" sz="1400" dirty="0">
              <a:effectLst/>
              <a:ea typeface="Times New Roman" panose="02020603050405020304" pitchFamily="18" charset="0"/>
              <a:cs typeface="Times New Roman" panose="02020603050405020304" pitchFamily="18" charset="0"/>
            </a:endParaRPr>
          </a:p>
          <a:p>
            <a:pPr marL="457200" indent="-457200"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To give effect to the need for transparency and inclusion in the process of delivering services, the Service Provider shall liaise with the project Stakeholders and affected Communities for the duration of the contract’s life cycle. This shall be achieved through structured engagement with the PLC which was established for this purpose.</a:t>
            </a:r>
            <a:endParaRPr lang="en-US" sz="1400" dirty="0">
              <a:effectLst/>
              <a:ea typeface="Times New Roman" panose="02020603050405020304" pitchFamily="18" charset="0"/>
              <a:cs typeface="Times New Roman" panose="02020603050405020304" pitchFamily="18" charset="0"/>
            </a:endParaRPr>
          </a:p>
          <a:p>
            <a:pPr marL="457200" indent="-457200"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b) 	Existing contracts</a:t>
            </a:r>
            <a:endParaRPr lang="en-US" sz="1400" dirty="0">
              <a:effectLst/>
              <a:ea typeface="Times New Roman" panose="02020603050405020304" pitchFamily="18" charset="0"/>
              <a:cs typeface="Times New Roman" panose="02020603050405020304" pitchFamily="18" charset="0"/>
            </a:endParaRPr>
          </a:p>
          <a:p>
            <a:pPr marL="457200" indent="-457200"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The Employer currently has routine road maintenance (</a:t>
            </a:r>
            <a:r>
              <a:rPr lang="en-ZA" sz="1400" dirty="0" err="1">
                <a:effectLst/>
                <a:ea typeface="Times New Roman" panose="02020603050405020304" pitchFamily="18" charset="0"/>
                <a:cs typeface="Arial" panose="020B0604020202020204" pitchFamily="34" charset="0"/>
              </a:rPr>
              <a:t>RRM</a:t>
            </a:r>
            <a:r>
              <a:rPr lang="en-ZA" sz="1400" dirty="0">
                <a:effectLst/>
                <a:ea typeface="Times New Roman" panose="02020603050405020304" pitchFamily="18" charset="0"/>
                <a:cs typeface="Arial" panose="020B0604020202020204" pitchFamily="34" charset="0"/>
              </a:rPr>
              <a:t>) contracts in progress along the route. The Service Provider shall not visit the site for purposes of undertaking any investigation without first informing the Route Manager of the visit and what type of investigation is intended. The </a:t>
            </a:r>
            <a:r>
              <a:rPr lang="en-ZA" sz="1400" dirty="0" err="1">
                <a:effectLst/>
                <a:ea typeface="Times New Roman" panose="02020603050405020304" pitchFamily="18" charset="0"/>
                <a:cs typeface="Arial" panose="020B0604020202020204" pitchFamily="34" charset="0"/>
              </a:rPr>
              <a:t>RRM</a:t>
            </a:r>
            <a:r>
              <a:rPr lang="en-ZA" sz="1400" dirty="0">
                <a:effectLst/>
                <a:ea typeface="Times New Roman" panose="02020603050405020304" pitchFamily="18" charset="0"/>
                <a:cs typeface="Arial" panose="020B0604020202020204" pitchFamily="34" charset="0"/>
              </a:rPr>
              <a:t> contractor needs to be able to plan his accommodation of traffic duties and no inspection or investigation can take place without acquiring assistance from the </a:t>
            </a:r>
            <a:r>
              <a:rPr lang="en-ZA" sz="1400" dirty="0" err="1">
                <a:effectLst/>
                <a:ea typeface="Times New Roman" panose="02020603050405020304" pitchFamily="18" charset="0"/>
                <a:cs typeface="Arial" panose="020B0604020202020204" pitchFamily="34" charset="0"/>
              </a:rPr>
              <a:t>RRM</a:t>
            </a:r>
            <a:r>
              <a:rPr lang="en-ZA" sz="1400" dirty="0">
                <a:effectLst/>
                <a:ea typeface="Times New Roman" panose="02020603050405020304" pitchFamily="18" charset="0"/>
                <a:cs typeface="Arial" panose="020B0604020202020204" pitchFamily="34" charset="0"/>
              </a:rPr>
              <a:t> for safe conduct through the site or protection when undertaking intrusive or out-of-vehicle surveys. The Service Provider shall timeously liaise with the Employer and his appointed Route Managers in order to program the assistance required. The contact details of the parties involved in the </a:t>
            </a:r>
            <a:r>
              <a:rPr lang="en-ZA" sz="1400" dirty="0" err="1">
                <a:effectLst/>
                <a:ea typeface="Times New Roman" panose="02020603050405020304" pitchFamily="18" charset="0"/>
                <a:cs typeface="Arial" panose="020B0604020202020204" pitchFamily="34" charset="0"/>
              </a:rPr>
              <a:t>RRM</a:t>
            </a:r>
            <a:r>
              <a:rPr lang="en-ZA" sz="1400" dirty="0">
                <a:effectLst/>
                <a:ea typeface="Times New Roman" panose="02020603050405020304" pitchFamily="18" charset="0"/>
                <a:cs typeface="Arial" panose="020B0604020202020204" pitchFamily="34" charset="0"/>
              </a:rPr>
              <a:t> contract will be provided to the Service Provider on request. </a:t>
            </a:r>
            <a:endParaRPr lang="en-US" sz="1400" dirty="0">
              <a:effectLst/>
              <a:ea typeface="Times New Roman" panose="02020603050405020304" pitchFamily="18" charset="0"/>
              <a:cs typeface="Times New Roman" panose="02020603050405020304" pitchFamily="18" charset="0"/>
            </a:endParaRPr>
          </a:p>
          <a:p>
            <a:pPr marL="1371600" indent="457200"/>
            <a:endParaRPr kumimoji="0" lang="en-US"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1915210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3707" y="-2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
        <p:nvSpPr>
          <p:cNvPr id="6" name="Rectangle 5">
            <a:extLst>
              <a:ext uri="{FF2B5EF4-FFF2-40B4-BE49-F238E27FC236}">
                <a16:creationId xmlns:a16="http://schemas.microsoft.com/office/drawing/2014/main" id="{5010038F-F77F-49C3-B28F-B7B7C76DA6C1}"/>
              </a:ext>
            </a:extLst>
          </p:cNvPr>
          <p:cNvSpPr/>
          <p:nvPr/>
        </p:nvSpPr>
        <p:spPr>
          <a:xfrm>
            <a:off x="252654" y="857964"/>
            <a:ext cx="8634983" cy="5909310"/>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C3.1.7	</a:t>
            </a:r>
            <a:r>
              <a:rPr lang="en-ZA" sz="1400" b="1" dirty="0">
                <a:effectLst/>
                <a:ea typeface="Times New Roman" panose="02020603050405020304" pitchFamily="18" charset="0"/>
              </a:rPr>
              <a:t>Stakeholder and Community Liaison and Social Facilitation </a:t>
            </a:r>
            <a:r>
              <a:rPr lang="en-ZA" sz="1400" b="1" i="1" dirty="0">
                <a:effectLst/>
                <a:ea typeface="Times New Roman" panose="02020603050405020304" pitchFamily="18" charset="0"/>
              </a:rPr>
              <a:t>(continued)</a:t>
            </a:r>
            <a:endParaRPr lang="en-ZA" sz="1400" b="1" dirty="0">
              <a:effectLst/>
              <a:ea typeface="Times New Roman" panose="02020603050405020304" pitchFamily="18" charset="0"/>
            </a:endParaRPr>
          </a:p>
          <a:p>
            <a:pPr lvl="0">
              <a:tabLst>
                <a:tab pos="360000" algn="l"/>
                <a:tab pos="720000" algn="l"/>
                <a:tab pos="1080000" algn="l"/>
              </a:tabLst>
              <a:defRPr/>
            </a:pPr>
            <a:endParaRPr lang="en-ZA" sz="1400" b="1" dirty="0">
              <a:solidFill>
                <a:prstClr val="black"/>
              </a:solidFill>
            </a:endParaRPr>
          </a:p>
          <a:p>
            <a:pPr algn="just"/>
            <a:r>
              <a:rPr lang="en-ZA" sz="1400" dirty="0">
                <a:effectLst/>
                <a:ea typeface="Times New Roman" panose="02020603050405020304" pitchFamily="18" charset="0"/>
                <a:cs typeface="Arial" panose="020B0604020202020204" pitchFamily="34" charset="0"/>
              </a:rPr>
              <a:t> c) 	Stakeholders</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Any Stakeholder who is affected by the Employer’s operations in the Target Area(s) and/or who has an interest or concern in the project, either as a decision maker, participant or affected party and may include, amongst others, the following entities: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Provincial departments;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Municipal departments;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Traditional authorities;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Community interest groups;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Organised youth representation;</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Organised women representation</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Organised disabled people representation;</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Organised labour representation;</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Other structured community groups such as religion, education, farming, etc.;</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Transport industry forums;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Business sector forums;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Road user forums;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Environmental interest groups;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Road safety interest groups;  and</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alphaLcParenR"/>
              <a:tabLst>
                <a:tab pos="1943100" algn="l"/>
              </a:tabLst>
            </a:pPr>
            <a:r>
              <a:rPr lang="en-ZA" sz="1400" dirty="0">
                <a:effectLst/>
                <a:ea typeface="Times New Roman" panose="02020603050405020304" pitchFamily="18" charset="0"/>
                <a:cs typeface="Arial" panose="020B0604020202020204" pitchFamily="34" charset="0"/>
              </a:rPr>
              <a:t>Any other recognised relevant and representative structure</a:t>
            </a:r>
            <a:endParaRPr lang="en-US" sz="1400" dirty="0">
              <a:effectLst/>
              <a:ea typeface="Times New Roman" panose="02020603050405020304" pitchFamily="18" charset="0"/>
              <a:cs typeface="Times New Roman" panose="02020603050405020304" pitchFamily="18" charset="0"/>
            </a:endParaRPr>
          </a:p>
          <a:p>
            <a:pPr marL="457200"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The project is located along the National Road Network of SANRAL Eastern Region, excluding concession routes, within the provincial boundaries of KwaZulu-Natal</a:t>
            </a:r>
            <a:r>
              <a:rPr lang="en-ZA" sz="1400" i="1" dirty="0">
                <a:effectLst/>
                <a:ea typeface="Times New Roman" panose="02020603050405020304" pitchFamily="18" charset="0"/>
                <a:cs typeface="Arial" panose="020B0604020202020204" pitchFamily="34" charset="0"/>
              </a:rPr>
              <a:t>.</a:t>
            </a:r>
            <a:endParaRPr lang="en-US" sz="1400" dirty="0">
              <a:effectLst/>
              <a:ea typeface="Times New Roman" panose="02020603050405020304" pitchFamily="18" charset="0"/>
              <a:cs typeface="Times New Roman" panose="02020603050405020304" pitchFamily="18" charset="0"/>
            </a:endParaRPr>
          </a:p>
          <a:p>
            <a:pPr algn="just"/>
            <a:endParaRPr lang="en-US" sz="1400" dirty="0">
              <a:effectLst/>
              <a:ea typeface="Times New Roman" panose="02020603050405020304" pitchFamily="18" charset="0"/>
              <a:cs typeface="Times New Roman" panose="02020603050405020304" pitchFamily="18" charset="0"/>
            </a:endParaRPr>
          </a:p>
          <a:p>
            <a:pPr marL="1371600" indent="457200"/>
            <a:endParaRPr kumimoji="0" lang="en-US"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6873170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3708" y="1209655"/>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
        <p:nvSpPr>
          <p:cNvPr id="6" name="Rectangle 5">
            <a:extLst>
              <a:ext uri="{FF2B5EF4-FFF2-40B4-BE49-F238E27FC236}">
                <a16:creationId xmlns:a16="http://schemas.microsoft.com/office/drawing/2014/main" id="{5010038F-F77F-49C3-B28F-B7B7C76DA6C1}"/>
              </a:ext>
            </a:extLst>
          </p:cNvPr>
          <p:cNvSpPr/>
          <p:nvPr/>
        </p:nvSpPr>
        <p:spPr>
          <a:xfrm>
            <a:off x="252654" y="2519957"/>
            <a:ext cx="8634983" cy="3323987"/>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C3.1.7	</a:t>
            </a:r>
            <a:r>
              <a:rPr lang="en-ZA" sz="1400" b="1" dirty="0">
                <a:effectLst/>
                <a:ea typeface="Times New Roman" panose="02020603050405020304" pitchFamily="18" charset="0"/>
              </a:rPr>
              <a:t>Stakeholder and Community Liaison and Social Facilitation </a:t>
            </a:r>
            <a:r>
              <a:rPr lang="en-ZA" sz="1400" b="1" i="1" dirty="0">
                <a:effectLst/>
                <a:ea typeface="Times New Roman" panose="02020603050405020304" pitchFamily="18" charset="0"/>
              </a:rPr>
              <a:t>(continued)</a:t>
            </a:r>
            <a:endParaRPr lang="en-ZA" sz="1400" b="1" dirty="0">
              <a:effectLst/>
              <a:ea typeface="Times New Roman" panose="02020603050405020304" pitchFamily="18" charset="0"/>
            </a:endParaRPr>
          </a:p>
          <a:p>
            <a:pPr lvl="0">
              <a:tabLst>
                <a:tab pos="360000" algn="l"/>
                <a:tab pos="720000" algn="l"/>
                <a:tab pos="1080000" algn="l"/>
              </a:tabLst>
              <a:defRPr/>
            </a:pPr>
            <a:endParaRPr lang="en-ZA" sz="1400" b="1" dirty="0">
              <a:solidFill>
                <a:prstClr val="black"/>
              </a:solidFill>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d)	Target Area for the sourcing of labour for Construction Contract</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The target area for the sourcing of labour only needs to be defined in consultation with the Project Liaison Committee (PLC) and may typically include:</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One or more Provinces;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One or more Metropolitan and District Municipalities;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One or more Local Municipalities; or</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One or more Wards that are wholly located within an area within a predefined radius of the construction activity.</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One or more of the areas listed in the definition of Designated Groups.</a:t>
            </a:r>
            <a:endParaRPr lang="en-US" sz="1400" dirty="0">
              <a:effectLst/>
              <a:ea typeface="Times New Roman" panose="02020603050405020304" pitchFamily="18" charset="0"/>
              <a:cs typeface="Times New Roman" panose="02020603050405020304" pitchFamily="18" charset="0"/>
            </a:endParaRPr>
          </a:p>
          <a:p>
            <a:pPr algn="just"/>
            <a:endParaRPr lang="en-US" sz="1400" dirty="0">
              <a:effectLst/>
              <a:ea typeface="Times New Roman" panose="02020603050405020304" pitchFamily="18" charset="0"/>
              <a:cs typeface="Times New Roman" panose="02020603050405020304" pitchFamily="18" charset="0"/>
            </a:endParaRPr>
          </a:p>
          <a:p>
            <a:pPr marL="1371600" indent="457200"/>
            <a:endParaRPr kumimoji="0" lang="en-US"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1871547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0" y="-2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
        <p:nvSpPr>
          <p:cNvPr id="6" name="Rectangle 5">
            <a:extLst>
              <a:ext uri="{FF2B5EF4-FFF2-40B4-BE49-F238E27FC236}">
                <a16:creationId xmlns:a16="http://schemas.microsoft.com/office/drawing/2014/main" id="{5010038F-F77F-49C3-B28F-B7B7C76DA6C1}"/>
              </a:ext>
            </a:extLst>
          </p:cNvPr>
          <p:cNvSpPr/>
          <p:nvPr/>
        </p:nvSpPr>
        <p:spPr>
          <a:xfrm>
            <a:off x="252654" y="605432"/>
            <a:ext cx="8634983" cy="6555641"/>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C3.1.7	</a:t>
            </a:r>
            <a:r>
              <a:rPr lang="en-ZA" sz="1400" b="1" dirty="0">
                <a:effectLst/>
                <a:ea typeface="Times New Roman" panose="02020603050405020304" pitchFamily="18" charset="0"/>
              </a:rPr>
              <a:t>Stakeholder and Community Liaison and Social Facilitation </a:t>
            </a:r>
            <a:r>
              <a:rPr lang="en-ZA" sz="1400" b="1" i="1" dirty="0">
                <a:effectLst/>
                <a:ea typeface="Times New Roman" panose="02020603050405020304" pitchFamily="18" charset="0"/>
              </a:rPr>
              <a:t>(continued)</a:t>
            </a:r>
            <a:endParaRPr lang="en-ZA" sz="1400" b="1" dirty="0">
              <a:effectLst/>
              <a:ea typeface="Times New Roman" panose="02020603050405020304" pitchFamily="18" charset="0"/>
            </a:endParaRPr>
          </a:p>
          <a:p>
            <a:pPr lvl="0">
              <a:tabLst>
                <a:tab pos="360000" algn="l"/>
                <a:tab pos="720000" algn="l"/>
                <a:tab pos="1080000" algn="l"/>
              </a:tabLst>
              <a:defRPr/>
            </a:pPr>
            <a:endParaRPr lang="en-ZA" sz="1400" b="1" dirty="0">
              <a:solidFill>
                <a:prstClr val="black"/>
              </a:solidFill>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e)	Designated Group for sub-contracting to Works Contractor</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Unless otherwise stated in the Works Contractor’s tender documents, a minimum of 30% (thirty percent) sub-contracting provision will apply as a contractual obligation, and will be restricted to:</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Black designated groups as defined in the Codes of Good Practice issued in terms of Section 9(1) of the Broad-Based Black Economic Empowerment Act, 2003 (Act 53 of 2003);</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Black people as defined in Section 1 of the Broad-Based Black Economic Empowerment Act, 2003 (Act 53 of 2003);</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Black people who are women and who are South African citizens;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Black people who are youth as defined in Section 1 of the National Youth Development Agency Act, 2008 (Act 54 of 2008);</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Black people who are people with disabilities as defined in Section 1 of the Employment Equity Act, 1998 (Act 55 of 1998)</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Black people who are military veterans as defined in Section 1 of the Military Veterans Act, 2011 (Act 18 of 2011);</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Black people who are living in rural or under-developed areas or townships;</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Small enterprises as defined in Section 1 of the National Small Enterprise Act, 1996 (Act 102 of 1996);</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Exempted Micro Enterprises (EMEs) as defined in terms of the Code of Good Practice on black economic empowerment issued in terms of Section 9(1) of the Broad-Based Black Economic Empowerment Act, 2003 (Act 53 of 2003), with an annual turnover of R10 million or less (Construction Sector Amended Codes of Good Practice);  and</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mj-lt"/>
              <a:buAutoNum type="romanLcParenBoth"/>
            </a:pPr>
            <a:r>
              <a:rPr lang="en-ZA" sz="1400" dirty="0">
                <a:effectLst/>
                <a:ea typeface="Times New Roman" panose="02020603050405020304" pitchFamily="18" charset="0"/>
                <a:cs typeface="Arial" panose="020B0604020202020204" pitchFamily="34" charset="0"/>
              </a:rPr>
              <a:t>Qualifying Small Enterprises (QSEs) as defined in terms of the Code of Good Practice on black economic empowerment issued in terms of Section 9(1) of the Broad-Based Black Economic Empowerment Act, 2003 (Act 53 of 2003), with an annual turnover of R10 million and R50 million (Construction Sector Amended Codes of Good Practice).</a:t>
            </a:r>
            <a:endParaRPr lang="en-US" sz="1400" dirty="0">
              <a:effectLst/>
              <a:ea typeface="Times New Roman" panose="02020603050405020304" pitchFamily="18" charset="0"/>
              <a:cs typeface="Times New Roman" panose="02020603050405020304" pitchFamily="18" charset="0"/>
            </a:endParaRPr>
          </a:p>
          <a:p>
            <a:pPr algn="just"/>
            <a:endParaRPr lang="en-US" sz="1400" dirty="0">
              <a:effectLst/>
              <a:ea typeface="Times New Roman" panose="02020603050405020304" pitchFamily="18" charset="0"/>
              <a:cs typeface="Times New Roman" panose="02020603050405020304" pitchFamily="18" charset="0"/>
            </a:endParaRPr>
          </a:p>
          <a:p>
            <a:pPr marL="1371600" indent="457200"/>
            <a:endParaRPr kumimoji="0" lang="en-US"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5009163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0" y="-2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X.004-051-2018/1F</a:t>
            </a:r>
          </a:p>
        </p:txBody>
      </p:sp>
      <p:sp>
        <p:nvSpPr>
          <p:cNvPr id="6" name="Rectangle 5">
            <a:extLst>
              <a:ext uri="{FF2B5EF4-FFF2-40B4-BE49-F238E27FC236}">
                <a16:creationId xmlns:a16="http://schemas.microsoft.com/office/drawing/2014/main" id="{5010038F-F77F-49C3-B28F-B7B7C76DA6C1}"/>
              </a:ext>
            </a:extLst>
          </p:cNvPr>
          <p:cNvSpPr/>
          <p:nvPr/>
        </p:nvSpPr>
        <p:spPr>
          <a:xfrm>
            <a:off x="252654" y="586382"/>
            <a:ext cx="8634983" cy="6555641"/>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C3.1.7	</a:t>
            </a:r>
            <a:r>
              <a:rPr lang="en-ZA" sz="1400" b="1" dirty="0">
                <a:effectLst/>
                <a:ea typeface="Times New Roman" panose="02020603050405020304" pitchFamily="18" charset="0"/>
              </a:rPr>
              <a:t>Stakeholder and Community Liaison and Social Facilitation </a:t>
            </a:r>
            <a:r>
              <a:rPr lang="en-ZA" sz="1400" b="1" i="1" dirty="0">
                <a:effectLst/>
                <a:ea typeface="Times New Roman" panose="02020603050405020304" pitchFamily="18" charset="0"/>
              </a:rPr>
              <a:t>(continued)</a:t>
            </a:r>
            <a:endParaRPr lang="en-ZA" sz="1400" b="1" dirty="0">
              <a:effectLst/>
              <a:ea typeface="Times New Roman" panose="02020603050405020304" pitchFamily="18" charset="0"/>
            </a:endParaRPr>
          </a:p>
          <a:p>
            <a:pPr algn="just"/>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f)	Project Liaison Committee (PLC) and Project Management Team (PMT)</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A Project Liaison Committee (PLC) has either been established prior to commencement of the contract or shall be established as soon as possible by the Service Provider. The PLC re­presents the project’s Stakeholders. The PLC consist of representatives of project Stake­holders and affected communities from the following local municipalities, </a:t>
            </a:r>
            <a:r>
              <a:rPr lang="en-ZA" sz="1400" dirty="0" err="1">
                <a:effectLst/>
                <a:ea typeface="Times New Roman" panose="02020603050405020304" pitchFamily="18" charset="0"/>
                <a:cs typeface="Times New Roman" panose="02020603050405020304" pitchFamily="18" charset="0"/>
              </a:rPr>
              <a:t>AbaQulusi</a:t>
            </a:r>
            <a:r>
              <a:rPr lang="en-ZA" sz="1400" dirty="0">
                <a:effectLst/>
                <a:ea typeface="Times New Roman" panose="02020603050405020304" pitchFamily="18" charset="0"/>
                <a:cs typeface="Times New Roman" panose="02020603050405020304" pitchFamily="18" charset="0"/>
              </a:rPr>
              <a:t> Local Municipality, Alfred Duma Local Municipality, Big 5 Hlabisa Local Municipality (The), City of </a:t>
            </a:r>
            <a:r>
              <a:rPr lang="en-ZA" sz="1400" dirty="0" err="1">
                <a:effectLst/>
                <a:ea typeface="Times New Roman" panose="02020603050405020304" pitchFamily="18" charset="0"/>
                <a:cs typeface="Times New Roman" panose="02020603050405020304" pitchFamily="18" charset="0"/>
              </a:rPr>
              <a:t>uMhlathuze</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Dannhauser</a:t>
            </a:r>
            <a:r>
              <a:rPr lang="en-ZA" sz="1400" dirty="0">
                <a:effectLst/>
                <a:ea typeface="Times New Roman" panose="02020603050405020304" pitchFamily="18" charset="0"/>
                <a:cs typeface="Times New Roman" panose="02020603050405020304" pitchFamily="18" charset="0"/>
              </a:rPr>
              <a:t> Local Municipality, Dr Nkosazana Dlamini Zuma Local Municipality, eDumbe Local Municipality, </a:t>
            </a:r>
            <a:r>
              <a:rPr lang="en-ZA" sz="1400" dirty="0" err="1">
                <a:effectLst/>
                <a:ea typeface="Times New Roman" panose="02020603050405020304" pitchFamily="18" charset="0"/>
                <a:cs typeface="Times New Roman" panose="02020603050405020304" pitchFamily="18" charset="0"/>
              </a:rPr>
              <a:t>Emadlangeni</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Endumeni</a:t>
            </a:r>
            <a:r>
              <a:rPr lang="en-ZA" sz="1400" dirty="0">
                <a:effectLst/>
                <a:ea typeface="Times New Roman" panose="02020603050405020304" pitchFamily="18" charset="0"/>
                <a:cs typeface="Times New Roman" panose="02020603050405020304" pitchFamily="18" charset="0"/>
              </a:rPr>
              <a:t> Local Municipality, Greater Kokstad Local Municipality, </a:t>
            </a:r>
            <a:r>
              <a:rPr lang="en-ZA" sz="1400" dirty="0" err="1">
                <a:effectLst/>
                <a:ea typeface="Times New Roman" panose="02020603050405020304" pitchFamily="18" charset="0"/>
                <a:cs typeface="Times New Roman" panose="02020603050405020304" pitchFamily="18" charset="0"/>
              </a:rPr>
              <a:t>Impendle</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Inkosi</a:t>
            </a:r>
            <a:r>
              <a:rPr lang="en-ZA" sz="1400" dirty="0">
                <a:effectLst/>
                <a:ea typeface="Times New Roman" panose="02020603050405020304" pitchFamily="18" charset="0"/>
                <a:cs typeface="Times New Roman" panose="02020603050405020304" pitchFamily="18" charset="0"/>
              </a:rPr>
              <a:t> Langalibalele Local Municipality, </a:t>
            </a:r>
            <a:r>
              <a:rPr lang="en-ZA" sz="1400" dirty="0" err="1">
                <a:effectLst/>
                <a:ea typeface="Times New Roman" panose="02020603050405020304" pitchFamily="18" charset="0"/>
                <a:cs typeface="Times New Roman" panose="02020603050405020304" pitchFamily="18" charset="0"/>
              </a:rPr>
              <a:t>Jozini</a:t>
            </a:r>
            <a:r>
              <a:rPr lang="en-ZA" sz="1400" dirty="0">
                <a:effectLst/>
                <a:ea typeface="Times New Roman" panose="02020603050405020304" pitchFamily="18" charset="0"/>
                <a:cs typeface="Times New Roman" panose="02020603050405020304" pitchFamily="18" charset="0"/>
              </a:rPr>
              <a:t> Local Municipality, KwaDukuza Local Municipality, Mandeni Local Municipality, Maphumulo Local Municipality, </a:t>
            </a:r>
            <a:r>
              <a:rPr lang="en-ZA" sz="1400" dirty="0" err="1">
                <a:effectLst/>
                <a:ea typeface="Times New Roman" panose="02020603050405020304" pitchFamily="18" charset="0"/>
                <a:cs typeface="Times New Roman" panose="02020603050405020304" pitchFamily="18" charset="0"/>
              </a:rPr>
              <a:t>Mkhambathini</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Mpofana</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Msinga</a:t>
            </a:r>
            <a:r>
              <a:rPr lang="en-ZA" sz="1400" dirty="0">
                <a:effectLst/>
                <a:ea typeface="Times New Roman" panose="02020603050405020304" pitchFamily="18" charset="0"/>
                <a:cs typeface="Times New Roman" panose="02020603050405020304" pitchFamily="18" charset="0"/>
              </a:rPr>
              <a:t> Local Municipality, Msunduzi Local Municipality, </a:t>
            </a:r>
            <a:r>
              <a:rPr lang="en-ZA" sz="1400" dirty="0" err="1">
                <a:effectLst/>
                <a:ea typeface="Times New Roman" panose="02020603050405020304" pitchFamily="18" charset="0"/>
                <a:cs typeface="Times New Roman" panose="02020603050405020304" pitchFamily="18" charset="0"/>
              </a:rPr>
              <a:t>Mthonjaneni</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Mtubatuba</a:t>
            </a:r>
            <a:r>
              <a:rPr lang="en-ZA" sz="1400" dirty="0">
                <a:effectLst/>
                <a:ea typeface="Times New Roman" panose="02020603050405020304" pitchFamily="18" charset="0"/>
                <a:cs typeface="Times New Roman" panose="02020603050405020304" pitchFamily="18" charset="0"/>
              </a:rPr>
              <a:t> Local Municipality, Ndwedwe Local Municipality, Newcastle Local Municipality, Nkandla Local Municipality, Nongoma Local Municipality, </a:t>
            </a:r>
            <a:r>
              <a:rPr lang="en-ZA" sz="1400" dirty="0" err="1">
                <a:effectLst/>
                <a:ea typeface="Times New Roman" panose="02020603050405020304" pitchFamily="18" charset="0"/>
                <a:cs typeface="Times New Roman" panose="02020603050405020304" pitchFamily="18" charset="0"/>
              </a:rPr>
              <a:t>Nquthu</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Okhahlamba</a:t>
            </a:r>
            <a:r>
              <a:rPr lang="en-ZA" sz="1400" dirty="0">
                <a:effectLst/>
                <a:ea typeface="Times New Roman" panose="02020603050405020304" pitchFamily="18" charset="0"/>
                <a:cs typeface="Times New Roman" panose="02020603050405020304" pitchFamily="18" charset="0"/>
              </a:rPr>
              <a:t> Local Municipality, Ray Nkonyeni Local Municipality, Richmond Local Municipality, </a:t>
            </a:r>
            <a:r>
              <a:rPr lang="en-ZA" sz="1400" dirty="0" err="1">
                <a:effectLst/>
                <a:ea typeface="Times New Roman" panose="02020603050405020304" pitchFamily="18" charset="0"/>
                <a:cs typeface="Times New Roman" panose="02020603050405020304" pitchFamily="18" charset="0"/>
              </a:rPr>
              <a:t>Ubuhlebezwe</a:t>
            </a:r>
            <a:r>
              <a:rPr lang="en-ZA" sz="1400" dirty="0">
                <a:effectLst/>
                <a:ea typeface="Times New Roman" panose="02020603050405020304" pitchFamily="18" charset="0"/>
                <a:cs typeface="Times New Roman" panose="02020603050405020304" pitchFamily="18" charset="0"/>
              </a:rPr>
              <a:t> Local Municipality, Ulundi Local Municipality, </a:t>
            </a:r>
            <a:r>
              <a:rPr lang="en-ZA" sz="1400" dirty="0" err="1">
                <a:effectLst/>
                <a:ea typeface="Times New Roman" panose="02020603050405020304" pitchFamily="18" charset="0"/>
                <a:cs typeface="Times New Roman" panose="02020603050405020304" pitchFamily="18" charset="0"/>
              </a:rPr>
              <a:t>Umdoni</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uMfolozi</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Umhlabuyalingana</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uMlalazi</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uMngeni</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uMshwathi</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Umuziwabantu</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Umvoti</a:t>
            </a:r>
            <a:r>
              <a:rPr lang="en-ZA" sz="1400" dirty="0">
                <a:effectLst/>
                <a:ea typeface="Times New Roman" panose="02020603050405020304" pitchFamily="18" charset="0"/>
                <a:cs typeface="Times New Roman" panose="02020603050405020304" pitchFamily="18" charset="0"/>
              </a:rPr>
              <a:t> Local Municipality, </a:t>
            </a:r>
            <a:r>
              <a:rPr lang="en-ZA" sz="1400" dirty="0" err="1">
                <a:effectLst/>
                <a:ea typeface="Times New Roman" panose="02020603050405020304" pitchFamily="18" charset="0"/>
                <a:cs typeface="Times New Roman" panose="02020603050405020304" pitchFamily="18" charset="0"/>
              </a:rPr>
              <a:t>Umzimkhulu</a:t>
            </a:r>
            <a:r>
              <a:rPr lang="en-ZA" sz="1400" dirty="0">
                <a:effectLst/>
                <a:ea typeface="Times New Roman" panose="02020603050405020304" pitchFamily="18" charset="0"/>
                <a:cs typeface="Times New Roman" panose="02020603050405020304" pitchFamily="18" charset="0"/>
              </a:rPr>
              <a:t> Local Municipality, Umzumbe Local Municipality, uPhongolo Local Municipality, </a:t>
            </a:r>
            <a:r>
              <a:rPr lang="en-ZA" sz="1400" dirty="0">
                <a:effectLst/>
                <a:ea typeface="Times New Roman" panose="02020603050405020304" pitchFamily="18" charset="0"/>
                <a:cs typeface="Arial" panose="020B0604020202020204" pitchFamily="34" charset="0"/>
              </a:rPr>
              <a:t>as well as the Project Management Team (PMT) and their representatives.</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The PMT comprises representation from the Employer, the Service Provider and the Contractor (during construction phase). Together with the PLC, the PMT is responsible for successful project Stakeholder and community liaison and successful implementation of the Employer’s Contract Participation Goals.</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Where a PLC has not been established, the Service Provider, under the guidance of the Em­ployer, shall establish such a committee within the boundaries of the Local and/or District Municipality. Allowance has been made for these requirements in the Pricing Schedule under Additional Duties.</a:t>
            </a:r>
            <a:endParaRPr lang="en-US" sz="1400" dirty="0">
              <a:effectLst/>
              <a:ea typeface="Times New Roman" panose="02020603050405020304" pitchFamily="18" charset="0"/>
              <a:cs typeface="Times New Roman" panose="02020603050405020304" pitchFamily="18" charset="0"/>
            </a:endParaRPr>
          </a:p>
          <a:p>
            <a:pPr algn="just"/>
            <a:endParaRPr lang="en-US" sz="1400" dirty="0">
              <a:effectLst/>
              <a:ea typeface="Times New Roman" panose="02020603050405020304" pitchFamily="18" charset="0"/>
              <a:cs typeface="Times New Roman" panose="02020603050405020304" pitchFamily="18" charset="0"/>
            </a:endParaRPr>
          </a:p>
          <a:p>
            <a:pPr marL="1371600" indent="457200"/>
            <a:endParaRPr kumimoji="0" lang="en-US"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5308583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48261EE-29C4-6968-B26A-73EA7D41B3FF}"/>
              </a:ext>
            </a:extLst>
          </p:cNvPr>
          <p:cNvSpPr txBox="1"/>
          <p:nvPr/>
        </p:nvSpPr>
        <p:spPr>
          <a:xfrm>
            <a:off x="1656486" y="288656"/>
            <a:ext cx="3931687" cy="307777"/>
          </a:xfrm>
          <a:prstGeom prst="rect">
            <a:avLst/>
          </a:prstGeom>
          <a:noFill/>
        </p:spPr>
        <p:txBody>
          <a:bodyPr wrap="square" rtlCol="0">
            <a:spAutoFit/>
          </a:bodyPr>
          <a:lstStyle/>
          <a:p>
            <a:r>
              <a:rPr lang="en-ZA" sz="1400" b="1" dirty="0">
                <a:effectLst/>
                <a:ea typeface="Times New Roman" panose="02020603050405020304" pitchFamily="18" charset="0"/>
                <a:cs typeface="Arial" panose="020B0604020202020204" pitchFamily="34" charset="0"/>
              </a:rPr>
              <a:t>C3.1.9	Project Programme</a:t>
            </a:r>
            <a:endParaRPr lang="en-US" sz="1400" dirty="0"/>
          </a:p>
        </p:txBody>
      </p:sp>
      <p:graphicFrame>
        <p:nvGraphicFramePr>
          <p:cNvPr id="18" name="Object 17">
            <a:extLst>
              <a:ext uri="{FF2B5EF4-FFF2-40B4-BE49-F238E27FC236}">
                <a16:creationId xmlns:a16="http://schemas.microsoft.com/office/drawing/2014/main" id="{B92BFBB1-51D5-5F36-0153-46F789BF4DB8}"/>
              </a:ext>
            </a:extLst>
          </p:cNvPr>
          <p:cNvGraphicFramePr>
            <a:graphicFrameLocks noChangeAspect="1"/>
          </p:cNvGraphicFramePr>
          <p:nvPr>
            <p:extLst>
              <p:ext uri="{D42A27DB-BD31-4B8C-83A1-F6EECF244321}">
                <p14:modId xmlns:p14="http://schemas.microsoft.com/office/powerpoint/2010/main" val="2515753194"/>
              </p:ext>
            </p:extLst>
          </p:nvPr>
        </p:nvGraphicFramePr>
        <p:xfrm>
          <a:off x="1732686" y="606424"/>
          <a:ext cx="5367337" cy="6343667"/>
        </p:xfrm>
        <a:graphic>
          <a:graphicData uri="http://schemas.openxmlformats.org/presentationml/2006/ole">
            <mc:AlternateContent xmlns:mc="http://schemas.openxmlformats.org/markup-compatibility/2006">
              <mc:Choice xmlns:v="urn:schemas-microsoft-com:vml" Requires="v">
                <p:oleObj name="Document" r:id="rId4" imgW="6496334" imgH="7676624" progId="Word.Document.12">
                  <p:embed/>
                </p:oleObj>
              </mc:Choice>
              <mc:Fallback>
                <p:oleObj name="Document" r:id="rId4" imgW="6496334" imgH="7676624" progId="Word.Document.12">
                  <p:embed/>
                  <p:pic>
                    <p:nvPicPr>
                      <p:cNvPr id="18" name="Object 17">
                        <a:extLst>
                          <a:ext uri="{FF2B5EF4-FFF2-40B4-BE49-F238E27FC236}">
                            <a16:creationId xmlns:a16="http://schemas.microsoft.com/office/drawing/2014/main" id="{B92BFBB1-51D5-5F36-0153-46F789BF4DB8}"/>
                          </a:ext>
                        </a:extLst>
                      </p:cNvPr>
                      <p:cNvPicPr/>
                      <p:nvPr/>
                    </p:nvPicPr>
                    <p:blipFill>
                      <a:blip r:embed="rId5"/>
                      <a:stretch>
                        <a:fillRect/>
                      </a:stretch>
                    </p:blipFill>
                    <p:spPr>
                      <a:xfrm>
                        <a:off x="1732686" y="606424"/>
                        <a:ext cx="5367337" cy="6343667"/>
                      </a:xfrm>
                      <a:prstGeom prst="rect">
                        <a:avLst/>
                      </a:prstGeom>
                    </p:spPr>
                  </p:pic>
                </p:oleObj>
              </mc:Fallback>
            </mc:AlternateContent>
          </a:graphicData>
        </a:graphic>
      </p:graphicFrame>
    </p:spTree>
    <p:extLst>
      <p:ext uri="{BB962C8B-B14F-4D97-AF65-F5344CB8AC3E}">
        <p14:creationId xmlns:p14="http://schemas.microsoft.com/office/powerpoint/2010/main" val="2739219444"/>
      </p:ext>
    </p:extLst>
  </p:cSld>
  <p:clrMapOvr>
    <a:masterClrMapping/>
  </p:clrMapOvr>
  <p:extLst>
    <p:ext uri="{6950BFC3-D8DA-4A85-94F7-54DA5524770B}">
      <p188:commentRel xmlns:p188="http://schemas.microsoft.com/office/powerpoint/2018/8/main" r:id="rId3"/>
    </p:ext>
  </p:extLst>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8F6F75-8590-4EBF-B4AC-8B82851133DB}"/>
              </a:ext>
            </a:extLst>
          </p:cNvPr>
          <p:cNvSpPr txBox="1"/>
          <p:nvPr/>
        </p:nvSpPr>
        <p:spPr>
          <a:xfrm>
            <a:off x="242596" y="-48211"/>
            <a:ext cx="834156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100" b="1" i="0" u="none" strike="noStrike" kern="1200" cap="none" spc="0" normalizeH="0" baseline="0" noProof="0" dirty="0">
                <a:ln>
                  <a:noFill/>
                </a:ln>
                <a:solidFill>
                  <a:prstClr val="black"/>
                </a:solidFill>
                <a:effectLst/>
                <a:uLnTx/>
                <a:uFillTx/>
                <a:latin typeface="Calibri" panose="020F0502020204030204"/>
                <a:ea typeface="+mn-ea"/>
                <a:cs typeface="+mn-cs"/>
              </a:rPr>
              <a:t>C3.1.11	Personnel Requirements – Minimum Requirements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5121" name="Ink 4">
                <a:extLst>
                  <a:ext uri="{FF2B5EF4-FFF2-40B4-BE49-F238E27FC236}">
                    <a16:creationId xmlns:a16="http://schemas.microsoft.com/office/drawing/2014/main" id="{1C84CECD-0810-41E1-B50C-7DE43B57EC4B}"/>
                  </a:ext>
                </a:extLst>
              </p14:cNvPr>
              <p14:cNvContentPartPr>
                <a14:cpLocks xmlns:a14="http://schemas.microsoft.com/office/drawing/2010/main" noRot="1" noChangeAspect="1" noEditPoints="1" noChangeArrowheads="1" noChangeShapeType="1"/>
              </p14:cNvContentPartPr>
              <p14:nvPr/>
            </p14:nvContentPartPr>
            <p14:xfrm>
              <a:off x="2457450" y="1590675"/>
              <a:ext cx="920750" cy="920750"/>
            </p14:xfrm>
          </p:contentPart>
        </mc:Choice>
        <mc:Fallback xmlns="">
          <p:pic>
            <p:nvPicPr>
              <p:cNvPr id="5121" name="Ink 4">
                <a:extLst>
                  <a:ext uri="{FF2B5EF4-FFF2-40B4-BE49-F238E27FC236}">
                    <a16:creationId xmlns:a16="http://schemas.microsoft.com/office/drawing/2014/main" id="{1C84CECD-0810-41E1-B50C-7DE43B57EC4B}"/>
                  </a:ext>
                </a:extLst>
              </p:cNvPr>
              <p:cNvPicPr>
                <a:picLocks noRot="1" noChangeAspect="1" noEditPoints="1" noChangeArrowheads="1" noChangeShapeType="1"/>
              </p:cNvPicPr>
              <p:nvPr/>
            </p:nvPicPr>
            <p:blipFill>
              <a:blip/>
              <a:stretch>
                <a:fillRect/>
              </a:stretch>
            </p:blipFill>
            <p:spPr>
              <a:xfrm>
                <a:off x="0" y="0"/>
                <a:ext cx="0" cy="0"/>
              </a:xfrm>
              <a:prstGeom prst="rect">
                <a:avLst/>
              </a:prstGeom>
            </p:spPr>
          </p:pic>
        </mc:Fallback>
      </mc:AlternateContent>
      <p:graphicFrame>
        <p:nvGraphicFramePr>
          <p:cNvPr id="4" name="Table 3">
            <a:extLst>
              <a:ext uri="{FF2B5EF4-FFF2-40B4-BE49-F238E27FC236}">
                <a16:creationId xmlns:a16="http://schemas.microsoft.com/office/drawing/2014/main" id="{7132477E-7A3C-914D-BDB9-335ADB6CEAD8}"/>
              </a:ext>
            </a:extLst>
          </p:cNvPr>
          <p:cNvGraphicFramePr>
            <a:graphicFrameLocks noGrp="1"/>
          </p:cNvGraphicFramePr>
          <p:nvPr>
            <p:extLst>
              <p:ext uri="{D42A27DB-BD31-4B8C-83A1-F6EECF244321}">
                <p14:modId xmlns:p14="http://schemas.microsoft.com/office/powerpoint/2010/main" val="521657709"/>
              </p:ext>
            </p:extLst>
          </p:nvPr>
        </p:nvGraphicFramePr>
        <p:xfrm>
          <a:off x="133350" y="213399"/>
          <a:ext cx="8886825" cy="6409494"/>
        </p:xfrm>
        <a:graphic>
          <a:graphicData uri="http://schemas.openxmlformats.org/drawingml/2006/table">
            <a:tbl>
              <a:tblPr firstRow="1" firstCol="1" bandRow="1"/>
              <a:tblGrid>
                <a:gridCol w="2378782">
                  <a:extLst>
                    <a:ext uri="{9D8B030D-6E8A-4147-A177-3AD203B41FA5}">
                      <a16:colId xmlns:a16="http://schemas.microsoft.com/office/drawing/2014/main" val="243599666"/>
                    </a:ext>
                  </a:extLst>
                </a:gridCol>
                <a:gridCol w="2378782">
                  <a:extLst>
                    <a:ext uri="{9D8B030D-6E8A-4147-A177-3AD203B41FA5}">
                      <a16:colId xmlns:a16="http://schemas.microsoft.com/office/drawing/2014/main" val="1342253920"/>
                    </a:ext>
                  </a:extLst>
                </a:gridCol>
                <a:gridCol w="1193347">
                  <a:extLst>
                    <a:ext uri="{9D8B030D-6E8A-4147-A177-3AD203B41FA5}">
                      <a16:colId xmlns:a16="http://schemas.microsoft.com/office/drawing/2014/main" val="1606320943"/>
                    </a:ext>
                  </a:extLst>
                </a:gridCol>
                <a:gridCol w="1742567">
                  <a:extLst>
                    <a:ext uri="{9D8B030D-6E8A-4147-A177-3AD203B41FA5}">
                      <a16:colId xmlns:a16="http://schemas.microsoft.com/office/drawing/2014/main" val="3238838529"/>
                    </a:ext>
                  </a:extLst>
                </a:gridCol>
                <a:gridCol w="1193347">
                  <a:extLst>
                    <a:ext uri="{9D8B030D-6E8A-4147-A177-3AD203B41FA5}">
                      <a16:colId xmlns:a16="http://schemas.microsoft.com/office/drawing/2014/main" val="666190169"/>
                    </a:ext>
                  </a:extLst>
                </a:gridCol>
              </a:tblGrid>
              <a:tr h="577176">
                <a:tc>
                  <a:txBody>
                    <a:bodyPr/>
                    <a:lstStyle/>
                    <a:p>
                      <a:r>
                        <a:rPr lang="en-ZA" sz="800" b="1">
                          <a:effectLst/>
                          <a:latin typeface="Arial" panose="020B0604020202020204" pitchFamily="34" charset="0"/>
                          <a:ea typeface="Times New Roman" panose="02020603050405020304" pitchFamily="18" charset="0"/>
                          <a:cs typeface="Arial" panose="020B0604020202020204" pitchFamily="34" charset="0"/>
                        </a:rPr>
                        <a:t>Position</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b="1">
                          <a:effectLst/>
                          <a:latin typeface="Arial" panose="020B0604020202020204" pitchFamily="34" charset="0"/>
                          <a:ea typeface="Times New Roman" panose="02020603050405020304" pitchFamily="18" charset="0"/>
                          <a:cs typeface="Arial" panose="020B0604020202020204" pitchFamily="34" charset="0"/>
                        </a:rPr>
                        <a:t>Minimum</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ZA" sz="800" b="1">
                          <a:effectLst/>
                          <a:latin typeface="Arial" panose="020B0604020202020204" pitchFamily="34" charset="0"/>
                          <a:ea typeface="Times New Roman" panose="02020603050405020304" pitchFamily="18" charset="0"/>
                          <a:cs typeface="Arial" panose="020B0604020202020204" pitchFamily="34" charset="0"/>
                        </a:rPr>
                        <a:t>Qualification/Registration</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b="1">
                          <a:effectLst/>
                          <a:latin typeface="Arial" panose="020B0604020202020204" pitchFamily="34" charset="0"/>
                          <a:ea typeface="Times New Roman" panose="02020603050405020304" pitchFamily="18" charset="0"/>
                          <a:cs typeface="Arial" panose="020B0604020202020204" pitchFamily="34" charset="0"/>
                        </a:rPr>
                        <a:t>Minimum Relevant</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ZA" sz="800" b="1">
                          <a:effectLst/>
                          <a:latin typeface="Arial" panose="020B0604020202020204" pitchFamily="34" charset="0"/>
                          <a:ea typeface="Times New Roman" panose="02020603050405020304" pitchFamily="18" charset="0"/>
                          <a:cs typeface="Arial" panose="020B0604020202020204" pitchFamily="34" charset="0"/>
                        </a:rPr>
                        <a:t>Experience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ZA" sz="800" b="1">
                          <a:effectLst/>
                          <a:latin typeface="Arial" panose="020B0604020202020204" pitchFamily="34" charset="0"/>
                          <a:ea typeface="Times New Roman" panose="02020603050405020304" pitchFamily="18" charset="0"/>
                          <a:cs typeface="Arial" panose="020B0604020202020204" pitchFamily="34" charset="0"/>
                        </a:rPr>
                        <a:t>(years)</a:t>
                      </a:r>
                      <a:r>
                        <a:rPr lang="en-ZA" sz="800" baseline="30000">
                          <a:effectLst/>
                          <a:latin typeface="Arial" panose="020B0604020202020204" pitchFamily="34" charset="0"/>
                          <a:ea typeface="Times New Roman" panose="02020603050405020304" pitchFamily="18" charset="0"/>
                          <a:cs typeface="Arial" panose="020B0604020202020204" pitchFamily="34" charset="0"/>
                        </a:rPr>
                        <a:t>3</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b="1">
                          <a:effectLst/>
                          <a:latin typeface="Arial" panose="020B0604020202020204" pitchFamily="34" charset="0"/>
                          <a:ea typeface="Times New Roman" panose="02020603050405020304" pitchFamily="18" charset="0"/>
                          <a:cs typeface="Arial" panose="020B0604020202020204" pitchFamily="34" charset="0"/>
                        </a:rPr>
                        <a:t>Other</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ZA" sz="800" b="1">
                          <a:effectLst/>
                          <a:latin typeface="Arial" panose="020B0604020202020204" pitchFamily="34" charset="0"/>
                          <a:ea typeface="Times New Roman" panose="02020603050405020304" pitchFamily="18" charset="0"/>
                          <a:cs typeface="Arial" panose="020B0604020202020204" pitchFamily="34" charset="0"/>
                        </a:rPr>
                        <a:t>Requirements</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b="1">
                          <a:effectLst/>
                          <a:latin typeface="Arial" panose="020B0604020202020204" pitchFamily="34" charset="0"/>
                          <a:ea typeface="Times New Roman" panose="02020603050405020304" pitchFamily="18" charset="0"/>
                          <a:cs typeface="Arial" panose="020B0604020202020204" pitchFamily="34" charset="0"/>
                        </a:rPr>
                        <a:t>Key Person</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5992868"/>
                  </a:ext>
                </a:extLst>
              </a:tr>
              <a:tr h="295275">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Project Leader</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Tech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Sci.Nat</a:t>
                      </a:r>
                      <a:r>
                        <a:rPr lang="en-ZA" sz="800" baseline="30000">
                          <a:effectLst/>
                          <a:latin typeface="Arial" panose="020B0604020202020204" pitchFamily="34" charset="0"/>
                          <a:ea typeface="Times New Roman" panose="02020603050405020304" pitchFamily="18" charset="0"/>
                          <a:cs typeface="Arial" panose="020B0604020202020204" pitchFamily="34" charset="0"/>
                        </a:rPr>
                        <a:t>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Yes</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0579690"/>
                  </a:ext>
                </a:extLst>
              </a:tr>
              <a:tr h="466725">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Assistant Project Leader</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Tech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Sci.Nat</a:t>
                      </a:r>
                      <a:r>
                        <a:rPr lang="en-ZA" sz="800" baseline="30000">
                          <a:effectLst/>
                          <a:latin typeface="Arial" panose="020B0604020202020204" pitchFamily="34" charset="0"/>
                          <a:ea typeface="Times New Roman" panose="02020603050405020304" pitchFamily="18" charset="0"/>
                          <a:cs typeface="Arial" panose="020B0604020202020204" pitchFamily="34" charset="0"/>
                        </a:rPr>
                        <a:t>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&lt;10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In permanent employment of the tendering entity or Targeted Enterprise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2262750"/>
                  </a:ext>
                </a:extLst>
              </a:tr>
              <a:tr h="217170">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Design Specialist (Geotechnical Engineer)</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dirty="0" err="1">
                          <a:effectLst/>
                          <a:latin typeface="Arial" panose="020B0604020202020204" pitchFamily="34" charset="0"/>
                          <a:ea typeface="Times New Roman" panose="02020603050405020304" pitchFamily="18" charset="0"/>
                          <a:cs typeface="Arial" panose="020B0604020202020204" pitchFamily="34" charset="0"/>
                        </a:rPr>
                        <a:t>Pr</a:t>
                      </a:r>
                      <a:r>
                        <a:rPr lang="en-ZA" sz="800" dirty="0">
                          <a:effectLst/>
                          <a:latin typeface="Arial" panose="020B0604020202020204" pitchFamily="34" charset="0"/>
                          <a:ea typeface="Times New Roman" panose="02020603050405020304" pitchFamily="18" charset="0"/>
                          <a:cs typeface="Arial" panose="020B0604020202020204" pitchFamily="34" charset="0"/>
                        </a:rPr>
                        <a:t> Eng</a:t>
                      </a:r>
                      <a:r>
                        <a:rPr lang="en-ZA" sz="800" baseline="30000" dirty="0">
                          <a:effectLst/>
                          <a:latin typeface="Arial" panose="020B0604020202020204" pitchFamily="34" charset="0"/>
                          <a:ea typeface="Times New Roman" panose="02020603050405020304" pitchFamily="18" charset="0"/>
                          <a:cs typeface="Arial" panose="020B0604020202020204" pitchFamily="34" charset="0"/>
                        </a:rPr>
                        <a:t>1</a:t>
                      </a:r>
                      <a:r>
                        <a:rPr lang="en-ZA" sz="800" dirty="0">
                          <a:effectLst/>
                          <a:latin typeface="Arial" panose="020B0604020202020204" pitchFamily="34" charset="0"/>
                          <a:ea typeface="Times New Roman" panose="02020603050405020304" pitchFamily="18" charset="0"/>
                          <a:cs typeface="Arial" panose="020B0604020202020204" pitchFamily="34" charset="0"/>
                        </a:rPr>
                        <a:t> or </a:t>
                      </a:r>
                      <a:r>
                        <a:rPr lang="en-ZA" sz="800" dirty="0" err="1">
                          <a:effectLst/>
                          <a:latin typeface="Arial" panose="020B0604020202020204" pitchFamily="34" charset="0"/>
                          <a:ea typeface="Times New Roman" panose="02020603050405020304" pitchFamily="18" charset="0"/>
                          <a:cs typeface="Arial" panose="020B0604020202020204" pitchFamily="34" charset="0"/>
                        </a:rPr>
                        <a:t>Pr</a:t>
                      </a:r>
                      <a:r>
                        <a:rPr lang="en-ZA" sz="800" dirty="0">
                          <a:effectLst/>
                          <a:latin typeface="Arial" panose="020B0604020202020204" pitchFamily="34" charset="0"/>
                          <a:ea typeface="Times New Roman" panose="02020603050405020304" pitchFamily="18" charset="0"/>
                          <a:cs typeface="Arial" panose="020B0604020202020204" pitchFamily="34" charset="0"/>
                        </a:rPr>
                        <a:t> Tech Eng</a:t>
                      </a:r>
                      <a:r>
                        <a:rPr lang="en-ZA" sz="800" baseline="30000"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Yes</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7439074"/>
                  </a:ext>
                </a:extLst>
              </a:tr>
              <a:tr h="447675">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Assistant Design Specialist: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Tech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&lt;10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In permanent employment of the tendering entity or Targeted Enterprise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4800913"/>
                  </a:ext>
                </a:extLst>
              </a:tr>
              <a:tr h="188595">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Design Specialist: Engineering Geologist</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Sci.Nat</a:t>
                      </a:r>
                      <a:r>
                        <a:rPr lang="en-ZA" sz="800" baseline="30000">
                          <a:effectLst/>
                          <a:latin typeface="Arial" panose="020B0604020202020204" pitchFamily="34" charset="0"/>
                          <a:ea typeface="Times New Roman" panose="02020603050405020304" pitchFamily="18" charset="0"/>
                          <a:cs typeface="Arial" panose="020B0604020202020204" pitchFamily="34" charset="0"/>
                        </a:rPr>
                        <a:t>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SAIEG</a:t>
                      </a:r>
                      <a:r>
                        <a:rPr lang="en-ZA" sz="800" baseline="30000">
                          <a:effectLst/>
                          <a:latin typeface="Arial" panose="020B0604020202020204" pitchFamily="34" charset="0"/>
                          <a:ea typeface="Times New Roman" panose="02020603050405020304" pitchFamily="18" charset="0"/>
                          <a:cs typeface="Arial" panose="020B0604020202020204" pitchFamily="34" charset="0"/>
                        </a:rPr>
                        <a:t>4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r>
                        <a:rPr lang="en-ZA" sz="800">
                          <a:effectLst/>
                          <a:latin typeface="Arial" panose="020B0604020202020204" pitchFamily="34" charset="0"/>
                          <a:ea typeface="Times New Roman" panose="02020603050405020304" pitchFamily="18" charset="0"/>
                          <a:cs typeface="Arial" panose="020B0604020202020204" pitchFamily="34" charset="0"/>
                        </a:rPr>
                        <a:t>Area of Expertise: Slope Stability</a:t>
                      </a:r>
                      <a:r>
                        <a:rPr lang="en-ZA" sz="800" baseline="30000">
                          <a:effectLst/>
                          <a:latin typeface="Arial" panose="020B0604020202020204" pitchFamily="34" charset="0"/>
                          <a:ea typeface="Times New Roman" panose="02020603050405020304" pitchFamily="18" charset="0"/>
                          <a:cs typeface="Arial" panose="020B0604020202020204" pitchFamily="34" charset="0"/>
                        </a:rPr>
                        <a:t>4</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Yes</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6806181"/>
                  </a:ext>
                </a:extLst>
              </a:tr>
              <a:tr h="125730">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Additional Design Specialist</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Tech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1612920"/>
                  </a:ext>
                </a:extLst>
              </a:tr>
              <a:tr h="238125">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Assistant Design Specialist Engineering Geologist</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Sci.Nat</a:t>
                      </a:r>
                      <a:r>
                        <a:rPr lang="en-ZA" sz="800" baseline="30000">
                          <a:effectLst/>
                          <a:latin typeface="Arial" panose="020B0604020202020204" pitchFamily="34" charset="0"/>
                          <a:ea typeface="Times New Roman" panose="02020603050405020304" pitchFamily="18" charset="0"/>
                          <a:cs typeface="Arial" panose="020B0604020202020204" pitchFamily="34" charset="0"/>
                        </a:rPr>
                        <a:t>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&lt;10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SAIEG</a:t>
                      </a:r>
                      <a:r>
                        <a:rPr lang="en-ZA" sz="800" baseline="30000">
                          <a:effectLst/>
                          <a:latin typeface="Arial" panose="020B0604020202020204" pitchFamily="34" charset="0"/>
                          <a:ea typeface="Times New Roman" panose="02020603050405020304" pitchFamily="18" charset="0"/>
                          <a:cs typeface="Arial" panose="020B0604020202020204" pitchFamily="34" charset="0"/>
                        </a:rPr>
                        <a:t>4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765704"/>
                  </a:ext>
                </a:extLst>
              </a:tr>
              <a:tr h="99060">
                <a:tc rowSpan="3">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Slope Assessor Level I</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Pr Tech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Sci.Nat</a:t>
                      </a:r>
                      <a:r>
                        <a:rPr lang="en-ZA" sz="800" baseline="30000">
                          <a:effectLst/>
                          <a:latin typeface="Arial" panose="020B0604020202020204" pitchFamily="34" charset="0"/>
                          <a:ea typeface="Times New Roman" panose="02020603050405020304" pitchFamily="18" charset="0"/>
                          <a:cs typeface="Arial" panose="020B0604020202020204" pitchFamily="34" charset="0"/>
                        </a:rPr>
                        <a:t>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617617"/>
                  </a:ext>
                </a:extLst>
              </a:tr>
              <a:tr h="192998">
                <a:tc vMerge="1">
                  <a:txBody>
                    <a:bodyPr/>
                    <a:lstStyle/>
                    <a:p>
                      <a:endParaRPr lang="en-US"/>
                    </a:p>
                  </a:txBody>
                  <a:tcPr/>
                </a:tc>
                <a:tc rowSpan="2">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Not Registered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en-ZA" sz="800" dirty="0">
                          <a:effectLst/>
                          <a:latin typeface="Arial" panose="020B0604020202020204" pitchFamily="34" charset="0"/>
                          <a:ea typeface="Times New Roman" panose="02020603050405020304" pitchFamily="18" charset="0"/>
                          <a:cs typeface="Arial" panose="020B0604020202020204" pitchFamily="34" charset="0"/>
                        </a:rPr>
                        <a:t>10</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4910429"/>
                  </a:ext>
                </a:extLst>
              </a:tr>
              <a:tr h="0">
                <a:tc vMerge="1">
                  <a:txBody>
                    <a:bodyPr/>
                    <a:lstStyle/>
                    <a:p>
                      <a:endParaRPr lang="en-US"/>
                    </a:p>
                  </a:txBody>
                  <a:tcPr/>
                </a:tc>
                <a:tc vMerge="1">
                  <a:txBody>
                    <a:bodyPr/>
                    <a:lstStyle/>
                    <a:p>
                      <a:r>
                        <a:rPr lang="en-ZA" sz="1000">
                          <a:effectLst/>
                          <a:latin typeface="Arial" panose="020B0604020202020204" pitchFamily="34" charset="0"/>
                          <a:ea typeface="Times New Roman" panose="02020603050405020304" pitchFamily="18" charset="0"/>
                          <a:cs typeface="Arial" panose="020B0604020202020204" pitchFamily="34" charset="0"/>
                        </a:rPr>
                        <a:t>Not Registered</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r>
                        <a:rPr lang="en-ZA" sz="1000">
                          <a:effectLst/>
                          <a:latin typeface="Arial" panose="020B0604020202020204" pitchFamily="34" charset="0"/>
                          <a:ea typeface="Times New Roman" panose="02020603050405020304" pitchFamily="18" charset="0"/>
                          <a:cs typeface="Arial" panose="020B0604020202020204" pitchFamily="34" charset="0"/>
                        </a:rPr>
                        <a:t>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3816351"/>
                  </a:ext>
                </a:extLst>
              </a:tr>
              <a:tr h="197527">
                <a:tc rowSpan="3">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Slope Assessor Level II</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Pr Tech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Sci.Nat</a:t>
                      </a:r>
                      <a:r>
                        <a:rPr lang="en-ZA" sz="800" baseline="30000">
                          <a:effectLst/>
                          <a:latin typeface="Arial" panose="020B0604020202020204" pitchFamily="34" charset="0"/>
                          <a:ea typeface="Times New Roman" panose="02020603050405020304" pitchFamily="18" charset="0"/>
                          <a:cs typeface="Arial" panose="020B0604020202020204" pitchFamily="34" charset="0"/>
                        </a:rPr>
                        <a:t>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5989582"/>
                  </a:ext>
                </a:extLst>
              </a:tr>
              <a:tr h="243121">
                <a:tc vMerge="1">
                  <a:txBody>
                    <a:bodyPr/>
                    <a:lstStyle/>
                    <a:p>
                      <a:endParaRPr lang="en-US"/>
                    </a:p>
                  </a:txBody>
                  <a:tcPr/>
                </a:tc>
                <a:tc rowSpan="2">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Not Registered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en-ZA" sz="800" dirty="0">
                          <a:effectLst/>
                          <a:latin typeface="Arial" panose="020B0604020202020204" pitchFamily="34" charset="0"/>
                          <a:ea typeface="Times New Roman" panose="02020603050405020304" pitchFamily="18" charset="0"/>
                          <a:cs typeface="Arial" panose="020B0604020202020204" pitchFamily="34" charset="0"/>
                        </a:rPr>
                        <a:t>15</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1266512"/>
                  </a:ext>
                </a:extLst>
              </a:tr>
              <a:tr h="0">
                <a:tc vMerge="1">
                  <a:txBody>
                    <a:bodyPr/>
                    <a:lstStyle/>
                    <a:p>
                      <a:endParaRPr lang="en-US"/>
                    </a:p>
                  </a:txBody>
                  <a:tcPr/>
                </a:tc>
                <a:tc vMerge="1">
                  <a:txBody>
                    <a:bodyPr/>
                    <a:lstStyle/>
                    <a:p>
                      <a:r>
                        <a:rPr lang="en-ZA" sz="1000">
                          <a:effectLst/>
                          <a:latin typeface="Arial" panose="020B0604020202020204" pitchFamily="34" charset="0"/>
                          <a:ea typeface="Times New Roman" panose="02020603050405020304" pitchFamily="18" charset="0"/>
                          <a:cs typeface="Arial" panose="020B0604020202020204" pitchFamily="34" charset="0"/>
                        </a:rPr>
                        <a:t>Not Registered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r>
                        <a:rPr lang="en-ZA" sz="1000">
                          <a:effectLst/>
                          <a:latin typeface="Arial" panose="020B0604020202020204" pitchFamily="34" charset="0"/>
                          <a:ea typeface="Times New Roman" panose="02020603050405020304" pitchFamily="18" charset="0"/>
                          <a:cs typeface="Arial" panose="020B0604020202020204" pitchFamily="34" charset="0"/>
                        </a:rPr>
                        <a:t>15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830019"/>
                  </a:ext>
                </a:extLst>
              </a:tr>
              <a:tr h="318854">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Surveyor</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dirty="0">
                          <a:effectLst/>
                          <a:latin typeface="Arial" panose="020B0604020202020204" pitchFamily="34" charset="0"/>
                          <a:ea typeface="Times New Roman" panose="02020603050405020304" pitchFamily="18" charset="0"/>
                          <a:cs typeface="Arial" panose="020B0604020202020204" pitchFamily="34" charset="0"/>
                        </a:rPr>
                        <a:t>Registered Professional Surveyors, Technologist Surveyors, Technician Surveyors (GPr</a:t>
                      </a:r>
                      <a:r>
                        <a:rPr lang="en-ZA" sz="800" baseline="30000" dirty="0">
                          <a:effectLst/>
                          <a:latin typeface="Arial" panose="020B0604020202020204" pitchFamily="34" charset="0"/>
                          <a:ea typeface="Times New Roman" panose="02020603050405020304" pitchFamily="18" charset="0"/>
                          <a:cs typeface="Arial" panose="020B0604020202020204" pitchFamily="34" charset="0"/>
                        </a:rPr>
                        <a:t>7</a:t>
                      </a:r>
                      <a:r>
                        <a:rPr lang="en-ZA" sz="800" dirty="0">
                          <a:effectLst/>
                          <a:latin typeface="Arial" panose="020B0604020202020204" pitchFamily="34" charset="0"/>
                          <a:ea typeface="Times New Roman" panose="02020603050405020304" pitchFamily="18" charset="0"/>
                          <a:cs typeface="Arial" panose="020B0604020202020204" pitchFamily="34" charset="0"/>
                        </a:rPr>
                        <a:t> or GTg</a:t>
                      </a:r>
                      <a:r>
                        <a:rPr lang="en-ZA" sz="800" baseline="30000" dirty="0">
                          <a:effectLst/>
                          <a:latin typeface="Arial" panose="020B0604020202020204" pitchFamily="34" charset="0"/>
                          <a:ea typeface="Times New Roman" panose="02020603050405020304" pitchFamily="18" charset="0"/>
                          <a:cs typeface="Arial" panose="020B0604020202020204" pitchFamily="34" charset="0"/>
                        </a:rPr>
                        <a:t>7</a:t>
                      </a:r>
                      <a:r>
                        <a:rPr lang="en-ZA" sz="800" dirty="0">
                          <a:effectLst/>
                          <a:latin typeface="Arial" panose="020B0604020202020204" pitchFamily="34" charset="0"/>
                          <a:ea typeface="Times New Roman" panose="02020603050405020304" pitchFamily="18" charset="0"/>
                          <a:cs typeface="Arial" panose="020B0604020202020204" pitchFamily="34" charset="0"/>
                        </a:rPr>
                        <a:t> or GTc</a:t>
                      </a:r>
                      <a:r>
                        <a:rPr lang="en-ZA" sz="800" baseline="30000" dirty="0">
                          <a:effectLst/>
                          <a:latin typeface="Arial" panose="020B0604020202020204" pitchFamily="34" charset="0"/>
                          <a:ea typeface="Times New Roman" panose="02020603050405020304" pitchFamily="18" charset="0"/>
                          <a:cs typeface="Arial" panose="020B0604020202020204" pitchFamily="34" charset="0"/>
                        </a:rPr>
                        <a:t>7</a:t>
                      </a:r>
                      <a:r>
                        <a:rPr lang="en-ZA" sz="800" dirty="0">
                          <a:effectLst/>
                          <a:latin typeface="Arial" panose="020B0604020202020204" pitchFamily="34" charset="0"/>
                          <a:ea typeface="Times New Roman" panose="02020603050405020304" pitchFamily="18" charset="0"/>
                          <a:cs typeface="Arial" panose="020B0604020202020204" pitchFamily="34" charset="0"/>
                        </a:rPr>
                        <a:t>)</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dirty="0">
                          <a:effectLst/>
                          <a:latin typeface="Arial" panose="020B0604020202020204" pitchFamily="34" charset="0"/>
                          <a:ea typeface="Times New Roman" panose="02020603050405020304" pitchFamily="18" charset="0"/>
                          <a:cs typeface="Arial" panose="020B0604020202020204" pitchFamily="34" charset="0"/>
                        </a:rPr>
                        <a:t>5</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Member of SAGC</a:t>
                      </a:r>
                      <a:r>
                        <a:rPr lang="en-ZA" sz="800" baseline="30000">
                          <a:effectLst/>
                          <a:latin typeface="Arial" panose="020B0604020202020204" pitchFamily="34" charset="0"/>
                          <a:ea typeface="Times New Roman" panose="02020603050405020304" pitchFamily="18" charset="0"/>
                          <a:cs typeface="Arial" panose="020B0604020202020204" pitchFamily="34" charset="0"/>
                        </a:rPr>
                        <a:t>7</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5461002"/>
                  </a:ext>
                </a:extLst>
              </a:tr>
              <a:tr h="153119">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Environmental Practitioner</a:t>
                      </a:r>
                      <a:r>
                        <a:rPr lang="en-ZA" sz="800" baseline="30000">
                          <a:effectLst/>
                          <a:latin typeface="Arial" panose="020B0604020202020204" pitchFamily="34" charset="0"/>
                          <a:ea typeface="Times New Roman" panose="02020603050405020304" pitchFamily="18" charset="0"/>
                          <a:cs typeface="Arial" panose="020B0604020202020204" pitchFamily="34" charset="0"/>
                        </a:rPr>
                        <a:t>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Refer to sub-service procurement document</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2974544"/>
                  </a:ext>
                </a:extLst>
              </a:tr>
              <a:tr h="858759">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OHS Specialist</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Investigation/Design Phase: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r>
                        <a:rPr lang="en-ZA" sz="800">
                          <a:effectLst/>
                          <a:latin typeface="Arial" panose="020B0604020202020204" pitchFamily="34" charset="0"/>
                          <a:ea typeface="Times New Roman" panose="02020603050405020304" pitchFamily="18" charset="0"/>
                          <a:cs typeface="Arial" panose="020B0604020202020204" pitchFamily="34" charset="0"/>
                        </a:rPr>
                        <a:t>SACPCMP</a:t>
                      </a:r>
                      <a:r>
                        <a:rPr lang="en-ZA" sz="800" baseline="30000">
                          <a:effectLst/>
                          <a:latin typeface="Arial" panose="020B0604020202020204" pitchFamily="34" charset="0"/>
                          <a:ea typeface="Times New Roman" panose="02020603050405020304" pitchFamily="18" charset="0"/>
                          <a:cs typeface="Arial" panose="020B0604020202020204" pitchFamily="34" charset="0"/>
                        </a:rPr>
                        <a:t>6</a:t>
                      </a:r>
                      <a:r>
                        <a:rPr lang="en-ZA" sz="800">
                          <a:effectLst/>
                          <a:latin typeface="Arial" panose="020B0604020202020204" pitchFamily="34" charset="0"/>
                          <a:ea typeface="Times New Roman" panose="02020603050405020304" pitchFamily="18" charset="0"/>
                          <a:cs typeface="Arial" panose="020B0604020202020204" pitchFamily="34" charset="0"/>
                        </a:rPr>
                        <a:t> registration as a Professional Construction HSE Agent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r>
                        <a:rPr lang="en-ZA" sz="800">
                          <a:effectLst/>
                          <a:latin typeface="Arial" panose="020B0604020202020204" pitchFamily="34" charset="0"/>
                          <a:ea typeface="Times New Roman" panose="02020603050405020304" pitchFamily="18" charset="0"/>
                          <a:cs typeface="Arial" panose="020B0604020202020204" pitchFamily="34" charset="0"/>
                        </a:rPr>
                        <a:t>Construction Phase: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r>
                        <a:rPr lang="en-ZA" sz="800">
                          <a:effectLst/>
                          <a:latin typeface="Arial" panose="020B0604020202020204" pitchFamily="34" charset="0"/>
                          <a:ea typeface="Times New Roman" panose="02020603050405020304" pitchFamily="18" charset="0"/>
                          <a:cs typeface="Arial" panose="020B0604020202020204" pitchFamily="34" charset="0"/>
                        </a:rPr>
                        <a:t>SACPCMP</a:t>
                      </a:r>
                      <a:r>
                        <a:rPr lang="en-ZA" sz="800" baseline="30000">
                          <a:effectLst/>
                          <a:latin typeface="Arial" panose="020B0604020202020204" pitchFamily="34" charset="0"/>
                          <a:ea typeface="Times New Roman" panose="02020603050405020304" pitchFamily="18" charset="0"/>
                          <a:cs typeface="Arial" panose="020B0604020202020204" pitchFamily="34" charset="0"/>
                        </a:rPr>
                        <a:t>6</a:t>
                      </a:r>
                      <a:r>
                        <a:rPr lang="en-ZA" sz="800">
                          <a:effectLst/>
                          <a:latin typeface="Arial" panose="020B0604020202020204" pitchFamily="34" charset="0"/>
                          <a:ea typeface="Times New Roman" panose="02020603050405020304" pitchFamily="18" charset="0"/>
                          <a:cs typeface="Arial" panose="020B0604020202020204" pitchFamily="34" charset="0"/>
                        </a:rPr>
                        <a:t> registration as a Professional Construction HSE Agent or Manager</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As required by SACPCMP</a:t>
                      </a:r>
                      <a:r>
                        <a:rPr lang="en-ZA" sz="800" baseline="30000">
                          <a:effectLst/>
                          <a:latin typeface="Arial" panose="020B0604020202020204" pitchFamily="34" charset="0"/>
                          <a:ea typeface="Times New Roman" panose="02020603050405020304" pitchFamily="18" charset="0"/>
                          <a:cs typeface="Arial" panose="020B0604020202020204" pitchFamily="34" charset="0"/>
                        </a:rPr>
                        <a:t>6</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3193911"/>
                  </a:ext>
                </a:extLst>
              </a:tr>
              <a:tr h="525384">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Road Safety Audit Team Leader</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Tech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Road safety course (5 CPD)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r>
                        <a:rPr lang="en-ZA" sz="800">
                          <a:effectLst/>
                          <a:latin typeface="Arial" panose="020B0604020202020204" pitchFamily="34" charset="0"/>
                          <a:ea typeface="Times New Roman" panose="02020603050405020304" pitchFamily="18" charset="0"/>
                          <a:cs typeface="Arial" panose="020B0604020202020204" pitchFamily="34" charset="0"/>
                        </a:rPr>
                        <a:t>Minimum 2 (two) audits within 3 (three) years</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5878944"/>
                  </a:ext>
                </a:extLst>
              </a:tr>
              <a:tr h="333375">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Contract Engineer</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r>
                        <a:rPr lang="en-ZA" sz="800" i="1">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Relevant Geotechnical Experience.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No</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9499499"/>
                  </a:ext>
                </a:extLst>
              </a:tr>
              <a:tr h="495300">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Assistant Contract Engineer</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Pr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r>
                        <a:rPr lang="en-ZA" sz="800">
                          <a:effectLst/>
                          <a:latin typeface="Arial" panose="020B0604020202020204" pitchFamily="34" charset="0"/>
                          <a:ea typeface="Times New Roman" panose="02020603050405020304" pitchFamily="18" charset="0"/>
                          <a:cs typeface="Arial" panose="020B0604020202020204" pitchFamily="34" charset="0"/>
                        </a:rPr>
                        <a:t> or Pr Tech Eng</a:t>
                      </a:r>
                      <a:r>
                        <a:rPr lang="en-ZA" sz="800" baseline="30000">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800">
                          <a:effectLst/>
                          <a:latin typeface="Arial" panose="020B0604020202020204" pitchFamily="34" charset="0"/>
                          <a:ea typeface="Times New Roman" panose="02020603050405020304" pitchFamily="18" charset="0"/>
                          <a:cs typeface="Arial" panose="020B0604020202020204" pitchFamily="34" charset="0"/>
                        </a:rPr>
                        <a:t>&lt;10</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a:effectLst/>
                          <a:latin typeface="Arial" panose="020B0604020202020204" pitchFamily="34" charset="0"/>
                          <a:ea typeface="Times New Roman" panose="02020603050405020304" pitchFamily="18" charset="0"/>
                          <a:cs typeface="Arial" panose="020B0604020202020204" pitchFamily="34" charset="0"/>
                        </a:rPr>
                        <a:t> </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800" dirty="0">
                          <a:effectLst/>
                          <a:latin typeface="Arial" panose="020B0604020202020204" pitchFamily="34" charset="0"/>
                          <a:ea typeface="Times New Roman" panose="02020603050405020304" pitchFamily="18" charset="0"/>
                          <a:cs typeface="Arial" panose="020B0604020202020204" pitchFamily="34" charset="0"/>
                        </a:rPr>
                        <a:t>In permanent employment of the tendering entity or Targeted Enterprise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902" marR="339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0613652"/>
                  </a:ext>
                </a:extLst>
              </a:tr>
            </a:tbl>
          </a:graphicData>
        </a:graphic>
      </p:graphicFrame>
    </p:spTree>
    <p:extLst>
      <p:ext uri="{BB962C8B-B14F-4D97-AF65-F5344CB8AC3E}">
        <p14:creationId xmlns:p14="http://schemas.microsoft.com/office/powerpoint/2010/main" val="29197924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559067384"/>
              </p:ext>
            </p:extLst>
          </p:nvPr>
        </p:nvGraphicFramePr>
        <p:xfrm>
          <a:off x="396551" y="2227443"/>
          <a:ext cx="8350898" cy="4023360"/>
        </p:xfrm>
        <a:graphic>
          <a:graphicData uri="http://schemas.openxmlformats.org/drawingml/2006/table">
            <a:tbl>
              <a:tblPr firstRow="1" bandRow="1">
                <a:tableStyleId>{5C22544A-7EE6-4342-B048-85BDC9FD1C3A}</a:tableStyleId>
              </a:tblPr>
              <a:tblGrid>
                <a:gridCol w="8350898">
                  <a:extLst>
                    <a:ext uri="{9D8B030D-6E8A-4147-A177-3AD203B41FA5}">
                      <a16:colId xmlns:a16="http://schemas.microsoft.com/office/drawing/2014/main" val="20001"/>
                    </a:ext>
                  </a:extLst>
                </a:gridCol>
              </a:tblGrid>
              <a:tr h="3212722">
                <a:tc>
                  <a:txBody>
                    <a:bodyPr/>
                    <a:lstStyle/>
                    <a:p>
                      <a:pPr>
                        <a:lnSpc>
                          <a:spcPct val="100000"/>
                        </a:lnSpc>
                        <a:spcAft>
                          <a:spcPts val="0"/>
                        </a:spcAft>
                      </a:pPr>
                      <a:r>
                        <a:rPr lang="en-US" sz="1400" b="1" kern="1200" cap="all" dirty="0">
                          <a:solidFill>
                            <a:schemeClr val="tx1"/>
                          </a:solidFill>
                          <a:effectLst/>
                          <a:latin typeface="+mn-lt"/>
                          <a:ea typeface="+mn-ea"/>
                          <a:cs typeface="+mn-cs"/>
                        </a:rPr>
                        <a:t>C3.7	ADMINISTRATION AND MONITORING OF THE WORKS CONTRACT</a:t>
                      </a:r>
                    </a:p>
                    <a:p>
                      <a:pPr>
                        <a:lnSpc>
                          <a:spcPct val="100000"/>
                        </a:lnSpc>
                        <a:spcAft>
                          <a:spcPts val="0"/>
                        </a:spcAft>
                      </a:pPr>
                      <a:endParaRPr lang="en-US" sz="1400" b="1" kern="1200" cap="all" dirty="0">
                        <a:solidFill>
                          <a:schemeClr val="tx1"/>
                        </a:solidFill>
                        <a:effectLst/>
                        <a:latin typeface="+mn-lt"/>
                        <a:ea typeface="+mn-ea"/>
                        <a:cs typeface="+mn-cs"/>
                      </a:endParaRPr>
                    </a:p>
                    <a:p>
                      <a:pPr>
                        <a:lnSpc>
                          <a:spcPct val="100000"/>
                        </a:lnSpc>
                        <a:spcAft>
                          <a:spcPts val="0"/>
                        </a:spcAft>
                      </a:pPr>
                      <a:r>
                        <a:rPr lang="en-US" sz="1400" b="1" kern="1200" dirty="0">
                          <a:solidFill>
                            <a:schemeClr val="tx1"/>
                          </a:solidFill>
                          <a:effectLst/>
                          <a:latin typeface="+mn-lt"/>
                          <a:ea typeface="+mn-ea"/>
                          <a:cs typeface="+mn-cs"/>
                        </a:rPr>
                        <a:t>C3.7.2	Administration and Monitoring</a:t>
                      </a:r>
                    </a:p>
                    <a:p>
                      <a:pPr>
                        <a:lnSpc>
                          <a:spcPct val="100000"/>
                        </a:lnSpc>
                        <a:spcAft>
                          <a:spcPts val="0"/>
                        </a:spcAft>
                      </a:pPr>
                      <a:endParaRPr lang="en-US" sz="1400" b="0" kern="1200" dirty="0">
                        <a:solidFill>
                          <a:schemeClr val="tx1"/>
                        </a:solidFill>
                        <a:effectLst/>
                        <a:latin typeface="+mn-lt"/>
                        <a:ea typeface="+mn-ea"/>
                        <a:cs typeface="+mn-cs"/>
                      </a:endParaRPr>
                    </a:p>
                    <a:p>
                      <a:pPr lvl="0">
                        <a:tabLst>
                          <a:tab pos="360000" algn="l"/>
                        </a:tabLst>
                      </a:pPr>
                      <a:r>
                        <a:rPr lang="en-ZA" sz="1400" b="0" kern="1200" dirty="0">
                          <a:solidFill>
                            <a:schemeClr val="tx1"/>
                          </a:solidFill>
                          <a:effectLst/>
                          <a:latin typeface="+mn-lt"/>
                          <a:ea typeface="+mn-ea"/>
                          <a:cs typeface="+mn-cs"/>
                        </a:rPr>
                        <a:t>a)	Fulfilling the functions of the Contract Engineer (CE)</a:t>
                      </a:r>
                      <a:endParaRPr lang="en-US" sz="1400" b="0" kern="1200" dirty="0">
                        <a:solidFill>
                          <a:schemeClr val="tx1"/>
                        </a:solidFill>
                        <a:effectLst/>
                        <a:latin typeface="+mn-lt"/>
                        <a:ea typeface="+mn-ea"/>
                        <a:cs typeface="+mn-cs"/>
                      </a:endParaRPr>
                    </a:p>
                    <a:p>
                      <a:r>
                        <a:rPr lang="en-ZA" sz="1400" b="1" kern="1200" dirty="0">
                          <a:solidFill>
                            <a:schemeClr val="tx1"/>
                          </a:solidFill>
                          <a:effectLst/>
                          <a:latin typeface="+mn-lt"/>
                          <a:ea typeface="+mn-ea"/>
                          <a:cs typeface="+mn-cs"/>
                        </a:rPr>
                        <a:t> </a:t>
                      </a:r>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Three (3) months prior to the commencement of the Works Contract, the Service Provider shall submit for consideration and approval to the Employer a detailed proposal in the Employer’s prescribed format which shall include a CV of appropriate experience and qualifications for the proposed Contract Engineer. In addition, the Service Provider shall also complete Returnable Schedule Forms B1 and B2 for the proposed Contract Engineer. Amongst other criteria to be used, shall be the individual threshold of 80% and the limitation to participate in a maximum number of 6 (six) conventional contracts in active construction phase with the Employer which will be completed after the Taking-Over Certificate is issued to the Contractor.</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The approved Engineer for the project shall be that person listed in the tender as the Contracts Engineer, who shall be authorized by the Service Provider to carry out the work intended by the specifications and the duties required by the FIDIC general conditions of contract. </a:t>
                      </a:r>
                      <a:endParaRPr lang="en-US" sz="1400" b="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0320">
                <a:tc>
                  <a:txBody>
                    <a:bodyPr/>
                    <a:lstStyle/>
                    <a:p>
                      <a:pPr marL="571500" indent="-285750">
                        <a:lnSpc>
                          <a:spcPct val="100000"/>
                        </a:lnSpc>
                        <a:spcAft>
                          <a:spcPts val="0"/>
                        </a:spcAft>
                        <a:buFont typeface="Arial" panose="020B0604020202020204" pitchFamily="34" charset="0"/>
                        <a:buChar char="•"/>
                      </a:pPr>
                      <a:endParaRPr lang="en-ZA" sz="1400" b="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6311411"/>
                  </a:ext>
                </a:extLst>
              </a:tr>
            </a:tbl>
          </a:graphicData>
        </a:graphic>
      </p:graphicFrame>
      <p:sp>
        <p:nvSpPr>
          <p:cNvPr id="4" name="TextBox 3">
            <a:extLst>
              <a:ext uri="{FF2B5EF4-FFF2-40B4-BE49-F238E27FC236}">
                <a16:creationId xmlns:a16="http://schemas.microsoft.com/office/drawing/2014/main" id="{F74C3A59-23BF-46B2-8D58-CC9D2347D28D}"/>
              </a:ext>
            </a:extLst>
          </p:cNvPr>
          <p:cNvSpPr txBox="1"/>
          <p:nvPr/>
        </p:nvSpPr>
        <p:spPr>
          <a:xfrm>
            <a:off x="0" y="109716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a:t>
            </a:r>
            <a:r>
              <a:rPr lang="en-ZA" b="1" dirty="0">
                <a:solidFill>
                  <a:srgbClr val="E7E6E6"/>
                </a:solidFill>
              </a:rPr>
              <a:t>CONTRACT SANRAL X.004-051-2018/1F</a:t>
            </a:r>
          </a:p>
        </p:txBody>
      </p:sp>
    </p:spTree>
    <p:extLst>
      <p:ext uri="{BB962C8B-B14F-4D97-AF65-F5344CB8AC3E}">
        <p14:creationId xmlns:p14="http://schemas.microsoft.com/office/powerpoint/2010/main" val="5739448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274664314"/>
              </p:ext>
            </p:extLst>
          </p:nvPr>
        </p:nvGraphicFramePr>
        <p:xfrm>
          <a:off x="757801" y="1897567"/>
          <a:ext cx="7776600" cy="5180165"/>
        </p:xfrm>
        <a:graphic>
          <a:graphicData uri="http://schemas.openxmlformats.org/drawingml/2006/table">
            <a:tbl>
              <a:tblPr firstRow="1" bandRow="1">
                <a:tableStyleId>{5C22544A-7EE6-4342-B048-85BDC9FD1C3A}</a:tableStyleId>
              </a:tblPr>
              <a:tblGrid>
                <a:gridCol w="7776600">
                  <a:extLst>
                    <a:ext uri="{9D8B030D-6E8A-4147-A177-3AD203B41FA5}">
                      <a16:colId xmlns:a16="http://schemas.microsoft.com/office/drawing/2014/main" val="20001"/>
                    </a:ext>
                  </a:extLst>
                </a:gridCol>
              </a:tblGrid>
              <a:tr h="4875365">
                <a:tc>
                  <a:txBody>
                    <a:bodyPr/>
                    <a:lstStyle/>
                    <a:p>
                      <a:pPr>
                        <a:lnSpc>
                          <a:spcPct val="100000"/>
                        </a:lnSpc>
                        <a:spcAft>
                          <a:spcPts val="0"/>
                        </a:spcAft>
                        <a:tabLst>
                          <a:tab pos="360000" algn="l"/>
                          <a:tab pos="540000" algn="l"/>
                          <a:tab pos="720000" algn="l"/>
                        </a:tabLst>
                      </a:pPr>
                      <a:r>
                        <a:rPr lang="en-US" sz="1400" b="1" kern="1200" cap="all" dirty="0">
                          <a:solidFill>
                            <a:schemeClr val="tx1"/>
                          </a:solidFill>
                          <a:effectLst/>
                          <a:latin typeface="+mn-lt"/>
                          <a:ea typeface="+mn-ea"/>
                          <a:cs typeface="+mn-cs"/>
                        </a:rPr>
                        <a:t>C3.7		ADMINISTRATION AND MONITORING OF THE WORKS CONTRACT</a:t>
                      </a:r>
                    </a:p>
                    <a:p>
                      <a:pPr>
                        <a:lnSpc>
                          <a:spcPct val="100000"/>
                        </a:lnSpc>
                        <a:spcAft>
                          <a:spcPts val="0"/>
                        </a:spcAft>
                        <a:tabLst>
                          <a:tab pos="360000" algn="l"/>
                          <a:tab pos="720000" algn="l"/>
                        </a:tabLst>
                      </a:pPr>
                      <a:endParaRPr lang="en-US" sz="1400" b="1" kern="1200" cap="all" dirty="0">
                        <a:solidFill>
                          <a:schemeClr val="tx1"/>
                        </a:solidFill>
                        <a:effectLst/>
                        <a:latin typeface="+mn-lt"/>
                        <a:ea typeface="+mn-ea"/>
                        <a:cs typeface="+mn-cs"/>
                      </a:endParaRPr>
                    </a:p>
                    <a:p>
                      <a:pPr>
                        <a:lnSpc>
                          <a:spcPct val="100000"/>
                        </a:lnSpc>
                        <a:spcAft>
                          <a:spcPts val="0"/>
                        </a:spcAft>
                        <a:tabLst>
                          <a:tab pos="360000" algn="l"/>
                          <a:tab pos="720000" algn="l"/>
                        </a:tabLst>
                      </a:pPr>
                      <a:r>
                        <a:rPr lang="en-US" sz="1400" b="1" kern="1200" dirty="0">
                          <a:solidFill>
                            <a:schemeClr val="tx1"/>
                          </a:solidFill>
                          <a:effectLst/>
                          <a:latin typeface="+mn-lt"/>
                          <a:ea typeface="+mn-ea"/>
                          <a:cs typeface="+mn-cs"/>
                        </a:rPr>
                        <a:t>C3.7.3	Establishment of supervisory personnel on site</a:t>
                      </a:r>
                      <a:r>
                        <a:rPr lang="en-ZA" sz="1400" b="1" kern="1200" dirty="0">
                          <a:solidFill>
                            <a:schemeClr val="tx1"/>
                          </a:solidFill>
                          <a:effectLst/>
                          <a:latin typeface="+mn-lt"/>
                          <a:ea typeface="+mn-ea"/>
                          <a:cs typeface="+mn-cs"/>
                        </a:rPr>
                        <a:t> </a:t>
                      </a:r>
                    </a:p>
                    <a:p>
                      <a:pPr>
                        <a:tabLst>
                          <a:tab pos="360000" algn="l"/>
                          <a:tab pos="720000" algn="l"/>
                        </a:tabLst>
                      </a:pPr>
                      <a:r>
                        <a:rPr lang="en-ZA" sz="1400" b="1" kern="1200" dirty="0">
                          <a:solidFill>
                            <a:schemeClr val="tx1"/>
                          </a:solidFill>
                          <a:effectLst/>
                          <a:latin typeface="+mn-lt"/>
                          <a:ea typeface="+mn-ea"/>
                          <a:cs typeface="+mn-cs"/>
                        </a:rPr>
                        <a:t> </a:t>
                      </a:r>
                      <a:endParaRPr lang="en-US" sz="1400" b="1" kern="1200" dirty="0">
                        <a:solidFill>
                          <a:schemeClr val="tx1"/>
                        </a:solidFill>
                        <a:effectLst/>
                        <a:latin typeface="+mn-lt"/>
                        <a:ea typeface="+mn-ea"/>
                        <a:cs typeface="+mn-cs"/>
                      </a:endParaRPr>
                    </a:p>
                    <a:p>
                      <a:pPr>
                        <a:tabLst>
                          <a:tab pos="360000" algn="l"/>
                          <a:tab pos="720000" algn="l"/>
                        </a:tabLst>
                      </a:pPr>
                      <a:r>
                        <a:rPr lang="en-ZA" sz="1400" b="1" kern="1200" dirty="0">
                          <a:solidFill>
                            <a:schemeClr val="tx1"/>
                          </a:solidFill>
                          <a:effectLst/>
                          <a:latin typeface="+mn-lt"/>
                          <a:ea typeface="+mn-ea"/>
                          <a:cs typeface="+mn-cs"/>
                        </a:rPr>
                        <a:t>a)   Supervisory team</a:t>
                      </a:r>
                      <a:endParaRPr lang="en-US" sz="1400" b="1"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The Service Provider shall be required to provide a team on site to monitor, administer and measure the Works in accordance with the requirements of the Works Contract, Employer’s standard require­ments and industry good practice.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Provision has been made in the Pricing Schedule for the envisaged staffing requirement. The establishment of such staff, however, shall be subject to the approval of the Employer.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The minimum requirements for qualification and experience of the supervisory team are specified in Clause C3.1.11. </a:t>
                      </a: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80295">
                <a:tc>
                  <a:txBody>
                    <a:bodyPr/>
                    <a:lstStyle/>
                    <a:p>
                      <a:pPr marL="571500" indent="-285750">
                        <a:lnSpc>
                          <a:spcPct val="100000"/>
                        </a:lnSpc>
                        <a:spcAft>
                          <a:spcPts val="0"/>
                        </a:spcAft>
                        <a:buFont typeface="Arial" panose="020B0604020202020204" pitchFamily="34" charset="0"/>
                        <a:buChar char="•"/>
                      </a:pPr>
                      <a:endParaRPr lang="en-ZA" sz="1400" b="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6311411"/>
                  </a:ext>
                </a:extLst>
              </a:tr>
            </a:tbl>
          </a:graphicData>
        </a:graphic>
      </p:graphicFrame>
      <p:sp>
        <p:nvSpPr>
          <p:cNvPr id="4" name="TextBox 3">
            <a:extLst>
              <a:ext uri="{FF2B5EF4-FFF2-40B4-BE49-F238E27FC236}">
                <a16:creationId xmlns:a16="http://schemas.microsoft.com/office/drawing/2014/main" id="{42C956CC-D534-D604-9E6D-EA06D8F0728F}"/>
              </a:ext>
            </a:extLst>
          </p:cNvPr>
          <p:cNvSpPr txBox="1"/>
          <p:nvPr/>
        </p:nvSpPr>
        <p:spPr>
          <a:xfrm>
            <a:off x="-3707" y="1562445"/>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a:t>
            </a:r>
            <a:r>
              <a:rPr lang="en-ZA" b="1" dirty="0">
                <a:solidFill>
                  <a:srgbClr val="E7E6E6"/>
                </a:solidFill>
              </a:rPr>
              <a:t>CONTRACT SANRAL X.004-051-2018/1F</a:t>
            </a:r>
          </a:p>
        </p:txBody>
      </p:sp>
    </p:spTree>
    <p:extLst>
      <p:ext uri="{BB962C8B-B14F-4D97-AF65-F5344CB8AC3E}">
        <p14:creationId xmlns:p14="http://schemas.microsoft.com/office/powerpoint/2010/main" val="19297070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00956C-2CB6-4986-9A92-463647F2B09E}"/>
              </a:ext>
            </a:extLst>
          </p:cNvPr>
          <p:cNvSpPr txBox="1"/>
          <p:nvPr/>
        </p:nvSpPr>
        <p:spPr>
          <a:xfrm>
            <a:off x="-3706" y="1475639"/>
            <a:ext cx="9147706" cy="369332"/>
          </a:xfrm>
          <a:prstGeom prst="rect">
            <a:avLst/>
          </a:prstGeom>
          <a:solidFill>
            <a:schemeClr val="bg2">
              <a:lumMod val="65000"/>
            </a:schemeClr>
          </a:solidFill>
        </p:spPr>
        <p:txBody>
          <a:bodyPr wrap="square" rtlCol="0">
            <a:spAutoFit/>
          </a:bodyPr>
          <a:lstStyle/>
          <a:p>
            <a:pPr lvl="0"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C4 SITE INFORMATION – </a:t>
            </a:r>
            <a:r>
              <a:rPr lang="en-ZA" b="1" dirty="0">
                <a:solidFill>
                  <a:srgbClr val="E7E6E6"/>
                </a:solidFill>
              </a:rPr>
              <a:t>CONTRACT SANRAL X.004-051-2018/1F</a:t>
            </a:r>
          </a:p>
        </p:txBody>
      </p:sp>
      <p:sp>
        <p:nvSpPr>
          <p:cNvPr id="5" name="Rectangle 4">
            <a:extLst>
              <a:ext uri="{FF2B5EF4-FFF2-40B4-BE49-F238E27FC236}">
                <a16:creationId xmlns:a16="http://schemas.microsoft.com/office/drawing/2014/main" id="{3D85A1B9-7276-4C96-B56E-A15411C56A9B}"/>
              </a:ext>
            </a:extLst>
          </p:cNvPr>
          <p:cNvSpPr/>
          <p:nvPr/>
        </p:nvSpPr>
        <p:spPr>
          <a:xfrm>
            <a:off x="872819" y="2645050"/>
            <a:ext cx="7394656" cy="3262432"/>
          </a:xfrm>
          <a:prstGeom prst="rect">
            <a:avLst/>
          </a:prstGeom>
        </p:spPr>
        <p:txBody>
          <a:bodyPr wrap="square">
            <a:spAutoFit/>
          </a:bodyPr>
          <a:lstStyle/>
          <a:p>
            <a:pPr algn="just">
              <a:spcBef>
                <a:spcPts val="300"/>
              </a:spcBef>
              <a:spcAft>
                <a:spcPts val="300"/>
              </a:spcAft>
              <a:tabLst>
                <a:tab pos="457200" algn="l"/>
                <a:tab pos="540385" algn="l"/>
              </a:tabLst>
            </a:pPr>
            <a:r>
              <a:rPr lang="en-GB" sz="1400" b="1" cap="all" dirty="0">
                <a:effectLst/>
                <a:ea typeface="Times New Roman" panose="02020603050405020304" pitchFamily="18" charset="0"/>
                <a:cs typeface="Times New Roman" panose="02020603050405020304" pitchFamily="18" charset="0"/>
              </a:rPr>
              <a:t>C.4.1	</a:t>
            </a:r>
            <a:r>
              <a:rPr lang="en-GB" sz="1400" b="1" cap="all" dirty="0">
                <a:ea typeface="Times New Roman" panose="02020603050405020304" pitchFamily="18" charset="0"/>
                <a:cs typeface="Times New Roman" panose="02020603050405020304" pitchFamily="18" charset="0"/>
              </a:rPr>
              <a:t>LOCATION OF THE PROJECT</a:t>
            </a:r>
          </a:p>
          <a:p>
            <a:pPr algn="just">
              <a:spcBef>
                <a:spcPts val="300"/>
              </a:spcBef>
              <a:spcAft>
                <a:spcPts val="300"/>
              </a:spcAft>
              <a:tabLst>
                <a:tab pos="457200" algn="l"/>
                <a:tab pos="540385" algn="l"/>
              </a:tabLst>
            </a:pPr>
            <a:endParaRPr lang="en-GB" sz="1400" b="1" cap="all" dirty="0">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The proposed project relates to all geotechnical assets located along the National Road Network of the SANRAL Eastern Region, excluding concession routes, within the provincial boundaries of KwaZulu-Natal. The National Routes in the Eastern Region include: </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N2 (Previously R61) from </a:t>
            </a:r>
            <a:r>
              <a:rPr lang="en-ZA" sz="1400" dirty="0" err="1">
                <a:effectLst/>
                <a:ea typeface="Times New Roman" panose="02020603050405020304" pitchFamily="18" charset="0"/>
                <a:cs typeface="Arial" panose="020B0604020202020204" pitchFamily="34" charset="0"/>
              </a:rPr>
              <a:t>Mtumvuna</a:t>
            </a:r>
            <a:r>
              <a:rPr lang="en-ZA" sz="1400" dirty="0">
                <a:effectLst/>
                <a:ea typeface="Times New Roman" panose="02020603050405020304" pitchFamily="18" charset="0"/>
                <a:cs typeface="Arial" panose="020B0604020202020204" pitchFamily="34" charset="0"/>
              </a:rPr>
              <a:t> River to </a:t>
            </a:r>
            <a:r>
              <a:rPr lang="en-ZA" sz="1400" dirty="0" err="1">
                <a:effectLst/>
                <a:ea typeface="Times New Roman" panose="02020603050405020304" pitchFamily="18" charset="0"/>
                <a:cs typeface="Arial" panose="020B0604020202020204" pitchFamily="34" charset="0"/>
              </a:rPr>
              <a:t>Mbizana</a:t>
            </a:r>
            <a:r>
              <a:rPr lang="en-ZA" sz="1400" dirty="0">
                <a:effectLst/>
                <a:ea typeface="Times New Roman" panose="02020603050405020304" pitchFamily="18" charset="0"/>
                <a:cs typeface="Arial" panose="020B0604020202020204" pitchFamily="34" charset="0"/>
              </a:rPr>
              <a:t> River (Section 22) – Estimated distance is 45 km</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N2- Brookes Nek (Provincial Boundary) to Port Shepstone (Sections 21X &amp; 22X)</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N2 – Port Shepstone to Mpumalanga Border ( Sections 22 to 32) </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N3 from Durban to </a:t>
            </a:r>
            <a:r>
              <a:rPr lang="en-ZA" sz="1400" dirty="0" err="1">
                <a:effectLst/>
                <a:ea typeface="Times New Roman" panose="02020603050405020304" pitchFamily="18" charset="0"/>
                <a:cs typeface="Arial" panose="020B0604020202020204" pitchFamily="34" charset="0"/>
              </a:rPr>
              <a:t>Cedara</a:t>
            </a:r>
            <a:r>
              <a:rPr lang="en-ZA" sz="1400" dirty="0">
                <a:effectLst/>
                <a:ea typeface="Times New Roman" panose="02020603050405020304" pitchFamily="18" charset="0"/>
                <a:cs typeface="Arial" panose="020B0604020202020204" pitchFamily="34" charset="0"/>
              </a:rPr>
              <a:t> ( Hiton) – Estimate 82km</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N11 from Bergville interchange to </a:t>
            </a:r>
            <a:r>
              <a:rPr lang="en-ZA" sz="1400" dirty="0" err="1">
                <a:effectLst/>
                <a:ea typeface="Times New Roman" panose="02020603050405020304" pitchFamily="18" charset="0"/>
                <a:cs typeface="Arial" panose="020B0604020202020204" pitchFamily="34" charset="0"/>
              </a:rPr>
              <a:t>Volksrust</a:t>
            </a:r>
            <a:r>
              <a:rPr lang="en-ZA" sz="1400" dirty="0">
                <a:effectLst/>
                <a:ea typeface="Times New Roman" panose="02020603050405020304" pitchFamily="18" charset="0"/>
                <a:cs typeface="Arial" panose="020B0604020202020204" pitchFamily="34" charset="0"/>
              </a:rPr>
              <a:t> (Sections 1 to 3). Estimated distance of 175km</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P720 (R69) from N2 to </a:t>
            </a:r>
            <a:r>
              <a:rPr lang="en-ZA" sz="1400" dirty="0" err="1">
                <a:effectLst/>
                <a:ea typeface="Times New Roman" panose="02020603050405020304" pitchFamily="18" charset="0"/>
                <a:cs typeface="Arial" panose="020B0604020202020204" pitchFamily="34" charset="0"/>
              </a:rPr>
              <a:t>Golela</a:t>
            </a:r>
            <a:r>
              <a:rPr lang="en-ZA" sz="1400" dirty="0">
                <a:effectLst/>
                <a:ea typeface="Times New Roman" panose="02020603050405020304" pitchFamily="18" charset="0"/>
                <a:cs typeface="Arial" panose="020B0604020202020204" pitchFamily="34" charset="0"/>
              </a:rPr>
              <a:t> Border post with Swaziland. Estimated distance of 10km</a:t>
            </a:r>
            <a:endParaRPr lang="en-US" sz="1400" dirty="0">
              <a:effectLst/>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n-ZA" sz="1400" dirty="0">
                <a:effectLst/>
                <a:ea typeface="Times New Roman" panose="02020603050405020304" pitchFamily="18" charset="0"/>
                <a:cs typeface="Arial" panose="020B0604020202020204" pitchFamily="34" charset="0"/>
              </a:rPr>
              <a:t>R022 from </a:t>
            </a:r>
            <a:r>
              <a:rPr lang="en-ZA" sz="1400" dirty="0" err="1">
                <a:effectLst/>
                <a:ea typeface="Times New Roman" panose="02020603050405020304" pitchFamily="18" charset="0"/>
                <a:cs typeface="Arial" panose="020B0604020202020204" pitchFamily="34" charset="0"/>
              </a:rPr>
              <a:t>Hluhluwe</a:t>
            </a:r>
            <a:r>
              <a:rPr lang="en-ZA" sz="1400" dirty="0">
                <a:effectLst/>
                <a:ea typeface="Times New Roman" panose="02020603050405020304" pitchFamily="18" charset="0"/>
                <a:cs typeface="Arial" panose="020B0604020202020204" pitchFamily="34" charset="0"/>
              </a:rPr>
              <a:t> to Khosi Bay Border Post ( Sections 1 to 5). Estimated distance of 175km. </a:t>
            </a:r>
            <a:endParaRPr lang="en-US" sz="1400" dirty="0">
              <a:effectLst/>
              <a:ea typeface="Times New Roman" panose="02020603050405020304" pitchFamily="18" charset="0"/>
              <a:cs typeface="Times New Roman" panose="02020603050405020304" pitchFamily="18" charset="0"/>
            </a:endParaRPr>
          </a:p>
          <a:p>
            <a:pPr algn="just">
              <a:spcBef>
                <a:spcPts val="300"/>
              </a:spcBef>
              <a:spcAft>
                <a:spcPts val="300"/>
              </a:spcAft>
              <a:tabLst>
                <a:tab pos="457200" algn="l"/>
                <a:tab pos="540385" algn="l"/>
              </a:tabLst>
            </a:pPr>
            <a:endParaRPr lang="en-US" sz="1400" b="1" cap="all"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45558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00956C-2CB6-4986-9A92-463647F2B09E}"/>
              </a:ext>
            </a:extLst>
          </p:cNvPr>
          <p:cNvSpPr txBox="1"/>
          <p:nvPr/>
        </p:nvSpPr>
        <p:spPr>
          <a:xfrm>
            <a:off x="-3706" y="1475639"/>
            <a:ext cx="9147706" cy="369332"/>
          </a:xfrm>
          <a:prstGeom prst="rect">
            <a:avLst/>
          </a:prstGeom>
          <a:solidFill>
            <a:schemeClr val="bg2">
              <a:lumMod val="65000"/>
            </a:schemeClr>
          </a:solidFill>
        </p:spPr>
        <p:txBody>
          <a:bodyPr wrap="square" rtlCol="0">
            <a:spAutoFit/>
          </a:bodyPr>
          <a:lstStyle/>
          <a:p>
            <a:pPr lvl="0"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C4 SITE INFORMATION – </a:t>
            </a:r>
            <a:r>
              <a:rPr lang="en-ZA" b="1" dirty="0">
                <a:solidFill>
                  <a:srgbClr val="E7E6E6"/>
                </a:solidFill>
              </a:rPr>
              <a:t>CONTRACT SANRAL X.004-051-2018/1F</a:t>
            </a:r>
          </a:p>
        </p:txBody>
      </p:sp>
      <p:sp>
        <p:nvSpPr>
          <p:cNvPr id="5" name="Rectangle 4">
            <a:extLst>
              <a:ext uri="{FF2B5EF4-FFF2-40B4-BE49-F238E27FC236}">
                <a16:creationId xmlns:a16="http://schemas.microsoft.com/office/drawing/2014/main" id="{3D85A1B9-7276-4C96-B56E-A15411C56A9B}"/>
              </a:ext>
            </a:extLst>
          </p:cNvPr>
          <p:cNvSpPr/>
          <p:nvPr/>
        </p:nvSpPr>
        <p:spPr>
          <a:xfrm>
            <a:off x="872819" y="2357901"/>
            <a:ext cx="7394656" cy="3477875"/>
          </a:xfrm>
          <a:prstGeom prst="rect">
            <a:avLst/>
          </a:prstGeom>
        </p:spPr>
        <p:txBody>
          <a:bodyPr wrap="square">
            <a:spAutoFit/>
          </a:bodyPr>
          <a:lstStyle/>
          <a:p>
            <a:pPr algn="just">
              <a:spcBef>
                <a:spcPts val="300"/>
              </a:spcBef>
              <a:spcAft>
                <a:spcPts val="300"/>
              </a:spcAft>
              <a:tabLst>
                <a:tab pos="457200" algn="l"/>
              </a:tabLst>
            </a:pPr>
            <a:r>
              <a:rPr lang="en-GB" sz="1400" b="1" cap="all" dirty="0">
                <a:effectLst/>
                <a:ea typeface="Times New Roman" panose="02020603050405020304" pitchFamily="18" charset="0"/>
                <a:cs typeface="Times New Roman" panose="02020603050405020304" pitchFamily="18" charset="0"/>
              </a:rPr>
              <a:t>C.4.2	GEOTECHNICAL Information</a:t>
            </a:r>
            <a:endParaRPr lang="en-US" sz="1400" b="1" cap="all" dirty="0">
              <a:effectLst/>
              <a:ea typeface="Times New Roman" panose="02020603050405020304" pitchFamily="18" charset="0"/>
              <a:cs typeface="Times New Roman" panose="02020603050405020304" pitchFamily="18" charset="0"/>
            </a:endParaRPr>
          </a:p>
          <a:p>
            <a:pPr algn="just"/>
            <a:r>
              <a:rPr lang="en-GB"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Times New Roman" panose="02020603050405020304" pitchFamily="18" charset="0"/>
              </a:rPr>
              <a:t>A list of current and historic geotechnical contracts is provided in Appendix G. The list contains information regarding location and type of geotechnical problem, the remedial measures, construction details (if available) and monitoring information.</a:t>
            </a:r>
            <a:endParaRPr lang="en-US" sz="1400" dirty="0">
              <a:effectLst/>
              <a:ea typeface="Times New Roman" panose="02020603050405020304" pitchFamily="18" charset="0"/>
              <a:cs typeface="Times New Roman" panose="02020603050405020304" pitchFamily="18" charset="0"/>
            </a:endParaRPr>
          </a:p>
          <a:p>
            <a:pPr algn="just"/>
            <a:endParaRPr lang="en-ZA" sz="1400" dirty="0">
              <a:ea typeface="Times New Roman" panose="02020603050405020304" pitchFamily="18" charset="0"/>
              <a:cs typeface="Arial" panose="020B0604020202020204" pitchFamily="34" charset="0"/>
            </a:endParaRPr>
          </a:p>
          <a:p>
            <a:pPr algn="just"/>
            <a:endParaRPr lang="en-ZA" sz="1400" dirty="0">
              <a:effectLst/>
              <a:ea typeface="Times New Roman" panose="02020603050405020304" pitchFamily="18" charset="0"/>
              <a:cs typeface="Arial" panose="020B0604020202020204" pitchFamily="34" charset="0"/>
            </a:endParaRPr>
          </a:p>
          <a:p>
            <a:pPr algn="just"/>
            <a:endParaRPr lang="en-ZA" sz="1400" dirty="0">
              <a:ea typeface="Times New Roman" panose="02020603050405020304" pitchFamily="18" charset="0"/>
              <a:cs typeface="Arial" panose="020B0604020202020204" pitchFamily="34" charset="0"/>
            </a:endParaRPr>
          </a:p>
          <a:p>
            <a:pPr algn="just"/>
            <a:endParaRPr lang="en-US" sz="1400" dirty="0">
              <a:effectLst/>
              <a:ea typeface="Times New Roman" panose="02020603050405020304" pitchFamily="18" charset="0"/>
              <a:cs typeface="Times New Roman" panose="02020603050405020304" pitchFamily="18" charset="0"/>
            </a:endParaRPr>
          </a:p>
          <a:p>
            <a:pPr algn="just">
              <a:spcBef>
                <a:spcPts val="300"/>
              </a:spcBef>
              <a:spcAft>
                <a:spcPts val="300"/>
              </a:spcAft>
              <a:tabLst>
                <a:tab pos="457200" algn="l"/>
              </a:tabLst>
            </a:pPr>
            <a:r>
              <a:rPr lang="en-GB" sz="1400" b="1" cap="all" dirty="0">
                <a:effectLst/>
                <a:ea typeface="Times New Roman" panose="02020603050405020304" pitchFamily="18" charset="0"/>
                <a:cs typeface="Times New Roman" panose="02020603050405020304" pitchFamily="18" charset="0"/>
              </a:rPr>
              <a:t>C.4.3	MATERIAL SOURCES</a:t>
            </a:r>
            <a:endParaRPr lang="en-US" sz="1400" b="1" cap="all" dirty="0">
              <a:effectLst/>
              <a:ea typeface="Times New Roman" panose="02020603050405020304" pitchFamily="18" charset="0"/>
              <a:cs typeface="Times New Roman" panose="02020603050405020304" pitchFamily="18" charset="0"/>
            </a:endParaRPr>
          </a:p>
          <a:p>
            <a:pPr algn="just"/>
            <a:r>
              <a:rPr lang="en-GB"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Times New Roman" panose="02020603050405020304" pitchFamily="18" charset="0"/>
              </a:rPr>
              <a:t>The nearest and most economical commercial material sources must be utilised when required. The necessary sampling and testing of materials shall be undertaken to ensure that the materials conform to the specified engineering properties. Provision has been made in the Pricing Schedule</a:t>
            </a:r>
            <a:endParaRPr lang="en-US" sz="1400" dirty="0">
              <a:effectLst/>
              <a:ea typeface="Times New Roman" panose="02020603050405020304" pitchFamily="18" charset="0"/>
              <a:cs typeface="Times New Roman" panose="02020603050405020304" pitchFamily="18" charset="0"/>
            </a:endParaRPr>
          </a:p>
          <a:p>
            <a:pPr algn="just">
              <a:spcBef>
                <a:spcPts val="300"/>
              </a:spcBef>
              <a:spcAft>
                <a:spcPts val="300"/>
              </a:spcAft>
              <a:tabLst>
                <a:tab pos="457200" algn="l"/>
                <a:tab pos="540385" algn="l"/>
              </a:tabLst>
            </a:pPr>
            <a:endParaRPr lang="en-US" sz="1400" b="1" cap="all"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48081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00956C-2CB6-4986-9A92-463647F2B09E}"/>
              </a:ext>
            </a:extLst>
          </p:cNvPr>
          <p:cNvSpPr txBox="1"/>
          <p:nvPr/>
        </p:nvSpPr>
        <p:spPr>
          <a:xfrm>
            <a:off x="-3706" y="1475639"/>
            <a:ext cx="9147706" cy="369332"/>
          </a:xfrm>
          <a:prstGeom prst="rect">
            <a:avLst/>
          </a:prstGeom>
          <a:solidFill>
            <a:schemeClr val="bg2">
              <a:lumMod val="65000"/>
            </a:schemeClr>
          </a:solidFill>
        </p:spPr>
        <p:txBody>
          <a:bodyPr wrap="square" rtlCol="0">
            <a:spAutoFit/>
          </a:bodyPr>
          <a:lstStyle/>
          <a:p>
            <a:pPr lvl="0"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C4 SITE INFORMATION – </a:t>
            </a:r>
            <a:r>
              <a:rPr lang="en-ZA" b="1" dirty="0">
                <a:solidFill>
                  <a:srgbClr val="E7E6E6"/>
                </a:solidFill>
              </a:rPr>
              <a:t>CONTRACT SANRAL X.004-051-2018/1F</a:t>
            </a:r>
          </a:p>
        </p:txBody>
      </p:sp>
      <p:sp>
        <p:nvSpPr>
          <p:cNvPr id="5" name="Rectangle 4">
            <a:extLst>
              <a:ext uri="{FF2B5EF4-FFF2-40B4-BE49-F238E27FC236}">
                <a16:creationId xmlns:a16="http://schemas.microsoft.com/office/drawing/2014/main" id="{3D85A1B9-7276-4C96-B56E-A15411C56A9B}"/>
              </a:ext>
            </a:extLst>
          </p:cNvPr>
          <p:cNvSpPr/>
          <p:nvPr/>
        </p:nvSpPr>
        <p:spPr>
          <a:xfrm>
            <a:off x="872819" y="2357901"/>
            <a:ext cx="7394656" cy="1031051"/>
          </a:xfrm>
          <a:prstGeom prst="rect">
            <a:avLst/>
          </a:prstGeom>
        </p:spPr>
        <p:txBody>
          <a:bodyPr wrap="square">
            <a:spAutoFit/>
          </a:bodyPr>
          <a:lstStyle/>
          <a:p>
            <a:pPr algn="just">
              <a:spcBef>
                <a:spcPts val="300"/>
              </a:spcBef>
              <a:spcAft>
                <a:spcPts val="300"/>
              </a:spcAft>
              <a:tabLst>
                <a:tab pos="457200" algn="l"/>
              </a:tabLst>
            </a:pPr>
            <a:r>
              <a:rPr lang="en-GB" sz="1400" b="1" cap="all" dirty="0">
                <a:effectLst/>
                <a:ea typeface="Times New Roman" panose="02020603050405020304" pitchFamily="18" charset="0"/>
                <a:cs typeface="Times New Roman" panose="02020603050405020304" pitchFamily="18" charset="0"/>
              </a:rPr>
              <a:t>C.4.4	LAND REQUIREMENTS</a:t>
            </a:r>
            <a:endParaRPr lang="en-US" sz="1400" b="1" cap="all" dirty="0">
              <a:effectLst/>
              <a:ea typeface="Times New Roman" panose="02020603050405020304" pitchFamily="18" charset="0"/>
              <a:cs typeface="Times New Roman" panose="02020603050405020304" pitchFamily="18" charset="0"/>
            </a:endParaRPr>
          </a:p>
          <a:p>
            <a:pPr algn="just"/>
            <a:r>
              <a:rPr lang="en-GB"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a:p>
            <a:pPr algn="just">
              <a:tabLst>
                <a:tab pos="540385" algn="l"/>
              </a:tabLst>
            </a:pPr>
            <a:r>
              <a:rPr lang="en-ZA" sz="1400" b="1" dirty="0">
                <a:effectLst/>
                <a:ea typeface="Times New Roman" panose="02020603050405020304" pitchFamily="18" charset="0"/>
                <a:cs typeface="Arial" panose="020B0604020202020204" pitchFamily="34" charset="0"/>
              </a:rPr>
              <a:t>TABLE 4.4</a:t>
            </a:r>
            <a:endParaRPr lang="en-US" sz="1400" dirty="0">
              <a:effectLst/>
              <a:ea typeface="Times New Roman" panose="02020603050405020304" pitchFamily="18" charset="0"/>
              <a:cs typeface="Times New Roman" panose="02020603050405020304" pitchFamily="18" charset="0"/>
            </a:endParaRPr>
          </a:p>
          <a:p>
            <a:pPr algn="just">
              <a:spcBef>
                <a:spcPts val="300"/>
              </a:spcBef>
              <a:spcAft>
                <a:spcPts val="300"/>
              </a:spcAft>
              <a:tabLst>
                <a:tab pos="457200" algn="l"/>
                <a:tab pos="540385" algn="l"/>
              </a:tabLst>
            </a:pPr>
            <a:endParaRPr lang="en-US" sz="1400" b="1" cap="all" dirty="0">
              <a:effectLst/>
              <a:ea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6518E605-5103-0415-2BE3-1AFAE7D82D30}"/>
              </a:ext>
            </a:extLst>
          </p:cNvPr>
          <p:cNvGraphicFramePr>
            <a:graphicFrameLocks noGrp="1"/>
          </p:cNvGraphicFramePr>
          <p:nvPr>
            <p:extLst>
              <p:ext uri="{D42A27DB-BD31-4B8C-83A1-F6EECF244321}">
                <p14:modId xmlns:p14="http://schemas.microsoft.com/office/powerpoint/2010/main" val="1689173174"/>
              </p:ext>
            </p:extLst>
          </p:nvPr>
        </p:nvGraphicFramePr>
        <p:xfrm>
          <a:off x="988377" y="3089751"/>
          <a:ext cx="7279098" cy="1920240"/>
        </p:xfrm>
        <a:graphic>
          <a:graphicData uri="http://schemas.openxmlformats.org/drawingml/2006/table">
            <a:tbl>
              <a:tblPr firstRow="1" firstCol="1" lastRow="1" lastCol="1" bandRow="1" bandCol="1"/>
              <a:tblGrid>
                <a:gridCol w="2248677">
                  <a:extLst>
                    <a:ext uri="{9D8B030D-6E8A-4147-A177-3AD203B41FA5}">
                      <a16:colId xmlns:a16="http://schemas.microsoft.com/office/drawing/2014/main" val="4135345473"/>
                    </a:ext>
                  </a:extLst>
                </a:gridCol>
                <a:gridCol w="2473464">
                  <a:extLst>
                    <a:ext uri="{9D8B030D-6E8A-4147-A177-3AD203B41FA5}">
                      <a16:colId xmlns:a16="http://schemas.microsoft.com/office/drawing/2014/main" val="4132168681"/>
                    </a:ext>
                  </a:extLst>
                </a:gridCol>
                <a:gridCol w="2556957">
                  <a:extLst>
                    <a:ext uri="{9D8B030D-6E8A-4147-A177-3AD203B41FA5}">
                      <a16:colId xmlns:a16="http://schemas.microsoft.com/office/drawing/2014/main" val="1851158329"/>
                    </a:ext>
                  </a:extLst>
                </a:gridCol>
              </a:tblGrid>
              <a:tr h="165735">
                <a:tc>
                  <a:txBody>
                    <a:bodyPr/>
                    <a:lstStyle/>
                    <a:p>
                      <a:pPr algn="just">
                        <a:tabLst>
                          <a:tab pos="540385" algn="l"/>
                        </a:tabLst>
                      </a:pPr>
                      <a:r>
                        <a:rPr lang="en-ZA" sz="1400" b="1">
                          <a:effectLst/>
                          <a:latin typeface="+mn-lt"/>
                          <a:ea typeface="Times New Roman" panose="02020603050405020304" pitchFamily="18" charset="0"/>
                          <a:cs typeface="Arial" panose="020B0604020202020204" pitchFamily="34" charset="0"/>
                        </a:rPr>
                        <a:t>DESCRIPTION</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b="1">
                          <a:effectLst/>
                          <a:latin typeface="+mn-lt"/>
                          <a:ea typeface="Times New Roman" panose="02020603050405020304" pitchFamily="18" charset="0"/>
                          <a:cs typeface="Arial" panose="020B0604020202020204" pitchFamily="34" charset="0"/>
                        </a:rPr>
                        <a:t>CURRENT </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b="1">
                          <a:effectLst/>
                          <a:latin typeface="+mn-lt"/>
                          <a:ea typeface="Times New Roman" panose="02020603050405020304" pitchFamily="18" charset="0"/>
                          <a:cs typeface="Arial" panose="020B0604020202020204" pitchFamily="34" charset="0"/>
                        </a:rPr>
                        <a:t>ENVISAGED</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0349338"/>
                  </a:ext>
                </a:extLst>
              </a:tr>
              <a:tr h="165735">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Permanent land acquisition </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Remaining within road reserve</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Not required </a:t>
                      </a:r>
                      <a:endParaRPr lang="en-US" sz="1400">
                        <a:effectLst/>
                        <a:latin typeface="+mn-lt"/>
                        <a:ea typeface="Times New Roman" panose="02020603050405020304" pitchFamily="18" charset="0"/>
                        <a:cs typeface="Times New Roman" panose="02020603050405020304" pitchFamily="18" charset="0"/>
                      </a:endParaRPr>
                    </a:p>
                    <a:p>
                      <a:pPr algn="just">
                        <a:tabLst>
                          <a:tab pos="540385" algn="l"/>
                        </a:tabLst>
                      </a:pPr>
                      <a:r>
                        <a:rPr lang="en-ZA" sz="1400">
                          <a:effectLst/>
                          <a:latin typeface="+mn-lt"/>
                          <a:ea typeface="Times New Roman" panose="02020603050405020304" pitchFamily="18" charset="0"/>
                          <a:cs typeface="Arial" panose="020B0604020202020204" pitchFamily="34" charset="0"/>
                        </a:rPr>
                        <a:t> </a:t>
                      </a:r>
                      <a:endParaRPr lang="en-US" sz="1400">
                        <a:effectLst/>
                        <a:latin typeface="+mn-lt"/>
                        <a:ea typeface="Times New Roman" panose="02020603050405020304" pitchFamily="18" charset="0"/>
                        <a:cs typeface="Times New Roman" panose="02020603050405020304" pitchFamily="18" charset="0"/>
                      </a:endParaRPr>
                    </a:p>
                    <a:p>
                      <a:pPr algn="just"/>
                      <a:r>
                        <a:rPr lang="en-ZA" sz="1400">
                          <a:solidFill>
                            <a:srgbClr val="000000"/>
                          </a:solidFill>
                          <a:effectLst/>
                          <a:latin typeface="+mn-lt"/>
                          <a:ea typeface="Times New Roman" panose="02020603050405020304" pitchFamily="18" charset="0"/>
                        </a:rPr>
                        <a:t>Future failed slope areas extending beyond the road reserve may require permanent expropriation. </a:t>
                      </a:r>
                      <a:endParaRPr lang="en-US" sz="1400">
                        <a:solidFill>
                          <a:srgbClr val="000000"/>
                        </a:solidFill>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5195541"/>
                  </a:ext>
                </a:extLst>
              </a:tr>
              <a:tr h="213360">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Temporary land requirements  </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Remaining within road reserve</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dirty="0">
                          <a:effectLst/>
                          <a:latin typeface="+mn-lt"/>
                          <a:ea typeface="Times New Roman" panose="02020603050405020304" pitchFamily="18" charset="0"/>
                          <a:cs typeface="Arial" panose="020B0604020202020204" pitchFamily="34" charset="0"/>
                        </a:rPr>
                        <a:t>Only applicable when access to site is required.</a:t>
                      </a: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9632801"/>
                  </a:ext>
                </a:extLst>
              </a:tr>
            </a:tbl>
          </a:graphicData>
        </a:graphic>
      </p:graphicFrame>
    </p:spTree>
    <p:extLst>
      <p:ext uri="{BB962C8B-B14F-4D97-AF65-F5344CB8AC3E}">
        <p14:creationId xmlns:p14="http://schemas.microsoft.com/office/powerpoint/2010/main" val="41015195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00956C-2CB6-4986-9A92-463647F2B09E}"/>
              </a:ext>
            </a:extLst>
          </p:cNvPr>
          <p:cNvSpPr txBox="1"/>
          <p:nvPr/>
        </p:nvSpPr>
        <p:spPr>
          <a:xfrm>
            <a:off x="-3706" y="1475639"/>
            <a:ext cx="9147706" cy="369332"/>
          </a:xfrm>
          <a:prstGeom prst="rect">
            <a:avLst/>
          </a:prstGeom>
          <a:solidFill>
            <a:schemeClr val="bg2">
              <a:lumMod val="65000"/>
            </a:schemeClr>
          </a:solidFill>
        </p:spPr>
        <p:txBody>
          <a:bodyPr wrap="square" rtlCol="0">
            <a:spAutoFit/>
          </a:bodyPr>
          <a:lstStyle/>
          <a:p>
            <a:pPr lvl="0"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C4 SITE INFORMATION – </a:t>
            </a:r>
            <a:r>
              <a:rPr lang="en-ZA" b="1" dirty="0">
                <a:solidFill>
                  <a:srgbClr val="E7E6E6"/>
                </a:solidFill>
              </a:rPr>
              <a:t>CONTRACT SANRAL X.004-051-2018/1F</a:t>
            </a:r>
          </a:p>
        </p:txBody>
      </p:sp>
      <p:sp>
        <p:nvSpPr>
          <p:cNvPr id="5" name="Rectangle 4">
            <a:extLst>
              <a:ext uri="{FF2B5EF4-FFF2-40B4-BE49-F238E27FC236}">
                <a16:creationId xmlns:a16="http://schemas.microsoft.com/office/drawing/2014/main" id="{3D85A1B9-7276-4C96-B56E-A15411C56A9B}"/>
              </a:ext>
            </a:extLst>
          </p:cNvPr>
          <p:cNvSpPr/>
          <p:nvPr/>
        </p:nvSpPr>
        <p:spPr>
          <a:xfrm>
            <a:off x="872819" y="2357901"/>
            <a:ext cx="7394656" cy="1031051"/>
          </a:xfrm>
          <a:prstGeom prst="rect">
            <a:avLst/>
          </a:prstGeom>
        </p:spPr>
        <p:txBody>
          <a:bodyPr wrap="square">
            <a:spAutoFit/>
          </a:bodyPr>
          <a:lstStyle/>
          <a:p>
            <a:pPr algn="just">
              <a:spcBef>
                <a:spcPts val="300"/>
              </a:spcBef>
              <a:spcAft>
                <a:spcPts val="300"/>
              </a:spcAft>
              <a:tabLst>
                <a:tab pos="457200" algn="l"/>
              </a:tabLst>
            </a:pPr>
            <a:r>
              <a:rPr lang="en-GB" sz="1400" b="1" cap="all" dirty="0">
                <a:effectLst/>
                <a:ea typeface="Times New Roman" panose="02020603050405020304" pitchFamily="18" charset="0"/>
                <a:cs typeface="Times New Roman" panose="02020603050405020304" pitchFamily="18" charset="0"/>
              </a:rPr>
              <a:t>C.4.5	ENVIRONMENTAL REQUIREMENTS</a:t>
            </a:r>
            <a:endParaRPr lang="en-US" sz="1400" b="1" cap="all" dirty="0">
              <a:effectLst/>
              <a:ea typeface="Times New Roman" panose="02020603050405020304" pitchFamily="18" charset="0"/>
              <a:cs typeface="Times New Roman" panose="02020603050405020304" pitchFamily="18" charset="0"/>
            </a:endParaRPr>
          </a:p>
          <a:p>
            <a:pPr algn="just"/>
            <a:r>
              <a:rPr lang="en-GB"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a:p>
            <a:pPr algn="just">
              <a:tabLst>
                <a:tab pos="540385" algn="l"/>
              </a:tabLst>
            </a:pPr>
            <a:r>
              <a:rPr lang="en-ZA" sz="1400" b="1" dirty="0">
                <a:effectLst/>
                <a:ea typeface="Times New Roman" panose="02020603050405020304" pitchFamily="18" charset="0"/>
                <a:cs typeface="Arial" panose="020B0604020202020204" pitchFamily="34" charset="0"/>
              </a:rPr>
              <a:t>TABLE 4.5</a:t>
            </a:r>
            <a:endParaRPr lang="en-US" sz="1400" dirty="0">
              <a:effectLst/>
              <a:ea typeface="Times New Roman" panose="02020603050405020304" pitchFamily="18" charset="0"/>
              <a:cs typeface="Times New Roman" panose="02020603050405020304" pitchFamily="18" charset="0"/>
            </a:endParaRPr>
          </a:p>
          <a:p>
            <a:pPr algn="just">
              <a:spcBef>
                <a:spcPts val="300"/>
              </a:spcBef>
              <a:spcAft>
                <a:spcPts val="300"/>
              </a:spcAft>
              <a:tabLst>
                <a:tab pos="457200" algn="l"/>
                <a:tab pos="540385" algn="l"/>
              </a:tabLst>
            </a:pPr>
            <a:endParaRPr lang="en-US" sz="1400" b="1" cap="all" dirty="0">
              <a:effectLst/>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012CB785-9232-BEAB-5A5A-5DB5A408477F}"/>
              </a:ext>
            </a:extLst>
          </p:cNvPr>
          <p:cNvGraphicFramePr>
            <a:graphicFrameLocks noGrp="1"/>
          </p:cNvGraphicFramePr>
          <p:nvPr>
            <p:extLst>
              <p:ext uri="{D42A27DB-BD31-4B8C-83A1-F6EECF244321}">
                <p14:modId xmlns:p14="http://schemas.microsoft.com/office/powerpoint/2010/main" val="1605528910"/>
              </p:ext>
            </p:extLst>
          </p:nvPr>
        </p:nvGraphicFramePr>
        <p:xfrm>
          <a:off x="969327" y="3083401"/>
          <a:ext cx="7394656" cy="1493520"/>
        </p:xfrm>
        <a:graphic>
          <a:graphicData uri="http://schemas.openxmlformats.org/drawingml/2006/table">
            <a:tbl>
              <a:tblPr firstRow="1" firstCol="1" lastRow="1" lastCol="1" bandRow="1" bandCol="1"/>
              <a:tblGrid>
                <a:gridCol w="2308027">
                  <a:extLst>
                    <a:ext uri="{9D8B030D-6E8A-4147-A177-3AD203B41FA5}">
                      <a16:colId xmlns:a16="http://schemas.microsoft.com/office/drawing/2014/main" val="1596795620"/>
                    </a:ext>
                  </a:extLst>
                </a:gridCol>
                <a:gridCol w="2427913">
                  <a:extLst>
                    <a:ext uri="{9D8B030D-6E8A-4147-A177-3AD203B41FA5}">
                      <a16:colId xmlns:a16="http://schemas.microsoft.com/office/drawing/2014/main" val="2476501472"/>
                    </a:ext>
                  </a:extLst>
                </a:gridCol>
                <a:gridCol w="2658716">
                  <a:extLst>
                    <a:ext uri="{9D8B030D-6E8A-4147-A177-3AD203B41FA5}">
                      <a16:colId xmlns:a16="http://schemas.microsoft.com/office/drawing/2014/main" val="1912689092"/>
                    </a:ext>
                  </a:extLst>
                </a:gridCol>
              </a:tblGrid>
              <a:tr h="159385">
                <a:tc>
                  <a:txBody>
                    <a:bodyPr/>
                    <a:lstStyle/>
                    <a:p>
                      <a:pPr algn="just">
                        <a:tabLst>
                          <a:tab pos="540385" algn="l"/>
                        </a:tabLst>
                      </a:pPr>
                      <a:r>
                        <a:rPr lang="en-ZA" sz="1400" b="1">
                          <a:effectLst/>
                          <a:latin typeface="+mn-lt"/>
                          <a:ea typeface="Times New Roman" panose="02020603050405020304" pitchFamily="18" charset="0"/>
                          <a:cs typeface="Arial" panose="020B0604020202020204" pitchFamily="34" charset="0"/>
                        </a:rPr>
                        <a:t>DESCRIPTION</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b="1">
                          <a:effectLst/>
                          <a:latin typeface="+mn-lt"/>
                          <a:ea typeface="Times New Roman" panose="02020603050405020304" pitchFamily="18" charset="0"/>
                          <a:cs typeface="Arial" panose="020B0604020202020204" pitchFamily="34" charset="0"/>
                        </a:rPr>
                        <a:t>CURRENT </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b="1">
                          <a:effectLst/>
                          <a:latin typeface="+mn-lt"/>
                          <a:ea typeface="Times New Roman" panose="02020603050405020304" pitchFamily="18" charset="0"/>
                          <a:cs typeface="Arial" panose="020B0604020202020204" pitchFamily="34" charset="0"/>
                        </a:rPr>
                        <a:t>ENVISAGED</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6012662"/>
                  </a:ext>
                </a:extLst>
              </a:tr>
              <a:tr h="312420">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EIA</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Remaining within existing road reserve</a:t>
                      </a:r>
                      <a:endParaRPr lang="en-US" sz="1400">
                        <a:effectLst/>
                        <a:latin typeface="+mn-lt"/>
                        <a:ea typeface="Times New Roman" panose="02020603050405020304" pitchFamily="18" charset="0"/>
                        <a:cs typeface="Times New Roman" panose="02020603050405020304" pitchFamily="18" charset="0"/>
                      </a:endParaRPr>
                    </a:p>
                    <a:p>
                      <a:pPr algn="just">
                        <a:tabLst>
                          <a:tab pos="540385" algn="l"/>
                        </a:tabLst>
                      </a:pPr>
                      <a:r>
                        <a:rPr lang="en-ZA" sz="1400">
                          <a:effectLst/>
                          <a:latin typeface="+mn-lt"/>
                          <a:ea typeface="Times New Roman" panose="02020603050405020304" pitchFamily="18" charset="0"/>
                          <a:cs typeface="Arial" panose="020B0604020202020204" pitchFamily="34" charset="0"/>
                        </a:rPr>
                        <a:t> </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Standard Basic Assessment (EIA Scoping)</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7494167"/>
                  </a:ext>
                </a:extLst>
              </a:tr>
              <a:tr h="320040">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EMP  </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a:effectLst/>
                          <a:latin typeface="+mn-lt"/>
                          <a:ea typeface="Times New Roman" panose="02020603050405020304" pitchFamily="18" charset="0"/>
                          <a:cs typeface="Arial" panose="020B0604020202020204" pitchFamily="34" charset="0"/>
                        </a:rPr>
                        <a:t>Remaining within existing road reserve</a:t>
                      </a:r>
                      <a:endParaRPr lang="en-US" sz="1400">
                        <a:effectLst/>
                        <a:latin typeface="+mn-lt"/>
                        <a:ea typeface="Times New Roman" panose="02020603050405020304" pitchFamily="18" charset="0"/>
                        <a:cs typeface="Times New Roman" panose="02020603050405020304" pitchFamily="18" charset="0"/>
                      </a:endParaRPr>
                    </a:p>
                    <a:p>
                      <a:pPr algn="just">
                        <a:tabLst>
                          <a:tab pos="540385" algn="l"/>
                        </a:tabLst>
                      </a:pPr>
                      <a:r>
                        <a:rPr lang="en-ZA" sz="1400">
                          <a:effectLst/>
                          <a:latin typeface="+mn-lt"/>
                          <a:ea typeface="Times New Roman" panose="02020603050405020304" pitchFamily="18" charset="0"/>
                          <a:cs typeface="Arial" panose="020B0604020202020204" pitchFamily="34" charset="0"/>
                        </a:rPr>
                        <a:t> </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tabLst>
                          <a:tab pos="540385" algn="l"/>
                        </a:tabLst>
                      </a:pPr>
                      <a:r>
                        <a:rPr lang="en-ZA" sz="1400" dirty="0">
                          <a:effectLst/>
                          <a:latin typeface="+mn-lt"/>
                          <a:ea typeface="Times New Roman" panose="02020603050405020304" pitchFamily="18" charset="0"/>
                          <a:cs typeface="Arial" panose="020B0604020202020204" pitchFamily="34" charset="0"/>
                        </a:rPr>
                        <a:t>Standard EMP</a:t>
                      </a: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5235825"/>
                  </a:ext>
                </a:extLst>
              </a:tr>
            </a:tbl>
          </a:graphicData>
        </a:graphic>
      </p:graphicFrame>
    </p:spTree>
    <p:extLst>
      <p:ext uri="{BB962C8B-B14F-4D97-AF65-F5344CB8AC3E}">
        <p14:creationId xmlns:p14="http://schemas.microsoft.com/office/powerpoint/2010/main" val="28810508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85A1B9-7276-4C96-B56E-A15411C56A9B}"/>
              </a:ext>
            </a:extLst>
          </p:cNvPr>
          <p:cNvSpPr/>
          <p:nvPr/>
        </p:nvSpPr>
        <p:spPr>
          <a:xfrm>
            <a:off x="188759" y="605301"/>
            <a:ext cx="8766481" cy="6647974"/>
          </a:xfrm>
          <a:prstGeom prst="rect">
            <a:avLst/>
          </a:prstGeom>
        </p:spPr>
        <p:txBody>
          <a:bodyPr wrap="square">
            <a:spAutoFit/>
          </a:bodyPr>
          <a:lstStyle/>
          <a:p>
            <a:pPr algn="just">
              <a:spcBef>
                <a:spcPts val="300"/>
              </a:spcBef>
              <a:spcAft>
                <a:spcPts val="300"/>
              </a:spcAft>
              <a:tabLst>
                <a:tab pos="457200" algn="l"/>
              </a:tabLst>
            </a:pPr>
            <a:r>
              <a:rPr lang="en-GB" sz="1400" b="1" cap="all" dirty="0">
                <a:effectLst/>
                <a:ea typeface="Times New Roman" panose="02020603050405020304" pitchFamily="18" charset="0"/>
                <a:cs typeface="Times New Roman" panose="02020603050405020304" pitchFamily="18" charset="0"/>
              </a:rPr>
              <a:t>C.4.6	Drainage</a:t>
            </a:r>
            <a:endParaRPr lang="en-US" sz="1400" b="1" cap="all" dirty="0">
              <a:effectLst/>
              <a:ea typeface="Times New Roman" panose="02020603050405020304" pitchFamily="18" charset="0"/>
              <a:cs typeface="Times New Roman" panose="02020603050405020304" pitchFamily="18" charset="0"/>
            </a:endParaRPr>
          </a:p>
          <a:p>
            <a:pPr algn="just"/>
            <a:r>
              <a:rPr lang="en-GB"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Drainage forms an integral part of this project. </a:t>
            </a:r>
            <a:r>
              <a:rPr lang="en-ZA" sz="1400" dirty="0">
                <a:effectLst/>
                <a:ea typeface="Times New Roman" panose="02020603050405020304" pitchFamily="18" charset="0"/>
                <a:cs typeface="Times New Roman" panose="02020603050405020304" pitchFamily="18" charset="0"/>
              </a:rPr>
              <a:t>Surface and subsurface drainage problems must be identified that may affect the stability of slopes. Appropriate remedial measures must be implemented where necessary, e.g. cut-off drains, dewatering measures, etc.</a:t>
            </a:r>
            <a:endParaRPr lang="en-US" sz="1400" dirty="0">
              <a:effectLst/>
              <a:ea typeface="Times New Roman" panose="02020603050405020304" pitchFamily="18" charset="0"/>
              <a:cs typeface="Times New Roman" panose="02020603050405020304" pitchFamily="18" charset="0"/>
            </a:endParaRPr>
          </a:p>
          <a:p>
            <a:pPr algn="just"/>
            <a:r>
              <a:rPr lang="en-GB"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br>
              <a:rPr lang="en-ZA" sz="1400" dirty="0">
                <a:effectLst/>
                <a:ea typeface="Times New Roman" panose="02020603050405020304" pitchFamily="18" charset="0"/>
              </a:rPr>
            </a:br>
            <a:r>
              <a:rPr lang="en-GB" sz="1400" b="1" cap="all"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spcBef>
                <a:spcPts val="300"/>
              </a:spcBef>
              <a:spcAft>
                <a:spcPts val="300"/>
              </a:spcAft>
              <a:tabLst>
                <a:tab pos="457200" algn="l"/>
              </a:tabLst>
            </a:pPr>
            <a:r>
              <a:rPr lang="en-GB" sz="1400" b="1" cap="all" dirty="0">
                <a:effectLst/>
                <a:ea typeface="Times New Roman" panose="02020603050405020304" pitchFamily="18" charset="0"/>
                <a:cs typeface="Times New Roman" panose="02020603050405020304" pitchFamily="18" charset="0"/>
              </a:rPr>
              <a:t>C.4.7	Structures</a:t>
            </a:r>
            <a:endParaRPr lang="en-US" sz="1400" b="1" cap="all" dirty="0">
              <a:effectLst/>
              <a:ea typeface="Times New Roman" panose="02020603050405020304" pitchFamily="18" charset="0"/>
              <a:cs typeface="Times New Roman" panose="02020603050405020304" pitchFamily="18" charset="0"/>
            </a:endParaRPr>
          </a:p>
          <a:p>
            <a:pPr algn="just"/>
            <a:r>
              <a:rPr lang="en-GB"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Times New Roman" panose="02020603050405020304" pitchFamily="18" charset="0"/>
              </a:rPr>
              <a:t>Structures such as retaining walls, restraining beams, bridge piers, etc. must be investigated for signs of movement or instability. Refer to Appendix C2 for structures that are monitored for stability.</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a:p>
            <a:pPr algn="just">
              <a:tabLst>
                <a:tab pos="540385" algn="l"/>
              </a:tabLst>
            </a:pPr>
            <a:r>
              <a:rPr lang="en-ZA" sz="1400" dirty="0">
                <a:effectLst/>
                <a:ea typeface="Times New Roman" panose="02020603050405020304" pitchFamily="18" charset="0"/>
                <a:cs typeface="Arial" panose="020B0604020202020204" pitchFamily="34" charset="0"/>
              </a:rPr>
              <a:t>Structures information are available in SARDS online.</a:t>
            </a:r>
            <a:endParaRPr lang="en-US" sz="1400" dirty="0">
              <a:effectLst/>
              <a:ea typeface="Times New Roman" panose="02020603050405020304" pitchFamily="18" charset="0"/>
              <a:cs typeface="Times New Roman" panose="02020603050405020304" pitchFamily="18" charset="0"/>
            </a:endParaRPr>
          </a:p>
          <a:p>
            <a:pPr algn="just"/>
            <a:r>
              <a:rPr lang="en-GB"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spcBef>
                <a:spcPts val="300"/>
              </a:spcBef>
              <a:spcAft>
                <a:spcPts val="300"/>
              </a:spcAft>
              <a:tabLst>
                <a:tab pos="457200" algn="l"/>
              </a:tabLst>
            </a:pPr>
            <a:r>
              <a:rPr lang="en-GB" sz="1400" b="1" cap="all" dirty="0">
                <a:effectLst/>
                <a:ea typeface="Times New Roman" panose="02020603050405020304" pitchFamily="18" charset="0"/>
                <a:cs typeface="Times New Roman" panose="02020603050405020304" pitchFamily="18" charset="0"/>
              </a:rPr>
              <a:t>C.4.8	Sub-service Providers</a:t>
            </a:r>
            <a:endParaRPr lang="en-US" sz="1400" b="1" cap="all" dirty="0">
              <a:effectLst/>
              <a:ea typeface="Times New Roman" panose="02020603050405020304" pitchFamily="18" charset="0"/>
              <a:cs typeface="Times New Roman" panose="02020603050405020304" pitchFamily="18" charset="0"/>
            </a:endParaRPr>
          </a:p>
          <a:p>
            <a:pPr algn="just"/>
            <a:r>
              <a:rPr lang="en-GB"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solidFill>
                  <a:srgbClr val="000000"/>
                </a:solidFill>
                <a:effectLst/>
                <a:ea typeface="Times New Roman" panose="02020603050405020304" pitchFamily="18" charset="0"/>
              </a:rPr>
              <a:t>The following sub-service may be required on this project</a:t>
            </a:r>
            <a:r>
              <a:rPr lang="en-ZA" sz="1400" i="1" dirty="0">
                <a:solidFill>
                  <a:srgbClr val="000000"/>
                </a:solidFill>
                <a:effectLst/>
                <a:ea typeface="Times New Roman" panose="02020603050405020304" pitchFamily="18" charset="0"/>
              </a:rPr>
              <a:t>: </a:t>
            </a:r>
            <a:endParaRPr lang="en-US" sz="1400" dirty="0">
              <a:solidFill>
                <a:srgbClr val="000000"/>
              </a:solidFill>
              <a:effectLst/>
              <a:ea typeface="Times New Roman" panose="02020603050405020304" pitchFamily="18" charset="0"/>
            </a:endParaRPr>
          </a:p>
          <a:p>
            <a:pPr marL="342900" lvl="0" indent="-342900" algn="just">
              <a:spcAft>
                <a:spcPts val="65"/>
              </a:spcAft>
              <a:buFont typeface="Symbol" panose="05050102010706020507" pitchFamily="18" charset="2"/>
              <a:buChar char=""/>
            </a:pPr>
            <a:r>
              <a:rPr lang="en-ZA" sz="1400" dirty="0">
                <a:solidFill>
                  <a:srgbClr val="000000"/>
                </a:solidFill>
                <a:effectLst/>
                <a:ea typeface="Times New Roman" panose="02020603050405020304" pitchFamily="18" charset="0"/>
              </a:rPr>
              <a:t>Survey </a:t>
            </a:r>
            <a:endParaRPr lang="en-US" sz="1400" dirty="0">
              <a:solidFill>
                <a:srgbClr val="000000"/>
              </a:solidFill>
              <a:effectLst/>
              <a:ea typeface="Times New Roman" panose="02020603050405020304" pitchFamily="18" charset="0"/>
            </a:endParaRPr>
          </a:p>
          <a:p>
            <a:pPr marL="342900" lvl="0" indent="-342900" algn="just">
              <a:spcAft>
                <a:spcPts val="65"/>
              </a:spcAft>
              <a:buFont typeface="Symbol" panose="05050102010706020507" pitchFamily="18" charset="2"/>
              <a:buChar char=""/>
            </a:pPr>
            <a:r>
              <a:rPr lang="en-ZA" sz="1400" dirty="0">
                <a:solidFill>
                  <a:srgbClr val="000000"/>
                </a:solidFill>
                <a:effectLst/>
                <a:ea typeface="Times New Roman" panose="02020603050405020304" pitchFamily="18" charset="0"/>
              </a:rPr>
              <a:t>Environmental Assessment Practitioner </a:t>
            </a:r>
            <a:endParaRPr lang="en-US" sz="1400" dirty="0">
              <a:solidFill>
                <a:srgbClr val="000000"/>
              </a:solidFill>
              <a:effectLst/>
              <a:ea typeface="Times New Roman" panose="02020603050405020304" pitchFamily="18" charset="0"/>
            </a:endParaRPr>
          </a:p>
          <a:p>
            <a:pPr marL="342900" lvl="0" indent="-342900" algn="just">
              <a:spcAft>
                <a:spcPts val="65"/>
              </a:spcAft>
              <a:buFont typeface="Symbol" panose="05050102010706020507" pitchFamily="18" charset="2"/>
              <a:buChar char=""/>
            </a:pPr>
            <a:r>
              <a:rPr lang="en-ZA" sz="1400" dirty="0">
                <a:solidFill>
                  <a:srgbClr val="000000"/>
                </a:solidFill>
                <a:effectLst/>
                <a:ea typeface="Times New Roman" panose="02020603050405020304" pitchFamily="18" charset="0"/>
              </a:rPr>
              <a:t>External OHS auditor </a:t>
            </a:r>
            <a:endParaRPr lang="en-US" sz="1400" dirty="0">
              <a:solidFill>
                <a:srgbClr val="000000"/>
              </a:solidFill>
              <a:effectLst/>
              <a:ea typeface="Times New Roman" panose="02020603050405020304" pitchFamily="18" charset="0"/>
            </a:endParaRPr>
          </a:p>
          <a:p>
            <a:pPr marL="342900" lvl="0" indent="-342900" algn="just">
              <a:spcAft>
                <a:spcPts val="65"/>
              </a:spcAft>
              <a:buFont typeface="Symbol" panose="05050102010706020507" pitchFamily="18" charset="2"/>
              <a:buChar char=""/>
            </a:pPr>
            <a:r>
              <a:rPr lang="en-ZA" sz="1400" dirty="0">
                <a:solidFill>
                  <a:srgbClr val="000000"/>
                </a:solidFill>
                <a:effectLst/>
                <a:ea typeface="Times New Roman" panose="02020603050405020304" pitchFamily="18" charset="0"/>
              </a:rPr>
              <a:t>Drilling contractor </a:t>
            </a:r>
            <a:endParaRPr lang="en-US" sz="1400" dirty="0">
              <a:solidFill>
                <a:srgbClr val="000000"/>
              </a:solidFill>
              <a:effectLst/>
              <a:ea typeface="Times New Roman" panose="02020603050405020304" pitchFamily="18" charset="0"/>
            </a:endParaRPr>
          </a:p>
          <a:p>
            <a:pPr marL="342900" lvl="0" indent="-342900" algn="just">
              <a:spcAft>
                <a:spcPts val="65"/>
              </a:spcAft>
              <a:buFont typeface="Symbol" panose="05050102010706020507" pitchFamily="18" charset="2"/>
              <a:buChar char=""/>
            </a:pPr>
            <a:r>
              <a:rPr lang="en-ZA" sz="1400" dirty="0">
                <a:solidFill>
                  <a:srgbClr val="000000"/>
                </a:solidFill>
                <a:effectLst/>
                <a:ea typeface="Times New Roman" panose="02020603050405020304" pitchFamily="18" charset="0"/>
              </a:rPr>
              <a:t>Permanent ground anchor monitoring contractor. </a:t>
            </a:r>
            <a:endParaRPr lang="en-US" sz="1400" dirty="0">
              <a:solidFill>
                <a:srgbClr val="000000"/>
              </a:solidFill>
              <a:effectLst/>
              <a:ea typeface="Times New Roman" panose="02020603050405020304" pitchFamily="18" charset="0"/>
            </a:endParaRPr>
          </a:p>
          <a:p>
            <a:pPr marL="342900" lvl="0" indent="-342900" algn="just">
              <a:spcAft>
                <a:spcPts val="65"/>
              </a:spcAft>
              <a:buFont typeface="Symbol" panose="05050102010706020507" pitchFamily="18" charset="2"/>
              <a:buChar char=""/>
            </a:pPr>
            <a:r>
              <a:rPr lang="en-ZA" sz="1400" dirty="0">
                <a:solidFill>
                  <a:srgbClr val="000000"/>
                </a:solidFill>
                <a:effectLst/>
                <a:ea typeface="Times New Roman" panose="02020603050405020304" pitchFamily="18" charset="0"/>
              </a:rPr>
              <a:t>Geophysicists </a:t>
            </a:r>
            <a:endParaRPr lang="en-US" sz="1400" dirty="0">
              <a:solidFill>
                <a:srgbClr val="000000"/>
              </a:solidFill>
              <a:effectLst/>
              <a:ea typeface="Times New Roman" panose="02020603050405020304" pitchFamily="18" charset="0"/>
            </a:endParaRPr>
          </a:p>
          <a:p>
            <a:pPr marL="342900" lvl="0" indent="-342900" algn="just">
              <a:buFont typeface="Symbol" panose="05050102010706020507" pitchFamily="18" charset="2"/>
              <a:buChar char=""/>
            </a:pPr>
            <a:r>
              <a:rPr lang="en-ZA" sz="1400" dirty="0">
                <a:solidFill>
                  <a:srgbClr val="000000"/>
                </a:solidFill>
                <a:effectLst/>
                <a:ea typeface="Times New Roman" panose="02020603050405020304" pitchFamily="18" charset="0"/>
              </a:rPr>
              <a:t>Geohydrologists </a:t>
            </a:r>
            <a:endParaRPr lang="en-US" sz="1400" dirty="0">
              <a:solidFill>
                <a:srgbClr val="000000"/>
              </a:solidFill>
              <a:effectLst/>
              <a:ea typeface="Times New Roman" panose="02020603050405020304" pitchFamily="18" charset="0"/>
            </a:endParaRPr>
          </a:p>
          <a:p>
            <a:pPr marL="342900" lvl="0" indent="-342900" algn="just">
              <a:buFont typeface="Symbol" panose="05050102010706020507" pitchFamily="18" charset="2"/>
              <a:buChar char=""/>
            </a:pPr>
            <a:r>
              <a:rPr lang="en-ZA" sz="1400" dirty="0">
                <a:solidFill>
                  <a:srgbClr val="000000"/>
                </a:solidFill>
                <a:effectLst/>
                <a:ea typeface="Times New Roman" panose="02020603050405020304" pitchFamily="18" charset="0"/>
              </a:rPr>
              <a:t>Specialist technical subservices </a:t>
            </a:r>
            <a:endParaRPr lang="en-US" sz="1400" dirty="0">
              <a:solidFill>
                <a:srgbClr val="000000"/>
              </a:solidFill>
              <a:effectLst/>
              <a:ea typeface="Times New Roman" panose="02020603050405020304" pitchFamily="18" charset="0"/>
            </a:endParaRPr>
          </a:p>
          <a:p>
            <a:pPr marL="342900" lvl="0" indent="-342900" algn="just">
              <a:buFont typeface="Symbol" panose="05050102010706020507" pitchFamily="18" charset="2"/>
              <a:buChar char=""/>
            </a:pPr>
            <a:r>
              <a:rPr lang="en-ZA" sz="1400" dirty="0">
                <a:solidFill>
                  <a:srgbClr val="000000"/>
                </a:solidFill>
                <a:effectLst/>
                <a:ea typeface="Times New Roman" panose="02020603050405020304" pitchFamily="18" charset="0"/>
              </a:rPr>
              <a:t>Laboratory testing</a:t>
            </a:r>
            <a:endParaRPr lang="en-US" sz="1400" dirty="0">
              <a:solidFill>
                <a:srgbClr val="000000"/>
              </a:solidFill>
              <a:effectLst/>
              <a:ea typeface="Times New Roman" panose="02020603050405020304" pitchFamily="18" charset="0"/>
            </a:endParaRPr>
          </a:p>
          <a:p>
            <a:pPr algn="just"/>
            <a:r>
              <a:rPr lang="en-ZA" sz="1400" dirty="0">
                <a:effectLst/>
                <a:ea typeface="Times New Roman" panose="02020603050405020304" pitchFamily="18" charset="0"/>
                <a:cs typeface="Times New Roman" panose="02020603050405020304" pitchFamily="18" charset="0"/>
              </a:rPr>
              <a:t> </a:t>
            </a:r>
            <a:endParaRPr lang="en-US" sz="1400" dirty="0">
              <a:effectLst/>
              <a:ea typeface="Times New Roman" panose="02020603050405020304" pitchFamily="18" charset="0"/>
              <a:cs typeface="Times New Roman" panose="02020603050405020304" pitchFamily="18" charset="0"/>
            </a:endParaRPr>
          </a:p>
          <a:p>
            <a:pPr algn="just">
              <a:spcBef>
                <a:spcPts val="300"/>
              </a:spcBef>
              <a:spcAft>
                <a:spcPts val="300"/>
              </a:spcAft>
              <a:tabLst>
                <a:tab pos="457200" algn="l"/>
                <a:tab pos="540385" algn="l"/>
              </a:tabLst>
            </a:pPr>
            <a:endParaRPr lang="en-US" sz="1400" b="1" cap="all" dirty="0">
              <a:effectLst/>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7EEAB517-5C2A-EEB0-BCEF-CAAA57411971}"/>
              </a:ext>
            </a:extLst>
          </p:cNvPr>
          <p:cNvSpPr txBox="1"/>
          <p:nvPr/>
        </p:nvSpPr>
        <p:spPr>
          <a:xfrm>
            <a:off x="0" y="0"/>
            <a:ext cx="9147706" cy="369332"/>
          </a:xfrm>
          <a:prstGeom prst="rect">
            <a:avLst/>
          </a:prstGeom>
          <a:solidFill>
            <a:schemeClr val="bg2">
              <a:lumMod val="65000"/>
            </a:schemeClr>
          </a:solidFill>
        </p:spPr>
        <p:txBody>
          <a:bodyPr wrap="square" rtlCol="0">
            <a:spAutoFit/>
          </a:bodyPr>
          <a:lstStyle/>
          <a:p>
            <a:pPr lvl="0"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C4 SITE INFORMATION – </a:t>
            </a:r>
            <a:r>
              <a:rPr lang="en-ZA" b="1" dirty="0">
                <a:solidFill>
                  <a:srgbClr val="E7E6E6"/>
                </a:solidFill>
              </a:rPr>
              <a:t>CONTRACT SANRAL X.004-051-2018/1F</a:t>
            </a:r>
          </a:p>
        </p:txBody>
      </p:sp>
    </p:spTree>
    <p:extLst>
      <p:ext uri="{BB962C8B-B14F-4D97-AF65-F5344CB8AC3E}">
        <p14:creationId xmlns:p14="http://schemas.microsoft.com/office/powerpoint/2010/main" val="17249454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F6779D-2470-4661-990B-428723542B0D}"/>
              </a:ext>
            </a:extLst>
          </p:cNvPr>
          <p:cNvSpPr txBox="1"/>
          <p:nvPr/>
        </p:nvSpPr>
        <p:spPr>
          <a:xfrm>
            <a:off x="1493567" y="2644170"/>
            <a:ext cx="6871855" cy="1569660"/>
          </a:xfrm>
          <a:prstGeom prst="rect">
            <a:avLst/>
          </a:prstGeom>
          <a:noFill/>
        </p:spPr>
        <p:txBody>
          <a:bodyPr wrap="square" rtlCol="0">
            <a:spAutoFit/>
          </a:bodyPr>
          <a:lstStyle/>
          <a:p>
            <a:r>
              <a:rPr lang="en-US" sz="9600" b="1" i="1" dirty="0"/>
              <a:t>THANK YOU</a:t>
            </a:r>
          </a:p>
        </p:txBody>
      </p:sp>
      <p:sp>
        <p:nvSpPr>
          <p:cNvPr id="2" name="Rectangle 1">
            <a:extLst>
              <a:ext uri="{FF2B5EF4-FFF2-40B4-BE49-F238E27FC236}">
                <a16:creationId xmlns:a16="http://schemas.microsoft.com/office/drawing/2014/main" id="{4039EC8B-9D5B-42F9-A274-7B6F57CF23A2}"/>
              </a:ext>
            </a:extLst>
          </p:cNvPr>
          <p:cNvSpPr/>
          <p:nvPr/>
        </p:nvSpPr>
        <p:spPr>
          <a:xfrm>
            <a:off x="567075" y="4510392"/>
            <a:ext cx="7230038" cy="1231106"/>
          </a:xfrm>
          <a:prstGeom prst="rect">
            <a:avLst/>
          </a:prstGeom>
        </p:spPr>
        <p:txBody>
          <a:bodyPr wrap="square">
            <a:spAutoFit/>
          </a:bodyPr>
          <a:lstStyle/>
          <a:p>
            <a:pPr algn="just"/>
            <a:r>
              <a:rPr lang="en-ZA" b="1" dirty="0">
                <a:latin typeface="Arial" panose="020B0604020202020204" pitchFamily="34" charset="0"/>
                <a:ea typeface="Times New Roman" panose="02020603050405020304" pitchFamily="18" charset="0"/>
                <a:cs typeface="Arial" panose="020B0604020202020204" pitchFamily="34" charset="0"/>
              </a:rPr>
              <a:t>Queries relating to issues arising from these documents may be addressed to: </a:t>
            </a:r>
            <a:endParaRPr lang="en-US" sz="2400" b="1" dirty="0">
              <a:latin typeface="Arial" panose="020B0604020202020204" pitchFamily="34" charset="0"/>
              <a:ea typeface="Times New Roman" panose="02020603050405020304" pitchFamily="18" charset="0"/>
              <a:cs typeface="Times New Roman" panose="02020603050405020304" pitchFamily="18" charset="0"/>
            </a:endParaRPr>
          </a:p>
          <a:p>
            <a:pPr>
              <a:tabLst>
                <a:tab pos="0" algn="l"/>
                <a:tab pos="3200400" algn="l"/>
              </a:tabLst>
            </a:pPr>
            <a:r>
              <a:rPr lang="en-ZA" b="1" dirty="0">
                <a:latin typeface="Arial" panose="020B0604020202020204" pitchFamily="34" charset="0"/>
                <a:ea typeface="Times New Roman" panose="02020603050405020304" pitchFamily="18" charset="0"/>
                <a:cs typeface="Arial" panose="020B0604020202020204" pitchFamily="34" charset="0"/>
              </a:rPr>
              <a:t> </a:t>
            </a:r>
            <a:endParaRPr lang="en-US" sz="2400" b="1" dirty="0">
              <a:latin typeface="Arial" panose="020B0604020202020204" pitchFamily="34" charset="0"/>
              <a:ea typeface="Times New Roman" panose="02020603050405020304" pitchFamily="18" charset="0"/>
              <a:cs typeface="Times New Roman" panose="02020603050405020304" pitchFamily="18" charset="0"/>
            </a:endParaRPr>
          </a:p>
          <a:p>
            <a:pPr>
              <a:tabLst>
                <a:tab pos="0" algn="l"/>
                <a:tab pos="3200400" algn="l"/>
              </a:tabLst>
            </a:pPr>
            <a:r>
              <a:rPr lang="en-ZA" sz="2000" b="1" i="1" dirty="0">
                <a:effectLst/>
                <a:latin typeface="Arial" panose="020B0604020202020204" pitchFamily="34" charset="0"/>
                <a:ea typeface="Times New Roman" panose="02020603050405020304" pitchFamily="18" charset="0"/>
                <a:cs typeface="Times New Roman" panose="02020603050405020304" pitchFamily="18" charset="0"/>
              </a:rPr>
              <a:t>ProcurementER4@sanral.co.za</a:t>
            </a:r>
            <a:endParaRPr lang="en-US" sz="20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2484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241C0A0943564D843CA0A906C4A451" ma:contentTypeVersion="4" ma:contentTypeDescription="Create a new document." ma:contentTypeScope="" ma:versionID="55dcf2ca513534e1af861c81efe19535">
  <xsd:schema xmlns:xsd="http://www.w3.org/2001/XMLSchema" xmlns:xs="http://www.w3.org/2001/XMLSchema" xmlns:p="http://schemas.microsoft.com/office/2006/metadata/properties" xmlns:ns3="e4e43953-e9fe-41f8-8e33-85ebcdf72ced" targetNamespace="http://schemas.microsoft.com/office/2006/metadata/properties" ma:root="true" ma:fieldsID="70a57641a9f6a6ab8eaac8323ce6fbe1" ns3:_="">
    <xsd:import namespace="e4e43953-e9fe-41f8-8e33-85ebcdf72ce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e43953-e9fe-41f8-8e33-85ebcdf72c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2B48CD-6221-437D-8164-470D91D92C50}">
  <ds:schemaRefs>
    <ds:schemaRef ds:uri="http://schemas.microsoft.com/office/2006/documentManagement/types"/>
    <ds:schemaRef ds:uri="http://schemas.openxmlformats.org/package/2006/metadata/core-properties"/>
    <ds:schemaRef ds:uri="e4e43953-e9fe-41f8-8e33-85ebcdf72ced"/>
    <ds:schemaRef ds:uri="http://www.w3.org/XML/1998/namespace"/>
    <ds:schemaRef ds:uri="http://purl.org/dc/dcmitype/"/>
    <ds:schemaRef ds:uri="http://schemas.microsoft.com/office/infopath/2007/PartnerControls"/>
    <ds:schemaRef ds:uri="http://schemas.microsoft.com/office/2006/metadata/properties"/>
    <ds:schemaRef ds:uri="http://purl.org/dc/terms/"/>
    <ds:schemaRef ds:uri="http://purl.org/dc/elements/1.1/"/>
  </ds:schemaRefs>
</ds:datastoreItem>
</file>

<file path=customXml/itemProps2.xml><?xml version="1.0" encoding="utf-8"?>
<ds:datastoreItem xmlns:ds="http://schemas.openxmlformats.org/officeDocument/2006/customXml" ds:itemID="{143054B0-67BC-469E-8236-2B598F1D86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e43953-e9fe-41f8-8e33-85ebcdf72c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803F72-08CB-47A3-B0EA-D5BC208BA1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11812</TotalTime>
  <Words>13620</Words>
  <Application>Microsoft Office PowerPoint</Application>
  <PresentationFormat>On-screen Show (4:3)</PresentationFormat>
  <Paragraphs>1205</Paragraphs>
  <Slides>95</Slides>
  <Notes>18</Notes>
  <HiddenSlides>0</HiddenSlides>
  <MMClips>0</MMClips>
  <ScaleCrop>false</ScaleCrop>
  <HeadingPairs>
    <vt:vector size="8" baseType="variant">
      <vt:variant>
        <vt:lpstr>Fonts Used</vt:lpstr>
      </vt:variant>
      <vt:variant>
        <vt:i4>5</vt:i4>
      </vt:variant>
      <vt:variant>
        <vt:lpstr>Theme</vt:lpstr>
      </vt:variant>
      <vt:variant>
        <vt:i4>12</vt:i4>
      </vt:variant>
      <vt:variant>
        <vt:lpstr>Embedded OLE Servers</vt:lpstr>
      </vt:variant>
      <vt:variant>
        <vt:i4>1</vt:i4>
      </vt:variant>
      <vt:variant>
        <vt:lpstr>Slide Titles</vt:lpstr>
      </vt:variant>
      <vt:variant>
        <vt:i4>95</vt:i4>
      </vt:variant>
    </vt:vector>
  </HeadingPairs>
  <TitlesOfParts>
    <vt:vector size="113" baseType="lpstr">
      <vt:lpstr>Arial</vt:lpstr>
      <vt:lpstr>Calibri</vt:lpstr>
      <vt:lpstr>Calibri Light</vt:lpstr>
      <vt:lpstr>Exo 2 Light</vt:lpstr>
      <vt:lpstr>Symbol</vt:lpstr>
      <vt:lpstr>Office Theme</vt:lpstr>
      <vt:lpstr>Custom Design</vt:lpstr>
      <vt:lpstr>1_Custom Design</vt:lpstr>
      <vt:lpstr>6_Custom Design</vt:lpstr>
      <vt:lpstr>3_Custom Design</vt:lpstr>
      <vt:lpstr>4_Custom Design</vt:lpstr>
      <vt:lpstr>5_Custom Design</vt:lpstr>
      <vt:lpstr>7_Custom Design</vt:lpstr>
      <vt:lpstr>1_Office Theme</vt:lpstr>
      <vt:lpstr>8_Custom Design</vt:lpstr>
      <vt:lpstr>2_Custom Design</vt:lpstr>
      <vt:lpstr>9_Custom Design</vt:lpstr>
      <vt:lpstr>Document</vt:lpstr>
      <vt:lpstr>     TENDER CLARIFICATION PRESENTATION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INFORMATION, SCOPE OF WORKS AND SITE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Sanele Ngubane (ER)</cp:lastModifiedBy>
  <cp:revision>964</cp:revision>
  <cp:lastPrinted>2019-09-25T12:47:26Z</cp:lastPrinted>
  <dcterms:created xsi:type="dcterms:W3CDTF">2018-09-07T07:41:55Z</dcterms:created>
  <dcterms:modified xsi:type="dcterms:W3CDTF">2023-03-16T09:40:54Z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0x010100E3241C0A0943564D843CA0A906C4A451</vt:lpwstr>
  </property>
</Properties>
</file>