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8" r:id="rId6"/>
    <p:sldId id="259" r:id="rId7"/>
    <p:sldId id="274" r:id="rId8"/>
    <p:sldId id="264" r:id="rId9"/>
    <p:sldId id="273" r:id="rId10"/>
    <p:sldId id="272" r:id="rId11"/>
    <p:sldId id="270" r:id="rId12"/>
    <p:sldId id="269" r:id="rId13"/>
    <p:sldId id="267" r:id="rId14"/>
    <p:sldId id="268" r:id="rId15"/>
    <p:sldId id="276" r:id="rId16"/>
    <p:sldId id="277" r:id="rId17"/>
    <p:sldId id="266" r:id="rId18"/>
    <p:sldId id="275" r:id="rId19"/>
    <p:sldId id="265" r:id="rId20"/>
    <p:sldId id="26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94"/>
    <p:restoredTop sz="94708"/>
  </p:normalViewPr>
  <p:slideViewPr>
    <p:cSldViewPr snapToGrid="0" snapToObjects="1">
      <p:cViewPr varScale="1">
        <p:scale>
          <a:sx n="86" d="100"/>
          <a:sy n="86" d="100"/>
        </p:scale>
        <p:origin x="32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nani Shivambu" userId="fd35f948-d960-43e9-8007-8e5beef825b8" providerId="ADAL" clId="{5143F716-720F-4510-822D-1A680CE6537C}"/>
    <pc:docChg chg="custSel modSld">
      <pc:chgData name="Vonani Shivambu" userId="fd35f948-d960-43e9-8007-8e5beef825b8" providerId="ADAL" clId="{5143F716-720F-4510-822D-1A680CE6537C}" dt="2022-11-10T12:15:24.296" v="27" actId="20577"/>
      <pc:docMkLst>
        <pc:docMk/>
      </pc:docMkLst>
      <pc:sldChg chg="modSp mod">
        <pc:chgData name="Vonani Shivambu" userId="fd35f948-d960-43e9-8007-8e5beef825b8" providerId="ADAL" clId="{5143F716-720F-4510-822D-1A680CE6537C}" dt="2022-11-10T12:12:05.742" v="2" actId="20577"/>
        <pc:sldMkLst>
          <pc:docMk/>
          <pc:sldMk cId="1198845856" sldId="256"/>
        </pc:sldMkLst>
        <pc:spChg chg="mod">
          <ac:chgData name="Vonani Shivambu" userId="fd35f948-d960-43e9-8007-8e5beef825b8" providerId="ADAL" clId="{5143F716-720F-4510-822D-1A680CE6537C}" dt="2022-11-10T12:12:05.742" v="2" actId="20577"/>
          <ac:spMkLst>
            <pc:docMk/>
            <pc:sldMk cId="1198845856" sldId="256"/>
            <ac:spMk id="3" creationId="{A841C4EC-19EB-CC44-9003-DBDBA3F57F3B}"/>
          </ac:spMkLst>
        </pc:spChg>
      </pc:sldChg>
      <pc:sldChg chg="modSp mod">
        <pc:chgData name="Vonani Shivambu" userId="fd35f948-d960-43e9-8007-8e5beef825b8" providerId="ADAL" clId="{5143F716-720F-4510-822D-1A680CE6537C}" dt="2022-11-10T12:12:21.312" v="6" actId="20577"/>
        <pc:sldMkLst>
          <pc:docMk/>
          <pc:sldMk cId="964718745" sldId="274"/>
        </pc:sldMkLst>
        <pc:spChg chg="mod">
          <ac:chgData name="Vonani Shivambu" userId="fd35f948-d960-43e9-8007-8e5beef825b8" providerId="ADAL" clId="{5143F716-720F-4510-822D-1A680CE6537C}" dt="2022-11-10T12:12:21.312" v="6" actId="20577"/>
          <ac:spMkLst>
            <pc:docMk/>
            <pc:sldMk cId="964718745" sldId="274"/>
            <ac:spMk id="3" creationId="{02C3375F-57D2-8840-AAA1-E8E9C05279DA}"/>
          </ac:spMkLst>
        </pc:spChg>
      </pc:sldChg>
      <pc:sldChg chg="modSp mod">
        <pc:chgData name="Vonani Shivambu" userId="fd35f948-d960-43e9-8007-8e5beef825b8" providerId="ADAL" clId="{5143F716-720F-4510-822D-1A680CE6537C}" dt="2022-11-10T12:15:24.296" v="27" actId="20577"/>
        <pc:sldMkLst>
          <pc:docMk/>
          <pc:sldMk cId="1568992043" sldId="275"/>
        </pc:sldMkLst>
        <pc:spChg chg="mod">
          <ac:chgData name="Vonani Shivambu" userId="fd35f948-d960-43e9-8007-8e5beef825b8" providerId="ADAL" clId="{5143F716-720F-4510-822D-1A680CE6537C}" dt="2022-11-10T12:15:24.296" v="27" actId="20577"/>
          <ac:spMkLst>
            <pc:docMk/>
            <pc:sldMk cId="1568992043" sldId="275"/>
            <ac:spMk id="3" creationId="{02C3375F-57D2-8840-AAA1-E8E9C05279DA}"/>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2E42FC-7332-D548-9225-EA9512A0F41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987E2D38-E549-5947-9712-6D405B77A538}"/>
              </a:ext>
            </a:extLst>
          </p:cNvPr>
          <p:cNvSpPr/>
          <p:nvPr userDrawn="1"/>
        </p:nvSpPr>
        <p:spPr>
          <a:xfrm>
            <a:off x="1287439" y="4491318"/>
            <a:ext cx="9617122" cy="2366682"/>
          </a:xfrm>
          <a:prstGeom prst="rect">
            <a:avLst/>
          </a:prstGeom>
          <a:solidFill>
            <a:schemeClr val="bg1">
              <a:alpha val="32223"/>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851B61-B905-B94E-A203-6AACAB170E61}"/>
              </a:ext>
            </a:extLst>
          </p:cNvPr>
          <p:cNvSpPr>
            <a:spLocks noGrp="1"/>
          </p:cNvSpPr>
          <p:nvPr>
            <p:ph type="ctrTitle" hasCustomPrompt="1"/>
          </p:nvPr>
        </p:nvSpPr>
        <p:spPr>
          <a:xfrm>
            <a:off x="1962334" y="4984375"/>
            <a:ext cx="8267332" cy="890646"/>
          </a:xfrm>
        </p:spPr>
        <p:txBody>
          <a:bodyPr anchor="b"/>
          <a:lstStyle>
            <a:lvl1pPr algn="ctr">
              <a:defRPr sz="6000"/>
            </a:lvl1pPr>
          </a:lstStyle>
          <a:p>
            <a:r>
              <a:rPr lang="en-GB" dirty="0"/>
              <a:t>Presentation Title</a:t>
            </a:r>
            <a:endParaRPr lang="en-US" dirty="0"/>
          </a:p>
        </p:txBody>
      </p:sp>
      <p:sp>
        <p:nvSpPr>
          <p:cNvPr id="3" name="Subtitle 2">
            <a:extLst>
              <a:ext uri="{FF2B5EF4-FFF2-40B4-BE49-F238E27FC236}">
                <a16:creationId xmlns:a16="http://schemas.microsoft.com/office/drawing/2014/main" id="{230902DD-6939-F84C-A4A5-9A8FC215B11D}"/>
              </a:ext>
            </a:extLst>
          </p:cNvPr>
          <p:cNvSpPr>
            <a:spLocks noGrp="1"/>
          </p:cNvSpPr>
          <p:nvPr>
            <p:ph type="subTitle" idx="1" hasCustomPrompt="1"/>
          </p:nvPr>
        </p:nvSpPr>
        <p:spPr>
          <a:xfrm>
            <a:off x="1524000" y="5888468"/>
            <a:ext cx="9144000" cy="69700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a:t>
            </a:r>
            <a:endParaRPr lang="en-US" dirty="0"/>
          </a:p>
        </p:txBody>
      </p:sp>
    </p:spTree>
    <p:extLst>
      <p:ext uri="{BB962C8B-B14F-4D97-AF65-F5344CB8AC3E}">
        <p14:creationId xmlns:p14="http://schemas.microsoft.com/office/powerpoint/2010/main" val="413434551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89A744-D506-E645-BD16-2DFFD67CE8B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54BC1754-DBC9-D444-8068-F7A491BEF7C3}"/>
              </a:ext>
            </a:extLst>
          </p:cNvPr>
          <p:cNvSpPr>
            <a:spLocks noGrp="1"/>
          </p:cNvSpPr>
          <p:nvPr>
            <p:ph type="title" hasCustomPrompt="1"/>
          </p:nvPr>
        </p:nvSpPr>
        <p:spPr>
          <a:xfrm>
            <a:off x="838200" y="365125"/>
            <a:ext cx="7712075" cy="1325563"/>
          </a:xfrm>
        </p:spPr>
        <p:txBody>
          <a:bodyPr/>
          <a:lstStyle/>
          <a:p>
            <a:r>
              <a:rPr lang="en-GB" dirty="0"/>
              <a:t>Overview</a:t>
            </a:r>
            <a:endParaRPr lang="en-US" dirty="0"/>
          </a:p>
        </p:txBody>
      </p:sp>
      <p:sp>
        <p:nvSpPr>
          <p:cNvPr id="11" name="Text Placeholder 10">
            <a:extLst>
              <a:ext uri="{FF2B5EF4-FFF2-40B4-BE49-F238E27FC236}">
                <a16:creationId xmlns:a16="http://schemas.microsoft.com/office/drawing/2014/main" id="{94A9A687-8067-B648-B960-AE91D799C266}"/>
              </a:ext>
            </a:extLst>
          </p:cNvPr>
          <p:cNvSpPr>
            <a:spLocks noGrp="1"/>
          </p:cNvSpPr>
          <p:nvPr>
            <p:ph type="body" sz="quarter" idx="10"/>
          </p:nvPr>
        </p:nvSpPr>
        <p:spPr>
          <a:xfrm>
            <a:off x="838200" y="1690688"/>
            <a:ext cx="7712075" cy="4704555"/>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029766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58A3563-5B71-9D44-8AB1-98C61B5D455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54BC1754-DBC9-D444-8068-F7A491BEF7C3}"/>
              </a:ext>
            </a:extLst>
          </p:cNvPr>
          <p:cNvSpPr>
            <a:spLocks noGrp="1"/>
          </p:cNvSpPr>
          <p:nvPr>
            <p:ph type="title" hasCustomPrompt="1"/>
          </p:nvPr>
        </p:nvSpPr>
        <p:spPr>
          <a:xfrm>
            <a:off x="3231776" y="365125"/>
            <a:ext cx="7712075" cy="1325563"/>
          </a:xfrm>
        </p:spPr>
        <p:txBody>
          <a:bodyPr/>
          <a:lstStyle/>
          <a:p>
            <a:r>
              <a:rPr lang="en-GB" dirty="0"/>
              <a:t>Image</a:t>
            </a:r>
            <a:endParaRPr lang="en-US" dirty="0"/>
          </a:p>
        </p:txBody>
      </p:sp>
      <p:sp>
        <p:nvSpPr>
          <p:cNvPr id="6" name="Content Placeholder 2">
            <a:extLst>
              <a:ext uri="{FF2B5EF4-FFF2-40B4-BE49-F238E27FC236}">
                <a16:creationId xmlns:a16="http://schemas.microsoft.com/office/drawing/2014/main" id="{CDEEB2E3-9326-A24D-8147-1E56D85C5809}"/>
              </a:ext>
            </a:extLst>
          </p:cNvPr>
          <p:cNvSpPr>
            <a:spLocks noGrp="1"/>
          </p:cNvSpPr>
          <p:nvPr>
            <p:ph sz="half" idx="1"/>
          </p:nvPr>
        </p:nvSpPr>
        <p:spPr>
          <a:xfrm>
            <a:off x="3231777" y="1812178"/>
            <a:ext cx="7712074" cy="4351338"/>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801118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1EDF71B-DF4F-E14B-8650-3835488A450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2">
            <a:extLst>
              <a:ext uri="{FF2B5EF4-FFF2-40B4-BE49-F238E27FC236}">
                <a16:creationId xmlns:a16="http://schemas.microsoft.com/office/drawing/2014/main" id="{2B89990E-F798-1A46-B1CE-A5B974FAA211}"/>
              </a:ext>
            </a:extLst>
          </p:cNvPr>
          <p:cNvSpPr>
            <a:spLocks noGrp="1"/>
          </p:cNvSpPr>
          <p:nvPr>
            <p:ph type="body" sz="quarter" idx="10" hasCustomPrompt="1"/>
          </p:nvPr>
        </p:nvSpPr>
        <p:spPr>
          <a:xfrm>
            <a:off x="3839584" y="3165438"/>
            <a:ext cx="5806440" cy="2499043"/>
          </a:xfrm>
        </p:spPr>
        <p:txBody>
          <a:bodyPr/>
          <a:lstStyle>
            <a:lvl1pPr marL="0" indent="0">
              <a:buNone/>
              <a:defRPr lang="en-ZA" b="1" i="0" u="none" strike="noStrike" smtClean="0">
                <a:solidFill>
                  <a:schemeClr val="bg1"/>
                </a:solidFill>
                <a:effectLst/>
              </a:defRPr>
            </a:lvl1pPr>
          </a:lstStyle>
          <a:p>
            <a:pPr lvl="0"/>
            <a:r>
              <a:rPr lang="en-US" dirty="0"/>
              <a:t>&lt;&lt;insert quote&gt;&gt;</a:t>
            </a:r>
          </a:p>
        </p:txBody>
      </p:sp>
    </p:spTree>
    <p:extLst>
      <p:ext uri="{BB962C8B-B14F-4D97-AF65-F5344CB8AC3E}">
        <p14:creationId xmlns:p14="http://schemas.microsoft.com/office/powerpoint/2010/main" val="2401660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6091C7-EEBB-4841-929F-178D4869005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FA73747-E46B-1948-9FD4-C97EC760B941}"/>
              </a:ext>
            </a:extLst>
          </p:cNvPr>
          <p:cNvSpPr>
            <a:spLocks noGrp="1"/>
          </p:cNvSpPr>
          <p:nvPr>
            <p:ph type="title" hasCustomPrompt="1"/>
          </p:nvPr>
        </p:nvSpPr>
        <p:spPr>
          <a:xfrm>
            <a:off x="4328160" y="2103437"/>
            <a:ext cx="7406640" cy="1325563"/>
          </a:xfrm>
        </p:spPr>
        <p:txBody>
          <a:bodyPr/>
          <a:lstStyle>
            <a:lvl1pPr algn="r">
              <a:defRPr/>
            </a:lvl1pPr>
          </a:lstStyle>
          <a:p>
            <a:r>
              <a:rPr lang="en-GB" dirty="0"/>
              <a:t>Section Title</a:t>
            </a:r>
            <a:endParaRPr lang="en-US" dirty="0"/>
          </a:p>
        </p:txBody>
      </p:sp>
      <p:sp>
        <p:nvSpPr>
          <p:cNvPr id="9" name="Text Placeholder 8">
            <a:extLst>
              <a:ext uri="{FF2B5EF4-FFF2-40B4-BE49-F238E27FC236}">
                <a16:creationId xmlns:a16="http://schemas.microsoft.com/office/drawing/2014/main" id="{81E8B0AC-2CC5-3944-9CD6-8CD7007E76B5}"/>
              </a:ext>
            </a:extLst>
          </p:cNvPr>
          <p:cNvSpPr>
            <a:spLocks noGrp="1"/>
          </p:cNvSpPr>
          <p:nvPr>
            <p:ph type="body" sz="quarter" idx="10" hasCustomPrompt="1"/>
          </p:nvPr>
        </p:nvSpPr>
        <p:spPr>
          <a:xfrm>
            <a:off x="4327525" y="3429000"/>
            <a:ext cx="7407275" cy="1997075"/>
          </a:xfrm>
        </p:spPr>
        <p:txBody>
          <a:bodyPr/>
          <a:lstStyle>
            <a:lvl1pPr marL="0" indent="0" algn="r">
              <a:buNone/>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GB" dirty="0"/>
              <a:t>Section summary</a:t>
            </a:r>
            <a:endParaRPr lang="en-US" dirty="0"/>
          </a:p>
        </p:txBody>
      </p:sp>
    </p:spTree>
    <p:extLst>
      <p:ext uri="{BB962C8B-B14F-4D97-AF65-F5344CB8AC3E}">
        <p14:creationId xmlns:p14="http://schemas.microsoft.com/office/powerpoint/2010/main" val="276911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3E11FF9-2C75-2845-AE2D-856E6C56C3A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2">
            <a:extLst>
              <a:ext uri="{FF2B5EF4-FFF2-40B4-BE49-F238E27FC236}">
                <a16:creationId xmlns:a16="http://schemas.microsoft.com/office/drawing/2014/main" id="{2B89990E-F798-1A46-B1CE-A5B974FAA211}"/>
              </a:ext>
            </a:extLst>
          </p:cNvPr>
          <p:cNvSpPr>
            <a:spLocks noGrp="1"/>
          </p:cNvSpPr>
          <p:nvPr>
            <p:ph type="body" sz="quarter" idx="10" hasCustomPrompt="1"/>
          </p:nvPr>
        </p:nvSpPr>
        <p:spPr>
          <a:xfrm>
            <a:off x="1904999" y="2773680"/>
            <a:ext cx="8382001" cy="2499043"/>
          </a:xfrm>
        </p:spPr>
        <p:txBody>
          <a:bodyPr>
            <a:normAutofit/>
          </a:bodyPr>
          <a:lstStyle>
            <a:lvl1pPr marL="0" indent="0" algn="ctr">
              <a:buNone/>
              <a:defRPr lang="en-ZA" sz="7200" b="1" i="0" u="none" strike="noStrike" smtClean="0">
                <a:solidFill>
                  <a:schemeClr val="bg1"/>
                </a:solidFill>
                <a:effectLst/>
              </a:defRPr>
            </a:lvl1pPr>
          </a:lstStyle>
          <a:p>
            <a:pPr lvl="0"/>
            <a:r>
              <a:rPr lang="en-US" dirty="0"/>
              <a:t>Thank You</a:t>
            </a:r>
          </a:p>
        </p:txBody>
      </p:sp>
    </p:spTree>
    <p:extLst>
      <p:ext uri="{BB962C8B-B14F-4D97-AF65-F5344CB8AC3E}">
        <p14:creationId xmlns:p14="http://schemas.microsoft.com/office/powerpoint/2010/main" val="597982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73009-0882-8544-A4F3-03083857A422}"/>
              </a:ext>
            </a:extLst>
          </p:cNvPr>
          <p:cNvSpPr>
            <a:spLocks noGrp="1"/>
          </p:cNvSpPr>
          <p:nvPr>
            <p:ph type="title" hasCustomPrompt="1"/>
          </p:nvPr>
        </p:nvSpPr>
        <p:spPr/>
        <p:txBody>
          <a:bodyPr/>
          <a:lstStyle/>
          <a:p>
            <a:r>
              <a:rPr lang="en-GB" dirty="0"/>
              <a:t>Highlights \ Comparison</a:t>
            </a:r>
            <a:endParaRPr lang="en-US" dirty="0"/>
          </a:p>
        </p:txBody>
      </p:sp>
      <p:sp>
        <p:nvSpPr>
          <p:cNvPr id="3" name="Content Placeholder 2">
            <a:extLst>
              <a:ext uri="{FF2B5EF4-FFF2-40B4-BE49-F238E27FC236}">
                <a16:creationId xmlns:a16="http://schemas.microsoft.com/office/drawing/2014/main" id="{77CFB9A0-111C-5846-9CEF-136AFCDE6D22}"/>
              </a:ext>
            </a:extLst>
          </p:cNvPr>
          <p:cNvSpPr>
            <a:spLocks noGrp="1"/>
          </p:cNvSpPr>
          <p:nvPr>
            <p:ph sz="half" idx="1"/>
          </p:nvPr>
        </p:nvSpPr>
        <p:spPr>
          <a:xfrm>
            <a:off x="838200" y="1825625"/>
            <a:ext cx="5181600" cy="4351338"/>
          </a:xfrm>
        </p:spPr>
        <p:txBody>
          <a:bodyPr/>
          <a:lstStyle>
            <a:lvl1pPr marL="0" indent="0">
              <a:buNone/>
              <a:defRPr/>
            </a:lvl1pPr>
          </a:lstStyle>
          <a:p>
            <a:pPr lvl="0"/>
            <a:r>
              <a:rPr lang="en-GB"/>
              <a:t>Click to edit Master text styles</a:t>
            </a:r>
          </a:p>
        </p:txBody>
      </p:sp>
      <p:sp>
        <p:nvSpPr>
          <p:cNvPr id="4" name="Content Placeholder 3">
            <a:extLst>
              <a:ext uri="{FF2B5EF4-FFF2-40B4-BE49-F238E27FC236}">
                <a16:creationId xmlns:a16="http://schemas.microsoft.com/office/drawing/2014/main" id="{2B77DF5F-68B8-6946-95FD-B7A406F8D14D}"/>
              </a:ext>
            </a:extLst>
          </p:cNvPr>
          <p:cNvSpPr>
            <a:spLocks noGrp="1"/>
          </p:cNvSpPr>
          <p:nvPr>
            <p:ph sz="half" idx="2"/>
          </p:nvPr>
        </p:nvSpPr>
        <p:spPr>
          <a:xfrm>
            <a:off x="6172200" y="1825625"/>
            <a:ext cx="5181600" cy="4351338"/>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2315163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433035-4F12-DE4F-B07E-D992C9D62F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CA97AE0-83C9-6843-A6FD-1AB6613256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E77AA544-1451-044C-8199-E43878D470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23398F-CDCC-1747-A342-AC569435ECF3}" type="slidenum">
              <a:rPr lang="en-US" smtClean="0"/>
              <a:t>‹#›</a:t>
            </a:fld>
            <a:endParaRPr lang="en-US"/>
          </a:p>
        </p:txBody>
      </p:sp>
    </p:spTree>
    <p:extLst>
      <p:ext uri="{BB962C8B-B14F-4D97-AF65-F5344CB8AC3E}">
        <p14:creationId xmlns:p14="http://schemas.microsoft.com/office/powerpoint/2010/main" val="413538925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1" r:id="rId3"/>
    <p:sldLayoutId id="2147483653" r:id="rId4"/>
    <p:sldLayoutId id="2147483654" r:id="rId5"/>
    <p:sldLayoutId id="2147483660" r:id="rId6"/>
    <p:sldLayoutId id="2147483652"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F9685-94A1-9A4B-861F-BD69C4B96555}"/>
              </a:ext>
            </a:extLst>
          </p:cNvPr>
          <p:cNvSpPr>
            <a:spLocks noGrp="1"/>
          </p:cNvSpPr>
          <p:nvPr>
            <p:ph type="ctrTitle"/>
          </p:nvPr>
        </p:nvSpPr>
        <p:spPr>
          <a:xfrm>
            <a:off x="1962334" y="4984375"/>
            <a:ext cx="8220353" cy="890646"/>
          </a:xfrm>
        </p:spPr>
        <p:txBody>
          <a:bodyPr>
            <a:normAutofit/>
          </a:bodyPr>
          <a:lstStyle/>
          <a:p>
            <a:pPr marL="0" indent="0"/>
            <a:r>
              <a:rPr lang="en-ZA" sz="4800" b="1" dirty="0"/>
              <a:t>BIDS NUMBERS:RW10396155/22</a:t>
            </a:r>
          </a:p>
        </p:txBody>
      </p:sp>
      <p:sp>
        <p:nvSpPr>
          <p:cNvPr id="3" name="Subtitle 2">
            <a:extLst>
              <a:ext uri="{FF2B5EF4-FFF2-40B4-BE49-F238E27FC236}">
                <a16:creationId xmlns:a16="http://schemas.microsoft.com/office/drawing/2014/main" id="{A841C4EC-19EB-CC44-9003-DBDBA3F57F3B}"/>
              </a:ext>
            </a:extLst>
          </p:cNvPr>
          <p:cNvSpPr>
            <a:spLocks noGrp="1"/>
          </p:cNvSpPr>
          <p:nvPr>
            <p:ph type="subTitle" idx="1"/>
          </p:nvPr>
        </p:nvSpPr>
        <p:spPr>
          <a:xfrm>
            <a:off x="1524000" y="6012755"/>
            <a:ext cx="9144000" cy="697007"/>
          </a:xfrm>
        </p:spPr>
        <p:txBody>
          <a:bodyPr>
            <a:normAutofit fontScale="47500" lnSpcReduction="20000"/>
          </a:bodyPr>
          <a:lstStyle/>
          <a:p>
            <a:r>
              <a:rPr lang="en-ZA" sz="2900" b="1" dirty="0"/>
              <a:t>PROVISION OF SAFE FELLING, REMOVAL AND CONTROL OF LISTED ALIEN INVADER PLANTS AND SELECTED LARGE TREE SERVICES AT RAND WATER ON AN “AS AND WHEN” REQUIRED BASIS FOR A PERIOD OF 36 MONTHS.</a:t>
            </a:r>
            <a:endParaRPr lang="en-US" sz="2900" b="1" dirty="0"/>
          </a:p>
          <a:p>
            <a:r>
              <a:rPr lang="en-US" sz="2900" b="1" dirty="0"/>
              <a:t>Vonani Shivambu 10 November 2022</a:t>
            </a:r>
            <a:endParaRPr lang="en-ZA" sz="2900" dirty="0"/>
          </a:p>
          <a:p>
            <a:endParaRPr lang="en-US" dirty="0"/>
          </a:p>
        </p:txBody>
      </p:sp>
    </p:spTree>
    <p:extLst>
      <p:ext uri="{BB962C8B-B14F-4D97-AF65-F5344CB8AC3E}">
        <p14:creationId xmlns:p14="http://schemas.microsoft.com/office/powerpoint/2010/main" val="1198845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75EF-FFFD-7D41-BEAD-1D3394130D5A}"/>
              </a:ext>
            </a:extLst>
          </p:cNvPr>
          <p:cNvSpPr>
            <a:spLocks noGrp="1"/>
          </p:cNvSpPr>
          <p:nvPr>
            <p:ph type="title"/>
          </p:nvPr>
        </p:nvSpPr>
        <p:spPr/>
        <p:txBody>
          <a:bodyPr/>
          <a:lstStyle/>
          <a:p>
            <a:r>
              <a:rPr lang="en-US" b="1" dirty="0"/>
              <a:t>Contents</a:t>
            </a:r>
          </a:p>
        </p:txBody>
      </p:sp>
      <p:sp>
        <p:nvSpPr>
          <p:cNvPr id="3" name="Text Placeholder 2">
            <a:extLst>
              <a:ext uri="{FF2B5EF4-FFF2-40B4-BE49-F238E27FC236}">
                <a16:creationId xmlns:a16="http://schemas.microsoft.com/office/drawing/2014/main" id="{7E12111D-4373-F94B-8B75-A3E6504BA78C}"/>
              </a:ext>
            </a:extLst>
          </p:cNvPr>
          <p:cNvSpPr>
            <a:spLocks noGrp="1"/>
          </p:cNvSpPr>
          <p:nvPr>
            <p:ph type="body" sz="quarter" idx="10"/>
          </p:nvPr>
        </p:nvSpPr>
        <p:spPr/>
        <p:txBody>
          <a:bodyPr/>
          <a:lstStyle/>
          <a:p>
            <a:pPr marL="457200" indent="-457200" algn="just">
              <a:buFont typeface="Arial" panose="020B0604020202020204" pitchFamily="34" charset="0"/>
              <a:buChar char="•"/>
            </a:pPr>
            <a:r>
              <a:rPr lang="en-US" dirty="0"/>
              <a:t>Commercial-by Vonani Shivambu</a:t>
            </a:r>
          </a:p>
          <a:p>
            <a:pPr marL="457200" indent="-457200" algn="just">
              <a:buFont typeface="Arial" panose="020B0604020202020204" pitchFamily="34" charset="0"/>
              <a:buChar char="•"/>
            </a:pPr>
            <a:r>
              <a:rPr lang="en-US" dirty="0"/>
              <a:t>Technical- by Wayne Borton </a:t>
            </a:r>
          </a:p>
        </p:txBody>
      </p:sp>
    </p:spTree>
    <p:extLst>
      <p:ext uri="{BB962C8B-B14F-4D97-AF65-F5344CB8AC3E}">
        <p14:creationId xmlns:p14="http://schemas.microsoft.com/office/powerpoint/2010/main" val="2314328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pPr algn="ctr"/>
            <a:r>
              <a:rPr lang="en-US" b="1" dirty="0"/>
              <a:t>COMMERCIAL PART</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algn="ctr"/>
            <a:endParaRPr lang="en-ZA" b="1" dirty="0"/>
          </a:p>
          <a:p>
            <a:pPr algn="ctr"/>
            <a:endParaRPr lang="en-ZA" b="1" dirty="0"/>
          </a:p>
          <a:p>
            <a:pPr algn="ctr"/>
            <a:endParaRPr lang="en-ZA" b="1" dirty="0"/>
          </a:p>
          <a:p>
            <a:pPr algn="ctr"/>
            <a:r>
              <a:rPr lang="en-ZA" b="1" dirty="0"/>
              <a:t>BID NUMBER: RW10396155/22</a:t>
            </a:r>
            <a:endParaRPr lang="en-US" b="1" dirty="0"/>
          </a:p>
        </p:txBody>
      </p:sp>
    </p:spTree>
    <p:extLst>
      <p:ext uri="{BB962C8B-B14F-4D97-AF65-F5344CB8AC3E}">
        <p14:creationId xmlns:p14="http://schemas.microsoft.com/office/powerpoint/2010/main" val="755125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PROCEDURE TO BE OBSERVED</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lvl="0" algn="just">
              <a:buFont typeface="Arial" pitchFamily="34" charset="0"/>
              <a:buChar char="•"/>
            </a:pPr>
            <a:r>
              <a:rPr lang="en-US" dirty="0">
                <a:solidFill>
                  <a:prstClr val="black"/>
                </a:solidFill>
              </a:rPr>
              <a:t>Tender documents are available on the National Treasury website.</a:t>
            </a:r>
          </a:p>
          <a:p>
            <a:pPr lvl="0" algn="just">
              <a:buFont typeface="Arial" pitchFamily="34" charset="0"/>
              <a:buChar char="•"/>
            </a:pPr>
            <a:r>
              <a:rPr lang="en-US" dirty="0">
                <a:solidFill>
                  <a:prstClr val="black"/>
                </a:solidFill>
              </a:rPr>
              <a:t>Issue Date: </a:t>
            </a:r>
            <a:r>
              <a:rPr lang="en-US" dirty="0">
                <a:solidFill>
                  <a:srgbClr val="FF0000"/>
                </a:solidFill>
              </a:rPr>
              <a:t>10 November 2022.</a:t>
            </a:r>
          </a:p>
          <a:p>
            <a:pPr lvl="0" algn="just">
              <a:buFont typeface="Arial" pitchFamily="34" charset="0"/>
              <a:buChar char="•"/>
            </a:pPr>
            <a:r>
              <a:rPr lang="en-US" dirty="0">
                <a:solidFill>
                  <a:prstClr val="black"/>
                </a:solidFill>
              </a:rPr>
              <a:t>Closing date: </a:t>
            </a:r>
            <a:r>
              <a:rPr lang="en-US" dirty="0">
                <a:solidFill>
                  <a:srgbClr val="FF0000"/>
                </a:solidFill>
              </a:rPr>
              <a:t>12 December 2022. </a:t>
            </a:r>
          </a:p>
          <a:p>
            <a:pPr lvl="0" algn="just">
              <a:buFont typeface="Arial" pitchFamily="34" charset="0"/>
              <a:buChar char="•"/>
            </a:pPr>
            <a:r>
              <a:rPr lang="en-US" dirty="0">
                <a:solidFill>
                  <a:prstClr val="black"/>
                </a:solidFill>
              </a:rPr>
              <a:t>Submissions must be deposited before </a:t>
            </a:r>
            <a:r>
              <a:rPr lang="en-US" b="1" dirty="0">
                <a:solidFill>
                  <a:srgbClr val="FF0000"/>
                </a:solidFill>
              </a:rPr>
              <a:t>12:00 noon at No:522 Impala Road </a:t>
            </a:r>
            <a:r>
              <a:rPr lang="en-US" b="1" dirty="0" err="1">
                <a:solidFill>
                  <a:srgbClr val="FF0000"/>
                </a:solidFill>
              </a:rPr>
              <a:t>Glenvista</a:t>
            </a:r>
            <a:r>
              <a:rPr lang="en-US" b="1" dirty="0">
                <a:solidFill>
                  <a:srgbClr val="FF0000"/>
                </a:solidFill>
              </a:rPr>
              <a:t>, main gate. </a:t>
            </a:r>
          </a:p>
          <a:p>
            <a:pPr lvl="0" algn="just">
              <a:buFont typeface="Arial" pitchFamily="34" charset="0"/>
              <a:buChar char="•"/>
            </a:pPr>
            <a:r>
              <a:rPr lang="en-US" dirty="0">
                <a:solidFill>
                  <a:prstClr val="black"/>
                </a:solidFill>
              </a:rPr>
              <a:t>All submissions after closing date will be rejected. </a:t>
            </a:r>
          </a:p>
          <a:p>
            <a:pPr lvl="0" algn="just">
              <a:buFont typeface="Arial" pitchFamily="34" charset="0"/>
              <a:buChar char="•"/>
            </a:pPr>
            <a:r>
              <a:rPr lang="en-US" dirty="0">
                <a:solidFill>
                  <a:prstClr val="black"/>
                </a:solidFill>
              </a:rPr>
              <a:t>Contact persons: Semakaleng Mangoali and Vonani Shivambu (Supply Chain).</a:t>
            </a:r>
          </a:p>
          <a:p>
            <a:endParaRPr lang="en-US" dirty="0"/>
          </a:p>
        </p:txBody>
      </p:sp>
    </p:spTree>
    <p:extLst>
      <p:ext uri="{BB962C8B-B14F-4D97-AF65-F5344CB8AC3E}">
        <p14:creationId xmlns:p14="http://schemas.microsoft.com/office/powerpoint/2010/main" val="964718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VALIDITY PERIOD </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lvl="0"/>
            <a:r>
              <a:rPr lang="en-US" dirty="0">
                <a:solidFill>
                  <a:prstClr val="black"/>
                </a:solidFill>
              </a:rPr>
              <a:t>The tender shall remain valid for a period of </a:t>
            </a:r>
            <a:r>
              <a:rPr lang="en-US" b="1" dirty="0">
                <a:solidFill>
                  <a:srgbClr val="FF0000"/>
                </a:solidFill>
              </a:rPr>
              <a:t>180 days from the date of closing of the tender</a:t>
            </a:r>
            <a:r>
              <a:rPr lang="en-US" dirty="0">
                <a:solidFill>
                  <a:prstClr val="black"/>
                </a:solidFill>
              </a:rPr>
              <a:t>. </a:t>
            </a:r>
            <a:r>
              <a:rPr lang="en-US" b="1" dirty="0">
                <a:solidFill>
                  <a:prstClr val="black"/>
                </a:solidFill>
              </a:rPr>
              <a:t>Rand Water reserves the right to extend the validity period if required.</a:t>
            </a:r>
          </a:p>
          <a:p>
            <a:endParaRPr lang="en-US" dirty="0"/>
          </a:p>
        </p:txBody>
      </p:sp>
    </p:spTree>
    <p:extLst>
      <p:ext uri="{BB962C8B-B14F-4D97-AF65-F5344CB8AC3E}">
        <p14:creationId xmlns:p14="http://schemas.microsoft.com/office/powerpoint/2010/main" val="2723307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PRE-QUALIFIERS…</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a:xfrm>
            <a:off x="3231777" y="1371600"/>
            <a:ext cx="7712074" cy="4791916"/>
          </a:xfrm>
        </p:spPr>
        <p:txBody>
          <a:bodyPr>
            <a:normAutofit/>
          </a:bodyPr>
          <a:lstStyle/>
          <a:p>
            <a:pPr>
              <a:lnSpc>
                <a:spcPct val="110000"/>
              </a:lnSpc>
            </a:pPr>
            <a:r>
              <a:rPr lang="en-US" dirty="0"/>
              <a:t>1. </a:t>
            </a:r>
            <a:r>
              <a:rPr lang="en-US" sz="2900" dirty="0"/>
              <a:t>Fully completed and signed Form of Offer.</a:t>
            </a:r>
          </a:p>
          <a:p>
            <a:pPr>
              <a:lnSpc>
                <a:spcPct val="110000"/>
              </a:lnSpc>
            </a:pPr>
            <a:r>
              <a:rPr lang="en-US" sz="2900" dirty="0"/>
              <a:t>2. Letter of Good Standing from the Department of </a:t>
            </a:r>
            <a:r>
              <a:rPr lang="en-US" sz="2900" dirty="0" err="1"/>
              <a:t>Labour</a:t>
            </a:r>
            <a:r>
              <a:rPr lang="en-US" sz="2900" dirty="0"/>
              <a:t> or an Accredited Institution.</a:t>
            </a:r>
          </a:p>
          <a:p>
            <a:pPr>
              <a:lnSpc>
                <a:spcPct val="110000"/>
              </a:lnSpc>
            </a:pPr>
            <a:r>
              <a:rPr lang="en-US" sz="2900" dirty="0"/>
              <a:t>3. </a:t>
            </a:r>
            <a:r>
              <a:rPr lang="en-ZA" sz="2900" dirty="0"/>
              <a:t>Service Providers must be in possession of a valid and current Pest Control Operators license for weed control.</a:t>
            </a:r>
            <a:endParaRPr lang="en-US" sz="2900" dirty="0"/>
          </a:p>
          <a:p>
            <a:pPr>
              <a:lnSpc>
                <a:spcPct val="110000"/>
              </a:lnSpc>
            </a:pPr>
            <a:endParaRPr lang="en-US" dirty="0"/>
          </a:p>
        </p:txBody>
      </p:sp>
    </p:spTree>
    <p:extLst>
      <p:ext uri="{BB962C8B-B14F-4D97-AF65-F5344CB8AC3E}">
        <p14:creationId xmlns:p14="http://schemas.microsoft.com/office/powerpoint/2010/main" val="3292781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COMMERCIAL- RETURNABLES</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endParaRPr lang="en-US" b="1" dirty="0"/>
          </a:p>
          <a:p>
            <a:r>
              <a:rPr lang="en-US" dirty="0">
                <a:latin typeface="Arial" panose="020B0604020202020204" pitchFamily="34" charset="0"/>
                <a:cs typeface="Arial" panose="020B0604020202020204" pitchFamily="34" charset="0"/>
              </a:rPr>
              <a:t>Page 13-14 of 70– Detailed list of required returnable.</a:t>
            </a:r>
          </a:p>
          <a:p>
            <a:endParaRPr lang="en-US" dirty="0"/>
          </a:p>
        </p:txBody>
      </p:sp>
    </p:spTree>
    <p:extLst>
      <p:ext uri="{BB962C8B-B14F-4D97-AF65-F5344CB8AC3E}">
        <p14:creationId xmlns:p14="http://schemas.microsoft.com/office/powerpoint/2010/main" val="2704634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pPr algn="ctr"/>
            <a:r>
              <a:rPr lang="en-US" b="1" dirty="0"/>
              <a:t>TECHNICAL PART</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lstStyle/>
          <a:p>
            <a:pPr algn="ctr"/>
            <a:endParaRPr lang="en-ZA" b="1" dirty="0"/>
          </a:p>
          <a:p>
            <a:pPr algn="ctr"/>
            <a:endParaRPr lang="en-ZA" b="1" dirty="0"/>
          </a:p>
          <a:p>
            <a:pPr algn="ctr"/>
            <a:r>
              <a:rPr lang="en-ZA" b="1" dirty="0"/>
              <a:t>BID NUMBER: RW10396155/22</a:t>
            </a:r>
            <a:endParaRPr lang="en-US" b="1" dirty="0"/>
          </a:p>
        </p:txBody>
      </p:sp>
    </p:spTree>
    <p:extLst>
      <p:ext uri="{BB962C8B-B14F-4D97-AF65-F5344CB8AC3E}">
        <p14:creationId xmlns:p14="http://schemas.microsoft.com/office/powerpoint/2010/main" val="4273922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a:xfrm>
            <a:off x="3231776" y="365125"/>
            <a:ext cx="7712075" cy="1447053"/>
          </a:xfrm>
        </p:spPr>
        <p:txBody>
          <a:bodyPr/>
          <a:lstStyle/>
          <a:p>
            <a:r>
              <a:rPr lang="en-US" b="1" dirty="0"/>
              <a:t>SCOPE OF WORK…</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a:xfrm>
            <a:off x="3231776" y="1812178"/>
            <a:ext cx="8431903" cy="4629262"/>
          </a:xfrm>
        </p:spPr>
        <p:txBody>
          <a:bodyPr>
            <a:normAutofit fontScale="92500"/>
          </a:bodyPr>
          <a:lstStyle/>
          <a:p>
            <a:r>
              <a:rPr lang="en-US" sz="2400" b="1" dirty="0">
                <a:cs typeface="Arial" panose="020B0604020202020204" pitchFamily="34" charset="0"/>
              </a:rPr>
              <a:t>PURPOSE</a:t>
            </a:r>
          </a:p>
          <a:p>
            <a:r>
              <a:rPr lang="en-US" sz="2200" dirty="0">
                <a:latin typeface="+mj-lt"/>
                <a:cs typeface="Arial" panose="020B0604020202020204" pitchFamily="34" charset="0"/>
              </a:rPr>
              <a:t>Rand Water’s Environmental Management Services section requires the safe felling, removal and control of listed alien invader plants and selected large trees on Rand Water sites, servitudes and properties. </a:t>
            </a:r>
          </a:p>
          <a:p>
            <a:endParaRPr lang="en-US" dirty="0">
              <a:latin typeface="Arial" panose="020B0604020202020204" pitchFamily="34" charset="0"/>
              <a:cs typeface="Arial" panose="020B0604020202020204" pitchFamily="34" charset="0"/>
            </a:endParaRPr>
          </a:p>
          <a:p>
            <a:r>
              <a:rPr lang="en-US" sz="2400" b="1" dirty="0">
                <a:cs typeface="Arial" panose="020B0604020202020204" pitchFamily="34" charset="0"/>
              </a:rPr>
              <a:t>BACKGROUND</a:t>
            </a:r>
          </a:p>
          <a:p>
            <a:r>
              <a:rPr lang="en-US" sz="2200" dirty="0">
                <a:latin typeface="+mj-lt"/>
                <a:cs typeface="Arial" panose="020B0604020202020204" pitchFamily="34" charset="0"/>
              </a:rPr>
              <a:t>Rand Water’s Environmental Management Services section has an ongoing program to remove listed alien invader plants on Rand Water sites, servitudes and properties. Listed alien invader plants together with identified large exotic trees are required to be safely felled, removed and controlled from re-growing. </a:t>
            </a:r>
          </a:p>
          <a:p>
            <a:r>
              <a:rPr lang="en-US" sz="2200" dirty="0">
                <a:latin typeface="+mj-lt"/>
                <a:cs typeface="Arial" panose="020B0604020202020204" pitchFamily="34" charset="0"/>
              </a:rPr>
              <a:t>Senior Horticulturists within Rand Water Environmental Management Services will identify listed alien invader plants as well as selected large trees to be felled, removed and controlled within their area of responsibility. </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4726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a:xfrm>
            <a:off x="3231776" y="365125"/>
            <a:ext cx="7712075" cy="1044575"/>
          </a:xfrm>
        </p:spPr>
        <p:txBody>
          <a:bodyPr/>
          <a:lstStyle/>
          <a:p>
            <a:r>
              <a:rPr lang="en-US" b="1" dirty="0"/>
              <a:t>SCOPE OF WORK…</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a:xfrm>
            <a:off x="3231777" y="1409700"/>
            <a:ext cx="8325814" cy="5448300"/>
          </a:xfrm>
        </p:spPr>
        <p:txBody>
          <a:bodyPr>
            <a:noAutofit/>
          </a:bodyPr>
          <a:lstStyle/>
          <a:p>
            <a:r>
              <a:rPr lang="en-US" sz="2000" dirty="0">
                <a:effectLst/>
                <a:latin typeface="+mj-lt"/>
                <a:ea typeface="Calibri" panose="020F0502020204030204" pitchFamily="34" charset="0"/>
                <a:cs typeface="Times New Roman" panose="02020603050405020304" pitchFamily="18" charset="0"/>
              </a:rPr>
              <a:t>Appointed Service Providers must ensure that while undertaking this that they do not damage adjacent infrastructure or trees as may be the case. The appointed Service Provider will be held liable for any damage caused to any property. The use of a sky-jack may be required to safely fell and remove trees that are in close proximity or adjacent to buildings, roads or other associated infrastructure. The sky-jack / cherry picker to be used is required to safely lift the chainsaw operator to fell the tree in sections from the top down. All branches cut are to be secured with tree felling rope and safely lowered to the ground and not dropped.</a:t>
            </a:r>
          </a:p>
          <a:p>
            <a:r>
              <a:rPr lang="en-US" sz="2000" dirty="0">
                <a:effectLst/>
                <a:latin typeface="+mj-lt"/>
                <a:ea typeface="Calibri" panose="020F0502020204030204" pitchFamily="34" charset="0"/>
                <a:cs typeface="Times New Roman" panose="02020603050405020304" pitchFamily="18" charset="0"/>
              </a:rPr>
              <a:t>Thereafter, or simultaneously, the branches less than 150mm in diameter are to be processed through a wood-chipping machine supplied and operated by the Service provider; the products of such are to remain on site (at an agreed location) and will be used by Rand Water EMS staff as mulch within the landscape. Branches greater than 150mm in diameter are to be cut into lengths not exceeding 400mm and transported to Rand Water EMS-Nursery or a registered land fill site depending on the proximity of the site to the EMS-Nursery. The appointed Service Provider will be required to supply proof of legal disposal by way of a landfill site receipt. </a:t>
            </a:r>
          </a:p>
          <a:p>
            <a:endParaRPr lang="en-US" sz="20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0663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SCOPE OF WORK</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a:xfrm>
            <a:off x="3231776" y="1812178"/>
            <a:ext cx="8495935" cy="4680697"/>
          </a:xfrm>
        </p:spPr>
        <p:txBody>
          <a:bodyPr>
            <a:normAutofit fontScale="92500" lnSpcReduction="20000"/>
          </a:bodyPr>
          <a:lstStyle/>
          <a:p>
            <a:r>
              <a:rPr lang="en-US" sz="2200" dirty="0">
                <a:effectLst/>
                <a:latin typeface="+mj-lt"/>
                <a:ea typeface="Calibri" panose="020F0502020204030204" pitchFamily="34" charset="0"/>
                <a:cs typeface="Times New Roman" panose="02020603050405020304" pitchFamily="18" charset="0"/>
              </a:rPr>
              <a:t>The Service Provider is to ensure that all trees felled are cut down to a height of no more than 100mm from the soil surface. All tree stumps are to be treated with an appropriate herbicide and dye to ensure that no re-growth occurs. The service provider is not expected to remove or grind any stumps; however, any re-growth from the stumps within one year of completion must be re-treated by the service provider free of charge to Rand Water. Service Providers must make provision for second and even third herbicide treatments of trees removed to ensure control of re-growth. The Service Provider is required to notify Rand Water Environmental Management Services of the chemical herbicide to be supplied and used by the service provider and the SDS of this herbicide is to be available in the Service Providers safety file on site. The application of herbicide can only be undertaken by a registered pest control operator (PCO) with the appropriate training and certificates (certificates to be supplied and verified before work can be undertaken). Registration must be valid and up to date.</a:t>
            </a:r>
          </a:p>
          <a:p>
            <a:r>
              <a:rPr lang="en-US" sz="2200" dirty="0">
                <a:effectLst/>
                <a:latin typeface="+mj-lt"/>
                <a:ea typeface="Calibri" panose="020F0502020204030204" pitchFamily="34" charset="0"/>
                <a:cs typeface="Times New Roman" panose="02020603050405020304" pitchFamily="18" charset="0"/>
              </a:rPr>
              <a:t>The Service Provider shall supervise and exercise proper control over all personnel employed by them upon the work, and shall hold Rand Water harmless for any injury caused by the said personnel to persons or animals, and/or any damage to property or things. The Service Provider shall ensure that refuse does not litter the site. All refuse generated from the work undertaken shall be placed in suitable receptacles and removed from site.</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40270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SCOPE OF WORK</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a:xfrm>
            <a:off x="3231777" y="1812178"/>
            <a:ext cx="8793646" cy="5045822"/>
          </a:xfrm>
        </p:spPr>
        <p:txBody>
          <a:bodyPr>
            <a:normAutofit lnSpcReduction="10000"/>
          </a:bodyPr>
          <a:lstStyle/>
          <a:p>
            <a:pPr marL="0" marR="0" algn="just">
              <a:lnSpc>
                <a:spcPct val="115000"/>
              </a:lnSpc>
              <a:spcBef>
                <a:spcPts val="0"/>
              </a:spcBef>
              <a:spcAft>
                <a:spcPts val="800"/>
              </a:spcAft>
            </a:pPr>
            <a:r>
              <a:rPr lang="en-US" sz="2000" b="1" dirty="0">
                <a:effectLst/>
                <a:ea typeface="Calibri" panose="020F0502020204030204" pitchFamily="34" charset="0"/>
                <a:cs typeface="Times New Roman" panose="02020603050405020304" pitchFamily="18" charset="0"/>
              </a:rPr>
              <a:t>OBJECTIVES OF THE WORK</a:t>
            </a:r>
            <a:endParaRPr lang="en-US" sz="20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R"/>
            </a:pPr>
            <a:r>
              <a:rPr lang="en-US" sz="2000" dirty="0">
                <a:effectLst/>
                <a:latin typeface="+mj-lt"/>
                <a:ea typeface="Calibri" panose="020F0502020204030204" pitchFamily="34" charset="0"/>
                <a:cs typeface="Times New Roman" panose="02020603050405020304" pitchFamily="18" charset="0"/>
              </a:rPr>
              <a:t>The aim is to appoint a Service Provider who will safely fell, remove and control identified alien invasive plants and selected large exotic trees.</a:t>
            </a:r>
          </a:p>
          <a:p>
            <a:pPr marL="342900" marR="0" lvl="0" indent="-342900">
              <a:lnSpc>
                <a:spcPct val="107000"/>
              </a:lnSpc>
              <a:spcBef>
                <a:spcPts val="0"/>
              </a:spcBef>
              <a:spcAft>
                <a:spcPts val="0"/>
              </a:spcAft>
              <a:buFont typeface="+mj-lt"/>
              <a:buAutoNum type="alphaLcParenR"/>
            </a:pPr>
            <a:r>
              <a:rPr lang="en-US" sz="2000" dirty="0">
                <a:effectLst/>
                <a:latin typeface="+mj-lt"/>
                <a:ea typeface="Calibri" panose="020F0502020204030204" pitchFamily="34" charset="0"/>
                <a:cs typeface="Times New Roman" panose="02020603050405020304" pitchFamily="18" charset="0"/>
              </a:rPr>
              <a:t>Adhere to legislation with regards to the removal and control of listed alien invader plant species.</a:t>
            </a:r>
          </a:p>
          <a:p>
            <a:pPr marL="342900" marR="0" lvl="0" indent="-342900">
              <a:lnSpc>
                <a:spcPct val="107000"/>
              </a:lnSpc>
              <a:spcBef>
                <a:spcPts val="0"/>
              </a:spcBef>
              <a:spcAft>
                <a:spcPts val="0"/>
              </a:spcAft>
              <a:buFont typeface="+mj-lt"/>
              <a:buAutoNum type="alphaLcParenR"/>
            </a:pPr>
            <a:r>
              <a:rPr lang="en-US" sz="2000" dirty="0">
                <a:effectLst/>
                <a:latin typeface="+mj-lt"/>
                <a:ea typeface="Calibri" panose="020F0502020204030204" pitchFamily="34" charset="0"/>
                <a:cs typeface="Times New Roman" panose="02020603050405020304" pitchFamily="18" charset="0"/>
              </a:rPr>
              <a:t>Protect Rand Water assets and infrastructure with the removal of selected large problematic trees.</a:t>
            </a:r>
          </a:p>
          <a:p>
            <a:pPr marL="342900" marR="0" lvl="0" indent="-342900">
              <a:lnSpc>
                <a:spcPct val="107000"/>
              </a:lnSpc>
              <a:spcBef>
                <a:spcPts val="0"/>
              </a:spcBef>
              <a:spcAft>
                <a:spcPts val="0"/>
              </a:spcAft>
              <a:buFont typeface="+mj-lt"/>
              <a:buAutoNum type="alphaLcParenR"/>
            </a:pPr>
            <a:r>
              <a:rPr lang="en-US" sz="2000" dirty="0">
                <a:effectLst/>
                <a:latin typeface="+mj-lt"/>
                <a:ea typeface="Calibri" panose="020F0502020204030204" pitchFamily="34" charset="0"/>
                <a:cs typeface="Times New Roman" panose="02020603050405020304" pitchFamily="18" charset="0"/>
              </a:rPr>
              <a:t>Protection of fence lines, buildings, reservoirs, reservoir embankments, valve chambers and associated infrastructure with the removal and control of trees growing in close proximity to these structures.</a:t>
            </a:r>
          </a:p>
          <a:p>
            <a:pPr marR="0" lvl="0">
              <a:lnSpc>
                <a:spcPct val="107000"/>
              </a:lnSpc>
              <a:spcBef>
                <a:spcPts val="0"/>
              </a:spcBef>
              <a:spcAft>
                <a:spcPts val="0"/>
              </a:spcAft>
            </a:pP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r>
              <a:rPr lang="en-US" sz="2000" b="1" dirty="0">
                <a:effectLst/>
                <a:ea typeface="Calibri" panose="020F0502020204030204" pitchFamily="34" charset="0"/>
                <a:cs typeface="Times New Roman" panose="02020603050405020304" pitchFamily="18" charset="0"/>
              </a:rPr>
              <a:t>FELLING, REMOVAL AND CONTROL OF ALIEN INVADER PLANTS AND SELECTED LARGE EXOTIC TREES.</a:t>
            </a:r>
            <a:endParaRPr lang="en-US" sz="2000" dirty="0">
              <a:effectLst/>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r>
              <a:rPr lang="en-US" sz="2000" dirty="0">
                <a:effectLst/>
                <a:latin typeface="+mj-lt"/>
                <a:ea typeface="Calibri" panose="020F0502020204030204" pitchFamily="34" charset="0"/>
                <a:cs typeface="Times New Roman" panose="02020603050405020304" pitchFamily="18" charset="0"/>
              </a:rPr>
              <a:t>The felling, removal and control of listed alien invader plants and selected large trees is required on all Rand Water sites, servitudes and properties.</a:t>
            </a:r>
          </a:p>
          <a:p>
            <a:pPr marR="0" lvl="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61769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SCOPE OF WORK</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normAutofit/>
          </a:bodyPr>
          <a:lstStyle/>
          <a:p>
            <a:r>
              <a:rPr lang="en-US" dirty="0"/>
              <a:t> </a:t>
            </a:r>
          </a:p>
        </p:txBody>
      </p:sp>
      <p:graphicFrame>
        <p:nvGraphicFramePr>
          <p:cNvPr id="8" name="Table 7">
            <a:extLst>
              <a:ext uri="{FF2B5EF4-FFF2-40B4-BE49-F238E27FC236}">
                <a16:creationId xmlns:a16="http://schemas.microsoft.com/office/drawing/2014/main" id="{0DF37B01-7F75-BC29-5E70-AFA611FF987E}"/>
              </a:ext>
            </a:extLst>
          </p:cNvPr>
          <p:cNvGraphicFramePr>
            <a:graphicFrameLocks noGrp="1"/>
          </p:cNvGraphicFramePr>
          <p:nvPr>
            <p:extLst>
              <p:ext uri="{D42A27DB-BD31-4B8C-83A1-F6EECF244321}">
                <p14:modId xmlns:p14="http://schemas.microsoft.com/office/powerpoint/2010/main" val="1793870802"/>
              </p:ext>
            </p:extLst>
          </p:nvPr>
        </p:nvGraphicFramePr>
        <p:xfrm>
          <a:off x="3127375" y="1275907"/>
          <a:ext cx="8759826" cy="5632125"/>
        </p:xfrm>
        <a:graphic>
          <a:graphicData uri="http://schemas.openxmlformats.org/drawingml/2006/table">
            <a:tbl>
              <a:tblPr firstRow="1" firstCol="1" bandRow="1">
                <a:tableStyleId>{5C22544A-7EE6-4342-B048-85BDC9FD1C3A}</a:tableStyleId>
              </a:tblPr>
              <a:tblGrid>
                <a:gridCol w="917212">
                  <a:extLst>
                    <a:ext uri="{9D8B030D-6E8A-4147-A177-3AD203B41FA5}">
                      <a16:colId xmlns:a16="http://schemas.microsoft.com/office/drawing/2014/main" val="1560172953"/>
                    </a:ext>
                  </a:extLst>
                </a:gridCol>
                <a:gridCol w="5830626">
                  <a:extLst>
                    <a:ext uri="{9D8B030D-6E8A-4147-A177-3AD203B41FA5}">
                      <a16:colId xmlns:a16="http://schemas.microsoft.com/office/drawing/2014/main" val="901656628"/>
                    </a:ext>
                  </a:extLst>
                </a:gridCol>
                <a:gridCol w="2011988">
                  <a:extLst>
                    <a:ext uri="{9D8B030D-6E8A-4147-A177-3AD203B41FA5}">
                      <a16:colId xmlns:a16="http://schemas.microsoft.com/office/drawing/2014/main" val="1688170885"/>
                    </a:ext>
                  </a:extLst>
                </a:gridCol>
              </a:tblGrid>
              <a:tr h="606346">
                <a:tc>
                  <a:txBody>
                    <a:bodyPr/>
                    <a:lstStyle/>
                    <a:p>
                      <a:pPr marL="0" marR="0" algn="ctr">
                        <a:lnSpc>
                          <a:spcPct val="115000"/>
                        </a:lnSpc>
                        <a:spcBef>
                          <a:spcPts val="0"/>
                        </a:spcBef>
                        <a:spcAft>
                          <a:spcPts val="0"/>
                        </a:spcAft>
                      </a:pPr>
                      <a:r>
                        <a:rPr lang="en-US" sz="1800">
                          <a:effectLst/>
                        </a:rPr>
                        <a:t>No.</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Operational Area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RW Responsible section.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67934547"/>
                  </a:ext>
                </a:extLst>
              </a:tr>
              <a:tr h="293994">
                <a:tc>
                  <a:txBody>
                    <a:bodyPr/>
                    <a:lstStyle/>
                    <a:p>
                      <a:pPr marL="0" marR="0" algn="ctr">
                        <a:lnSpc>
                          <a:spcPct val="115000"/>
                        </a:lnSpc>
                        <a:spcBef>
                          <a:spcPts val="0"/>
                        </a:spcBef>
                        <a:spcAft>
                          <a:spcPts val="0"/>
                        </a:spcAft>
                      </a:pPr>
                      <a:r>
                        <a:rPr lang="en-US" sz="1800">
                          <a:effectLst/>
                        </a:rPr>
                        <a:t>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Rietvlei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marL="0" marR="0">
                        <a:lnSpc>
                          <a:spcPct val="115000"/>
                        </a:lnSpc>
                        <a:spcBef>
                          <a:spcPts val="0"/>
                        </a:spcBef>
                        <a:spcAft>
                          <a:spcPts val="0"/>
                        </a:spcAft>
                      </a:pPr>
                      <a:r>
                        <a:rPr lang="en-US" sz="1800">
                          <a:effectLst/>
                        </a:rPr>
                        <a:t>EMS-Rietvlei.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54236920"/>
                  </a:ext>
                </a:extLst>
              </a:tr>
              <a:tr h="293994">
                <a:tc>
                  <a:txBody>
                    <a:bodyPr/>
                    <a:lstStyle/>
                    <a:p>
                      <a:pPr marL="0" marR="0" algn="ctr">
                        <a:lnSpc>
                          <a:spcPct val="115000"/>
                        </a:lnSpc>
                        <a:spcBef>
                          <a:spcPts val="0"/>
                        </a:spcBef>
                        <a:spcAft>
                          <a:spcPts val="0"/>
                        </a:spcAft>
                      </a:pPr>
                      <a:r>
                        <a:rPr lang="en-US" sz="1800">
                          <a:effectLst/>
                        </a:rPr>
                        <a:t>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Forest Hill Flats.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2989474724"/>
                  </a:ext>
                </a:extLst>
              </a:tr>
              <a:tr h="293994">
                <a:tc>
                  <a:txBody>
                    <a:bodyPr/>
                    <a:lstStyle/>
                    <a:p>
                      <a:pPr marL="0" marR="0" algn="ctr">
                        <a:lnSpc>
                          <a:spcPct val="115000"/>
                        </a:lnSpc>
                        <a:spcBef>
                          <a:spcPts val="0"/>
                        </a:spcBef>
                        <a:spcAft>
                          <a:spcPts val="0"/>
                        </a:spcAft>
                      </a:pPr>
                      <a:r>
                        <a:rPr lang="en-US" sz="1800">
                          <a:effectLst/>
                        </a:rPr>
                        <a:t>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a:t>
                      </a:r>
                      <a:r>
                        <a:rPr lang="en-US" sz="1800" dirty="0" err="1">
                          <a:effectLst/>
                        </a:rPr>
                        <a:t>Zwartkopjes</a:t>
                      </a:r>
                      <a:r>
                        <a:rPr lang="en-US" sz="1800" dirty="0">
                          <a:effectLst/>
                        </a:rPr>
                        <a:t> Pumping Stations.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7">
                  <a:txBody>
                    <a:bodyPr/>
                    <a:lstStyle/>
                    <a:p>
                      <a:pPr marL="0" marR="0" algn="just">
                        <a:lnSpc>
                          <a:spcPct val="115000"/>
                        </a:lnSpc>
                        <a:spcBef>
                          <a:spcPts val="0"/>
                        </a:spcBef>
                        <a:spcAft>
                          <a:spcPts val="0"/>
                        </a:spcAft>
                      </a:pPr>
                      <a:r>
                        <a:rPr lang="en-US" sz="1800">
                          <a:effectLst/>
                        </a:rPr>
                        <a:t>EMS-Zwartkopjes.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1963130"/>
                  </a:ext>
                </a:extLst>
              </a:tr>
              <a:tr h="293994">
                <a:tc>
                  <a:txBody>
                    <a:bodyPr/>
                    <a:lstStyle/>
                    <a:p>
                      <a:pPr marL="0" marR="0" algn="ctr">
                        <a:lnSpc>
                          <a:spcPct val="115000"/>
                        </a:lnSpc>
                        <a:spcBef>
                          <a:spcPts val="0"/>
                        </a:spcBef>
                        <a:spcAft>
                          <a:spcPts val="0"/>
                        </a:spcAft>
                      </a:pPr>
                      <a:r>
                        <a:rPr lang="en-US" sz="1800">
                          <a:effectLst/>
                        </a:rPr>
                        <a:t>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Palmiet Pumping Station.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3451371204"/>
                  </a:ext>
                </a:extLst>
              </a:tr>
              <a:tr h="293994">
                <a:tc>
                  <a:txBody>
                    <a:bodyPr/>
                    <a:lstStyle/>
                    <a:p>
                      <a:pPr marL="0" marR="0" algn="ctr">
                        <a:lnSpc>
                          <a:spcPct val="115000"/>
                        </a:lnSpc>
                        <a:spcBef>
                          <a:spcPts val="0"/>
                        </a:spcBef>
                        <a:spcAft>
                          <a:spcPts val="0"/>
                        </a:spcAft>
                      </a:pPr>
                      <a:r>
                        <a:rPr lang="en-US" sz="1800">
                          <a:effectLst/>
                        </a:rPr>
                        <a:t>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a:t>
                      </a:r>
                      <a:r>
                        <a:rPr lang="en-US" sz="1800" dirty="0" err="1">
                          <a:effectLst/>
                        </a:rPr>
                        <a:t>Eikenhof</a:t>
                      </a:r>
                      <a:r>
                        <a:rPr lang="en-US" sz="1800" dirty="0">
                          <a:effectLst/>
                        </a:rPr>
                        <a:t> Pumping Station.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3279716204"/>
                  </a:ext>
                </a:extLst>
              </a:tr>
              <a:tr h="293994">
                <a:tc>
                  <a:txBody>
                    <a:bodyPr/>
                    <a:lstStyle/>
                    <a:p>
                      <a:pPr marL="0" marR="0" algn="ctr">
                        <a:lnSpc>
                          <a:spcPct val="115000"/>
                        </a:lnSpc>
                        <a:spcBef>
                          <a:spcPts val="0"/>
                        </a:spcBef>
                        <a:spcAft>
                          <a:spcPts val="0"/>
                        </a:spcAft>
                      </a:pPr>
                      <a:r>
                        <a:rPr lang="en-US" sz="1800">
                          <a:effectLst/>
                        </a:rPr>
                        <a:t>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Mapleton Pumping Station.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2284804401"/>
                  </a:ext>
                </a:extLst>
              </a:tr>
              <a:tr h="293994">
                <a:tc>
                  <a:txBody>
                    <a:bodyPr/>
                    <a:lstStyle/>
                    <a:p>
                      <a:pPr marL="0" marR="0" algn="ctr">
                        <a:lnSpc>
                          <a:spcPct val="115000"/>
                        </a:lnSpc>
                        <a:spcBef>
                          <a:spcPts val="0"/>
                        </a:spcBef>
                        <a:spcAft>
                          <a:spcPts val="0"/>
                        </a:spcAft>
                      </a:pPr>
                      <a:r>
                        <a:rPr lang="en-US" sz="1800">
                          <a:effectLst/>
                        </a:rPr>
                        <a:t>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Farm – </a:t>
                      </a:r>
                      <a:r>
                        <a:rPr lang="en-US" sz="1800" dirty="0" err="1">
                          <a:effectLst/>
                        </a:rPr>
                        <a:t>Eikenhof</a:t>
                      </a:r>
                      <a:r>
                        <a:rPr lang="en-US" sz="1800" dirty="0">
                          <a:effectLst/>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4166207021"/>
                  </a:ext>
                </a:extLst>
              </a:tr>
              <a:tr h="293994">
                <a:tc>
                  <a:txBody>
                    <a:bodyPr/>
                    <a:lstStyle/>
                    <a:p>
                      <a:pPr marL="0" marR="0" algn="ctr">
                        <a:lnSpc>
                          <a:spcPct val="115000"/>
                        </a:lnSpc>
                        <a:spcBef>
                          <a:spcPts val="0"/>
                        </a:spcBef>
                        <a:spcAft>
                          <a:spcPts val="0"/>
                        </a:spcAft>
                      </a:pPr>
                      <a:r>
                        <a:rPr lang="en-US" sz="1800">
                          <a:effectLst/>
                        </a:rPr>
                        <a:t>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Nursery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1139326291"/>
                  </a:ext>
                </a:extLst>
              </a:tr>
              <a:tr h="293994">
                <a:tc>
                  <a:txBody>
                    <a:bodyPr/>
                    <a:lstStyle/>
                    <a:p>
                      <a:pPr marL="0" marR="0" algn="ctr">
                        <a:lnSpc>
                          <a:spcPct val="115000"/>
                        </a:lnSpc>
                        <a:spcBef>
                          <a:spcPts val="0"/>
                        </a:spcBef>
                        <a:spcAft>
                          <a:spcPts val="0"/>
                        </a:spcAft>
                      </a:pPr>
                      <a:r>
                        <a:rPr lang="en-US" sz="1800">
                          <a:effectLst/>
                        </a:rPr>
                        <a:t>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a:t>
                      </a:r>
                      <a:r>
                        <a:rPr lang="en-US" sz="1800" dirty="0" err="1">
                          <a:effectLst/>
                        </a:rPr>
                        <a:t>Emhlangeni</a:t>
                      </a:r>
                      <a:r>
                        <a:rPr lang="en-US" sz="1800" dirty="0">
                          <a:effectLst/>
                        </a:rPr>
                        <a:t> – </a:t>
                      </a:r>
                      <a:r>
                        <a:rPr lang="en-US" sz="1800" dirty="0" err="1">
                          <a:effectLst/>
                        </a:rPr>
                        <a:t>Zwartkopjes</a:t>
                      </a:r>
                      <a:r>
                        <a:rPr lang="en-US" sz="1800" dirty="0">
                          <a:effectLst/>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3800969297"/>
                  </a:ext>
                </a:extLst>
              </a:tr>
              <a:tr h="293994">
                <a:tc>
                  <a:txBody>
                    <a:bodyPr/>
                    <a:lstStyle/>
                    <a:p>
                      <a:pPr marL="0" marR="0" algn="ctr">
                        <a:lnSpc>
                          <a:spcPct val="115000"/>
                        </a:lnSpc>
                        <a:spcBef>
                          <a:spcPts val="0"/>
                        </a:spcBef>
                        <a:spcAft>
                          <a:spcPts val="0"/>
                        </a:spcAft>
                      </a:pPr>
                      <a:r>
                        <a:rPr lang="en-US" sz="1800">
                          <a:effectLst/>
                        </a:rPr>
                        <a:t>10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Water Wise – Vereeniging.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4">
                  <a:txBody>
                    <a:bodyPr/>
                    <a:lstStyle/>
                    <a:p>
                      <a:pPr marL="0" marR="0" algn="just">
                        <a:lnSpc>
                          <a:spcPct val="115000"/>
                        </a:lnSpc>
                        <a:spcBef>
                          <a:spcPts val="0"/>
                        </a:spcBef>
                        <a:spcAft>
                          <a:spcPts val="0"/>
                        </a:spcAft>
                      </a:pPr>
                      <a:r>
                        <a:rPr lang="en-US" sz="1800" dirty="0">
                          <a:effectLst/>
                        </a:rPr>
                        <a:t>EMS-Rehabilitation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7035953"/>
                  </a:ext>
                </a:extLst>
              </a:tr>
              <a:tr h="293994">
                <a:tc>
                  <a:txBody>
                    <a:bodyPr/>
                    <a:lstStyle/>
                    <a:p>
                      <a:pPr marL="0" marR="0" algn="ctr">
                        <a:lnSpc>
                          <a:spcPct val="115000"/>
                        </a:lnSpc>
                        <a:spcBef>
                          <a:spcPts val="0"/>
                        </a:spcBef>
                        <a:spcAft>
                          <a:spcPts val="0"/>
                        </a:spcAft>
                      </a:pPr>
                      <a:r>
                        <a:rPr lang="en-US" sz="1800">
                          <a:effectLst/>
                        </a:rPr>
                        <a:t>11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Analytical Services – Vereeniging.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509739012"/>
                  </a:ext>
                </a:extLst>
              </a:tr>
              <a:tr h="293994">
                <a:tc>
                  <a:txBody>
                    <a:bodyPr/>
                    <a:lstStyle/>
                    <a:p>
                      <a:pPr marL="0" marR="0" algn="ctr">
                        <a:lnSpc>
                          <a:spcPct val="115000"/>
                        </a:lnSpc>
                        <a:spcBef>
                          <a:spcPts val="0"/>
                        </a:spcBef>
                        <a:spcAft>
                          <a:spcPts val="0"/>
                        </a:spcAft>
                      </a:pPr>
                      <a:r>
                        <a:rPr lang="en-US" sz="1800">
                          <a:effectLst/>
                        </a:rPr>
                        <a:t>12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Process Technology – Vereeniging.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3985288878"/>
                  </a:ext>
                </a:extLst>
              </a:tr>
              <a:tr h="293994">
                <a:tc>
                  <a:txBody>
                    <a:bodyPr/>
                    <a:lstStyle/>
                    <a:p>
                      <a:pPr marL="0" marR="0" algn="ctr">
                        <a:lnSpc>
                          <a:spcPct val="115000"/>
                        </a:lnSpc>
                        <a:spcBef>
                          <a:spcPts val="0"/>
                        </a:spcBef>
                        <a:spcAft>
                          <a:spcPts val="0"/>
                        </a:spcAft>
                      </a:pPr>
                      <a:r>
                        <a:rPr lang="en-US" sz="1800">
                          <a:effectLst/>
                        </a:rPr>
                        <a:t>13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a:t>
                      </a:r>
                      <a:r>
                        <a:rPr lang="en-US" sz="1800" dirty="0" err="1">
                          <a:effectLst/>
                        </a:rPr>
                        <a:t>Panfontein</a:t>
                      </a:r>
                      <a:r>
                        <a:rPr lang="en-US" sz="1800" dirty="0">
                          <a:effectLst/>
                        </a:rPr>
                        <a:t> – Three Rivers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2463642872"/>
                  </a:ext>
                </a:extLst>
              </a:tr>
              <a:tr h="293994">
                <a:tc>
                  <a:txBody>
                    <a:bodyPr/>
                    <a:lstStyle/>
                    <a:p>
                      <a:pPr marL="0" marR="0" algn="ctr">
                        <a:lnSpc>
                          <a:spcPct val="115000"/>
                        </a:lnSpc>
                        <a:spcBef>
                          <a:spcPts val="0"/>
                        </a:spcBef>
                        <a:spcAft>
                          <a:spcPts val="0"/>
                        </a:spcAft>
                      </a:pPr>
                      <a:r>
                        <a:rPr lang="en-US" sz="1800">
                          <a:effectLst/>
                        </a:rPr>
                        <a:t>14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a:t>
                      </a:r>
                      <a:r>
                        <a:rPr lang="en-US" sz="1800" dirty="0" err="1">
                          <a:effectLst/>
                        </a:rPr>
                        <a:t>Zuikerbosch</a:t>
                      </a:r>
                      <a:r>
                        <a:rPr lang="en-US" sz="1800" dirty="0">
                          <a:effectLst/>
                        </a:rPr>
                        <a:t> Pumping Station.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a:effectLst/>
                        </a:rPr>
                        <a:t>ZKB-EMS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0607594"/>
                  </a:ext>
                </a:extLst>
              </a:tr>
              <a:tr h="293994">
                <a:tc>
                  <a:txBody>
                    <a:bodyPr/>
                    <a:lstStyle/>
                    <a:p>
                      <a:pPr marL="0" marR="0" algn="ctr">
                        <a:lnSpc>
                          <a:spcPct val="115000"/>
                        </a:lnSpc>
                        <a:spcBef>
                          <a:spcPts val="0"/>
                        </a:spcBef>
                        <a:spcAft>
                          <a:spcPts val="0"/>
                        </a:spcAft>
                      </a:pPr>
                      <a:r>
                        <a:rPr lang="en-US" sz="1800">
                          <a:effectLst/>
                        </a:rPr>
                        <a:t>15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Vereeniging Pumping Station.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a:effectLst/>
                        </a:rPr>
                        <a:t>VRG-EMS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9130784"/>
                  </a:ext>
                </a:extLst>
              </a:tr>
              <a:tr h="565841">
                <a:tc>
                  <a:txBody>
                    <a:bodyPr/>
                    <a:lstStyle/>
                    <a:p>
                      <a:pPr marL="0" marR="0" algn="ctr">
                        <a:lnSpc>
                          <a:spcPct val="115000"/>
                        </a:lnSpc>
                        <a:spcBef>
                          <a:spcPts val="0"/>
                        </a:spcBef>
                        <a:spcAft>
                          <a:spcPts val="0"/>
                        </a:spcAft>
                      </a:pPr>
                      <a:r>
                        <a:rPr lang="en-US" sz="1800">
                          <a:effectLst/>
                        </a:rPr>
                        <a:t>16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Rand Water – Bulk Water Distribution – Depots &amp; Servitudes.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800" dirty="0">
                          <a:effectLst/>
                        </a:rPr>
                        <a:t>BWD-EMS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94566796"/>
                  </a:ext>
                </a:extLst>
              </a:tr>
            </a:tbl>
          </a:graphicData>
        </a:graphic>
      </p:graphicFrame>
    </p:spTree>
    <p:extLst>
      <p:ext uri="{BB962C8B-B14F-4D97-AF65-F5344CB8AC3E}">
        <p14:creationId xmlns:p14="http://schemas.microsoft.com/office/powerpoint/2010/main" val="3194418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a:xfrm>
            <a:off x="3231776" y="60325"/>
            <a:ext cx="8736704" cy="1325563"/>
          </a:xfrm>
        </p:spPr>
        <p:txBody>
          <a:bodyPr/>
          <a:lstStyle/>
          <a:p>
            <a:pPr algn="ctr"/>
            <a:r>
              <a:rPr lang="en-US" b="1" dirty="0"/>
              <a:t>COMMERCIAL CONTINUED: EVALUATION PROCESS…</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a:xfrm>
            <a:off x="3231776" y="1222898"/>
            <a:ext cx="8960224" cy="5421742"/>
          </a:xfrm>
        </p:spPr>
        <p:txBody>
          <a:bodyPr>
            <a:noAutofit/>
          </a:bodyPr>
          <a:lstStyle/>
          <a:p>
            <a:pPr lvl="0">
              <a:lnSpc>
                <a:spcPct val="150000"/>
              </a:lnSpc>
              <a:spcBef>
                <a:spcPts val="600"/>
              </a:spcBef>
              <a:buSzPct val="70000"/>
            </a:pPr>
            <a:r>
              <a:rPr lang="en-US" sz="1800" b="1" dirty="0">
                <a:solidFill>
                  <a:srgbClr val="FF0000"/>
                </a:solidFill>
                <a:latin typeface="Arial" panose="020B0604020202020204" pitchFamily="34" charset="0"/>
                <a:cs typeface="Arial" panose="020B0604020202020204" pitchFamily="34" charset="0"/>
              </a:rPr>
              <a:t>Rand Water conducts a two stage evaluation process for all bids, intending to provide services or goods to the organization as follows:</a:t>
            </a:r>
          </a:p>
          <a:p>
            <a:pPr lvl="0">
              <a:lnSpc>
                <a:spcPct val="150000"/>
              </a:lnSpc>
              <a:spcBef>
                <a:spcPts val="600"/>
              </a:spcBef>
              <a:buSzPct val="70000"/>
            </a:pPr>
            <a:r>
              <a:rPr lang="en-US" sz="1800" b="1" dirty="0">
                <a:latin typeface="Arial" panose="020B0604020202020204" pitchFamily="34" charset="0"/>
                <a:cs typeface="Arial" panose="020B0604020202020204" pitchFamily="34" charset="0"/>
              </a:rPr>
              <a:t>Being Technical/Functionality evaluation and the price and preference </a:t>
            </a:r>
          </a:p>
          <a:p>
            <a:pPr lvl="0">
              <a:lnSpc>
                <a:spcPct val="150000"/>
              </a:lnSpc>
              <a:spcBef>
                <a:spcPts val="0"/>
              </a:spcBef>
            </a:pPr>
            <a:r>
              <a:rPr lang="en-US" sz="1800" b="1" dirty="0">
                <a:solidFill>
                  <a:prstClr val="black"/>
                </a:solidFill>
                <a:latin typeface="Arial" panose="020B0604020202020204" pitchFamily="34" charset="0"/>
                <a:cs typeface="Arial" panose="020B0604020202020204" pitchFamily="34" charset="0"/>
              </a:rPr>
              <a:t>1. Functionality evaluation (Technical capabilities)</a:t>
            </a:r>
            <a:r>
              <a:rPr lang="en-US" sz="1800" dirty="0">
                <a:solidFill>
                  <a:prstClr val="black"/>
                </a:solidFill>
                <a:latin typeface="Arial" panose="020B0604020202020204" pitchFamily="34" charset="0"/>
                <a:cs typeface="Arial" panose="020B0604020202020204" pitchFamily="34" charset="0"/>
              </a:rPr>
              <a:t>All bids evaluated at this stage must achieve a minimum of 70% scoring </a:t>
            </a:r>
            <a:r>
              <a:rPr lang="en-GB" sz="1800" dirty="0">
                <a:solidFill>
                  <a:prstClr val="black"/>
                </a:solidFill>
                <a:latin typeface="Arial" panose="020B0604020202020204" pitchFamily="34" charset="0"/>
                <a:cs typeface="Arial" panose="020B0604020202020204" pitchFamily="34" charset="0"/>
              </a:rPr>
              <a:t>a score below 70 % a supplier will not be considered to the second stage of the evaluation(price and preference).</a:t>
            </a:r>
            <a:r>
              <a:rPr lang="en-US" sz="1800" b="1" dirty="0">
                <a:solidFill>
                  <a:srgbClr val="FF0000"/>
                </a:solidFill>
                <a:latin typeface="Arial" panose="020B0604020202020204" pitchFamily="34" charset="0"/>
                <a:cs typeface="Arial" panose="020B0604020202020204" pitchFamily="34" charset="0"/>
              </a:rPr>
              <a:t>Technical Evaluation will be based on:</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Record of Previous Experience relevant to the current scope/ work (with contactable client ref.)</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Overall Performance on Previous Work</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Quality Management Systems</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Human Resource Capacity</a:t>
            </a:r>
          </a:p>
          <a:p>
            <a:pPr marL="911225" lvl="0" indent="-457200">
              <a:lnSpc>
                <a:spcPct val="150000"/>
              </a:lnSpc>
              <a:spcBef>
                <a:spcPts val="0"/>
              </a:spcBef>
              <a:buFont typeface="+mj-lt"/>
              <a:buAutoNum type="alphaLcParenR"/>
            </a:pPr>
            <a:r>
              <a:rPr lang="en-US" sz="1800" b="1" dirty="0">
                <a:latin typeface="Arial" panose="020B0604020202020204" pitchFamily="34" charset="0"/>
                <a:cs typeface="Arial" panose="020B0604020202020204" pitchFamily="34" charset="0"/>
              </a:rPr>
              <a:t>Equipment Resource Capacity</a:t>
            </a:r>
          </a:p>
        </p:txBody>
      </p:sp>
    </p:spTree>
    <p:extLst>
      <p:ext uri="{BB962C8B-B14F-4D97-AF65-F5344CB8AC3E}">
        <p14:creationId xmlns:p14="http://schemas.microsoft.com/office/powerpoint/2010/main" val="3514538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a:xfrm>
            <a:off x="3231776" y="60325"/>
            <a:ext cx="8736704" cy="1325563"/>
          </a:xfrm>
        </p:spPr>
        <p:txBody>
          <a:bodyPr/>
          <a:lstStyle/>
          <a:p>
            <a:pPr algn="ctr"/>
            <a:r>
              <a:rPr lang="en-US" b="1" dirty="0"/>
              <a:t>COMMERCIAL CONTINUED: EVALUATION PROCESS</a:t>
            </a:r>
            <a:endParaRPr lang="en-US" dirty="0"/>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a:xfrm>
            <a:off x="3231776" y="1222898"/>
            <a:ext cx="8736704" cy="5421742"/>
          </a:xfrm>
        </p:spPr>
        <p:txBody>
          <a:bodyPr>
            <a:noAutofit/>
          </a:bodyPr>
          <a:lstStyle/>
          <a:p>
            <a:pPr marL="796925" lvl="0" indent="-342900">
              <a:lnSpc>
                <a:spcPct val="150000"/>
              </a:lnSpc>
              <a:spcBef>
                <a:spcPts val="0"/>
              </a:spcBef>
              <a:buAutoNum type="alphaLcParenR" startAt="6"/>
            </a:pPr>
            <a:r>
              <a:rPr lang="en-US" sz="1800" b="1" dirty="0">
                <a:latin typeface="Arial" panose="020B0604020202020204" pitchFamily="34" charset="0"/>
                <a:cs typeface="Arial" panose="020B0604020202020204" pitchFamily="34" charset="0"/>
              </a:rPr>
              <a:t>Risk Introduced by Bid Qualifications </a:t>
            </a:r>
          </a:p>
          <a:p>
            <a:pPr marL="796925" lvl="0" indent="-342900">
              <a:lnSpc>
                <a:spcPct val="150000"/>
              </a:lnSpc>
              <a:spcBef>
                <a:spcPts val="0"/>
              </a:spcBef>
              <a:buAutoNum type="alphaLcParenR" startAt="6"/>
            </a:pPr>
            <a:r>
              <a:rPr lang="en-US" sz="1800" b="1" dirty="0">
                <a:latin typeface="Arial" panose="020B0604020202020204" pitchFamily="34" charset="0"/>
                <a:cs typeface="Arial" panose="020B0604020202020204" pitchFamily="34" charset="0"/>
              </a:rPr>
              <a:t>Project Risk Management</a:t>
            </a:r>
          </a:p>
          <a:p>
            <a:pPr marL="796925" lvl="0" indent="-342900">
              <a:lnSpc>
                <a:spcPct val="150000"/>
              </a:lnSpc>
              <a:spcBef>
                <a:spcPts val="0"/>
              </a:spcBef>
              <a:buAutoNum type="alphaLcParenR" startAt="6"/>
            </a:pPr>
            <a:r>
              <a:rPr lang="en-US" sz="1800" b="1" dirty="0">
                <a:latin typeface="Arial" panose="020B0604020202020204" pitchFamily="34" charset="0"/>
                <a:cs typeface="Arial" panose="020B0604020202020204" pitchFamily="34" charset="0"/>
              </a:rPr>
              <a:t>Detailed Project </a:t>
            </a:r>
            <a:r>
              <a:rPr lang="en-US" sz="1800" b="1" dirty="0" err="1">
                <a:latin typeface="Arial" panose="020B0604020202020204" pitchFamily="34" charset="0"/>
                <a:cs typeface="Arial" panose="020B0604020202020204" pitchFamily="34" charset="0"/>
              </a:rPr>
              <a:t>Programme</a:t>
            </a:r>
            <a:endParaRPr lang="en-US" sz="1800" b="1" dirty="0">
              <a:latin typeface="Arial" panose="020B0604020202020204" pitchFamily="34" charset="0"/>
              <a:cs typeface="Arial" panose="020B0604020202020204" pitchFamily="34" charset="0"/>
            </a:endParaRPr>
          </a:p>
          <a:p>
            <a:pPr marL="796925" lvl="0" indent="-342900">
              <a:lnSpc>
                <a:spcPct val="150000"/>
              </a:lnSpc>
              <a:spcBef>
                <a:spcPts val="0"/>
              </a:spcBef>
              <a:buAutoNum type="alphaLcParenR" startAt="6"/>
            </a:pPr>
            <a:r>
              <a:rPr lang="en-US" sz="1800" b="1">
                <a:latin typeface="Arial" panose="020B0604020202020204" pitchFamily="34" charset="0"/>
                <a:cs typeface="Arial" panose="020B0604020202020204" pitchFamily="34" charset="0"/>
              </a:rPr>
              <a:t>Method Statement</a:t>
            </a:r>
          </a:p>
          <a:p>
            <a:pPr marL="796925" lvl="0" indent="-342900">
              <a:lnSpc>
                <a:spcPct val="150000"/>
              </a:lnSpc>
              <a:spcBef>
                <a:spcPts val="0"/>
              </a:spcBef>
              <a:buAutoNum type="alphaLcParenR" startAt="6"/>
            </a:pPr>
            <a:r>
              <a:rPr lang="en-US" sz="1800" b="1">
                <a:latin typeface="Arial" panose="020B0604020202020204" pitchFamily="34" charset="0"/>
                <a:cs typeface="Arial" panose="020B0604020202020204" pitchFamily="34" charset="0"/>
              </a:rPr>
              <a:t>SHERQ</a:t>
            </a:r>
            <a:endParaRPr lang="en-US" sz="1800" b="1" dirty="0">
              <a:latin typeface="Arial" panose="020B0604020202020204" pitchFamily="34" charset="0"/>
              <a:cs typeface="Arial" panose="020B0604020202020204" pitchFamily="34" charset="0"/>
            </a:endParaRPr>
          </a:p>
          <a:p>
            <a:pPr marL="285750" lvl="0" indent="-285750">
              <a:lnSpc>
                <a:spcPct val="150000"/>
              </a:lnSpc>
              <a:spcBef>
                <a:spcPts val="0"/>
              </a:spcBef>
              <a:buFont typeface="Arial" pitchFamily="34" charset="0"/>
              <a:buChar char="•"/>
            </a:pPr>
            <a:r>
              <a:rPr lang="en-US" sz="1800" b="1" dirty="0">
                <a:solidFill>
                  <a:srgbClr val="FF0000"/>
                </a:solidFill>
                <a:latin typeface="Arial" panose="020B0604020202020204" pitchFamily="34" charset="0"/>
                <a:cs typeface="Arial" panose="020B0604020202020204" pitchFamily="34" charset="0"/>
              </a:rPr>
              <a:t>Rand Water shall then apply the objective criteria in accordance with the PPPFA that will determine the evaluation outcome</a:t>
            </a:r>
          </a:p>
          <a:p>
            <a:pPr>
              <a:lnSpc>
                <a:spcPct val="150000"/>
              </a:lnSpc>
              <a:spcBef>
                <a:spcPts val="0"/>
              </a:spcBef>
            </a:pPr>
            <a:r>
              <a:rPr lang="en-ZA" sz="1800" b="1" dirty="0">
                <a:latin typeface="Arial" panose="020B0604020202020204" pitchFamily="34" charset="0"/>
                <a:cs typeface="Arial" panose="020B0604020202020204" pitchFamily="34" charset="0"/>
              </a:rPr>
              <a:t>2.Price and Preferential point system. </a:t>
            </a:r>
            <a:r>
              <a:rPr lang="en-ZA" sz="1800" dirty="0">
                <a:latin typeface="Arial" panose="020B0604020202020204" pitchFamily="34" charset="0"/>
                <a:cs typeface="Arial" panose="020B0604020202020204" pitchFamily="34" charset="0"/>
              </a:rPr>
              <a:t>The award is then based on the preferential point system </a:t>
            </a:r>
            <a:r>
              <a:rPr lang="en-ZA" sz="1800" b="1" dirty="0">
                <a:latin typeface="Arial" panose="020B0604020202020204" pitchFamily="34" charset="0"/>
                <a:cs typeface="Arial" panose="020B0604020202020204" pitchFamily="34" charset="0"/>
              </a:rPr>
              <a:t>80/20 point system</a:t>
            </a:r>
            <a:r>
              <a:rPr lang="en-ZA" sz="1800" dirty="0">
                <a:latin typeface="Arial" panose="020B0604020202020204" pitchFamily="34" charset="0"/>
                <a:cs typeface="Arial" panose="020B0604020202020204" pitchFamily="34" charset="0"/>
              </a:rPr>
              <a:t>. </a:t>
            </a:r>
            <a:endParaRPr lang="en-US" sz="1800" dirty="0">
              <a:solidFill>
                <a:prstClr val="black"/>
              </a:solidFill>
              <a:cs typeface="Arial" pitchFamily="34" charset="0"/>
            </a:endParaRPr>
          </a:p>
          <a:p>
            <a:pPr marL="285750" indent="-285750">
              <a:lnSpc>
                <a:spcPct val="150000"/>
              </a:lnSpc>
              <a:spcBef>
                <a:spcPts val="0"/>
              </a:spcBef>
              <a:buFont typeface="Arial" pitchFamily="34" charset="0"/>
              <a:buChar char="•"/>
            </a:pPr>
            <a:r>
              <a:rPr lang="en-US" sz="1800" b="1" dirty="0">
                <a:solidFill>
                  <a:prstClr val="black"/>
                </a:solidFill>
                <a:latin typeface="Arial" panose="020B0604020202020204" pitchFamily="34" charset="0"/>
                <a:cs typeface="Arial" panose="020B0604020202020204" pitchFamily="34" charset="0"/>
              </a:rPr>
              <a:t>NB: </a:t>
            </a:r>
            <a:r>
              <a:rPr lang="en-US" sz="1800" dirty="0">
                <a:latin typeface="Arial" panose="020B0604020202020204" pitchFamily="34" charset="0"/>
                <a:cs typeface="Arial" panose="020B0604020202020204" pitchFamily="34" charset="0"/>
              </a:rPr>
              <a:t>Due Diligence on the supplier may also be conducted.</a:t>
            </a:r>
          </a:p>
          <a:p>
            <a:pPr marL="285750" lvl="0" indent="-285750">
              <a:lnSpc>
                <a:spcPct val="150000"/>
              </a:lnSpc>
              <a:spcBef>
                <a:spcPts val="0"/>
              </a:spcBef>
              <a:buFont typeface="Arial" pitchFamily="34" charset="0"/>
              <a:buChar char="•"/>
            </a:pPr>
            <a:endParaRPr lang="en-US" sz="1800" dirty="0">
              <a:solidFill>
                <a:prstClr val="black"/>
              </a:solidFill>
              <a:cs typeface="Arial" pitchFamily="34" charset="0"/>
            </a:endParaRPr>
          </a:p>
        </p:txBody>
      </p:sp>
    </p:spTree>
    <p:extLst>
      <p:ext uri="{BB962C8B-B14F-4D97-AF65-F5344CB8AC3E}">
        <p14:creationId xmlns:p14="http://schemas.microsoft.com/office/powerpoint/2010/main" val="1568992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B25A-EBE7-B34E-8A4D-E15927E4EE28}"/>
              </a:ext>
            </a:extLst>
          </p:cNvPr>
          <p:cNvSpPr>
            <a:spLocks noGrp="1"/>
          </p:cNvSpPr>
          <p:nvPr>
            <p:ph type="title"/>
          </p:nvPr>
        </p:nvSpPr>
        <p:spPr/>
        <p:txBody>
          <a:bodyPr/>
          <a:lstStyle/>
          <a:p>
            <a:r>
              <a:rPr lang="en-US" b="1" dirty="0"/>
              <a:t>RETURNABLE DOCUMENTS</a:t>
            </a:r>
          </a:p>
        </p:txBody>
      </p:sp>
      <p:sp>
        <p:nvSpPr>
          <p:cNvPr id="3" name="Content Placeholder 2">
            <a:extLst>
              <a:ext uri="{FF2B5EF4-FFF2-40B4-BE49-F238E27FC236}">
                <a16:creationId xmlns:a16="http://schemas.microsoft.com/office/drawing/2014/main" id="{02C3375F-57D2-8840-AAA1-E8E9C05279DA}"/>
              </a:ext>
            </a:extLst>
          </p:cNvPr>
          <p:cNvSpPr>
            <a:spLocks noGrp="1"/>
          </p:cNvSpPr>
          <p:nvPr>
            <p:ph sz="half" idx="1"/>
          </p:nvPr>
        </p:nvSpPr>
        <p:spPr/>
        <p:txBody>
          <a:bodyPr>
            <a:normAutofit/>
          </a:bodyPr>
          <a:lstStyle/>
          <a:p>
            <a:pPr marL="457200" lvl="0" indent="-457200" algn="just">
              <a:buFont typeface="Arial" panose="020B0604020202020204" pitchFamily="34" charset="0"/>
              <a:buChar char="•"/>
            </a:pPr>
            <a:r>
              <a:rPr lang="en-ZA" dirty="0">
                <a:latin typeface="Arial" panose="020B0604020202020204" pitchFamily="34" charset="0"/>
                <a:cs typeface="Arial" panose="020B0604020202020204" pitchFamily="34" charset="0"/>
              </a:rPr>
              <a:t>Pay attention to all returnable under T Section and ensure that they appropriately returned.</a:t>
            </a:r>
            <a:endParaRPr lang="en-US" dirty="0">
              <a:latin typeface="Arial" panose="020B0604020202020204" pitchFamily="34" charset="0"/>
              <a:cs typeface="Arial" panose="020B0604020202020204" pitchFamily="34" charset="0"/>
            </a:endParaRPr>
          </a:p>
          <a:p>
            <a:pPr marL="457200" lvl="0" indent="-457200" algn="just">
              <a:buFont typeface="Arial" panose="020B0604020202020204" pitchFamily="34" charset="0"/>
              <a:buChar char="•"/>
            </a:pPr>
            <a:r>
              <a:rPr lang="en-ZA" dirty="0">
                <a:latin typeface="Arial" panose="020B0604020202020204" pitchFamily="34" charset="0"/>
                <a:cs typeface="Arial" panose="020B0604020202020204" pitchFamily="34" charset="0"/>
              </a:rPr>
              <a:t>Non-submission of any item listed only under the column “Required for Bid Evaluation” may result in the bid being rejected by the Employer.</a:t>
            </a:r>
            <a:endParaRPr lang="en-US" dirty="0">
              <a:latin typeface="Arial" panose="020B0604020202020204" pitchFamily="34" charset="0"/>
              <a:cs typeface="Arial" panose="020B0604020202020204" pitchFamily="34" charset="0"/>
            </a:endParaRPr>
          </a:p>
          <a:p>
            <a:pPr marL="457200" lvl="0" indent="-457200" algn="just">
              <a:buFont typeface="Arial" panose="020B0604020202020204" pitchFamily="34" charset="0"/>
              <a:buChar char="•"/>
            </a:pPr>
            <a:r>
              <a:rPr lang="en-ZA" dirty="0">
                <a:latin typeface="Arial" panose="020B0604020202020204" pitchFamily="34" charset="0"/>
                <a:cs typeface="Arial" panose="020B0604020202020204" pitchFamily="34" charset="0"/>
              </a:rPr>
              <a:t>Explanations for all for returnable are  included </a:t>
            </a: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75163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A87E53-0EDE-E445-A6F0-6A67E90BA143}"/>
              </a:ext>
            </a:extLst>
          </p:cNvPr>
          <p:cNvSpPr>
            <a:spLocks noGrp="1"/>
          </p:cNvSpPr>
          <p:nvPr>
            <p:ph type="body" sz="quarter" idx="10"/>
          </p:nvPr>
        </p:nvSpPr>
        <p:spPr/>
        <p:txBody>
          <a:bodyPr/>
          <a:lstStyle/>
          <a:p>
            <a:r>
              <a:rPr lang="en-US" dirty="0"/>
              <a:t>THANK YOU .</a:t>
            </a:r>
          </a:p>
        </p:txBody>
      </p:sp>
    </p:spTree>
    <p:extLst>
      <p:ext uri="{BB962C8B-B14F-4D97-AF65-F5344CB8AC3E}">
        <p14:creationId xmlns:p14="http://schemas.microsoft.com/office/powerpoint/2010/main" val="32464032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51AD339-EC80-3549-B772-53C4D2CDE566}" vid="{A608C48D-EE34-F241-88D9-B8D1117F3CC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1AE150B8FD6C45A32A1D3AC9BF05C9" ma:contentTypeVersion="0" ma:contentTypeDescription="Create a new document." ma:contentTypeScope="" ma:versionID="cd773dbff62c6be54c1e3e0d2f87955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7F6232-EDF5-4738-B3D1-EA3110942E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022F070C-A039-4986-9107-78971DFC5663}">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 ds:uri="http://purl.org/dc/elements/1.1/"/>
  </ds:schemaRefs>
</ds:datastoreItem>
</file>

<file path=customXml/itemProps3.xml><?xml version="1.0" encoding="utf-8"?>
<ds:datastoreItem xmlns:ds="http://schemas.openxmlformats.org/officeDocument/2006/customXml" ds:itemID="{1259C102-E9F5-4929-81CE-F093ABC041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236</TotalTime>
  <Words>1401</Words>
  <Application>Microsoft Office PowerPoint</Application>
  <PresentationFormat>Widescreen</PresentationFormat>
  <Paragraphs>119</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BIDS NUMBERS:RW10396155/22</vt:lpstr>
      <vt:lpstr>Contents</vt:lpstr>
      <vt:lpstr>COMMERCIAL PART</vt:lpstr>
      <vt:lpstr>PROCEDURE TO BE OBSERVED</vt:lpstr>
      <vt:lpstr>VALIDITY PERIOD </vt:lpstr>
      <vt:lpstr>PRE-QUALIFIERS…</vt:lpstr>
      <vt:lpstr>COMMERCIAL- RETURNABLES</vt:lpstr>
      <vt:lpstr>TECHNICAL PART</vt:lpstr>
      <vt:lpstr>SCOPE OF WORK…</vt:lpstr>
      <vt:lpstr>SCOPE OF WORK…</vt:lpstr>
      <vt:lpstr>SCOPE OF WORK</vt:lpstr>
      <vt:lpstr>SCOPE OF WORK</vt:lpstr>
      <vt:lpstr>SCOPE OF WORK</vt:lpstr>
      <vt:lpstr>COMMERCIAL CONTINUED: EVALUATION PROCESS…</vt:lpstr>
      <vt:lpstr>COMMERCIAL CONTINUED: EVALUATION PROCESS</vt:lpstr>
      <vt:lpstr>RETURNABLE DOCUMENTS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Dominic Zaca</dc:creator>
  <cp:lastModifiedBy>Vonani Shivambu</cp:lastModifiedBy>
  <cp:revision>21</cp:revision>
  <dcterms:created xsi:type="dcterms:W3CDTF">2021-11-09T12:56:26Z</dcterms:created>
  <dcterms:modified xsi:type="dcterms:W3CDTF">2022-11-10T12:15:29Z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0x010100021AE150B8FD6C45A32A1D3AC9BF05C9</vt:lpwstr>
  </property>
</Properties>
</file>