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78" r:id="rId4"/>
    <p:sldId id="273" r:id="rId5"/>
    <p:sldId id="280" r:id="rId6"/>
    <p:sldId id="274" r:id="rId7"/>
    <p:sldId id="275" r:id="rId8"/>
    <p:sldId id="279" r:id="rId9"/>
    <p:sldId id="277" r:id="rId10"/>
    <p:sldId id="282" r:id="rId11"/>
    <p:sldId id="281" r:id="rId12"/>
    <p:sldId id="260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CCF5"/>
          </a:solidFill>
        </a:fill>
      </a:tcStyle>
    </a:wholeTbl>
    <a:band2H>
      <a:tcTxStyle/>
      <a:tcStyle>
        <a:tcBdr/>
        <a:fill>
          <a:solidFill>
            <a:srgbClr val="E7E7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CEE"/>
          </a:solidFill>
        </a:fill>
      </a:tcStyle>
    </a:wholeTbl>
    <a:band2H>
      <a:tcTxStyle/>
      <a:tcStyle>
        <a:tcBdr/>
        <a:fill>
          <a:solidFill>
            <a:srgbClr val="E9FD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1CF"/>
          </a:solidFill>
        </a:fill>
      </a:tcStyle>
    </a:wholeTbl>
    <a:band2H>
      <a:tcTxStyle/>
      <a:tcStyle>
        <a:tcBdr/>
        <a:fill>
          <a:solidFill>
            <a:srgbClr val="FF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C"/>
          </a:solidFill>
        </a:fill>
      </a:tcStyle>
    </a:wholeTbl>
    <a:band2H>
      <a:tcTxStyle/>
      <a:tcStyle>
        <a:tcBdr/>
        <a:fill>
          <a:solidFill>
            <a:srgbClr val="E6E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42" d="100"/>
          <a:sy n="42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and Water Powerpoint Template2.jpg" descr="Rand Water Powerpoint Templat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" y="7826"/>
            <a:ext cx="24372170" cy="137003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ub-heading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4689314" y="9158296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53A2C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Sub-heading title</a:t>
            </a:r>
          </a:p>
        </p:txBody>
      </p:sp>
      <p:sp>
        <p:nvSpPr>
          <p:cNvPr id="17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4689314" y="11351390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40649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Author and date</a:t>
            </a:r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Presentation 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8489" y="7947966"/>
            <a:ext cx="13696131" cy="1121967"/>
          </a:xfrm>
          <a:prstGeom prst="rect">
            <a:avLst/>
          </a:prstGeom>
        </p:spPr>
        <p:txBody>
          <a:bodyPr anchor="ctr">
            <a:spAutoFit/>
          </a:bodyPr>
          <a:lstStyle>
            <a:lvl1pPr algn="r" defTabSz="584200">
              <a:lnSpc>
                <a:spcPct val="100000"/>
              </a:lnSpc>
              <a:spcBef>
                <a:spcPts val="2400"/>
              </a:spcBef>
              <a:tabLst>
                <a:tab pos="584200" algn="l"/>
              </a:tabLst>
              <a:defRPr b="1" spc="239">
                <a:solidFill>
                  <a:srgbClr val="315D9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E0A68287-DD4A-6176-E31B-618037B6DB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968" y="1228993"/>
            <a:ext cx="3273652" cy="175225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20105" y="-3"/>
            <a:ext cx="7263897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36481" y="992608"/>
            <a:ext cx="15928531" cy="1512885"/>
          </a:xfrm>
          <a:prstGeom prst="rect">
            <a:avLst/>
          </a:prstGeom>
        </p:spPr>
        <p:txBody>
          <a:bodyPr/>
          <a:lstStyle>
            <a:lvl1pPr>
              <a:defRPr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Slide Title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idx="22"/>
          </p:nvPr>
        </p:nvSpPr>
        <p:spPr>
          <a:xfrm>
            <a:off x="1336481" y="2523121"/>
            <a:ext cx="18524676" cy="9817125"/>
          </a:xfrm>
          <a:prstGeom prst="rect">
            <a:avLst/>
          </a:prstGeom>
        </p:spPr>
        <p:txBody>
          <a:bodyPr numCol="2" spcCol="926231"/>
          <a:lstStyle>
            <a:lvl1pPr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 Body Level One</a:t>
            </a:r>
            <a:endParaRPr spc="-28"/>
          </a:p>
          <a:p>
            <a:pPr lvl="1"/>
            <a:r>
              <a:t>Body Level Two</a:t>
            </a:r>
            <a:endParaRPr spc="-28"/>
          </a:p>
          <a:p>
            <a:pPr lvl="2"/>
            <a:r>
              <a:t>Body Level Three</a:t>
            </a:r>
            <a:endParaRPr spc="-28"/>
          </a:p>
          <a:p>
            <a:pPr lvl="3"/>
            <a:r>
              <a:t>Body Level Four</a:t>
            </a:r>
            <a:endParaRPr spc="-28"/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2703A293-4668-FC6D-93E9-747E533FB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696" y="12351918"/>
            <a:ext cx="1479804" cy="792082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nk flamingo with its nose to the water"/>
          <p:cNvSpPr>
            <a:spLocks noGrp="1"/>
          </p:cNvSpPr>
          <p:nvPr>
            <p:ph type="pic" sz="half" idx="21"/>
          </p:nvPr>
        </p:nvSpPr>
        <p:spPr>
          <a:xfrm>
            <a:off x="12192000" y="-1003300"/>
            <a:ext cx="11557000" cy="76792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" name="Black iguana with its baby on its back"/>
          <p:cNvSpPr>
            <a:spLocks noGrp="1"/>
          </p:cNvSpPr>
          <p:nvPr>
            <p:ph type="pic" sz="half" idx="22"/>
          </p:nvPr>
        </p:nvSpPr>
        <p:spPr>
          <a:xfrm>
            <a:off x="12192000" y="5397500"/>
            <a:ext cx="11557000" cy="77497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Blue-footed booby bird on sand"/>
          <p:cNvSpPr>
            <a:spLocks noGrp="1"/>
          </p:cNvSpPr>
          <p:nvPr>
            <p:ph type="pic" idx="23"/>
          </p:nvPr>
        </p:nvSpPr>
        <p:spPr>
          <a:xfrm>
            <a:off x="571500" y="-698500"/>
            <a:ext cx="11684000" cy="144264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ea turtle swimming underwater"/>
          <p:cNvSpPr>
            <a:spLocks noGrp="1"/>
          </p:cNvSpPr>
          <p:nvPr>
            <p:ph type="pic" idx="21"/>
          </p:nvPr>
        </p:nvSpPr>
        <p:spPr>
          <a:xfrm>
            <a:off x="0" y="-2984500"/>
            <a:ext cx="28333700" cy="1748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" descr="Image"/>
          <p:cNvPicPr>
            <a:picLocks noChangeAspect="1"/>
          </p:cNvPicPr>
          <p:nvPr/>
        </p:nvPicPr>
        <p:blipFill>
          <a:blip r:embed="rId2"/>
          <a:srcRect b="25924"/>
          <a:stretch>
            <a:fillRect/>
          </a:stretch>
        </p:blipFill>
        <p:spPr>
          <a:xfrm>
            <a:off x="0" y="0"/>
            <a:ext cx="24400021" cy="10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Thank you!"/>
          <p:cNvSpPr txBox="1"/>
          <p:nvPr/>
        </p:nvSpPr>
        <p:spPr>
          <a:xfrm>
            <a:off x="574426" y="5244870"/>
            <a:ext cx="23235148" cy="1723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70000"/>
              </a:lnSpc>
              <a:spcBef>
                <a:spcPts val="0"/>
              </a:spcBef>
              <a:tabLst/>
              <a:defRPr sz="9200" b="1" spc="-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Thank you!</a:t>
            </a:r>
          </a:p>
        </p:txBody>
      </p:sp>
      <p:sp>
        <p:nvSpPr>
          <p:cNvPr id="87" name="Head Office: Physical: 522 Impala Road, Glenvista 2058, South Africa…"/>
          <p:cNvSpPr txBox="1"/>
          <p:nvPr/>
        </p:nvSpPr>
        <p:spPr>
          <a:xfrm>
            <a:off x="1825442" y="10942749"/>
            <a:ext cx="7082643" cy="2068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Head Office: Physical: 522 Impala Road, Glenvista 2058, South Africa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Tel: +27 (0)11 682 0911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customerservice@randwater.co.za </a:t>
            </a:r>
          </a:p>
        </p:txBody>
      </p:sp>
      <p:pic>
        <p:nvPicPr>
          <p:cNvPr id="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CD121FEA-174E-B6F7-0349-8F3FB2B003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030" y="11241478"/>
            <a:ext cx="2114408" cy="113176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7120105" y="-3"/>
            <a:ext cx="7263896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82768" y="12236694"/>
            <a:ext cx="3054854" cy="907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s"/>
          <p:cNvSpPr txBox="1"/>
          <p:nvPr/>
        </p:nvSpPr>
        <p:spPr>
          <a:xfrm>
            <a:off x="1336481" y="992608"/>
            <a:ext cx="15928531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25500">
              <a:lnSpc>
                <a:spcPct val="80000"/>
              </a:lnSpc>
              <a:spcBef>
                <a:spcPts val="0"/>
              </a:spcBef>
              <a:tabLst/>
              <a:defRPr sz="8000"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Contents</a:t>
            </a:r>
          </a:p>
        </p:txBody>
      </p:sp>
      <p:sp>
        <p:nvSpPr>
          <p:cNvPr id="6" name="Contents"/>
          <p:cNvSpPr txBox="1">
            <a:spLocks noGrp="1"/>
          </p:cNvSpPr>
          <p:nvPr>
            <p:ph type="title" hasCustomPrompt="1"/>
          </p:nvPr>
        </p:nvSpPr>
        <p:spPr>
          <a:xfrm>
            <a:off x="1336481" y="992608"/>
            <a:ext cx="15768919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Contents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431500" y="12268201"/>
            <a:ext cx="371756" cy="55524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825500">
              <a:spcBef>
                <a:spcPts val="0"/>
              </a:spcBef>
              <a:tabLst/>
              <a:defRPr sz="2800" spc="28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ransition spd="med"/>
  <p:txStyles>
    <p:titleStyle>
      <a:lvl1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tenders.gov.z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resentation Title"/>
          <p:cNvSpPr txBox="1">
            <a:spLocks noGrp="1"/>
          </p:cNvSpPr>
          <p:nvPr>
            <p:ph type="body" idx="23"/>
          </p:nvPr>
        </p:nvSpPr>
        <p:spPr>
          <a:xfrm>
            <a:off x="1530627" y="6867107"/>
            <a:ext cx="21413994" cy="6717352"/>
          </a:xfrm>
          <a:prstGeom prst="rect">
            <a:avLst/>
          </a:prstGeom>
        </p:spPr>
        <p:txBody>
          <a:bodyPr/>
          <a:lstStyle/>
          <a:p>
            <a:pPr marL="0" marR="0" algn="l">
              <a:lnSpc>
                <a:spcPct val="107000"/>
              </a:lnSpc>
              <a:tabLst>
                <a:tab pos="1371600" algn="l"/>
              </a:tabLs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  <a:tabLst>
                <a:tab pos="1371600" algn="l"/>
              </a:tabLs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  <a:tabLst>
                <a:tab pos="1371600" algn="l"/>
              </a:tabLst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BID NUMBER:</a:t>
            </a:r>
            <a:r>
              <a:rPr lang="en-ZA" sz="6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RW10413976/25 : </a:t>
            </a:r>
            <a:r>
              <a:rPr lang="en-ZA" sz="6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SUPPLY AND DELIVERY OF CALCIUM HYPOCHLORITE GRANULES TO RAND WATER SITES</a:t>
            </a:r>
            <a:r>
              <a:rPr lang="en-ZA" sz="6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A PERIOD OF </a:t>
            </a:r>
            <a:r>
              <a:rPr lang="en-ZA" sz="6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SIXTY</a:t>
            </a:r>
            <a:r>
              <a:rPr lang="en-ZA" sz="6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ZA" sz="6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</a:t>
            </a:r>
            <a:r>
              <a:rPr lang="en-ZA" sz="6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MONTHS. </a:t>
            </a:r>
            <a:endParaRPr lang="en-US" sz="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sz="36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99F254A4-6961-309D-78FE-6FAD517D52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F9D43A2-6209-2346-9BD3-CF173B7878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35056" y="710908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RAND WATER TEAM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470BCE-9907-9490-1F0E-0535485556B0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9175536" cy="849085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Supply Chain  Team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Mpolokeng Mtimkulu         : Sourcing Manager : mpmtimku@randwater.co.za: Telephone number        	  : 011 682 0860 		         	       	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Joe Sebothoma         	  	  : Senior Buyer           : </a:t>
            </a:r>
            <a:r>
              <a:rPr kumimoji="0" lang="en-US" sz="4400" b="0" i="0" u="none" strike="noStrike" kern="120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jsebotho@randwater.co.za</a:t>
            </a: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Tell phone number     	  	  : 011 682 0860	</a:t>
            </a:r>
            <a:r>
              <a:rPr lang="en-ZA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PROVISION OF ASSESSMENT, SERVICING AND/OR REPAIRS OFVORS ATRAND WATER FOBASIS</a:t>
            </a: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Technical Team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Avthar Thulsi               		 : Inventory Administrator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Candy Rademeyer			 : Store Keeping Assistant   	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	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840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B3B8-5306-C04A-55F7-E54E0899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55AECE7F-70BE-4E75-DC2B-5837B385687F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DBE8B623-22D3-C80F-21D9-FEE5339F90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93A44E8-825B-A8C5-33AD-44B8F356AE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PROCEDURE TO BE OBSERVED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A7CD61-3793-7036-02E5-F819636808AA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9486432" cy="849085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Tender documents are available on the National Treasury website: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www.etenders.gov.za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Issue Date   						: 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Wednesday,12  November 2025 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fr-F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Thursday, 29 May 2025</a:t>
            </a:r>
            <a:endParaRPr lang="en-US" sz="4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Non-compulsory briefing session     :Thursday, 20  November 2025 : 11:00 am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Closing date 						: Friday, 30 January 2026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12: 00 pm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Submissions must be deposited before 12:00 noon at No:522 Impala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Road Glenvista, main gate. 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Submissions received after closing date will be rejected.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283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5C4C2-ED53-02D5-AD3C-643808449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86D03B90-D21C-EEB5-20A6-8C079F8C8B3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DBBFBE5A-75FC-A234-81EC-7884FA5461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423AF20-84A1-0F6B-041F-0DC5A963E6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VALIDITY PERIOD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B5423-2808-5479-813F-B25CE9F4A554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tender shall remain valid for a period of 180 days from the date of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closing of the tender.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Rand Water reserves the right to extend the validity period if required.</a:t>
            </a:r>
          </a:p>
          <a:p>
            <a:pPr hangingPunct="1"/>
            <a:endParaRPr lang="en-US" dirty="0"/>
          </a:p>
          <a:p>
            <a:pPr hangingPunct="1"/>
            <a:r>
              <a:rPr lang="en-US" dirty="0"/>
              <a:t>3</a:t>
            </a: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312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0F6E06-984F-31E9-86A1-C31FA55AB6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45920" y="1193776"/>
            <a:ext cx="17830800" cy="8681744"/>
          </a:xfrm>
        </p:spPr>
        <p:txBody>
          <a:bodyPr>
            <a:normAutofit fontScale="92500"/>
          </a:bodyPr>
          <a:lstStyle/>
          <a:p>
            <a:pPr marL="0" marR="0" lvl="0" indent="0" algn="ctr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TECHNICAL EVALUATION</a:t>
            </a:r>
            <a:endParaRPr kumimoji="0" lang="en-ZA" sz="6000" b="1" i="0" u="none" strike="noStrike" kern="0" cap="none" spc="-159" normalizeH="0" baseline="0" noProof="0" dirty="0">
              <a:ln>
                <a:noFill/>
              </a:ln>
              <a:solidFill>
                <a:srgbClr val="335E9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584200" algn="l"/>
              </a:tabLst>
              <a:defRPr/>
            </a:pPr>
            <a:r>
              <a:rPr kumimoji="0" lang="en-US" sz="44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Rand Water conducts a two stage evaluation process for all bids, intending to provide services or goods to the organization as follows:</a:t>
            </a: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584200" algn="l"/>
              </a:tabLst>
              <a:defRPr/>
            </a:pPr>
            <a:endParaRPr kumimoji="0" lang="en-US" sz="4400" b="0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285750" marR="0" lvl="0" indent="-285750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r>
              <a:rPr kumimoji="0" lang="en-US" sz="44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First part of the evaluation process is the Test for responsiveness and then functionality evaluation </a:t>
            </a:r>
            <a:endParaRPr kumimoji="0" lang="en-US" sz="4400" b="1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R="0" lvl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584200" algn="l"/>
              </a:tabLst>
              <a:defRPr/>
            </a:pPr>
            <a:r>
              <a:rPr kumimoji="0" lang="en-US" sz="44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All bids evaluated at this stage must achieve a minimum of 70% scoring.</a:t>
            </a: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r>
              <a:rPr kumimoji="0" lang="en-US" sz="44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Below 70 % will not be considered to second stage of the evaluation</a:t>
            </a: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2B47-F3FA-4A51-73B7-0267CDD39FEB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1645920" y="932688"/>
            <a:ext cx="18452592" cy="8321040"/>
          </a:xfr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tabLst>
                <a:tab pos="584200" algn="l"/>
              </a:tabLst>
              <a:defRPr/>
            </a:pPr>
            <a:r>
              <a:rPr kumimoji="0" lang="en-US" sz="50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9974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ECD56-548A-CC5C-7B25-2AA5974F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06867B68-164B-C787-AEA3-2C859B0EEAD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4BB7EFD0-2884-32B6-4E20-D1510FDEA3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4FA7569-316D-B626-3E4C-E4E7AB5081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TEST FOR RESPONSIVENESS : PAGE 8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EEC93B-8C65-A6C3-BC86-F9C1FC72FA71}"/>
              </a:ext>
            </a:extLst>
          </p:cNvPr>
          <p:cNvSpPr txBox="1">
            <a:spLocks/>
          </p:cNvSpPr>
          <p:nvPr/>
        </p:nvSpPr>
        <p:spPr>
          <a:xfrm>
            <a:off x="1526480" y="2011681"/>
            <a:ext cx="18089577" cy="1002792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Fully completed and signed Form of Offer.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use of correction fluid or any other similar substance to make corrections is not permitted.</a:t>
            </a: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12899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0211-4F52-AE44-F683-BD834022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CF2E61F8-4C9A-8EA1-B004-3FE4BD9FFE4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39376B1E-A9EA-DA70-7D19-534114F995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B01EF76-04CA-4108-B5A5-8AA1F36A1F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3"/>
            <a:ext cx="20730016" cy="12221829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TECHNICAL PART: FUNCTIONALITY EVALUATION</a:t>
            </a: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FFE10B-2BC3-449E-2CD0-C6E9900FA3FB}"/>
              </a:ext>
            </a:extLst>
          </p:cNvPr>
          <p:cNvSpPr txBox="1">
            <a:spLocks/>
          </p:cNvSpPr>
          <p:nvPr/>
        </p:nvSpPr>
        <p:spPr>
          <a:xfrm>
            <a:off x="182880" y="2706624"/>
            <a:ext cx="21744432" cy="1159459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Record  of previous experience relevant to the current scope/work with contactable client references(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(The references must be in the form of the letters)</a:t>
            </a:r>
            <a:endParaRPr lang="en-US" sz="9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0" indent="-11430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84200" algn="l"/>
              </a:tabLst>
              <a:defRPr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Overall Performance on previous work(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15)(</a:t>
            </a:r>
            <a:r>
              <a:rPr lang="en-US" sz="17600" kern="1200" spc="78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The ratings must be contained in the letters required under criterion A</a:t>
            </a:r>
            <a:r>
              <a:rPr kumimoji="0" lang="en-US" sz="17600" b="0" i="0" u="none" strike="noStrike" kern="120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)</a:t>
            </a: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Resource Capacity (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(The purpose is to established an overall picture    	of the company’s human resource capacity and ability to undertake the work) </a:t>
            </a:r>
            <a:endParaRPr kumimoji="0" lang="en-US" sz="17600" b="0" i="0" u="none" strike="noStrike" kern="120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Equipment Resource Capacity 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(10)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Risk introduced by bid qualifications (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 Risk Management 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(5)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9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Detailed Project Programme 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(15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en-US" sz="17600" i="0" u="none" strike="noStrike" kern="120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 statement (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15)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SHERQ 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(10)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indent="-1143000" algn="just" defTabSz="91440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more information refer to page 8 to 11.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just">
              <a:tabLst>
                <a:tab pos="900430" algn="l"/>
                <a:tab pos="457200" algn="l"/>
              </a:tabLst>
            </a:pPr>
            <a:r>
              <a:rPr lang="en-ZA" sz="4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sz="4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Overall performance score for similar work previously done. The bidder must submit a record of performance on previous work which must have a percentage rating by the client.</a:t>
            </a:r>
            <a:endParaRPr lang="en-US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ZA" sz="4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Overall Performance on </a:t>
            </a:r>
            <a:r>
              <a:rPr lang="en-ZA" sz="18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Previo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4200" algn="l"/>
              </a:tabLst>
              <a:defRPr/>
            </a:pPr>
            <a:endParaRPr kumimoji="0" lang="en-US" sz="3600" b="1" i="0" u="none" strike="noStrike" kern="0" cap="none" spc="239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MT"/>
              <a:ea typeface="Arial MT"/>
              <a:cs typeface="Arial MT"/>
              <a:sym typeface="Calibri"/>
            </a:endParaRPr>
          </a:p>
          <a:p>
            <a:pPr hangingPunct="1"/>
            <a:r>
              <a:rPr lang="en-US" dirty="0"/>
              <a:t>UMBER: RW10397043/21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31980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CAADC-5350-5DE2-2C58-CDE494357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1503E2D3-96A5-A466-7097-6E8284ED76C9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6BCD8141-3971-85D1-9E10-0BBBFB4E7E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24CB74C-96CA-7EC1-AFD3-7FD3FA8051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1005840"/>
            <a:ext cx="18324576" cy="7223760"/>
          </a:xfrm>
        </p:spPr>
        <p:txBody>
          <a:bodyPr>
            <a:normAutofit/>
          </a:bodyPr>
          <a:lstStyle/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LIST OF RETURNABLE DOCUMENTS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4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returnables are required for the purposes of evaluation irrespective of     	whether they are designated mandatory or not. (Refer to page 13 and 14).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EF7D03-F968-BE5C-5336-218EAE3C2B06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963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20E6D-2F51-6C87-C606-6E248149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5F7A8E64-BC4C-5212-FC32-10B7920DD887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8FCD6E97-7450-42D2-0D83-8C8BC640A1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764B69A-B4CD-D3BF-94EA-92B09F3824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81344" y="733724"/>
            <a:ext cx="15928975" cy="4524886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FORM OF OFFER  AND ACCEPTANCE 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4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 to page 55.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DE0A60C-C2FC-8ABD-22B9-56D1618E529F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7853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96F494-C5B7-F8AF-4353-2EFDC444DD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500" dirty="0">
                <a:latin typeface="Arial" panose="020B0604020202020204" pitchFamily="34" charset="0"/>
                <a:cs typeface="Arial" panose="020B0604020202020204" pitchFamily="34" charset="0"/>
              </a:rPr>
              <a:t>PRICING SCHEDULES /BILLS OF QUANTITIES (BOQ)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079FA-C86A-DB43-E6F4-1346D348E55E}"/>
              </a:ext>
            </a:extLst>
          </p:cNvPr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Refer to Annexure C2.2 </a:t>
            </a:r>
          </a:p>
        </p:txBody>
      </p:sp>
    </p:spTree>
    <p:extLst>
      <p:ext uri="{BB962C8B-B14F-4D97-AF65-F5344CB8AC3E}">
        <p14:creationId xmlns:p14="http://schemas.microsoft.com/office/powerpoint/2010/main" val="351134835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453F35-A6D6-D376-5A67-EB37416E629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6385" y="992608"/>
            <a:ext cx="16478628" cy="1512885"/>
          </a:xfrm>
        </p:spPr>
        <p:txBody>
          <a:bodyPr/>
          <a:lstStyle/>
          <a:p>
            <a:r>
              <a:rPr lang="en-US" dirty="0"/>
              <a:t>SCOPE OF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03F32-6752-9938-9F90-EC92A397AE2A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48640" y="2523121"/>
            <a:ext cx="19312517" cy="9817125"/>
          </a:xfrm>
        </p:spPr>
        <p:txBody>
          <a:bodyPr/>
          <a:lstStyle/>
          <a:p>
            <a:endParaRPr lang="en-US" dirty="0"/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Refer to page 73 of the bid document.</a:t>
            </a:r>
          </a:p>
        </p:txBody>
      </p:sp>
    </p:spTree>
    <p:extLst>
      <p:ext uri="{BB962C8B-B14F-4D97-AF65-F5344CB8AC3E}">
        <p14:creationId xmlns:p14="http://schemas.microsoft.com/office/powerpoint/2010/main" val="303098286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8_Academy">
  <a:themeElements>
    <a:clrScheme name="28_Academy">
      <a:dk1>
        <a:srgbClr val="000034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8_Academy">
  <a:themeElements>
    <a:clrScheme name="28_Academ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18278</TotalTime>
  <Words>615</Words>
  <Application>Microsoft Office PowerPoint</Application>
  <PresentationFormat>Custom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MT</vt:lpstr>
      <vt:lpstr>Calibri</vt:lpstr>
      <vt:lpstr>Founders Grotesk</vt:lpstr>
      <vt:lpstr>Founders Grotesk Condensed</vt:lpstr>
      <vt:lpstr>Helvetica Neue</vt:lpstr>
      <vt:lpstr>Wingdings</vt:lpstr>
      <vt:lpstr>28_Academy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Radebe</dc:creator>
  <cp:lastModifiedBy>Johannes Sebothoma</cp:lastModifiedBy>
  <cp:revision>29</cp:revision>
  <dcterms:modified xsi:type="dcterms:W3CDTF">2025-11-19T12:14:38Z</dcterms:modified>
</cp:coreProperties>
</file>