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sldIdLst>
    <p:sldId id="268" r:id="rId5"/>
    <p:sldId id="282" r:id="rId6"/>
    <p:sldId id="278" r:id="rId7"/>
    <p:sldId id="316" r:id="rId8"/>
    <p:sldId id="317" r:id="rId9"/>
    <p:sldId id="318" r:id="rId10"/>
    <p:sldId id="314" r:id="rId11"/>
    <p:sldId id="280" r:id="rId12"/>
    <p:sldId id="311" r:id="rId13"/>
    <p:sldId id="274" r:id="rId14"/>
    <p:sldId id="310" r:id="rId15"/>
    <p:sldId id="285" r:id="rId16"/>
    <p:sldId id="309" r:id="rId17"/>
    <p:sldId id="286" r:id="rId18"/>
    <p:sldId id="308" r:id="rId19"/>
    <p:sldId id="287" r:id="rId20"/>
    <p:sldId id="307" r:id="rId21"/>
    <p:sldId id="289" r:id="rId22"/>
    <p:sldId id="315" r:id="rId23"/>
    <p:sldId id="290" r:id="rId24"/>
    <p:sldId id="291" r:id="rId25"/>
    <p:sldId id="295" r:id="rId26"/>
    <p:sldId id="293" r:id="rId27"/>
    <p:sldId id="296" r:id="rId28"/>
    <p:sldId id="297" r:id="rId29"/>
    <p:sldId id="298" r:id="rId30"/>
    <p:sldId id="299" r:id="rId31"/>
    <p:sldId id="300" r:id="rId32"/>
    <p:sldId id="301" r:id="rId33"/>
    <p:sldId id="302" r:id="rId34"/>
    <p:sldId id="303" r:id="rId35"/>
    <p:sldId id="305" r:id="rId36"/>
    <p:sldId id="304" r:id="rId37"/>
    <p:sldId id="27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87"/>
    <a:srgbClr val="0050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02373A-B7A9-4263-98D4-D918A5E9FA77}" v="17" dt="2026-10-02T09:37:05.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77778" autoAdjust="0"/>
  </p:normalViewPr>
  <p:slideViewPr>
    <p:cSldViewPr snapToGrid="0">
      <p:cViewPr varScale="1">
        <p:scale>
          <a:sx n="64" d="100"/>
          <a:sy n="64" d="100"/>
        </p:scale>
        <p:origin x="1282" y="62"/>
      </p:cViewPr>
      <p:guideLst/>
    </p:cSldViewPr>
  </p:slideViewPr>
  <p:notesTextViewPr>
    <p:cViewPr>
      <p:scale>
        <a:sx n="20" d="100"/>
        <a:sy n="2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D199FC-DDE1-8448-8404-82D54588F12A}"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4AFCC6-DD9A-F844-B8A4-51601F98254A}" type="slidenum">
              <a:rPr lang="en-US" smtClean="0"/>
              <a:t>‹#›</a:t>
            </a:fld>
            <a:endParaRPr lang="en-US"/>
          </a:p>
        </p:txBody>
      </p:sp>
    </p:spTree>
    <p:extLst>
      <p:ext uri="{BB962C8B-B14F-4D97-AF65-F5344CB8AC3E}">
        <p14:creationId xmlns:p14="http://schemas.microsoft.com/office/powerpoint/2010/main" val="353910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4AFCC6-DD9A-F844-B8A4-51601F98254A}" type="slidenum">
              <a:rPr lang="en-US" smtClean="0"/>
              <a:t>1</a:t>
            </a:fld>
            <a:endParaRPr lang="en-US"/>
          </a:p>
        </p:txBody>
      </p:sp>
    </p:spTree>
    <p:extLst>
      <p:ext uri="{BB962C8B-B14F-4D97-AF65-F5344CB8AC3E}">
        <p14:creationId xmlns:p14="http://schemas.microsoft.com/office/powerpoint/2010/main" val="22855691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48170D-CB21-1A4B-AF31-34A7498091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4522967" y="3135314"/>
            <a:ext cx="7669033" cy="712787"/>
          </a:xfrm>
        </p:spPr>
        <p:txBody>
          <a:bodyPr anchor="t">
            <a:normAutofit/>
          </a:bodyPr>
          <a:lstStyle>
            <a:lvl1pPr algn="l">
              <a:defRPr sz="36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1</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4522968" y="4146275"/>
            <a:ext cx="7669032" cy="365125"/>
          </a:xfrm>
        </p:spPr>
        <p:txBody>
          <a:bodyPr>
            <a:noAutofit/>
          </a:bodyPr>
          <a:lstStyle>
            <a:lvl1pPr marL="0" indent="0" algn="l">
              <a:buNone/>
              <a:defRPr sz="1800" b="1" i="0">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9" name="Picture 8" descr="A white and black logo&#10;&#10;AI-generated content may be incorrect.">
            <a:extLst>
              <a:ext uri="{FF2B5EF4-FFF2-40B4-BE49-F238E27FC236}">
                <a16:creationId xmlns:a16="http://schemas.microsoft.com/office/drawing/2014/main" id="{51A58202-F8E6-3400-07FA-DB7C67AAE99D}"/>
              </a:ext>
            </a:extLst>
          </p:cNvPr>
          <p:cNvPicPr>
            <a:picLocks noChangeAspect="1"/>
          </p:cNvPicPr>
          <p:nvPr userDrawn="1"/>
        </p:nvPicPr>
        <p:blipFill>
          <a:blip r:embed="rId3"/>
          <a:stretch>
            <a:fillRect/>
          </a:stretch>
        </p:blipFill>
        <p:spPr>
          <a:xfrm>
            <a:off x="9833915" y="5870521"/>
            <a:ext cx="1868259" cy="553558"/>
          </a:xfrm>
          <a:prstGeom prst="rect">
            <a:avLst/>
          </a:prstGeom>
        </p:spPr>
      </p:pic>
    </p:spTree>
    <p:extLst>
      <p:ext uri="{BB962C8B-B14F-4D97-AF65-F5344CB8AC3E}">
        <p14:creationId xmlns:p14="http://schemas.microsoft.com/office/powerpoint/2010/main" val="241993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6">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228FA18-704B-3DAD-883B-7D842EFA599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white and black logo&#10;&#10;AI-generated content may be incorrect.">
            <a:extLst>
              <a:ext uri="{FF2B5EF4-FFF2-40B4-BE49-F238E27FC236}">
                <a16:creationId xmlns:a16="http://schemas.microsoft.com/office/drawing/2014/main" id="{6A5CE401-D8E8-5577-77EF-31B08D985509}"/>
              </a:ext>
            </a:extLst>
          </p:cNvPr>
          <p:cNvPicPr>
            <a:picLocks noChangeAspect="1"/>
          </p:cNvPicPr>
          <p:nvPr userDrawn="1"/>
        </p:nvPicPr>
        <p:blipFill>
          <a:blip r:embed="rId3"/>
          <a:stretch>
            <a:fillRect/>
          </a:stretch>
        </p:blipFill>
        <p:spPr>
          <a:xfrm>
            <a:off x="9911223" y="5936318"/>
            <a:ext cx="1868259" cy="553558"/>
          </a:xfrm>
          <a:prstGeom prst="rect">
            <a:avLst/>
          </a:prstGeom>
        </p:spPr>
      </p:pic>
      <p:sp>
        <p:nvSpPr>
          <p:cNvPr id="14" name="Title 1">
            <a:extLst>
              <a:ext uri="{FF2B5EF4-FFF2-40B4-BE49-F238E27FC236}">
                <a16:creationId xmlns:a16="http://schemas.microsoft.com/office/drawing/2014/main" id="{5652629F-2E47-EC46-B5B1-729E83181910}"/>
              </a:ext>
            </a:extLst>
          </p:cNvPr>
          <p:cNvSpPr>
            <a:spLocks noGrp="1"/>
          </p:cNvSpPr>
          <p:nvPr>
            <p:ph type="ctrTitle" hasCustomPrompt="1"/>
          </p:nvPr>
        </p:nvSpPr>
        <p:spPr>
          <a:xfrm>
            <a:off x="4522967" y="3135314"/>
            <a:ext cx="7669033" cy="712787"/>
          </a:xfrm>
        </p:spPr>
        <p:txBody>
          <a:bodyPr anchor="t">
            <a:normAutofit/>
          </a:bodyPr>
          <a:lstStyle>
            <a:lvl1pPr algn="l">
              <a:defRPr sz="36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Divider page option 1</a:t>
            </a:r>
            <a:endParaRPr lang="en-US" dirty="0"/>
          </a:p>
        </p:txBody>
      </p:sp>
    </p:spTree>
    <p:extLst>
      <p:ext uri="{BB962C8B-B14F-4D97-AF65-F5344CB8AC3E}">
        <p14:creationId xmlns:p14="http://schemas.microsoft.com/office/powerpoint/2010/main" val="17157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9CDAF8-5948-22E8-F4EF-172C7854BD1A}"/>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4410495" y="2512519"/>
            <a:ext cx="6304398" cy="712787"/>
          </a:xfrm>
        </p:spPr>
        <p:txBody>
          <a:bodyPr anchor="t">
            <a:normAutofit/>
          </a:bodyPr>
          <a:lstStyle>
            <a:lvl1pPr algn="l">
              <a:defRPr sz="36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2</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4410495" y="3523480"/>
            <a:ext cx="6304397" cy="365125"/>
          </a:xfrm>
        </p:spPr>
        <p:txBody>
          <a:bodyPr>
            <a:noAutofit/>
          </a:bodyPr>
          <a:lstStyle>
            <a:lvl1pPr marL="0" indent="0" algn="l">
              <a:buNone/>
              <a:defRPr sz="2000" b="0" i="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4" name="Picture 3" descr="A blue and black logo&#10;&#10;AI-generated content may be incorrect.">
            <a:extLst>
              <a:ext uri="{FF2B5EF4-FFF2-40B4-BE49-F238E27FC236}">
                <a16:creationId xmlns:a16="http://schemas.microsoft.com/office/drawing/2014/main" id="{7004BF05-1E39-9EB5-AABB-9013C25479C4}"/>
              </a:ext>
            </a:extLst>
          </p:cNvPr>
          <p:cNvPicPr>
            <a:picLocks noChangeAspect="1"/>
          </p:cNvPicPr>
          <p:nvPr userDrawn="1"/>
        </p:nvPicPr>
        <p:blipFill>
          <a:blip r:embed="rId3"/>
          <a:stretch>
            <a:fillRect/>
          </a:stretch>
        </p:blipFill>
        <p:spPr>
          <a:xfrm>
            <a:off x="9928743" y="5925498"/>
            <a:ext cx="1896663" cy="561974"/>
          </a:xfrm>
          <a:prstGeom prst="rect">
            <a:avLst/>
          </a:prstGeom>
        </p:spPr>
      </p:pic>
    </p:spTree>
    <p:extLst>
      <p:ext uri="{BB962C8B-B14F-4D97-AF65-F5344CB8AC3E}">
        <p14:creationId xmlns:p14="http://schemas.microsoft.com/office/powerpoint/2010/main" val="256640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6">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B874572-5556-E41F-3EC0-82985E1A268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white and black logo&#10;&#10;AI-generated content may be incorrect.">
            <a:extLst>
              <a:ext uri="{FF2B5EF4-FFF2-40B4-BE49-F238E27FC236}">
                <a16:creationId xmlns:a16="http://schemas.microsoft.com/office/drawing/2014/main" id="{6A5CE401-D8E8-5577-77EF-31B08D985509}"/>
              </a:ext>
            </a:extLst>
          </p:cNvPr>
          <p:cNvPicPr>
            <a:picLocks noChangeAspect="1"/>
          </p:cNvPicPr>
          <p:nvPr userDrawn="1"/>
        </p:nvPicPr>
        <p:blipFill>
          <a:blip r:embed="rId3"/>
          <a:stretch>
            <a:fillRect/>
          </a:stretch>
        </p:blipFill>
        <p:spPr>
          <a:xfrm>
            <a:off x="9911223" y="5936318"/>
            <a:ext cx="1868259" cy="553558"/>
          </a:xfrm>
          <a:prstGeom prst="rect">
            <a:avLst/>
          </a:prstGeom>
        </p:spPr>
      </p:pic>
      <p:sp>
        <p:nvSpPr>
          <p:cNvPr id="14" name="Title 1">
            <a:extLst>
              <a:ext uri="{FF2B5EF4-FFF2-40B4-BE49-F238E27FC236}">
                <a16:creationId xmlns:a16="http://schemas.microsoft.com/office/drawing/2014/main" id="{5652629F-2E47-EC46-B5B1-729E83181910}"/>
              </a:ext>
            </a:extLst>
          </p:cNvPr>
          <p:cNvSpPr>
            <a:spLocks noGrp="1"/>
          </p:cNvSpPr>
          <p:nvPr>
            <p:ph type="ctrTitle" hasCustomPrompt="1"/>
          </p:nvPr>
        </p:nvSpPr>
        <p:spPr>
          <a:xfrm>
            <a:off x="4522967" y="3135314"/>
            <a:ext cx="7669033" cy="712787"/>
          </a:xfrm>
        </p:spPr>
        <p:txBody>
          <a:bodyPr anchor="t">
            <a:normAutofit/>
          </a:bodyPr>
          <a:lstStyle>
            <a:lvl1pPr algn="l">
              <a:defRPr sz="3600" b="1" i="0">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r>
              <a:rPr lang="en-GB" dirty="0"/>
              <a:t>Divider page option 2</a:t>
            </a:r>
            <a:endParaRPr lang="en-US" dirty="0"/>
          </a:p>
        </p:txBody>
      </p:sp>
    </p:spTree>
    <p:extLst>
      <p:ext uri="{BB962C8B-B14F-4D97-AF65-F5344CB8AC3E}">
        <p14:creationId xmlns:p14="http://schemas.microsoft.com/office/powerpoint/2010/main" val="3570482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Option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1E3F5C-E8BD-D878-8C09-BEECE6FDB6FC}"/>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4410495" y="2512519"/>
            <a:ext cx="6669184" cy="712787"/>
          </a:xfrm>
        </p:spPr>
        <p:txBody>
          <a:bodyPr anchor="t">
            <a:normAutofit/>
          </a:bodyPr>
          <a:lstStyle>
            <a:lvl1pPr algn="l">
              <a:defRPr sz="36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3</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4410495" y="3523480"/>
            <a:ext cx="6669184" cy="365125"/>
          </a:xfrm>
        </p:spPr>
        <p:txBody>
          <a:bodyPr>
            <a:noAutofit/>
          </a:bodyPr>
          <a:lstStyle>
            <a:lvl1pPr marL="0" indent="0" algn="l">
              <a:buNone/>
              <a:defRPr sz="2000" b="1" i="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6" name="Picture 5" descr="A white and black logo&#10;&#10;AI-generated content may be incorrect.">
            <a:extLst>
              <a:ext uri="{FF2B5EF4-FFF2-40B4-BE49-F238E27FC236}">
                <a16:creationId xmlns:a16="http://schemas.microsoft.com/office/drawing/2014/main" id="{C5ECFA97-93DF-BE84-485F-B619DA52C27C}"/>
              </a:ext>
            </a:extLst>
          </p:cNvPr>
          <p:cNvPicPr>
            <a:picLocks noChangeAspect="1"/>
          </p:cNvPicPr>
          <p:nvPr userDrawn="1"/>
        </p:nvPicPr>
        <p:blipFill>
          <a:blip r:embed="rId3"/>
          <a:stretch>
            <a:fillRect/>
          </a:stretch>
        </p:blipFill>
        <p:spPr>
          <a:xfrm>
            <a:off x="9985868" y="5972120"/>
            <a:ext cx="1868259" cy="553558"/>
          </a:xfrm>
          <a:prstGeom prst="rect">
            <a:avLst/>
          </a:prstGeom>
        </p:spPr>
      </p:pic>
    </p:spTree>
    <p:extLst>
      <p:ext uri="{BB962C8B-B14F-4D97-AF65-F5344CB8AC3E}">
        <p14:creationId xmlns:p14="http://schemas.microsoft.com/office/powerpoint/2010/main" val="3353921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Cover Option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231F9D-A24D-5FBB-FA92-FB6FA03A47F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367139" y="790597"/>
            <a:ext cx="3326088" cy="1774473"/>
          </a:xfrm>
        </p:spPr>
        <p:txBody>
          <a:bodyPr anchor="t">
            <a:normAutofit/>
          </a:bodyPr>
          <a:lstStyle>
            <a:lvl1pPr algn="l">
              <a:defRPr sz="32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4</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367139" y="2664547"/>
            <a:ext cx="3326088" cy="365125"/>
          </a:xfrm>
        </p:spPr>
        <p:txBody>
          <a:bodyPr>
            <a:noAutofit/>
          </a:bodyPr>
          <a:lstStyle>
            <a:lvl1pPr marL="0" indent="0" algn="l">
              <a:buNone/>
              <a:defRPr sz="2000" b="0" i="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5" name="Picture 4" descr="A blue and black logo&#10;&#10;AI-generated content may be incorrect.">
            <a:extLst>
              <a:ext uri="{FF2B5EF4-FFF2-40B4-BE49-F238E27FC236}">
                <a16:creationId xmlns:a16="http://schemas.microsoft.com/office/drawing/2014/main" id="{E5FE7227-1021-B3D2-18E1-15762FA1AA65}"/>
              </a:ext>
            </a:extLst>
          </p:cNvPr>
          <p:cNvPicPr>
            <a:picLocks noChangeAspect="1"/>
          </p:cNvPicPr>
          <p:nvPr userDrawn="1"/>
        </p:nvPicPr>
        <p:blipFill>
          <a:blip r:embed="rId3"/>
          <a:stretch>
            <a:fillRect/>
          </a:stretch>
        </p:blipFill>
        <p:spPr>
          <a:xfrm>
            <a:off x="8894073" y="881472"/>
            <a:ext cx="2899615" cy="859145"/>
          </a:xfrm>
          <a:prstGeom prst="rect">
            <a:avLst/>
          </a:prstGeom>
        </p:spPr>
      </p:pic>
    </p:spTree>
    <p:extLst>
      <p:ext uri="{BB962C8B-B14F-4D97-AF65-F5344CB8AC3E}">
        <p14:creationId xmlns:p14="http://schemas.microsoft.com/office/powerpoint/2010/main" val="1583586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over Option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C77B5D-A549-634D-9833-B936728666E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5165379" y="3072606"/>
            <a:ext cx="4947885" cy="712787"/>
          </a:xfrm>
        </p:spPr>
        <p:txBody>
          <a:bodyPr anchor="t">
            <a:normAutofit/>
          </a:bodyPr>
          <a:lstStyle>
            <a:lvl1pPr algn="l">
              <a:defRPr sz="32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5</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5165379" y="4083567"/>
            <a:ext cx="4947885" cy="365125"/>
          </a:xfrm>
        </p:spPr>
        <p:txBody>
          <a:bodyPr>
            <a:noAutofit/>
          </a:bodyPr>
          <a:lstStyle>
            <a:lvl1pPr marL="0" indent="0" algn="l">
              <a:buNone/>
              <a:defRPr sz="2000" b="0" i="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4" name="Picture 3" descr="A white and black logo&#10;&#10;AI-generated content may be incorrect.">
            <a:extLst>
              <a:ext uri="{FF2B5EF4-FFF2-40B4-BE49-F238E27FC236}">
                <a16:creationId xmlns:a16="http://schemas.microsoft.com/office/drawing/2014/main" id="{EC34E26E-E962-9069-D08D-2A5BE8F9ABBB}"/>
              </a:ext>
            </a:extLst>
          </p:cNvPr>
          <p:cNvPicPr>
            <a:picLocks noChangeAspect="1"/>
          </p:cNvPicPr>
          <p:nvPr userDrawn="1"/>
        </p:nvPicPr>
        <p:blipFill>
          <a:blip r:embed="rId3"/>
          <a:stretch>
            <a:fillRect/>
          </a:stretch>
        </p:blipFill>
        <p:spPr>
          <a:xfrm>
            <a:off x="9985868" y="6001632"/>
            <a:ext cx="1868259" cy="553558"/>
          </a:xfrm>
          <a:prstGeom prst="rect">
            <a:avLst/>
          </a:prstGeom>
        </p:spPr>
      </p:pic>
    </p:spTree>
    <p:extLst>
      <p:ext uri="{BB962C8B-B14F-4D97-AF65-F5344CB8AC3E}">
        <p14:creationId xmlns:p14="http://schemas.microsoft.com/office/powerpoint/2010/main" val="1461201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2"/>
          <a:stretch>
            <a:fillRect/>
          </a:stretch>
        </p:blipFill>
        <p:spPr>
          <a:xfrm>
            <a:off x="353060" y="798022"/>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1800">
                <a:latin typeface="Tahoma" panose="020B0604030504040204" pitchFamily="34" charset="0"/>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Picture 2" descr="A blue and black logo&#10;&#10;AI-generated content may be incorrect.">
            <a:extLst>
              <a:ext uri="{FF2B5EF4-FFF2-40B4-BE49-F238E27FC236}">
                <a16:creationId xmlns:a16="http://schemas.microsoft.com/office/drawing/2014/main" id="{B0AC39FB-5336-C325-C075-5354DFDD6134}"/>
              </a:ext>
            </a:extLst>
          </p:cNvPr>
          <p:cNvPicPr>
            <a:picLocks noChangeAspect="1"/>
          </p:cNvPicPr>
          <p:nvPr userDrawn="1"/>
        </p:nvPicPr>
        <p:blipFill>
          <a:blip r:embed="rId3"/>
          <a:stretch>
            <a:fillRect/>
          </a:stretch>
        </p:blipFill>
        <p:spPr>
          <a:xfrm>
            <a:off x="9928743" y="6002176"/>
            <a:ext cx="1896663" cy="561974"/>
          </a:xfrm>
          <a:prstGeom prst="rect">
            <a:avLst/>
          </a:prstGeom>
        </p:spPr>
      </p:pic>
    </p:spTree>
    <p:extLst>
      <p:ext uri="{BB962C8B-B14F-4D97-AF65-F5344CB8AC3E}">
        <p14:creationId xmlns:p14="http://schemas.microsoft.com/office/powerpoint/2010/main" val="154870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3" name="Content Placeholder 10" descr="A white and blue background&#10;&#10;AI-generated content may be incorrect.">
            <a:extLst>
              <a:ext uri="{FF2B5EF4-FFF2-40B4-BE49-F238E27FC236}">
                <a16:creationId xmlns:a16="http://schemas.microsoft.com/office/drawing/2014/main" id="{01C9927C-B088-9DA8-8980-A58883225B16}"/>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a:fillRect/>
          </a:stretch>
        </p:blipFill>
        <p:spPr>
          <a:xfrm>
            <a:off x="0" y="0"/>
            <a:ext cx="10284031" cy="6858000"/>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3"/>
          <a:stretch>
            <a:fillRect/>
          </a:stretch>
        </p:blipFill>
        <p:spPr>
          <a:xfrm>
            <a:off x="353060" y="798022"/>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1800">
                <a:latin typeface="Tahoma" panose="020B0604030504040204" pitchFamily="34" charset="0"/>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blue and black logo&#10;&#10;AI-generated content may be incorrect.">
            <a:extLst>
              <a:ext uri="{FF2B5EF4-FFF2-40B4-BE49-F238E27FC236}">
                <a16:creationId xmlns:a16="http://schemas.microsoft.com/office/drawing/2014/main" id="{49DE5A3A-22F2-E1F6-0933-ACEA0E83F4DC}"/>
              </a:ext>
            </a:extLst>
          </p:cNvPr>
          <p:cNvPicPr>
            <a:picLocks noChangeAspect="1"/>
          </p:cNvPicPr>
          <p:nvPr userDrawn="1"/>
        </p:nvPicPr>
        <p:blipFill>
          <a:blip r:embed="rId4"/>
          <a:stretch>
            <a:fillRect/>
          </a:stretch>
        </p:blipFill>
        <p:spPr>
          <a:xfrm>
            <a:off x="9928743" y="5993856"/>
            <a:ext cx="1896663" cy="561974"/>
          </a:xfrm>
          <a:prstGeom prst="rect">
            <a:avLst/>
          </a:prstGeom>
        </p:spPr>
      </p:pic>
    </p:spTree>
    <p:extLst>
      <p:ext uri="{BB962C8B-B14F-4D97-AF65-F5344CB8AC3E}">
        <p14:creationId xmlns:p14="http://schemas.microsoft.com/office/powerpoint/2010/main" val="2711880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2">
    <p:spTree>
      <p:nvGrpSpPr>
        <p:cNvPr id="1" name=""/>
        <p:cNvGrpSpPr/>
        <p:nvPr/>
      </p:nvGrpSpPr>
      <p:grpSpPr>
        <a:xfrm>
          <a:off x="0" y="0"/>
          <a:ext cx="0" cy="0"/>
          <a:chOff x="0" y="0"/>
          <a:chExt cx="0" cy="0"/>
        </a:xfrm>
      </p:grpSpPr>
      <p:pic>
        <p:nvPicPr>
          <p:cNvPr id="3" name="Content Placeholder 10">
            <a:extLst>
              <a:ext uri="{FF2B5EF4-FFF2-40B4-BE49-F238E27FC236}">
                <a16:creationId xmlns:a16="http://schemas.microsoft.com/office/drawing/2014/main" id="{01C9927C-B088-9DA8-8980-A58883225B16}"/>
              </a:ext>
            </a:extLst>
          </p:cNvPr>
          <p:cNvPicPr>
            <a:picLocks noChangeAspect="1"/>
          </p:cNvPicPr>
          <p:nvPr userDrawn="1"/>
        </p:nvPicPr>
        <p:blipFill>
          <a:blip r:embed="rId2"/>
          <a:srcRect/>
          <a:stretch/>
        </p:blipFill>
        <p:spPr>
          <a:xfrm>
            <a:off x="0" y="0"/>
            <a:ext cx="10284031" cy="5784767"/>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1112866" y="1036860"/>
            <a:ext cx="10633364" cy="548640"/>
          </a:xfrm>
        </p:spPr>
        <p:txBody>
          <a:bodyPr>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3"/>
          <a:stretch>
            <a:fillRect/>
          </a:stretch>
        </p:blipFill>
        <p:spPr>
          <a:xfrm>
            <a:off x="1164936" y="1547400"/>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1112866" y="2064731"/>
            <a:ext cx="10633364" cy="3870979"/>
          </a:xfrm>
        </p:spPr>
        <p:txBody>
          <a:bodyPr>
            <a:normAutofit/>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1800">
                <a:latin typeface="Tahoma" panose="020B0604030504040204" pitchFamily="34" charset="0"/>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blue and black logo&#10;&#10;AI-generated content may be incorrect.">
            <a:extLst>
              <a:ext uri="{FF2B5EF4-FFF2-40B4-BE49-F238E27FC236}">
                <a16:creationId xmlns:a16="http://schemas.microsoft.com/office/drawing/2014/main" id="{210C1760-31DB-0A12-CE4C-C32D0CD3F2FE}"/>
              </a:ext>
            </a:extLst>
          </p:cNvPr>
          <p:cNvPicPr>
            <a:picLocks noChangeAspect="1"/>
          </p:cNvPicPr>
          <p:nvPr userDrawn="1"/>
        </p:nvPicPr>
        <p:blipFill>
          <a:blip r:embed="rId4"/>
          <a:stretch>
            <a:fillRect/>
          </a:stretch>
        </p:blipFill>
        <p:spPr>
          <a:xfrm>
            <a:off x="9928743" y="5991666"/>
            <a:ext cx="1896663" cy="561974"/>
          </a:xfrm>
          <a:prstGeom prst="rect">
            <a:avLst/>
          </a:prstGeom>
        </p:spPr>
      </p:pic>
    </p:spTree>
    <p:extLst>
      <p:ext uri="{BB962C8B-B14F-4D97-AF65-F5344CB8AC3E}">
        <p14:creationId xmlns:p14="http://schemas.microsoft.com/office/powerpoint/2010/main" val="999181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751B5E-7F1B-287E-40A7-BCCD6E69D42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solidFill>
                  <a:schemeClr val="bg1"/>
                </a:solidFill>
                <a:latin typeface="Tahoma" panose="020B0604030504040204" pitchFamily="34" charset="0"/>
                <a:ea typeface="Tahoma" panose="020B0604030504040204" pitchFamily="34" charset="0"/>
                <a:cs typeface="Tahoma" panose="020B0604030504040204" pitchFamily="34" charset="0"/>
              </a:defRPr>
            </a:lvl1pPr>
            <a:lvl2pPr>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a:defRPr sz="1800">
                <a:solidFill>
                  <a:schemeClr val="bg1"/>
                </a:solidFill>
                <a:latin typeface="Tahoma" panose="020B0604030504040204" pitchFamily="34" charset="0"/>
                <a:ea typeface="Tahoma" panose="020B0604030504040204" pitchFamily="34" charset="0"/>
                <a:cs typeface="Tahoma" panose="020B0604030504040204" pitchFamily="34" charset="0"/>
              </a:defRPr>
            </a:lvl3pPr>
            <a:lvl4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4pPr>
            <a:lvl5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6" name="Google Shape;21;p3">
            <a:extLst>
              <a:ext uri="{FF2B5EF4-FFF2-40B4-BE49-F238E27FC236}">
                <a16:creationId xmlns:a16="http://schemas.microsoft.com/office/drawing/2014/main" id="{C728A13C-28B1-141E-98F4-C5F2B2A2BF01}"/>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pic>
        <p:nvPicPr>
          <p:cNvPr id="9" name="Picture 8">
            <a:extLst>
              <a:ext uri="{FF2B5EF4-FFF2-40B4-BE49-F238E27FC236}">
                <a16:creationId xmlns:a16="http://schemas.microsoft.com/office/drawing/2014/main" id="{7D72DFC5-3A13-1B17-16F3-3D10945D2E46}"/>
              </a:ext>
            </a:extLst>
          </p:cNvPr>
          <p:cNvPicPr>
            <a:picLocks noChangeAspect="1"/>
          </p:cNvPicPr>
          <p:nvPr userDrawn="1"/>
        </p:nvPicPr>
        <p:blipFill>
          <a:blip r:embed="rId4"/>
          <a:stretch>
            <a:fillRect/>
          </a:stretch>
        </p:blipFill>
        <p:spPr>
          <a:xfrm>
            <a:off x="353060" y="777240"/>
            <a:ext cx="787400" cy="38100"/>
          </a:xfrm>
          <a:prstGeom prst="rect">
            <a:avLst/>
          </a:prstGeom>
        </p:spPr>
      </p:pic>
      <p:pic>
        <p:nvPicPr>
          <p:cNvPr id="3" name="Picture 2" descr="A white and black logo&#10;&#10;AI-generated content may be incorrect.">
            <a:extLst>
              <a:ext uri="{FF2B5EF4-FFF2-40B4-BE49-F238E27FC236}">
                <a16:creationId xmlns:a16="http://schemas.microsoft.com/office/drawing/2014/main" id="{F21EDF10-A0A1-6C09-8665-CC90A50657FE}"/>
              </a:ext>
            </a:extLst>
          </p:cNvPr>
          <p:cNvPicPr>
            <a:picLocks noChangeAspect="1"/>
          </p:cNvPicPr>
          <p:nvPr userDrawn="1"/>
        </p:nvPicPr>
        <p:blipFill>
          <a:blip r:embed="rId5"/>
          <a:stretch>
            <a:fillRect/>
          </a:stretch>
        </p:blipFill>
        <p:spPr>
          <a:xfrm>
            <a:off x="9985868" y="6001632"/>
            <a:ext cx="1868259" cy="553558"/>
          </a:xfrm>
          <a:prstGeom prst="rect">
            <a:avLst/>
          </a:prstGeom>
        </p:spPr>
      </p:pic>
    </p:spTree>
    <p:extLst>
      <p:ext uri="{BB962C8B-B14F-4D97-AF65-F5344CB8AC3E}">
        <p14:creationId xmlns:p14="http://schemas.microsoft.com/office/powerpoint/2010/main" val="1857108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itle and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499BF1A4-6015-D074-D16C-C36A1A650A35}"/>
              </a:ext>
            </a:extLst>
          </p:cNvPr>
          <p:cNvPicPr>
            <a:picLocks noChangeAspect="1"/>
          </p:cNvPicPr>
          <p:nvPr userDrawn="1"/>
        </p:nvPicPr>
        <p:blipFill>
          <a:blip r:embed="rId2"/>
          <a:stretch>
            <a:fillRect/>
          </a:stretch>
        </p:blipFill>
        <p:spPr>
          <a:xfrm>
            <a:off x="353060" y="798022"/>
            <a:ext cx="787400" cy="38100"/>
          </a:xfrm>
          <a:prstGeom prst="rect">
            <a:avLst/>
          </a:prstGeom>
        </p:spPr>
      </p:pic>
      <p:pic>
        <p:nvPicPr>
          <p:cNvPr id="8" name="Picture 7" descr="A blue and black logo&#10;&#10;AI-generated content may be incorrect.">
            <a:extLst>
              <a:ext uri="{FF2B5EF4-FFF2-40B4-BE49-F238E27FC236}">
                <a16:creationId xmlns:a16="http://schemas.microsoft.com/office/drawing/2014/main" id="{EEF2E357-AC67-6E5B-4C38-353AF69AFE97}"/>
              </a:ext>
            </a:extLst>
          </p:cNvPr>
          <p:cNvPicPr>
            <a:picLocks noChangeAspect="1"/>
          </p:cNvPicPr>
          <p:nvPr userDrawn="1"/>
        </p:nvPicPr>
        <p:blipFill>
          <a:blip r:embed="rId3"/>
          <a:stretch>
            <a:fillRect/>
          </a:stretch>
        </p:blipFill>
        <p:spPr>
          <a:xfrm>
            <a:off x="9928743" y="5991666"/>
            <a:ext cx="1896663" cy="561974"/>
          </a:xfrm>
          <a:prstGeom prst="rect">
            <a:avLst/>
          </a:prstGeom>
        </p:spPr>
      </p:pic>
    </p:spTree>
    <p:extLst>
      <p:ext uri="{BB962C8B-B14F-4D97-AF65-F5344CB8AC3E}">
        <p14:creationId xmlns:p14="http://schemas.microsoft.com/office/powerpoint/2010/main" val="201522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and Content 5">
    <p:spTree>
      <p:nvGrpSpPr>
        <p:cNvPr id="1" name=""/>
        <p:cNvGrpSpPr/>
        <p:nvPr/>
      </p:nvGrpSpPr>
      <p:grpSpPr>
        <a:xfrm>
          <a:off x="0" y="0"/>
          <a:ext cx="0" cy="0"/>
          <a:chOff x="0" y="0"/>
          <a:chExt cx="0" cy="0"/>
        </a:xfrm>
      </p:grpSpPr>
      <p:pic>
        <p:nvPicPr>
          <p:cNvPr id="13" name="Content Placeholder 10" descr="A white and blue background&#10;&#10;AI-generated content may be incorrect.">
            <a:extLst>
              <a:ext uri="{FF2B5EF4-FFF2-40B4-BE49-F238E27FC236}">
                <a16:creationId xmlns:a16="http://schemas.microsoft.com/office/drawing/2014/main" id="{F9CBAA7D-93A3-94F0-470F-D4CD8D1A8CDA}"/>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a:fillRect/>
          </a:stretch>
        </p:blipFill>
        <p:spPr>
          <a:xfrm>
            <a:off x="0" y="0"/>
            <a:ext cx="10284031" cy="6858000"/>
          </a:xfrm>
          <a:prstGeom prst="rect">
            <a:avLst/>
          </a:prstGeom>
        </p:spPr>
      </p:pic>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499BF1A4-6015-D074-D16C-C36A1A650A35}"/>
              </a:ext>
            </a:extLst>
          </p:cNvPr>
          <p:cNvPicPr>
            <a:picLocks noChangeAspect="1"/>
          </p:cNvPicPr>
          <p:nvPr userDrawn="1"/>
        </p:nvPicPr>
        <p:blipFill>
          <a:blip r:embed="rId3"/>
          <a:stretch>
            <a:fillRect/>
          </a:stretch>
        </p:blipFill>
        <p:spPr>
          <a:xfrm>
            <a:off x="353060" y="798022"/>
            <a:ext cx="787400" cy="38100"/>
          </a:xfrm>
          <a:prstGeom prst="rect">
            <a:avLst/>
          </a:prstGeom>
        </p:spPr>
      </p:pic>
      <p:pic>
        <p:nvPicPr>
          <p:cNvPr id="7" name="Picture 6" descr="A blue and black logo&#10;&#10;AI-generated content may be incorrect.">
            <a:extLst>
              <a:ext uri="{FF2B5EF4-FFF2-40B4-BE49-F238E27FC236}">
                <a16:creationId xmlns:a16="http://schemas.microsoft.com/office/drawing/2014/main" id="{73BE80ED-77C7-C4D3-961E-03EC579F2B92}"/>
              </a:ext>
            </a:extLst>
          </p:cNvPr>
          <p:cNvPicPr>
            <a:picLocks noChangeAspect="1"/>
          </p:cNvPicPr>
          <p:nvPr userDrawn="1"/>
        </p:nvPicPr>
        <p:blipFill>
          <a:blip r:embed="rId4"/>
          <a:stretch>
            <a:fillRect/>
          </a:stretch>
        </p:blipFill>
        <p:spPr>
          <a:xfrm>
            <a:off x="9928743" y="5991666"/>
            <a:ext cx="1896663" cy="561974"/>
          </a:xfrm>
          <a:prstGeom prst="rect">
            <a:avLst/>
          </a:prstGeom>
        </p:spPr>
      </p:pic>
    </p:spTree>
    <p:extLst>
      <p:ext uri="{BB962C8B-B14F-4D97-AF65-F5344CB8AC3E}">
        <p14:creationId xmlns:p14="http://schemas.microsoft.com/office/powerpoint/2010/main" val="287014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Title and Content 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5B2654-2CF7-1BBB-1C4F-58048DE48BDD}"/>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a:defRPr sz="1800">
                <a:solidFill>
                  <a:schemeClr val="bg1"/>
                </a:solidFill>
                <a:latin typeface="Tahoma" panose="020B0604030504040204" pitchFamily="34" charset="0"/>
                <a:ea typeface="Tahoma" panose="020B0604030504040204" pitchFamily="34" charset="0"/>
                <a:cs typeface="Tahoma" panose="020B0604030504040204" pitchFamily="34" charset="0"/>
              </a:defRPr>
            </a:lvl2pPr>
            <a:lvl3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3pPr>
            <a:lvl4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4pPr>
            <a:lvl5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a:defRPr sz="1800">
                <a:solidFill>
                  <a:schemeClr val="bg1"/>
                </a:solidFill>
                <a:latin typeface="Tahoma" panose="020B0604030504040204" pitchFamily="34" charset="0"/>
                <a:ea typeface="Tahoma" panose="020B0604030504040204" pitchFamily="34" charset="0"/>
                <a:cs typeface="Tahoma" panose="020B0604030504040204" pitchFamily="34" charset="0"/>
              </a:defRPr>
            </a:lvl2pPr>
            <a:lvl3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3pPr>
            <a:lvl4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4pPr>
            <a:lvl5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2" name="Google Shape;21;p3">
            <a:extLst>
              <a:ext uri="{FF2B5EF4-FFF2-40B4-BE49-F238E27FC236}">
                <a16:creationId xmlns:a16="http://schemas.microsoft.com/office/drawing/2014/main" id="{F2A5B0C5-E7D8-F18F-C53F-7DACC9AB4713}"/>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pic>
        <p:nvPicPr>
          <p:cNvPr id="8" name="Picture 7">
            <a:extLst>
              <a:ext uri="{FF2B5EF4-FFF2-40B4-BE49-F238E27FC236}">
                <a16:creationId xmlns:a16="http://schemas.microsoft.com/office/drawing/2014/main" id="{2A3B91D6-8D13-7DDC-E388-943D68C5D553}"/>
              </a:ext>
            </a:extLst>
          </p:cNvPr>
          <p:cNvPicPr>
            <a:picLocks noChangeAspect="1"/>
          </p:cNvPicPr>
          <p:nvPr userDrawn="1"/>
        </p:nvPicPr>
        <p:blipFill>
          <a:blip r:embed="rId4"/>
          <a:stretch>
            <a:fillRect/>
          </a:stretch>
        </p:blipFill>
        <p:spPr>
          <a:xfrm>
            <a:off x="353060" y="777240"/>
            <a:ext cx="787400" cy="38100"/>
          </a:xfrm>
          <a:prstGeom prst="rect">
            <a:avLst/>
          </a:prstGeom>
        </p:spPr>
      </p:pic>
    </p:spTree>
    <p:extLst>
      <p:ext uri="{BB962C8B-B14F-4D97-AF65-F5344CB8AC3E}">
        <p14:creationId xmlns:p14="http://schemas.microsoft.com/office/powerpoint/2010/main" val="2860218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39D15-355F-711F-8AB2-F8614910E501}"/>
              </a:ext>
            </a:extLst>
          </p:cNvPr>
          <p:cNvPicPr>
            <a:picLocks noChangeAspect="1"/>
          </p:cNvPicPr>
          <p:nvPr userDrawn="1"/>
        </p:nvPicPr>
        <p:blipFill>
          <a:blip r:embed="rId2"/>
          <a:srcRect/>
          <a:stretch/>
        </p:blipFill>
        <p:spPr>
          <a:xfrm>
            <a:off x="0" y="0"/>
            <a:ext cx="12192000" cy="6858000"/>
          </a:xfrm>
          <a:prstGeom prst="rect">
            <a:avLst/>
          </a:prstGeom>
        </p:spPr>
      </p:pic>
      <p:sp>
        <p:nvSpPr>
          <p:cNvPr id="4" name="Google Shape;42;p5">
            <a:extLst>
              <a:ext uri="{FF2B5EF4-FFF2-40B4-BE49-F238E27FC236}">
                <a16:creationId xmlns:a16="http://schemas.microsoft.com/office/drawing/2014/main" id="{1543FA15-BE1E-4756-FC05-F3F55B579D2C}"/>
              </a:ext>
            </a:extLst>
          </p:cNvPr>
          <p:cNvSpPr txBox="1"/>
          <p:nvPr userDrawn="1"/>
        </p:nvSpPr>
        <p:spPr>
          <a:xfrm>
            <a:off x="1997117" y="951419"/>
            <a:ext cx="2592871" cy="4955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Thank you</a:t>
            </a:r>
            <a:endParaRPr b="0" dirty="0">
              <a:solidFill>
                <a:schemeClr val="bg1"/>
              </a:solidFill>
              <a:latin typeface="Museo Slab 900" panose="02000000000000000000" pitchFamily="2" charset="77"/>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Siyabulela</a:t>
            </a:r>
            <a:endParaRPr b="0" dirty="0">
              <a:solidFill>
                <a:schemeClr val="bg1"/>
              </a:solidFill>
              <a:latin typeface="Museo Slab 900" panose="02000000000000000000" pitchFamily="2" charset="77"/>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lang="en-US" sz="2600" b="0" i="0" u="none" strike="noStrike" cap="none" dirty="0">
                <a:solidFill>
                  <a:schemeClr val="bg1"/>
                </a:solidFill>
                <a:latin typeface="Museo Slab 900" panose="02000000000000000000" pitchFamily="2" charset="77"/>
                <a:ea typeface="Arial"/>
                <a:cs typeface="Arial"/>
                <a:sym typeface="Arial"/>
              </a:rPr>
              <a:t>Siyabonga</a:t>
            </a:r>
          </a:p>
          <a:p>
            <a:pPr marL="0" marR="0" lvl="0" indent="0" algn="l" defTabSz="914400" rtl="0" eaLnBrk="1" fontAlgn="auto" latinLnBrk="0" hangingPunct="1">
              <a:lnSpc>
                <a:spcPct val="100000"/>
              </a:lnSpc>
              <a:spcBef>
                <a:spcPts val="1200"/>
              </a:spcBef>
              <a:spcAft>
                <a:spcPts val="0"/>
              </a:spcAft>
              <a:buClrTx/>
              <a:buSzTx/>
              <a:buFontTx/>
              <a:buNone/>
              <a:tabLst/>
              <a:defRPr/>
            </a:pPr>
            <a:r>
              <a:rPr lang="en-ZA" sz="2800" b="0" i="0" dirty="0" err="1">
                <a:solidFill>
                  <a:schemeClr val="bg1"/>
                </a:solidFill>
                <a:effectLst/>
                <a:latin typeface="Museo Slab 900" panose="02000000000000000000" pitchFamily="2" charset="77"/>
              </a:rPr>
              <a:t>Siyathokoza</a:t>
            </a:r>
            <a:endParaRPr lang="en-US"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err="1">
                <a:solidFill>
                  <a:schemeClr val="bg1"/>
                </a:solidFill>
                <a:latin typeface="Museo Slab 900" panose="02000000000000000000" pitchFamily="2" charset="77"/>
                <a:ea typeface="Arial"/>
                <a:cs typeface="Arial"/>
                <a:sym typeface="Arial"/>
              </a:rPr>
              <a:t>Dankie</a:t>
            </a:r>
            <a:endParaRPr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Re a </a:t>
            </a:r>
            <a:r>
              <a:rPr lang="en-US" sz="2600" b="0" i="0" u="none" strike="noStrike" cap="none" dirty="0" err="1">
                <a:solidFill>
                  <a:schemeClr val="bg1"/>
                </a:solidFill>
                <a:latin typeface="Museo Slab 900" panose="02000000000000000000" pitchFamily="2" charset="77"/>
                <a:ea typeface="Arial"/>
                <a:cs typeface="Arial"/>
                <a:sym typeface="Arial"/>
              </a:rPr>
              <a:t>leboga</a:t>
            </a:r>
            <a:endParaRPr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Re a </a:t>
            </a:r>
            <a:r>
              <a:rPr lang="en-US" sz="2600" b="0" i="0" u="none" strike="noStrike" cap="none" dirty="0" err="1">
                <a:solidFill>
                  <a:schemeClr val="bg1"/>
                </a:solidFill>
                <a:latin typeface="Museo Slab 900" panose="02000000000000000000" pitchFamily="2" charset="77"/>
                <a:ea typeface="Arial"/>
                <a:cs typeface="Arial"/>
                <a:sym typeface="Arial"/>
              </a:rPr>
              <a:t>leboha</a:t>
            </a:r>
            <a:endParaRPr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Ro </a:t>
            </a:r>
            <a:r>
              <a:rPr lang="en-US" sz="2600" b="0" i="0" u="none" strike="noStrike" cap="none" dirty="0" err="1">
                <a:solidFill>
                  <a:schemeClr val="bg1"/>
                </a:solidFill>
                <a:latin typeface="Museo Slab 900" panose="02000000000000000000" pitchFamily="2" charset="77"/>
                <a:ea typeface="Arial"/>
                <a:cs typeface="Arial"/>
                <a:sym typeface="Arial"/>
              </a:rPr>
              <a:t>livhuwa</a:t>
            </a:r>
            <a:endParaRPr lang="en-US"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Ha </a:t>
            </a:r>
            <a:r>
              <a:rPr lang="en-US" sz="2600" b="0" i="0" u="none" strike="noStrike" cap="none" dirty="0" err="1">
                <a:solidFill>
                  <a:schemeClr val="bg1"/>
                </a:solidFill>
                <a:latin typeface="Museo Slab 900" panose="02000000000000000000" pitchFamily="2" charset="77"/>
                <a:ea typeface="Arial"/>
                <a:cs typeface="Arial"/>
                <a:sym typeface="Arial"/>
              </a:rPr>
              <a:t>khensa</a:t>
            </a:r>
            <a:endParaRPr sz="2600" b="0" i="0" u="none" strike="noStrike" cap="none" dirty="0">
              <a:solidFill>
                <a:schemeClr val="bg1"/>
              </a:solidFill>
              <a:latin typeface="Museo Slab 900" panose="02000000000000000000" pitchFamily="2" charset="77"/>
              <a:ea typeface="Arial"/>
              <a:cs typeface="Arial"/>
              <a:sym typeface="Arial"/>
            </a:endParaRPr>
          </a:p>
        </p:txBody>
      </p:sp>
      <p:pic>
        <p:nvPicPr>
          <p:cNvPr id="7" name="Picture 6" descr="A white and black logo&#10;&#10;AI-generated content may be incorrect.">
            <a:extLst>
              <a:ext uri="{FF2B5EF4-FFF2-40B4-BE49-F238E27FC236}">
                <a16:creationId xmlns:a16="http://schemas.microsoft.com/office/drawing/2014/main" id="{20B02D55-8AA2-2990-AF98-C321A032066B}"/>
              </a:ext>
            </a:extLst>
          </p:cNvPr>
          <p:cNvPicPr>
            <a:picLocks noChangeAspect="1"/>
          </p:cNvPicPr>
          <p:nvPr userDrawn="1"/>
        </p:nvPicPr>
        <p:blipFill>
          <a:blip r:embed="rId3"/>
          <a:stretch>
            <a:fillRect/>
          </a:stretch>
        </p:blipFill>
        <p:spPr>
          <a:xfrm>
            <a:off x="9985868" y="6001632"/>
            <a:ext cx="1868259" cy="553558"/>
          </a:xfrm>
          <a:prstGeom prst="rect">
            <a:avLst/>
          </a:prstGeom>
        </p:spPr>
      </p:pic>
    </p:spTree>
    <p:extLst>
      <p:ext uri="{BB962C8B-B14F-4D97-AF65-F5344CB8AC3E}">
        <p14:creationId xmlns:p14="http://schemas.microsoft.com/office/powerpoint/2010/main" val="3512147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F269B-9D3E-D3D2-19F2-2872F5F8E2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C8B848-537E-6DCF-693C-A652360AF1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FF8EA1-1331-D2BF-7452-1C6AA49F5B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9E01251B-DE43-C04F-A281-F2A2D3DBE8D4}" type="datetimeFigureOut">
              <a:rPr lang="en-US" smtClean="0"/>
              <a:pPr/>
              <a:t>10/14/2026</a:t>
            </a:fld>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4">
            <a:extLst>
              <a:ext uri="{FF2B5EF4-FFF2-40B4-BE49-F238E27FC236}">
                <a16:creationId xmlns:a16="http://schemas.microsoft.com/office/drawing/2014/main" id="{C1045176-F6FB-2799-A469-83EF20E965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6" name="Slide Number Placeholder 5">
            <a:extLst>
              <a:ext uri="{FF2B5EF4-FFF2-40B4-BE49-F238E27FC236}">
                <a16:creationId xmlns:a16="http://schemas.microsoft.com/office/drawing/2014/main" id="{758E33F8-B531-EF0F-A5E1-0A54863C8B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EDA5A8D4-BE60-E549-A077-7E68DA784770}" type="slidenum">
              <a:rPr lang="en-US" smtClean="0"/>
              <a:pPr/>
              <a:t>‹#›</a:t>
            </a:fld>
            <a:endParaRPr lang="en-US">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71816278"/>
      </p:ext>
    </p:extLst>
  </p:cSld>
  <p:clrMap bg1="lt1" tx1="dk1" bg2="lt2" tx2="dk2" accent1="accent1" accent2="accent2" accent3="accent3" accent4="accent4" accent5="accent5" accent6="accent6" hlink="hlink" folHlink="folHlink"/>
  <p:sldLayoutIdLst>
    <p:sldLayoutId id="2147483665" r:id="rId1"/>
    <p:sldLayoutId id="2147483675" r:id="rId2"/>
    <p:sldLayoutId id="2147483667" r:id="rId3"/>
    <p:sldLayoutId id="2147483674" r:id="rId4"/>
    <p:sldLayoutId id="2147483666" r:id="rId5"/>
    <p:sldLayoutId id="2147483668" r:id="rId6"/>
    <p:sldLayoutId id="2147483669" r:id="rId7"/>
    <p:sldLayoutId id="2147483650" r:id="rId8"/>
    <p:sldLayoutId id="2147483661" r:id="rId9"/>
    <p:sldLayoutId id="2147483673" r:id="rId10"/>
    <p:sldLayoutId id="2147483662" r:id="rId11"/>
    <p:sldLayoutId id="2147483663" r:id="rId12"/>
    <p:sldLayoutId id="2147483653" r:id="rId13"/>
    <p:sldLayoutId id="2147483664" r:id="rId14"/>
    <p:sldLayoutId id="2147483649" r:id="rId15"/>
  </p:sldLayoutIdLst>
  <p:txStyles>
    <p:titleStyle>
      <a:lvl1pPr algn="l" defTabSz="914400" rtl="0"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8.xml"/><Relationship Id="rId4" Type="http://schemas.openxmlformats.org/officeDocument/2006/relationships/hyperlink" Target="mailto:tenderoffice@sars.gov.za"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67C6539-B816-A235-05AC-4E0D897B5D1B}"/>
              </a:ext>
            </a:extLst>
          </p:cNvPr>
          <p:cNvSpPr>
            <a:spLocks noGrp="1"/>
          </p:cNvSpPr>
          <p:nvPr>
            <p:ph type="subTitle" idx="1"/>
          </p:nvPr>
        </p:nvSpPr>
        <p:spPr>
          <a:xfrm>
            <a:off x="1648326" y="2237874"/>
            <a:ext cx="10359189" cy="2309622"/>
          </a:xfrm>
        </p:spPr>
        <p:txBody>
          <a:bodyPr/>
          <a:lstStyle/>
          <a:p>
            <a:endParaRPr lang="en-US" dirty="0"/>
          </a:p>
          <a:p>
            <a:pPr>
              <a:lnSpc>
                <a:spcPct val="150000"/>
              </a:lnSpc>
            </a:pPr>
            <a:r>
              <a:rPr lang="en-US" dirty="0"/>
              <a:t>RFP no.: RFP  13/2026</a:t>
            </a:r>
          </a:p>
          <a:p>
            <a:pPr>
              <a:lnSpc>
                <a:spcPct val="150000"/>
              </a:lnSpc>
            </a:pPr>
            <a:r>
              <a:rPr lang="en-GB" dirty="0"/>
              <a:t>Appointment of One or More Service Providers to Provide Specialist Resources in Support of the SARS Security Technology Integration Project for a Period of Three (3) Years on an As-and-When-Required Basis.</a:t>
            </a:r>
            <a:endParaRPr lang="en-US" dirty="0"/>
          </a:p>
          <a:p>
            <a:endParaRPr lang="en-US" dirty="0"/>
          </a:p>
          <a:p>
            <a:r>
              <a:rPr lang="en-US" dirty="0"/>
              <a:t>Non – Compulsory Virtual Briefing Session: 02 October 2026 at 12:00am</a:t>
            </a:r>
          </a:p>
          <a:p>
            <a:endParaRPr lang="en-US" dirty="0"/>
          </a:p>
          <a:p>
            <a:r>
              <a:rPr lang="en-US" dirty="0"/>
              <a:t>Closing Date: 26 October 2026 11:00 AM</a:t>
            </a:r>
          </a:p>
          <a:p>
            <a:endParaRPr lang="en-US" dirty="0"/>
          </a:p>
        </p:txBody>
      </p:sp>
    </p:spTree>
    <p:extLst>
      <p:ext uri="{BB962C8B-B14F-4D97-AF65-F5344CB8AC3E}">
        <p14:creationId xmlns:p14="http://schemas.microsoft.com/office/powerpoint/2010/main" val="4059319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3B70DAE-D106-D027-C5DE-6D86B356D537}"/>
              </a:ext>
            </a:extLst>
          </p:cNvPr>
          <p:cNvSpPr txBox="1">
            <a:spLocks/>
          </p:cNvSpPr>
          <p:nvPr/>
        </p:nvSpPr>
        <p:spPr>
          <a:xfrm>
            <a:off x="150829" y="168167"/>
            <a:ext cx="8562051" cy="5053916"/>
          </a:xfrm>
          <a:prstGeom prst="rect">
            <a:avLst/>
          </a:prstGeom>
        </p:spPr>
        <p:txBody>
          <a:bodyPr vert="horz" lIns="91440" tIns="45720" rIns="91440" bIns="45720" rtlCol="0">
            <a:normAutofit fontScale="40000" lnSpcReduction="20000"/>
          </a:bodyPr>
          <a:lstStyle>
            <a:lvl1pPr marL="0" indent="0" algn="l" defTabSz="914400" rtl="0" eaLnBrk="1" latinLnBrk="0" hangingPunct="1">
              <a:lnSpc>
                <a:spcPct val="100000"/>
              </a:lnSpc>
              <a:spcBef>
                <a:spcPts val="0"/>
              </a:spcBef>
              <a:buFontTx/>
              <a:buNone/>
              <a:defRPr sz="1800" b="0" i="0" kern="1200">
                <a:solidFill>
                  <a:schemeClr val="tx1">
                    <a:lumMod val="75000"/>
                    <a:lumOff val="25000"/>
                  </a:schemeClr>
                </a:solidFill>
                <a:latin typeface="Arial" charset="0"/>
                <a:ea typeface="+mn-ea"/>
                <a:cs typeface="+mn-cs"/>
              </a:defRPr>
            </a:lvl1pPr>
            <a:lvl2pPr marL="4572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2pPr>
            <a:lvl3pPr marL="9144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3pPr>
            <a:lvl4pPr marL="13716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4pPr>
            <a:lvl5pPr marL="18288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5000"/>
              </a:lnSpc>
              <a:spcBef>
                <a:spcPct val="75000"/>
              </a:spcBef>
              <a:spcAft>
                <a:spcPct val="10000"/>
              </a:spcAft>
              <a:buClr>
                <a:srgbClr val="5B9BD5"/>
              </a:buClr>
              <a:buSzTx/>
              <a:buFontTx/>
              <a:buNone/>
              <a:tabLst/>
              <a:defRPr/>
            </a:pPr>
            <a:endParaRPr kumimoji="0" lang="en-ZA" sz="45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n-ea"/>
              <a:cs typeface="+mn-cs"/>
            </a:endParaRPr>
          </a:p>
          <a:p>
            <a:pPr marL="0" marR="0" lvl="0" indent="0" algn="l" defTabSz="914400" rtl="0" eaLnBrk="1" fontAlgn="auto" latinLnBrk="0" hangingPunct="1">
              <a:lnSpc>
                <a:spcPct val="135000"/>
              </a:lnSpc>
              <a:spcBef>
                <a:spcPct val="75000"/>
              </a:spcBef>
              <a:spcAft>
                <a:spcPct val="10000"/>
              </a:spcAft>
              <a:buClr>
                <a:srgbClr val="5B9BD5"/>
              </a:buClr>
              <a:buSzTx/>
              <a:buFontTx/>
              <a:buNone/>
              <a:tabLst/>
              <a:defRPr/>
            </a:pPr>
            <a:endParaRPr kumimoji="0" lang="en-US" sz="1800" b="1" i="0" u="none" strike="noStrike" kern="1200" cap="none" spc="0" normalizeH="0" baseline="0" noProof="0" dirty="0">
              <a:ln>
                <a:noFill/>
              </a:ln>
              <a:solidFill>
                <a:srgbClr val="FF0000"/>
              </a:solidFill>
              <a:effectLst/>
              <a:uLnTx/>
              <a:uFillTx/>
              <a:latin typeface="Arial" charset="0"/>
              <a:ea typeface="SimSun" pitchFamily="2" charset="-122"/>
              <a:cs typeface="+mn-cs"/>
            </a:endParaRPr>
          </a:p>
          <a:p>
            <a:pPr marL="0" marR="0" lvl="0" indent="0" algn="l" defTabSz="914400" rtl="0" eaLnBrk="1" fontAlgn="auto" latinLnBrk="0" hangingPunct="1">
              <a:lnSpc>
                <a:spcPct val="135000"/>
              </a:lnSpc>
              <a:spcBef>
                <a:spcPct val="75000"/>
              </a:spcBef>
              <a:spcAft>
                <a:spcPct val="10000"/>
              </a:spcAft>
              <a:buClr>
                <a:srgbClr val="5B9BD5"/>
              </a:buClr>
              <a:buSzTx/>
              <a:buFontTx/>
              <a:buNone/>
              <a:tabLst/>
              <a:defRPr/>
            </a:pPr>
            <a:r>
              <a:rPr kumimoji="0" lang="en-US" sz="3300" b="1" i="0" u="none" strike="noStrike" kern="1200" cap="none" spc="0" normalizeH="0" baseline="0" noProof="0" dirty="0">
                <a:ln>
                  <a:noFill/>
                </a:ln>
                <a:solidFill>
                  <a:srgbClr val="FF0000"/>
                </a:solidFill>
                <a:effectLst/>
                <a:uLnTx/>
                <a:uFillTx/>
                <a:latin typeface="Arial" charset="0"/>
                <a:ea typeface="SimSun" pitchFamily="2" charset="-122"/>
                <a:cs typeface="+mn-cs"/>
              </a:rPr>
              <a:t>1. Welcome and Introduction</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2. Governance, Rules and Procedures</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3. RFT Timelines</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4. Background and Scope of Work </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5. Bid Evaluation Process </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US" sz="3300" b="1" i="0" u="none" strike="noStrike" kern="1200" cap="none" spc="0" normalizeH="0" baseline="0" noProof="0" dirty="0">
                <a:ln>
                  <a:noFill/>
                </a:ln>
                <a:solidFill>
                  <a:prstClr val="white"/>
                </a:solidFill>
                <a:effectLst/>
                <a:uLnTx/>
                <a:uFillTx/>
                <a:latin typeface="Arial" charset="0"/>
                <a:ea typeface="+mn-ea"/>
                <a:cs typeface="+mn-cs"/>
              </a:rPr>
              <a:t>6. Price &amp; B-BBEE</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7. Financial Analysis </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8. Service Level Agreement</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9. RFP submission and contact details</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10. Q&amp;A</a:t>
            </a:r>
            <a:endParaRPr kumimoji="0" lang="en-ZA" sz="3300" b="0"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sysClr val="windowText" lastClr="000000">
                  <a:lumMod val="75000"/>
                  <a:lumOff val="25000"/>
                </a:sysClr>
              </a:solidFill>
              <a:effectLst/>
              <a:uLnTx/>
              <a:uFillTx/>
              <a:latin typeface="Arial" charset="0"/>
              <a:ea typeface="+mn-ea"/>
              <a:cs typeface="+mn-cs"/>
            </a:endParaRPr>
          </a:p>
        </p:txBody>
      </p:sp>
    </p:spTree>
    <p:extLst>
      <p:ext uri="{BB962C8B-B14F-4D97-AF65-F5344CB8AC3E}">
        <p14:creationId xmlns:p14="http://schemas.microsoft.com/office/powerpoint/2010/main" val="2633762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DEF283-26DA-1728-7B1D-1DD78A70BB70}"/>
              </a:ext>
            </a:extLst>
          </p:cNvPr>
          <p:cNvSpPr txBox="1"/>
          <p:nvPr/>
        </p:nvSpPr>
        <p:spPr>
          <a:xfrm>
            <a:off x="3368843" y="1881480"/>
            <a:ext cx="8542420" cy="1323439"/>
          </a:xfrm>
          <a:prstGeom prst="rect">
            <a:avLst/>
          </a:prstGeom>
          <a:noFill/>
        </p:spPr>
        <p:txBody>
          <a:bodyPr wrap="square" rtlCol="0">
            <a:spAutoFit/>
          </a:bodyPr>
          <a:lstStyle/>
          <a:p>
            <a:r>
              <a:rPr lang="en-US" sz="4000" b="1" dirty="0"/>
              <a:t>Governance Rules and Procedures</a:t>
            </a:r>
          </a:p>
          <a:p>
            <a:endParaRPr lang="en-US" sz="40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18997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F1553-F1E0-A837-0694-50C41982135F}"/>
              </a:ext>
            </a:extLst>
          </p:cNvPr>
          <p:cNvSpPr>
            <a:spLocks noGrp="1"/>
          </p:cNvSpPr>
          <p:nvPr>
            <p:ph type="title"/>
          </p:nvPr>
        </p:nvSpPr>
        <p:spPr/>
        <p:txBody>
          <a:bodyPr/>
          <a:lstStyle/>
          <a:p>
            <a:r>
              <a:rPr lang="en-ZA" dirty="0"/>
              <a:t>Purpose</a:t>
            </a:r>
          </a:p>
        </p:txBody>
      </p:sp>
      <p:sp>
        <p:nvSpPr>
          <p:cNvPr id="4" name="Content Placeholder 2">
            <a:extLst>
              <a:ext uri="{FF2B5EF4-FFF2-40B4-BE49-F238E27FC236}">
                <a16:creationId xmlns:a16="http://schemas.microsoft.com/office/drawing/2014/main" id="{EC2B1003-41B4-818A-A7B3-BC741F8BABAC}"/>
              </a:ext>
            </a:extLst>
          </p:cNvPr>
          <p:cNvSpPr txBox="1">
            <a:spLocks/>
          </p:cNvSpPr>
          <p:nvPr/>
        </p:nvSpPr>
        <p:spPr>
          <a:xfrm>
            <a:off x="601580" y="878305"/>
            <a:ext cx="11336420" cy="5329063"/>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buFont typeface="Arial" panose="020B0604020202020204" pitchFamily="34" charset="0"/>
              <a:buNone/>
            </a:pPr>
            <a:r>
              <a:rPr lang="en-ZA" altLang="en-US" sz="8000" b="1" u="sng" dirty="0">
                <a:latin typeface="Arial" panose="020B0604020202020204" pitchFamily="34" charset="0"/>
                <a:cs typeface="Arial" panose="020B0604020202020204" pitchFamily="34" charset="0"/>
              </a:rPr>
              <a:t>Non - Compulsory Briefing Session</a:t>
            </a:r>
          </a:p>
          <a:p>
            <a:pPr>
              <a:lnSpc>
                <a:spcPct val="80000"/>
              </a:lnSpc>
            </a:pPr>
            <a:r>
              <a:rPr lang="en-ZA" altLang="en-US" sz="7200" b="1" dirty="0">
                <a:latin typeface="Arial" panose="020B0604020202020204" pitchFamily="34" charset="0"/>
                <a:cs typeface="Arial" panose="020B0604020202020204" pitchFamily="34" charset="0"/>
              </a:rPr>
              <a:t>Purpose</a:t>
            </a:r>
          </a:p>
          <a:p>
            <a:pPr marL="0" indent="0">
              <a:lnSpc>
                <a:spcPct val="80000"/>
              </a:lnSpc>
              <a:buFont typeface="Arial" panose="020B0604020202020204" pitchFamily="34" charset="0"/>
              <a:buNone/>
            </a:pPr>
            <a:endParaRPr lang="en-ZA" altLang="en-US" sz="7200" b="1" dirty="0">
              <a:latin typeface="Arial" panose="020B0604020202020204" pitchFamily="34" charset="0"/>
              <a:cs typeface="Arial" panose="020B0604020202020204" pitchFamily="34" charset="0"/>
            </a:endParaRPr>
          </a:p>
          <a:p>
            <a:pPr lvl="1">
              <a:lnSpc>
                <a:spcPct val="80000"/>
              </a:lnSpc>
              <a:buFontTx/>
              <a:buChar char="-"/>
            </a:pPr>
            <a:r>
              <a:rPr lang="en-ZA" altLang="en-US" sz="7200" dirty="0">
                <a:latin typeface="Arial" panose="020B0604020202020204" pitchFamily="34" charset="0"/>
                <a:cs typeface="Arial" panose="020B0604020202020204" pitchFamily="34" charset="0"/>
              </a:rPr>
              <a:t>explain selected concepts, procedures and other aspects of the RFP</a:t>
            </a:r>
          </a:p>
          <a:p>
            <a:pPr lvl="1">
              <a:lnSpc>
                <a:spcPct val="80000"/>
              </a:lnSpc>
              <a:buFontTx/>
              <a:buChar char="-"/>
            </a:pPr>
            <a:r>
              <a:rPr lang="en-ZA" altLang="en-US" sz="7200" dirty="0">
                <a:latin typeface="Arial" panose="020B0604020202020204" pitchFamily="34" charset="0"/>
                <a:cs typeface="Arial" panose="020B0604020202020204" pitchFamily="34" charset="0"/>
              </a:rPr>
              <a:t>confirm formal registration of Bidders for notices and other communications</a:t>
            </a:r>
          </a:p>
          <a:p>
            <a:pPr marL="457200" lvl="1" indent="0">
              <a:lnSpc>
                <a:spcPct val="80000"/>
              </a:lnSpc>
              <a:buFont typeface="Arial" panose="020B0604020202020204" pitchFamily="34" charset="0"/>
              <a:buNone/>
            </a:pPr>
            <a:endParaRPr lang="en-ZA" altLang="en-US" sz="7200" dirty="0">
              <a:latin typeface="Arial" panose="020B0604020202020204" pitchFamily="34" charset="0"/>
              <a:cs typeface="Arial" panose="020B0604020202020204" pitchFamily="34" charset="0"/>
            </a:endParaRPr>
          </a:p>
          <a:p>
            <a:pPr>
              <a:lnSpc>
                <a:spcPct val="80000"/>
              </a:lnSpc>
            </a:pPr>
            <a:r>
              <a:rPr lang="en-ZA" altLang="en-US" sz="7200" b="1" dirty="0">
                <a:latin typeface="Arial" panose="020B0604020202020204" pitchFamily="34" charset="0"/>
                <a:cs typeface="Arial" panose="020B0604020202020204" pitchFamily="34" charset="0"/>
              </a:rPr>
              <a:t>It may contain</a:t>
            </a:r>
          </a:p>
          <a:p>
            <a:pPr>
              <a:lnSpc>
                <a:spcPct val="80000"/>
              </a:lnSpc>
            </a:pPr>
            <a:endParaRPr lang="en-ZA" altLang="en-US" sz="7200" b="1" dirty="0">
              <a:latin typeface="Arial" panose="020B0604020202020204" pitchFamily="34" charset="0"/>
              <a:cs typeface="Arial" panose="020B0604020202020204" pitchFamily="34" charset="0"/>
            </a:endParaRPr>
          </a:p>
          <a:p>
            <a:pPr lvl="1">
              <a:lnSpc>
                <a:spcPct val="80000"/>
              </a:lnSpc>
              <a:buFontTx/>
              <a:buChar char="-"/>
            </a:pPr>
            <a:r>
              <a:rPr lang="en-ZA" altLang="en-US" sz="7200" dirty="0">
                <a:latin typeface="Arial" panose="020B0604020202020204" pitchFamily="34" charset="0"/>
                <a:cs typeface="Arial" panose="020B0604020202020204" pitchFamily="34" charset="0"/>
              </a:rPr>
              <a:t>additional information</a:t>
            </a:r>
          </a:p>
          <a:p>
            <a:pPr lvl="1">
              <a:lnSpc>
                <a:spcPct val="80000"/>
              </a:lnSpc>
              <a:buFontTx/>
              <a:buChar char="-"/>
            </a:pPr>
            <a:r>
              <a:rPr lang="en-ZA" altLang="en-US" sz="7200" dirty="0">
                <a:latin typeface="Arial" panose="020B0604020202020204" pitchFamily="34" charset="0"/>
                <a:cs typeface="Arial" panose="020B0604020202020204" pitchFamily="34" charset="0"/>
              </a:rPr>
              <a:t>additional rules that must be adhered to</a:t>
            </a:r>
          </a:p>
          <a:p>
            <a:pPr>
              <a:lnSpc>
                <a:spcPct val="80000"/>
              </a:lnSpc>
            </a:pPr>
            <a:r>
              <a:rPr lang="en-ZA" altLang="en-US" sz="7200" b="1" dirty="0">
                <a:latin typeface="Arial" panose="020B0604020202020204" pitchFamily="34" charset="0"/>
                <a:cs typeface="Arial" panose="020B0604020202020204" pitchFamily="34" charset="0"/>
              </a:rPr>
              <a:t>It does not</a:t>
            </a:r>
          </a:p>
          <a:p>
            <a:pPr marL="0" indent="0">
              <a:lnSpc>
                <a:spcPct val="80000"/>
              </a:lnSpc>
              <a:buFont typeface="Arial" panose="020B0604020202020204" pitchFamily="34" charset="0"/>
              <a:buNone/>
            </a:pPr>
            <a:endParaRPr lang="en-ZA" altLang="en-US" sz="7200" b="1" dirty="0">
              <a:latin typeface="Arial" panose="020B0604020202020204" pitchFamily="34" charset="0"/>
              <a:cs typeface="Arial" panose="020B0604020202020204" pitchFamily="34" charset="0"/>
            </a:endParaRPr>
          </a:p>
          <a:p>
            <a:pPr lvl="1">
              <a:lnSpc>
                <a:spcPct val="80000"/>
              </a:lnSpc>
              <a:buFontTx/>
              <a:buChar char="-"/>
            </a:pPr>
            <a:r>
              <a:rPr lang="en-ZA" altLang="en-US" sz="7200" dirty="0">
                <a:latin typeface="Arial" panose="020B0604020202020204" pitchFamily="34" charset="0"/>
                <a:cs typeface="Arial" panose="020B0604020202020204" pitchFamily="34" charset="0"/>
              </a:rPr>
              <a:t>cover every item in the RFP</a:t>
            </a:r>
          </a:p>
          <a:p>
            <a:pPr lvl="1">
              <a:lnSpc>
                <a:spcPct val="80000"/>
              </a:lnSpc>
              <a:buFontTx/>
              <a:buChar char="-"/>
            </a:pPr>
            <a:r>
              <a:rPr lang="en-ZA" altLang="en-US" sz="7200" dirty="0">
                <a:latin typeface="Arial" panose="020B0604020202020204" pitchFamily="34" charset="0"/>
                <a:cs typeface="Arial" panose="020B0604020202020204" pitchFamily="34" charset="0"/>
              </a:rPr>
              <a:t>replace any of the issued RFP material</a:t>
            </a:r>
          </a:p>
          <a:p>
            <a:pPr lvl="1">
              <a:lnSpc>
                <a:spcPct val="80000"/>
              </a:lnSpc>
              <a:buFontTx/>
              <a:buChar char="-"/>
            </a:pPr>
            <a:r>
              <a:rPr lang="en-ZA" altLang="en-US" sz="7200" dirty="0">
                <a:latin typeface="Arial" panose="020B0604020202020204" pitchFamily="34" charset="0"/>
                <a:cs typeface="Arial" panose="020B0604020202020204" pitchFamily="34" charset="0"/>
              </a:rPr>
              <a:t>change any of the RFP rules unless explicitly communicated in writing</a:t>
            </a:r>
          </a:p>
          <a:p>
            <a:pPr lvl="1">
              <a:lnSpc>
                <a:spcPct val="80000"/>
              </a:lnSpc>
              <a:buFont typeface="Arial" panose="020B0604020202020204" pitchFamily="34" charset="0"/>
              <a:buNone/>
            </a:pPr>
            <a:endParaRPr lang="en-ZA" altLang="en-US" sz="7200" dirty="0">
              <a:latin typeface="Arial" panose="020B0604020202020204" pitchFamily="34" charset="0"/>
              <a:cs typeface="Arial" panose="020B0604020202020204" pitchFamily="34" charset="0"/>
            </a:endParaRPr>
          </a:p>
          <a:p>
            <a:pPr>
              <a:lnSpc>
                <a:spcPct val="80000"/>
              </a:lnSpc>
            </a:pPr>
            <a:r>
              <a:rPr lang="en-ZA" altLang="en-US" sz="7200" b="1" dirty="0">
                <a:latin typeface="Arial" panose="020B0604020202020204" pitchFamily="34" charset="0"/>
                <a:cs typeface="Arial" panose="020B0604020202020204" pitchFamily="34" charset="0"/>
              </a:rPr>
              <a:t>The briefing session slides will be shared with all bidders via the SARS website.</a:t>
            </a:r>
          </a:p>
          <a:p>
            <a:pPr marL="0" indent="0">
              <a:lnSpc>
                <a:spcPct val="80000"/>
              </a:lnSpc>
              <a:buFont typeface="Arial" panose="020B0604020202020204" pitchFamily="34" charset="0"/>
              <a:buNone/>
            </a:pPr>
            <a:endParaRPr lang="en-ZA" altLang="en-US" sz="7200" dirty="0">
              <a:latin typeface="Arial" panose="020B0604020202020204" pitchFamily="34" charset="0"/>
              <a:cs typeface="Arial" panose="020B0604020202020204" pitchFamily="34" charset="0"/>
            </a:endParaRPr>
          </a:p>
          <a:p>
            <a:pPr>
              <a:lnSpc>
                <a:spcPct val="80000"/>
              </a:lnSpc>
            </a:pPr>
            <a:r>
              <a:rPr lang="en-ZA" altLang="en-US" sz="7200" b="1" dirty="0">
                <a:latin typeface="Arial" panose="020B0604020202020204" pitchFamily="34" charset="0"/>
                <a:cs typeface="Arial" panose="020B0604020202020204" pitchFamily="34" charset="0"/>
              </a:rPr>
              <a:t>The RFP pack remains the primary source of information for the Bidder to respond.</a:t>
            </a:r>
          </a:p>
          <a:p>
            <a:pPr marL="0" indent="0">
              <a:buFont typeface="Arial" panose="020B0604020202020204" pitchFamily="34" charset="0"/>
              <a:buNone/>
            </a:pPr>
            <a:endParaRPr lang="en-ZA" dirty="0"/>
          </a:p>
        </p:txBody>
      </p:sp>
    </p:spTree>
    <p:extLst>
      <p:ext uri="{BB962C8B-B14F-4D97-AF65-F5344CB8AC3E}">
        <p14:creationId xmlns:p14="http://schemas.microsoft.com/office/powerpoint/2010/main" val="3202094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ECC7-9A6A-2EA0-7BC8-B0F252B1DB6E}"/>
              </a:ext>
            </a:extLst>
          </p:cNvPr>
          <p:cNvSpPr>
            <a:spLocks noGrp="1"/>
          </p:cNvSpPr>
          <p:nvPr>
            <p:ph type="title"/>
          </p:nvPr>
        </p:nvSpPr>
        <p:spPr/>
        <p:txBody>
          <a:bodyPr/>
          <a:lstStyle/>
          <a:p>
            <a:r>
              <a:rPr lang="en-ZA" altLang="en-US" dirty="0"/>
              <a:t>Procedures during conference</a:t>
            </a:r>
            <a:endParaRPr lang="en-ZA" dirty="0"/>
          </a:p>
        </p:txBody>
      </p:sp>
      <p:sp>
        <p:nvSpPr>
          <p:cNvPr id="4" name="Content Placeholder 2">
            <a:extLst>
              <a:ext uri="{FF2B5EF4-FFF2-40B4-BE49-F238E27FC236}">
                <a16:creationId xmlns:a16="http://schemas.microsoft.com/office/drawing/2014/main" id="{B5D732C1-296E-0A77-C00D-25D5702E2920}"/>
              </a:ext>
            </a:extLst>
          </p:cNvPr>
          <p:cNvSpPr txBox="1">
            <a:spLocks/>
          </p:cNvSpPr>
          <p:nvPr/>
        </p:nvSpPr>
        <p:spPr>
          <a:xfrm>
            <a:off x="746760" y="1072662"/>
            <a:ext cx="10633364" cy="46649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altLang="en-US" sz="1800" b="1" dirty="0">
                <a:latin typeface="Arial" panose="020B0604020202020204" pitchFamily="34" charset="0"/>
                <a:cs typeface="Arial" panose="020B0604020202020204" pitchFamily="34" charset="0"/>
              </a:rPr>
              <a:t>Questions during the session.</a:t>
            </a:r>
          </a:p>
          <a:p>
            <a:pPr marL="0" indent="0">
              <a:buFont typeface="Arial" panose="020B0604020202020204" pitchFamily="34" charset="0"/>
              <a:buNone/>
            </a:pPr>
            <a:endParaRPr lang="en-ZA" altLang="en-US" sz="1800" b="1" dirty="0">
              <a:latin typeface="Arial" panose="020B0604020202020204" pitchFamily="34" charset="0"/>
              <a:cs typeface="Arial" panose="020B0604020202020204" pitchFamily="34" charset="0"/>
            </a:endParaRPr>
          </a:p>
          <a:p>
            <a:pPr lvl="1">
              <a:buFontTx/>
              <a:buChar char="-"/>
            </a:pPr>
            <a:r>
              <a:rPr lang="en-ZA" altLang="en-US" sz="1800" dirty="0">
                <a:latin typeface="Arial" panose="020B0604020202020204" pitchFamily="34" charset="0"/>
                <a:cs typeface="Arial" panose="020B0604020202020204" pitchFamily="34" charset="0"/>
              </a:rPr>
              <a:t>SARS will take written questions submitted during the session</a:t>
            </a:r>
          </a:p>
          <a:p>
            <a:pPr lvl="1">
              <a:buFontTx/>
              <a:buChar char="-"/>
            </a:pPr>
            <a:r>
              <a:rPr lang="en-ZA" altLang="en-US" sz="1800" dirty="0">
                <a:latin typeface="Arial" panose="020B0604020202020204" pitchFamily="34" charset="0"/>
                <a:cs typeface="Arial" panose="020B0604020202020204" pitchFamily="34" charset="0"/>
              </a:rPr>
              <a:t>SARS will review and focus on most pertinent themes arising from the questions and provide answers where possible.</a:t>
            </a:r>
          </a:p>
          <a:p>
            <a:pPr lvl="1">
              <a:buFontTx/>
              <a:buChar char="-"/>
            </a:pPr>
            <a:r>
              <a:rPr lang="en-ZA" altLang="en-US" sz="1800" dirty="0">
                <a:latin typeface="Arial" panose="020B0604020202020204" pitchFamily="34" charset="0"/>
                <a:cs typeface="Arial" panose="020B0604020202020204" pitchFamily="34" charset="0"/>
              </a:rPr>
              <a:t>All questions and answers will be published as part of the wider Q &amp; A process</a:t>
            </a:r>
          </a:p>
          <a:p>
            <a:pPr lvl="1">
              <a:buFontTx/>
              <a:buChar char="-"/>
            </a:pPr>
            <a:r>
              <a:rPr lang="en-ZA" altLang="en-US" sz="1800" dirty="0">
                <a:latin typeface="Arial" panose="020B0604020202020204" pitchFamily="34" charset="0"/>
                <a:cs typeface="Arial" panose="020B0604020202020204" pitchFamily="34" charset="0"/>
              </a:rPr>
              <a:t>The published answers will take precedence over any verbal response given in the briefing session.</a:t>
            </a:r>
          </a:p>
          <a:p>
            <a:pPr marL="457200" lvl="1" indent="0">
              <a:buFont typeface="Arial" panose="020B0604020202020204" pitchFamily="34" charset="0"/>
              <a:buNone/>
            </a:pPr>
            <a:endParaRPr lang="en-ZA" altLang="en-US" sz="1800" dirty="0">
              <a:latin typeface="Arial" panose="020B0604020202020204" pitchFamily="34" charset="0"/>
              <a:cs typeface="Arial" panose="020B0604020202020204" pitchFamily="34" charset="0"/>
            </a:endParaRPr>
          </a:p>
          <a:p>
            <a:r>
              <a:rPr lang="en-ZA" altLang="en-US" sz="1800" b="1" dirty="0">
                <a:latin typeface="Arial" panose="020B0604020202020204" pitchFamily="34" charset="0"/>
                <a:cs typeface="Arial" panose="020B0604020202020204" pitchFamily="34" charset="0"/>
              </a:rPr>
              <a:t>The session is being recorded.</a:t>
            </a:r>
          </a:p>
          <a:p>
            <a:pPr marL="0" indent="0">
              <a:buFont typeface="Arial" panose="020B0604020202020204" pitchFamily="34" charset="0"/>
              <a:buNone/>
            </a:pPr>
            <a:endParaRPr lang="en-ZA" dirty="0"/>
          </a:p>
        </p:txBody>
      </p:sp>
    </p:spTree>
    <p:extLst>
      <p:ext uri="{BB962C8B-B14F-4D97-AF65-F5344CB8AC3E}">
        <p14:creationId xmlns:p14="http://schemas.microsoft.com/office/powerpoint/2010/main" val="3466300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2E18C86-B0CF-75BA-3D44-08CDAE0A9055}"/>
              </a:ext>
            </a:extLst>
          </p:cNvPr>
          <p:cNvSpPr>
            <a:spLocks noGrp="1"/>
          </p:cNvSpPr>
          <p:nvPr>
            <p:ph sz="half" idx="1"/>
          </p:nvPr>
        </p:nvSpPr>
        <p:spPr>
          <a:xfrm>
            <a:off x="746760" y="1386238"/>
            <a:ext cx="10633364" cy="4351338"/>
          </a:xfrm>
        </p:spPr>
        <p:txBody>
          <a:bodyPr/>
          <a:lstStyle/>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Strict communication channels</a:t>
            </a:r>
          </a:p>
          <a:p>
            <a:pPr marL="0" indent="0" fontAlgn="base">
              <a:spcBef>
                <a:spcPct val="20000"/>
              </a:spcBef>
              <a:spcAft>
                <a:spcPct val="0"/>
              </a:spcAft>
              <a:buNone/>
            </a:pPr>
            <a:endParaRPr lang="en-GB" altLang="en-US" sz="2000" b="1" dirty="0">
              <a:solidFill>
                <a:srgbClr val="000000"/>
              </a:solidFill>
              <a:latin typeface="Arial" panose="020B0604020202020204" pitchFamily="34" charset="0"/>
              <a:cs typeface="Arial" panose="020B0604020202020204" pitchFamily="34" charset="0"/>
            </a:endParaRPr>
          </a:p>
          <a:p>
            <a:pPr lvl="1" fontAlgn="base">
              <a:spcBef>
                <a:spcPct val="20000"/>
              </a:spcBef>
              <a:spcAft>
                <a:spcPct val="0"/>
              </a:spcAft>
              <a:buFontTx/>
              <a:buChar char="-"/>
            </a:pPr>
            <a:r>
              <a:rPr lang="en-GB" altLang="en-US" dirty="0">
                <a:solidFill>
                  <a:srgbClr val="000000"/>
                </a:solidFill>
                <a:latin typeface="Arial" panose="020B0604020202020204" pitchFamily="34" charset="0"/>
                <a:cs typeface="Arial" panose="020B0604020202020204" pitchFamily="34" charset="0"/>
              </a:rPr>
              <a:t>Bidders will be disqualified for non-compliance.</a:t>
            </a:r>
          </a:p>
          <a:p>
            <a:pPr marL="457200" lvl="1" indent="0" fontAlgn="base">
              <a:spcBef>
                <a:spcPct val="20000"/>
              </a:spcBef>
              <a:spcAft>
                <a:spcPct val="0"/>
              </a:spcAft>
              <a:buNone/>
            </a:pPr>
            <a:endParaRPr lang="en-GB" altLang="en-US" dirty="0">
              <a:solidFill>
                <a:srgbClr val="000000"/>
              </a:solidFill>
              <a:latin typeface="Arial" panose="020B0604020202020204" pitchFamily="34" charset="0"/>
              <a:cs typeface="Arial" panose="020B0604020202020204" pitchFamily="34" charset="0"/>
            </a:endParaRPr>
          </a:p>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No solicitation of information will be allowed other than by prescribed channels.</a:t>
            </a:r>
          </a:p>
          <a:p>
            <a:pPr marL="0" indent="0" fontAlgn="base">
              <a:spcBef>
                <a:spcPct val="20000"/>
              </a:spcBef>
              <a:spcAft>
                <a:spcPct val="0"/>
              </a:spcAft>
              <a:buNone/>
            </a:pPr>
            <a:endParaRPr lang="en-GB" altLang="en-US" sz="2000" b="1" dirty="0">
              <a:solidFill>
                <a:srgbClr val="000000"/>
              </a:solidFill>
              <a:latin typeface="Arial" panose="020B0604020202020204" pitchFamily="34" charset="0"/>
              <a:cs typeface="Arial" panose="020B0604020202020204" pitchFamily="34" charset="0"/>
            </a:endParaRPr>
          </a:p>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Deadlines to be strictly met.</a:t>
            </a:r>
          </a:p>
          <a:p>
            <a:pPr marL="0" indent="0" fontAlgn="base">
              <a:spcBef>
                <a:spcPct val="20000"/>
              </a:spcBef>
              <a:spcAft>
                <a:spcPct val="0"/>
              </a:spcAft>
              <a:buNone/>
            </a:pPr>
            <a:endParaRPr lang="en-GB" altLang="en-US" sz="2000" b="1" dirty="0">
              <a:solidFill>
                <a:srgbClr val="000000"/>
              </a:solidFill>
              <a:latin typeface="Arial" panose="020B0604020202020204" pitchFamily="34" charset="0"/>
              <a:cs typeface="Arial" panose="020B0604020202020204" pitchFamily="34" charset="0"/>
            </a:endParaRPr>
          </a:p>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Adhere to prescribed submission format to ensure queries are properly dealt with.</a:t>
            </a:r>
            <a:endParaRPr lang="en-ZA" sz="2000" b="1" dirty="0">
              <a:latin typeface="Arial" panose="020B0604020202020204" pitchFamily="34" charset="0"/>
              <a:ea typeface="Lato"/>
              <a:cs typeface="Arial" panose="020B0604020202020204" pitchFamily="34" charset="0"/>
            </a:endParaRPr>
          </a:p>
          <a:p>
            <a:pPr marL="0" indent="0">
              <a:buNone/>
            </a:pPr>
            <a:endParaRPr lang="en-ZA" dirty="0"/>
          </a:p>
        </p:txBody>
      </p:sp>
      <p:sp>
        <p:nvSpPr>
          <p:cNvPr id="5" name="Title 1">
            <a:extLst>
              <a:ext uri="{FF2B5EF4-FFF2-40B4-BE49-F238E27FC236}">
                <a16:creationId xmlns:a16="http://schemas.microsoft.com/office/drawing/2014/main" id="{CE28A778-856C-9749-F448-74391C2208F0}"/>
              </a:ext>
            </a:extLst>
          </p:cNvPr>
          <p:cNvSpPr>
            <a:spLocks noGrp="1"/>
          </p:cNvSpPr>
          <p:nvPr>
            <p:ph type="title"/>
          </p:nvPr>
        </p:nvSpPr>
        <p:spPr>
          <a:xfrm>
            <a:off x="301625" y="228600"/>
            <a:ext cx="11993563" cy="549275"/>
          </a:xfrm>
        </p:spPr>
        <p:txBody>
          <a:bodyPr/>
          <a:lstStyle/>
          <a:p>
            <a:r>
              <a:rPr lang="en-US" dirty="0"/>
              <a:t>Governance Requirements</a:t>
            </a:r>
            <a:endParaRPr lang="en-ZA" dirty="0"/>
          </a:p>
        </p:txBody>
      </p:sp>
    </p:spTree>
    <p:extLst>
      <p:ext uri="{BB962C8B-B14F-4D97-AF65-F5344CB8AC3E}">
        <p14:creationId xmlns:p14="http://schemas.microsoft.com/office/powerpoint/2010/main" val="355632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81FBB8C1-E018-1DD2-2E7A-52916F409306}"/>
              </a:ext>
            </a:extLst>
          </p:cNvPr>
          <p:cNvSpPr txBox="1">
            <a:spLocks noChangeArrowheads="1"/>
          </p:cNvSpPr>
          <p:nvPr/>
        </p:nvSpPr>
        <p:spPr bwMode="auto">
          <a:xfrm>
            <a:off x="493295" y="927489"/>
            <a:ext cx="11515825" cy="513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defRPr sz="3200" b="1">
                <a:solidFill>
                  <a:schemeClr val="tx1"/>
                </a:solidFill>
                <a:latin typeface="Arial" charset="0"/>
              </a:defRPr>
            </a:lvl1pPr>
            <a:lvl2pPr marL="800100" indent="-342900" algn="l" eaLnBrk="0" hangingPunct="0">
              <a:buChar char="–"/>
              <a:defRPr sz="2600">
                <a:solidFill>
                  <a:schemeClr val="tx1"/>
                </a:solidFill>
                <a:latin typeface="Arial" charset="0"/>
              </a:defRPr>
            </a:lvl2pPr>
            <a:lvl3pPr marL="1143000" indent="-228600" algn="l" eaLnBrk="0" hangingPunct="0">
              <a:defRPr sz="2400">
                <a:solidFill>
                  <a:schemeClr val="tx1"/>
                </a:solidFill>
                <a:latin typeface="Arial" charset="0"/>
              </a:defRPr>
            </a:lvl3pPr>
            <a:lvl4pPr marL="1600200" indent="-228600" algn="l" eaLnBrk="0" hangingPunct="0">
              <a:buChar char="–"/>
              <a:defRPr sz="20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257175" marR="0" lvl="0" indent="-257175" algn="l" defTabSz="685800" eaLnBrk="1" fontAlgn="base" latinLnBrk="0" hangingPunct="1">
              <a:lnSpc>
                <a:spcPct val="150000"/>
              </a:lnSpc>
              <a:spcBef>
                <a:spcPct val="20000"/>
              </a:spcBef>
              <a:spcAft>
                <a:spcPct val="0"/>
              </a:spcAft>
              <a:buClrTx/>
              <a:buSzTx/>
              <a:buFontTx/>
              <a:buChar char="•"/>
              <a:tabLst/>
              <a:defRPr/>
            </a:pPr>
            <a:r>
              <a:rPr kumimoji="0" lang="en-GB" altLang="en-US" sz="1800" b="1" i="0" u="none" strike="noStrike" kern="0" cap="none" spc="0" normalizeH="0" baseline="0" noProof="0" dirty="0">
                <a:ln>
                  <a:noFill/>
                </a:ln>
                <a:effectLst/>
                <a:uLnTx/>
                <a:uFillTx/>
                <a:latin typeface="Arial" charset="0"/>
              </a:rPr>
              <a:t>Strict communication channels to be adhered to (refer to RFP document)</a:t>
            </a:r>
          </a:p>
          <a:p>
            <a:pPr marL="628650" marR="0" lvl="1" indent="-285750" algn="l" defTabSz="685800" eaLnBrk="1" fontAlgn="base" latinLnBrk="0" hangingPunct="1">
              <a:lnSpc>
                <a:spcPct val="150000"/>
              </a:lnSpc>
              <a:spcBef>
                <a:spcPct val="20000"/>
              </a:spcBef>
              <a:spcAft>
                <a:spcPct val="0"/>
              </a:spcAft>
              <a:buClrTx/>
              <a:buSzTx/>
              <a:buFont typeface="Courier New" panose="02070309020205020404" pitchFamily="49" charset="0"/>
              <a:buChar char="o"/>
              <a:tabLst/>
              <a:defRPr/>
            </a:pPr>
            <a:r>
              <a:rPr kumimoji="0" lang="en-GB" altLang="en-US" sz="1800" b="0" i="0" u="none" strike="noStrike" kern="0" cap="none" spc="0" normalizeH="0" baseline="0" noProof="0" dirty="0">
                <a:ln>
                  <a:noFill/>
                </a:ln>
                <a:effectLst/>
                <a:uLnTx/>
                <a:uFillTx/>
                <a:latin typeface="Arial" charset="0"/>
              </a:rPr>
              <a:t>Bidders will be disqualified for non-compliance</a:t>
            </a:r>
          </a:p>
          <a:p>
            <a:pPr marL="628650" marR="0" lvl="1" indent="-285750" algn="l" defTabSz="685800" eaLnBrk="1" fontAlgn="base" latinLnBrk="0" hangingPunct="1">
              <a:lnSpc>
                <a:spcPct val="150000"/>
              </a:lnSpc>
              <a:spcBef>
                <a:spcPct val="20000"/>
              </a:spcBef>
              <a:spcAft>
                <a:spcPct val="0"/>
              </a:spcAft>
              <a:buClrTx/>
              <a:buSzTx/>
              <a:buFont typeface="Courier New" panose="02070309020205020404" pitchFamily="49" charset="0"/>
              <a:buChar char="o"/>
              <a:tabLst/>
              <a:defRPr/>
            </a:pPr>
            <a:r>
              <a:rPr kumimoji="0" lang="en-GB" altLang="en-US" sz="1800" b="0" i="0" u="none" strike="noStrike" kern="0" cap="none" spc="0" normalizeH="0" baseline="0" noProof="0" dirty="0">
                <a:ln>
                  <a:noFill/>
                </a:ln>
                <a:effectLst/>
                <a:uLnTx/>
                <a:uFillTx/>
                <a:latin typeface="Arial" charset="0"/>
              </a:rPr>
              <a:t>No solicitation of information will be allowed other than by prescribed channels</a:t>
            </a:r>
          </a:p>
          <a:p>
            <a:pPr marL="257175" marR="0" lvl="0" indent="-257175" algn="l" defTabSz="685800" eaLnBrk="1" fontAlgn="base" latinLnBrk="0" hangingPunct="1">
              <a:lnSpc>
                <a:spcPct val="150000"/>
              </a:lnSpc>
              <a:spcBef>
                <a:spcPct val="20000"/>
              </a:spcBef>
              <a:spcAft>
                <a:spcPct val="0"/>
              </a:spcAft>
              <a:buClrTx/>
              <a:buSzTx/>
              <a:buFontTx/>
              <a:buChar char="•"/>
              <a:tabLst/>
              <a:defRPr/>
            </a:pPr>
            <a:r>
              <a:rPr kumimoji="0" lang="en-GB" altLang="en-US" sz="1800" b="0" i="0" u="none" strike="noStrike" kern="0" cap="none" spc="0" normalizeH="0" baseline="0" noProof="0" dirty="0">
                <a:ln>
                  <a:noFill/>
                </a:ln>
                <a:effectLst/>
                <a:uLnTx/>
                <a:uFillTx/>
                <a:latin typeface="Arial" charset="0"/>
              </a:rPr>
              <a:t>Deadlines to be strictly met</a:t>
            </a:r>
          </a:p>
          <a:p>
            <a:pPr marL="257175" marR="0" lvl="0" indent="-257175" algn="l" defTabSz="685800" eaLnBrk="1" fontAlgn="base" latinLnBrk="0" hangingPunct="1">
              <a:lnSpc>
                <a:spcPct val="150000"/>
              </a:lnSpc>
              <a:spcBef>
                <a:spcPct val="20000"/>
              </a:spcBef>
              <a:spcAft>
                <a:spcPct val="0"/>
              </a:spcAft>
              <a:buClrTx/>
              <a:buSzTx/>
              <a:buFontTx/>
              <a:buChar char="•"/>
              <a:tabLst/>
              <a:defRPr/>
            </a:pPr>
            <a:r>
              <a:rPr kumimoji="0" lang="en-GB" altLang="en-US" sz="1800" b="0" i="0" u="none" strike="noStrike" kern="0" cap="none" spc="0" normalizeH="0" baseline="0" noProof="0" dirty="0">
                <a:ln>
                  <a:noFill/>
                </a:ln>
                <a:effectLst/>
                <a:uLnTx/>
                <a:uFillTx/>
                <a:latin typeface="Arial" charset="0"/>
              </a:rPr>
              <a:t>Adhere to prescribed submission format to ensure queries are properly dealt with</a:t>
            </a:r>
          </a:p>
          <a:p>
            <a:pPr marL="257175" marR="0" lvl="0" indent="-257175" algn="l" defTabSz="685800" eaLnBrk="1" fontAlgn="base" latinLnBrk="0" hangingPunct="1">
              <a:lnSpc>
                <a:spcPct val="150000"/>
              </a:lnSpc>
              <a:spcBef>
                <a:spcPct val="20000"/>
              </a:spcBef>
              <a:spcAft>
                <a:spcPct val="0"/>
              </a:spcAft>
              <a:buClrTx/>
              <a:buSzTx/>
              <a:buFontTx/>
              <a:buChar char="•"/>
              <a:tabLst/>
              <a:defRPr/>
            </a:pPr>
            <a:endParaRPr kumimoji="0" lang="en-GB" altLang="en-US" sz="1800" b="0" i="0" u="none" strike="noStrike" kern="0" cap="none" spc="0" normalizeH="0" baseline="0" noProof="0" dirty="0">
              <a:ln>
                <a:noFill/>
              </a:ln>
              <a:effectLst/>
              <a:uLnTx/>
              <a:uFillTx/>
              <a:latin typeface="Arial" charset="0"/>
            </a:endParaRPr>
          </a:p>
          <a:p>
            <a:pPr marL="0" marR="0" lvl="0" indent="0" algn="l" defTabSz="685800" eaLnBrk="1" fontAlgn="base" latinLnBrk="0" hangingPunct="1">
              <a:lnSpc>
                <a:spcPct val="150000"/>
              </a:lnSpc>
              <a:spcBef>
                <a:spcPct val="20000"/>
              </a:spcBef>
              <a:spcAft>
                <a:spcPct val="0"/>
              </a:spcAft>
              <a:buClrTx/>
              <a:buSzTx/>
              <a:buFontTx/>
              <a:buNone/>
              <a:tabLst/>
              <a:defRPr/>
            </a:pPr>
            <a:endParaRPr kumimoji="0" lang="en-GB" altLang="en-US" sz="1800" b="0" i="0" u="none" strike="noStrike" kern="0" cap="none" spc="0" normalizeH="0" baseline="0" noProof="0" dirty="0">
              <a:ln>
                <a:noFill/>
              </a:ln>
              <a:effectLst/>
              <a:uLnTx/>
              <a:uFillTx/>
              <a:latin typeface="Arial" charset="0"/>
            </a:endParaRPr>
          </a:p>
          <a:p>
            <a:pPr marL="257175" marR="0" lvl="0" indent="-257175" algn="l" defTabSz="685800" eaLnBrk="1" fontAlgn="base" latinLnBrk="0" hangingPunct="1">
              <a:lnSpc>
                <a:spcPct val="150000"/>
              </a:lnSpc>
              <a:spcBef>
                <a:spcPct val="20000"/>
              </a:spcBef>
              <a:spcAft>
                <a:spcPct val="0"/>
              </a:spcAft>
              <a:buClrTx/>
              <a:buSzTx/>
              <a:buFontTx/>
              <a:buChar char="•"/>
              <a:tabLst/>
              <a:defRPr/>
            </a:pPr>
            <a:endParaRPr kumimoji="0" lang="en-GB" altLang="en-US" sz="1800" b="0" i="0" u="none" strike="noStrike" kern="0" cap="none" spc="0" normalizeH="0" baseline="0" noProof="0" dirty="0">
              <a:ln>
                <a:noFill/>
              </a:ln>
              <a:solidFill>
                <a:prstClr val="white"/>
              </a:solidFill>
              <a:effectLst/>
              <a:uLnTx/>
              <a:uFillTx/>
              <a:latin typeface="Arial" charset="0"/>
            </a:endParaRPr>
          </a:p>
        </p:txBody>
      </p:sp>
      <p:sp>
        <p:nvSpPr>
          <p:cNvPr id="3" name="TextBox 2">
            <a:extLst>
              <a:ext uri="{FF2B5EF4-FFF2-40B4-BE49-F238E27FC236}">
                <a16:creationId xmlns:a16="http://schemas.microsoft.com/office/drawing/2014/main" id="{BC96F9E6-E49F-BD12-CF4C-58202E669C09}"/>
              </a:ext>
            </a:extLst>
          </p:cNvPr>
          <p:cNvSpPr txBox="1"/>
          <p:nvPr/>
        </p:nvSpPr>
        <p:spPr>
          <a:xfrm>
            <a:off x="363955" y="422395"/>
            <a:ext cx="6093994" cy="480131"/>
          </a:xfrm>
          <a:prstGeom prst="rect">
            <a:avLst/>
          </a:prstGeom>
          <a:noFill/>
        </p:spPr>
        <p:txBody>
          <a:bodyPr wrap="square">
            <a:spAutoFit/>
          </a:bodyPr>
          <a:lstStyle/>
          <a:p>
            <a:pPr>
              <a:lnSpc>
                <a:spcPct val="90000"/>
              </a:lnSpc>
              <a:spcBef>
                <a:spcPct val="0"/>
              </a:spcBef>
            </a:pPr>
            <a:r>
              <a:rPr lang="en-GB" altLang="en-US" sz="2800" b="1" dirty="0">
                <a:solidFill>
                  <a:srgbClr val="005087"/>
                </a:solidFill>
                <a:latin typeface="Tahoma" panose="020B0604030504040204" pitchFamily="34" charset="0"/>
                <a:ea typeface="Tahoma" panose="020B0604030504040204" pitchFamily="34" charset="0"/>
                <a:cs typeface="Tahoma" panose="020B0604030504040204" pitchFamily="34" charset="0"/>
              </a:rPr>
              <a:t>Communication</a:t>
            </a:r>
            <a:endPar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8331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51DDB1-F55E-8FD5-61C5-362693D40FB8}"/>
              </a:ext>
            </a:extLst>
          </p:cNvPr>
          <p:cNvSpPr txBox="1">
            <a:spLocks noGrp="1" noChangeArrowheads="1"/>
          </p:cNvSpPr>
          <p:nvPr>
            <p:ph type="ctrTitle"/>
          </p:nvPr>
        </p:nvSpPr>
        <p:spPr>
          <a:xfrm>
            <a:off x="111761" y="790597"/>
            <a:ext cx="3972560" cy="591163"/>
          </a:xfrm>
          <a:prstGeom prst="rect">
            <a:avLst/>
          </a:prstGeom>
        </p:spPr>
        <p:txBody>
          <a:bodyPr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kumimoji="0" lang="en-ZA" sz="41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t>RFP TIMELINES</a:t>
            </a:r>
            <a:endParaRPr lang="en-US" alt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7270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C9397B7B-BBEC-D853-A83E-A8C20D4046A4}"/>
              </a:ext>
            </a:extLst>
          </p:cNvPr>
          <p:cNvGraphicFramePr>
            <a:graphicFrameLocks noGrp="1"/>
          </p:cNvGraphicFramePr>
          <p:nvPr>
            <p:extLst>
              <p:ext uri="{D42A27DB-BD31-4B8C-83A1-F6EECF244321}">
                <p14:modId xmlns:p14="http://schemas.microsoft.com/office/powerpoint/2010/main" val="505199273"/>
              </p:ext>
            </p:extLst>
          </p:nvPr>
        </p:nvGraphicFramePr>
        <p:xfrm>
          <a:off x="505326" y="1191126"/>
          <a:ext cx="11273590" cy="4513382"/>
        </p:xfrm>
        <a:graphic>
          <a:graphicData uri="http://schemas.openxmlformats.org/drawingml/2006/table">
            <a:tbl>
              <a:tblPr firstRow="1" bandRow="1"/>
              <a:tblGrid>
                <a:gridCol w="6220327">
                  <a:extLst>
                    <a:ext uri="{9D8B030D-6E8A-4147-A177-3AD203B41FA5}">
                      <a16:colId xmlns:a16="http://schemas.microsoft.com/office/drawing/2014/main" val="1945109945"/>
                    </a:ext>
                  </a:extLst>
                </a:gridCol>
                <a:gridCol w="5053263">
                  <a:extLst>
                    <a:ext uri="{9D8B030D-6E8A-4147-A177-3AD203B41FA5}">
                      <a16:colId xmlns:a16="http://schemas.microsoft.com/office/drawing/2014/main" val="3449785096"/>
                    </a:ext>
                  </a:extLst>
                </a:gridCol>
              </a:tblGrid>
              <a:tr h="673828">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ZA" sz="1800" dirty="0"/>
                        <a:t>ACTIVITY</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ZA" sz="1800" dirty="0"/>
                        <a:t>DATE DUE</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4260067"/>
                  </a:ext>
                </a:extLst>
              </a:tr>
              <a:tr h="77776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Advertisement of Bid in the: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800" kern="1200" dirty="0">
                          <a:solidFill>
                            <a:schemeClr val="tx2"/>
                          </a:solidFill>
                          <a:latin typeface="+mn-lt"/>
                          <a:ea typeface="+mn-ea"/>
                          <a:cs typeface="+mn-cs"/>
                        </a:rPr>
                        <a:t>Issuing of the RFP documents SARS </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ZA" sz="1800" kern="1200" dirty="0">
                          <a:solidFill>
                            <a:schemeClr val="tx2"/>
                          </a:solidFill>
                          <a:latin typeface="+mn-lt"/>
                          <a:ea typeface="+mn-ea"/>
                          <a:cs typeface="+mn-cs"/>
                        </a:rPr>
                        <a:t>25 September 2026</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719324787"/>
                  </a:ext>
                </a:extLst>
              </a:tr>
              <a:tr h="104030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32962" rtl="0" eaLnBrk="1" latinLnBrk="0" hangingPunct="1"/>
                      <a:r>
                        <a:rPr lang="en-ZA" sz="1800" b="1" kern="1200" baseline="0" dirty="0">
                          <a:solidFill>
                            <a:srgbClr val="FF0000"/>
                          </a:solidFill>
                          <a:latin typeface="+mn-lt"/>
                          <a:ea typeface="+mn-ea"/>
                          <a:cs typeface="+mn-cs"/>
                        </a:rPr>
                        <a:t>Non - Compulsory virtual briefing session</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kern="120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02 October 2026 </a:t>
                      </a:r>
                      <a:r>
                        <a:rPr lang="en-GB" sz="1800" kern="1200" dirty="0">
                          <a:solidFill>
                            <a:schemeClr val="tx2"/>
                          </a:solidFill>
                          <a:latin typeface="+mn-lt"/>
                          <a:ea typeface="+mn-ea"/>
                          <a:cs typeface="+mn-cs"/>
                        </a:rPr>
                        <a:t>AT 12:00</a:t>
                      </a:r>
                      <a:endParaRPr lang="en-ZA" sz="1800" kern="120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kern="1200" noProof="0" dirty="0">
                        <a:solidFill>
                          <a:schemeClr val="tx2"/>
                        </a:solidFill>
                        <a:latin typeface="+mn-lt"/>
                        <a:ea typeface="+mn-ea"/>
                        <a:cs typeface="+mn-cs"/>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384964731"/>
                  </a:ext>
                </a:extLst>
              </a:tr>
              <a:tr h="67382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Last date for questions relating to RFP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tx2"/>
                          </a:solidFill>
                          <a:latin typeface="+mn-lt"/>
                          <a:ea typeface="+mn-ea"/>
                          <a:cs typeface="+mn-cs"/>
                        </a:rPr>
                        <a:t>09 October 2026</a:t>
                      </a:r>
                      <a:endParaRPr lang="en-ZA" sz="1800" kern="1200" noProof="0" dirty="0">
                        <a:solidFill>
                          <a:schemeClr val="tx2"/>
                        </a:solidFill>
                        <a:latin typeface="+mn-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407839868"/>
                  </a:ext>
                </a:extLst>
              </a:tr>
              <a:tr h="67382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2"/>
                          </a:solidFill>
                          <a:latin typeface="+mn-lt"/>
                          <a:ea typeface="+mn-ea"/>
                          <a:cs typeface="+mn-cs"/>
                        </a:rPr>
                        <a:t>Bid Closing Date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2"/>
                          </a:solidFill>
                          <a:latin typeface="Arial" panose="020B0604020202020204"/>
                          <a:ea typeface="+mn-ea"/>
                          <a:cs typeface="+mn-cs"/>
                        </a:rPr>
                        <a:t>26 October 2026 </a:t>
                      </a:r>
                      <a:r>
                        <a:rPr lang="en-GB" sz="1800" b="1" kern="1200" dirty="0">
                          <a:solidFill>
                            <a:schemeClr val="tx2"/>
                          </a:solidFill>
                          <a:latin typeface="+mn-lt"/>
                          <a:ea typeface="+mn-ea"/>
                          <a:cs typeface="+mn-cs"/>
                        </a:rPr>
                        <a:t>AT 11:00 AM </a:t>
                      </a:r>
                      <a:endParaRPr lang="en-ZA" sz="1800" b="1" kern="1200" noProof="0" dirty="0">
                        <a:solidFill>
                          <a:schemeClr val="tx2"/>
                        </a:solidFill>
                        <a:latin typeface="+mn-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268033793"/>
                  </a:ext>
                </a:extLst>
              </a:tr>
              <a:tr h="67382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Notice to bidders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baseline="0" noProof="0" dirty="0">
                          <a:solidFill>
                            <a:schemeClr val="tx2"/>
                          </a:solidFill>
                          <a:latin typeface="+mn-lt"/>
                          <a:ea typeface="+mn-ea"/>
                          <a:cs typeface="+mn-cs"/>
                        </a:rPr>
                        <a:t>December 2026</a:t>
                      </a:r>
                      <a:endParaRPr lang="en-ZA" sz="1800" kern="1200" noProof="0" dirty="0">
                        <a:solidFill>
                          <a:schemeClr val="tx2"/>
                        </a:solidFill>
                        <a:latin typeface="+mn-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73444724"/>
                  </a:ext>
                </a:extLst>
              </a:tr>
            </a:tbl>
          </a:graphicData>
        </a:graphic>
      </p:graphicFrame>
    </p:spTree>
    <p:extLst>
      <p:ext uri="{BB962C8B-B14F-4D97-AF65-F5344CB8AC3E}">
        <p14:creationId xmlns:p14="http://schemas.microsoft.com/office/powerpoint/2010/main" val="1311067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1377913-1D20-4249-4E08-C4C22B8334ED}"/>
              </a:ext>
            </a:extLst>
          </p:cNvPr>
          <p:cNvSpPr txBox="1">
            <a:spLocks noGrp="1"/>
          </p:cNvSpPr>
          <p:nvPr>
            <p:ph type="title"/>
          </p:nvPr>
        </p:nvSpPr>
        <p:spPr>
          <a:xfrm>
            <a:off x="1112866" y="1036860"/>
            <a:ext cx="10633364" cy="365220"/>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500" b="1" dirty="0">
                <a:solidFill>
                  <a:schemeClr val="tx1"/>
                </a:solidFill>
                <a:latin typeface="Lato" panose="020F0502020204030203" pitchFamily="34" charset="0"/>
                <a:ea typeface="Lato" panose="020F0502020204030203" pitchFamily="34" charset="0"/>
                <a:cs typeface="Lato" panose="020F0502020204030203" pitchFamily="34" charset="0"/>
              </a:rPr>
              <a:t>BACKGROUND &amp; SCOPE OF WORK</a:t>
            </a:r>
          </a:p>
        </p:txBody>
      </p:sp>
    </p:spTree>
    <p:extLst>
      <p:ext uri="{BB962C8B-B14F-4D97-AF65-F5344CB8AC3E}">
        <p14:creationId xmlns:p14="http://schemas.microsoft.com/office/powerpoint/2010/main" val="3606729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79E7EB22-36FF-C434-6B90-6F983910F27F}"/>
              </a:ext>
            </a:extLst>
          </p:cNvPr>
          <p:cNvSpPr txBox="1">
            <a:spLocks noGrp="1"/>
          </p:cNvSpPr>
          <p:nvPr>
            <p:ph sz="half" idx="1"/>
          </p:nvPr>
        </p:nvSpPr>
        <p:spPr>
          <a:xfrm>
            <a:off x="746125" y="1385888"/>
            <a:ext cx="10634663" cy="43513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800" dirty="0">
                <a:solidFill>
                  <a:schemeClr val="tx1"/>
                </a:solidFill>
                <a:latin typeface="Arial" panose="020B0604020202020204" pitchFamily="34" charset="0"/>
                <a:ea typeface="Lato" panose="020F0502020204030203" pitchFamily="34" charset="0"/>
                <a:cs typeface="Arial" panose="020B0604020202020204" pitchFamily="34" charset="0"/>
              </a:rPr>
              <a:t>Refer to section 2 for the Background and overview of SARS’ requirements and Annexure A Business requirements (appointment as a service provider(s) </a:t>
            </a:r>
            <a:r>
              <a:rPr lang="en-GB" sz="1800" dirty="0">
                <a:solidFill>
                  <a:schemeClr val="tx1"/>
                </a:solidFill>
                <a:latin typeface="Arial" panose="020B0604020202020204" pitchFamily="34" charset="0"/>
                <a:ea typeface="Lato" panose="020F0502020204030203" pitchFamily="34" charset="0"/>
                <a:cs typeface="Arial" panose="020B0604020202020204" pitchFamily="34" charset="0"/>
              </a:rPr>
              <a:t>Appointment of One or More Service Providers to Provide Specialist Resources in Support of the SARS Security Technology Integration Project for a Period of Three (3) Years on an As-and-When-Required Basis.</a:t>
            </a:r>
            <a:endParaRPr lang="en-ZA" sz="1800" dirty="0">
              <a:solidFill>
                <a:schemeClr val="tx1"/>
              </a:solidFill>
              <a:latin typeface="Arial" panose="020B0604020202020204" pitchFamily="34" charset="0"/>
              <a:ea typeface="Lato" panose="020F0502020204030203" pitchFamily="34" charset="0"/>
              <a:cs typeface="Arial" panose="020B0604020202020204" pitchFamily="34" charset="0"/>
            </a:endParaRPr>
          </a:p>
        </p:txBody>
      </p:sp>
      <p:sp>
        <p:nvSpPr>
          <p:cNvPr id="2" name="Title 1">
            <a:extLst>
              <a:ext uri="{FF2B5EF4-FFF2-40B4-BE49-F238E27FC236}">
                <a16:creationId xmlns:a16="http://schemas.microsoft.com/office/drawing/2014/main" id="{DCC39E80-2903-F6C8-C33C-1C9300EC05CD}"/>
              </a:ext>
            </a:extLst>
          </p:cNvPr>
          <p:cNvSpPr txBox="1">
            <a:spLocks noGrp="1"/>
          </p:cNvSpPr>
          <p:nvPr>
            <p:ph type="title"/>
          </p:nvPr>
        </p:nvSpPr>
        <p:spPr>
          <a:xfrm>
            <a:off x="246592" y="387155"/>
            <a:ext cx="10633364" cy="3652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rPr>
              <a:t>BACKGROUND &amp; SCOPE OF WORK</a:t>
            </a:r>
          </a:p>
        </p:txBody>
      </p:sp>
    </p:spTree>
    <p:extLst>
      <p:ext uri="{BB962C8B-B14F-4D97-AF65-F5344CB8AC3E}">
        <p14:creationId xmlns:p14="http://schemas.microsoft.com/office/powerpoint/2010/main" val="2051153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D5794A-254C-B8B7-C71C-2CF9A52C7C3E}"/>
              </a:ext>
            </a:extLst>
          </p:cNvPr>
          <p:cNvSpPr>
            <a:spLocks noChangeArrowheads="1"/>
          </p:cNvSpPr>
          <p:nvPr/>
        </p:nvSpPr>
        <p:spPr bwMode="auto">
          <a:xfrm flipH="1">
            <a:off x="2823767" y="1672390"/>
            <a:ext cx="5706622" cy="1223818"/>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indent="-176213">
              <a:defRPr/>
            </a:pPr>
            <a:r>
              <a:rPr lang="en-US" sz="3600" b="1" kern="0" dirty="0">
                <a:solidFill>
                  <a:schemeClr val="bg1"/>
                </a:solidFill>
                <a:latin typeface="Arial" panose="020B0604020202020204"/>
                <a:ea typeface="Tahoma" panose="020B0604030504040204" pitchFamily="34" charset="0"/>
                <a:cs typeface="Tahoma" panose="020B0604030504040204" pitchFamily="34" charset="0"/>
              </a:rPr>
              <a:t>Pre-Qualification</a:t>
            </a:r>
          </a:p>
        </p:txBody>
      </p:sp>
      <p:sp>
        <p:nvSpPr>
          <p:cNvPr id="8" name="TextBox 7">
            <a:extLst>
              <a:ext uri="{FF2B5EF4-FFF2-40B4-BE49-F238E27FC236}">
                <a16:creationId xmlns:a16="http://schemas.microsoft.com/office/drawing/2014/main" id="{5A9DF95F-3F3B-96C1-52D4-07C261899821}"/>
              </a:ext>
            </a:extLst>
          </p:cNvPr>
          <p:cNvSpPr txBox="1"/>
          <p:nvPr/>
        </p:nvSpPr>
        <p:spPr>
          <a:xfrm>
            <a:off x="3048000" y="386838"/>
            <a:ext cx="6096000" cy="477054"/>
          </a:xfrm>
          <a:prstGeom prst="rect">
            <a:avLst/>
          </a:prstGeom>
          <a:noFill/>
        </p:spPr>
        <p:txBody>
          <a:bodyPr wrap="square">
            <a:spAutoFit/>
          </a:bodyPr>
          <a:lstStyle/>
          <a:p>
            <a:r>
              <a:rPr lang="en-ZA" sz="2500" b="1" dirty="0">
                <a:solidFill>
                  <a:schemeClr val="bg1"/>
                </a:solidFill>
                <a:latin typeface="Lato" panose="020F0502020204030203" pitchFamily="34" charset="0"/>
                <a:ea typeface="Lato" panose="020F0502020204030203" pitchFamily="34" charset="0"/>
                <a:cs typeface="Lato" panose="020F0502020204030203" pitchFamily="34" charset="0"/>
              </a:rPr>
              <a:t>BID EVALUATION </a:t>
            </a:r>
            <a:r>
              <a:rPr lang="en-ZA" sz="1600" b="1" dirty="0">
                <a:solidFill>
                  <a:schemeClr val="bg1"/>
                </a:solidFill>
                <a:latin typeface="Lato" panose="020F0502020204030203" pitchFamily="34" charset="0"/>
                <a:ea typeface="Lato" panose="020F0502020204030203" pitchFamily="34" charset="0"/>
                <a:cs typeface="Lato" panose="020F0502020204030203" pitchFamily="34" charset="0"/>
              </a:rPr>
              <a:t>Refer to section 8 of the RFP doc </a:t>
            </a:r>
            <a:endParaRPr lang="en-ZA" sz="1600" dirty="0">
              <a:solidFill>
                <a:schemeClr val="bg1"/>
              </a:solidFill>
            </a:endParaRPr>
          </a:p>
        </p:txBody>
      </p:sp>
    </p:spTree>
    <p:extLst>
      <p:ext uri="{BB962C8B-B14F-4D97-AF65-F5344CB8AC3E}">
        <p14:creationId xmlns:p14="http://schemas.microsoft.com/office/powerpoint/2010/main" val="3764522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8">
            <a:extLst>
              <a:ext uri="{FF2B5EF4-FFF2-40B4-BE49-F238E27FC236}">
                <a16:creationId xmlns:a16="http://schemas.microsoft.com/office/drawing/2014/main" id="{B4FFC76A-DDFF-FD5C-CBF6-7453E67D95EA}"/>
              </a:ext>
            </a:extLst>
          </p:cNvPr>
          <p:cNvSpPr txBox="1">
            <a:spLocks noChangeArrowheads="1"/>
          </p:cNvSpPr>
          <p:nvPr/>
        </p:nvSpPr>
        <p:spPr bwMode="auto">
          <a:xfrm>
            <a:off x="5005138" y="1208689"/>
            <a:ext cx="6469454" cy="4905638"/>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marL="171450" indent="-171450">
              <a:lnSpc>
                <a:spcPct val="150000"/>
              </a:lnSpc>
              <a:buFont typeface="Arial" panose="020B0604020202020204" pitchFamily="34" charset="0"/>
              <a:buChar char="•"/>
            </a:pPr>
            <a:r>
              <a:rPr lang="en-ZA" b="1" dirty="0">
                <a:solidFill>
                  <a:srgbClr val="44546A"/>
                </a:solidFill>
                <a:latin typeface="Arial" panose="020B0604020202020204"/>
              </a:rPr>
              <a:t>Invitation to Bid (SBD 1)</a:t>
            </a:r>
          </a:p>
          <a:p>
            <a:pPr marL="171450" indent="-171450">
              <a:lnSpc>
                <a:spcPct val="150000"/>
              </a:lnSpc>
              <a:buFont typeface="Arial" panose="020B0604020202020204" pitchFamily="34" charset="0"/>
              <a:buChar char="•"/>
            </a:pPr>
            <a:r>
              <a:rPr lang="en-ZA" b="1" dirty="0">
                <a:solidFill>
                  <a:srgbClr val="44546A"/>
                </a:solidFill>
                <a:latin typeface="Arial" panose="020B0604020202020204"/>
              </a:rPr>
              <a:t>Standard Bidding Document (SBD 4)</a:t>
            </a:r>
          </a:p>
          <a:p>
            <a:pPr marL="171450" indent="-171450">
              <a:lnSpc>
                <a:spcPct val="150000"/>
              </a:lnSpc>
              <a:buFont typeface="Arial" panose="020B0604020202020204" pitchFamily="34" charset="0"/>
              <a:buChar char="•"/>
            </a:pPr>
            <a:r>
              <a:rPr lang="en-ZA" b="1" dirty="0">
                <a:solidFill>
                  <a:srgbClr val="44546A"/>
                </a:solidFill>
                <a:latin typeface="Arial" panose="020B0604020202020204"/>
              </a:rPr>
              <a:t>Preference Point Claim Form (SBD 6.1)</a:t>
            </a:r>
          </a:p>
          <a:p>
            <a:pPr marL="171450" indent="-171450">
              <a:lnSpc>
                <a:spcPct val="150000"/>
              </a:lnSpc>
              <a:buFont typeface="Arial" panose="020B0604020202020204" pitchFamily="34" charset="0"/>
              <a:buChar char="•"/>
            </a:pPr>
            <a:r>
              <a:rPr lang="en-ZA" b="1" dirty="0">
                <a:solidFill>
                  <a:srgbClr val="44546A"/>
                </a:solidFill>
                <a:latin typeface="Arial" panose="020B0604020202020204"/>
              </a:rPr>
              <a:t>Central Registration Report (Central Database System) from NT</a:t>
            </a:r>
          </a:p>
          <a:p>
            <a:pPr marL="173038" indent="-173038">
              <a:lnSpc>
                <a:spcPct val="150000"/>
              </a:lnSpc>
              <a:buFontTx/>
              <a:buChar char="•"/>
            </a:pPr>
            <a:r>
              <a:rPr lang="en-US" b="1" dirty="0">
                <a:solidFill>
                  <a:srgbClr val="44546A"/>
                </a:solidFill>
                <a:latin typeface="Arial" panose="020B0604020202020204"/>
              </a:rPr>
              <a:t>Draft Agreement and/or General Conditions of Contract (GCC)</a:t>
            </a:r>
            <a:r>
              <a:rPr lang="en-ZA" b="1" dirty="0">
                <a:solidFill>
                  <a:srgbClr val="44546A"/>
                </a:solidFill>
                <a:latin typeface="Arial" panose="020B0604020202020204"/>
              </a:rPr>
              <a:t>                </a:t>
            </a:r>
          </a:p>
          <a:p>
            <a:pPr>
              <a:lnSpc>
                <a:spcPct val="150000"/>
              </a:lnSpc>
              <a:buFontTx/>
              <a:buChar char="•"/>
            </a:pPr>
            <a:r>
              <a:rPr lang="en-ZA" b="1" dirty="0">
                <a:solidFill>
                  <a:srgbClr val="44546A"/>
                </a:solidFill>
                <a:latin typeface="Arial" panose="020B0604020202020204"/>
                <a:cs typeface="Times New Roman" pitchFamily="18" charset="0"/>
              </a:rPr>
              <a:t> Supplier Risk Questionnaire</a:t>
            </a:r>
          </a:p>
          <a:p>
            <a:pPr>
              <a:lnSpc>
                <a:spcPct val="150000"/>
              </a:lnSpc>
              <a:buFontTx/>
              <a:buChar char="•"/>
            </a:pPr>
            <a:r>
              <a:rPr lang="en-US" b="1" dirty="0">
                <a:solidFill>
                  <a:srgbClr val="44546A"/>
                </a:solidFill>
                <a:latin typeface="Arial" panose="020B0604020202020204"/>
                <a:cs typeface="Times New Roman" pitchFamily="18" charset="0"/>
              </a:rPr>
              <a:t> A complete set of three (3) most recent years   </a:t>
            </a:r>
          </a:p>
          <a:p>
            <a:pPr>
              <a:lnSpc>
                <a:spcPct val="150000"/>
              </a:lnSpc>
            </a:pPr>
            <a:r>
              <a:rPr lang="en-US" b="1" dirty="0">
                <a:solidFill>
                  <a:srgbClr val="44546A"/>
                </a:solidFill>
                <a:latin typeface="Arial" panose="020B0604020202020204"/>
                <a:cs typeface="Times New Roman" pitchFamily="18" charset="0"/>
              </a:rPr>
              <a:t>  annual financial statements </a:t>
            </a:r>
            <a:r>
              <a:rPr lang="en-US" sz="1800" b="0" i="0" u="none" strike="noStrike" baseline="0" dirty="0">
                <a:solidFill>
                  <a:srgbClr val="000000"/>
                </a:solidFill>
                <a:latin typeface="Arial" panose="020B0604020202020204" pitchFamily="34" charset="0"/>
              </a:rPr>
              <a:t>	</a:t>
            </a:r>
          </a:p>
          <a:p>
            <a:pPr>
              <a:lnSpc>
                <a:spcPct val="150000"/>
              </a:lnSpc>
              <a:buFontTx/>
              <a:buChar char="•"/>
            </a:pPr>
            <a:endParaRPr lang="en-ZA" b="1" dirty="0">
              <a:solidFill>
                <a:srgbClr val="44546A"/>
              </a:solidFill>
              <a:latin typeface="Arial" panose="020B0604020202020204"/>
              <a:cs typeface="Times New Roman" pitchFamily="18" charset="0"/>
            </a:endParaRPr>
          </a:p>
          <a:p>
            <a:pPr>
              <a:lnSpc>
                <a:spcPct val="150000"/>
              </a:lnSpc>
              <a:buFontTx/>
              <a:buChar char="•"/>
            </a:pPr>
            <a:endParaRPr lang="en-ZA" sz="1200" b="1" dirty="0">
              <a:solidFill>
                <a:srgbClr val="44546A"/>
              </a:solidFill>
              <a:latin typeface="Arial" panose="020B0604020202020204"/>
              <a:cs typeface="Times New Roman" pitchFamily="18" charset="0"/>
            </a:endParaRPr>
          </a:p>
        </p:txBody>
      </p:sp>
      <p:sp>
        <p:nvSpPr>
          <p:cNvPr id="7" name="Text Box 75">
            <a:extLst>
              <a:ext uri="{FF2B5EF4-FFF2-40B4-BE49-F238E27FC236}">
                <a16:creationId xmlns:a16="http://schemas.microsoft.com/office/drawing/2014/main" id="{99056378-A9C6-3E11-9BE7-3E009B783F0C}"/>
              </a:ext>
            </a:extLst>
          </p:cNvPr>
          <p:cNvSpPr txBox="1">
            <a:spLocks noChangeArrowheads="1"/>
          </p:cNvSpPr>
          <p:nvPr/>
        </p:nvSpPr>
        <p:spPr bwMode="auto">
          <a:xfrm>
            <a:off x="573306" y="1440778"/>
            <a:ext cx="2905618" cy="996170"/>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ZA" b="1" dirty="0">
                <a:solidFill>
                  <a:srgbClr val="44546A"/>
                </a:solidFill>
                <a:latin typeface="Arial" panose="020B0604020202020204"/>
              </a:rPr>
              <a:t>Gate 0</a:t>
            </a:r>
          </a:p>
          <a:p>
            <a:pPr>
              <a:defRPr/>
            </a:pPr>
            <a:endParaRPr lang="en-GB" b="1" dirty="0">
              <a:solidFill>
                <a:srgbClr val="44546A"/>
              </a:solidFill>
              <a:latin typeface="Arial" panose="020B0604020202020204"/>
            </a:endParaRPr>
          </a:p>
        </p:txBody>
      </p:sp>
      <p:sp>
        <p:nvSpPr>
          <p:cNvPr id="9" name="Rectangle 8">
            <a:extLst>
              <a:ext uri="{FF2B5EF4-FFF2-40B4-BE49-F238E27FC236}">
                <a16:creationId xmlns:a16="http://schemas.microsoft.com/office/drawing/2014/main" id="{0F08F594-2513-411B-BB67-7834590DF02D}"/>
              </a:ext>
            </a:extLst>
          </p:cNvPr>
          <p:cNvSpPr>
            <a:spLocks noChangeArrowheads="1"/>
          </p:cNvSpPr>
          <p:nvPr/>
        </p:nvSpPr>
        <p:spPr bwMode="auto">
          <a:xfrm>
            <a:off x="717408" y="2710742"/>
            <a:ext cx="2761515" cy="546411"/>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Arial" panose="020B0604020202020204"/>
              </a:rPr>
              <a:t>Pre-Qualification</a:t>
            </a:r>
          </a:p>
        </p:txBody>
      </p:sp>
      <p:sp>
        <p:nvSpPr>
          <p:cNvPr id="3" name="TextBox 2">
            <a:extLst>
              <a:ext uri="{FF2B5EF4-FFF2-40B4-BE49-F238E27FC236}">
                <a16:creationId xmlns:a16="http://schemas.microsoft.com/office/drawing/2014/main" id="{43F7B9DD-F934-49DD-9746-0D6236BCC58C}"/>
              </a:ext>
            </a:extLst>
          </p:cNvPr>
          <p:cNvSpPr txBox="1"/>
          <p:nvPr/>
        </p:nvSpPr>
        <p:spPr>
          <a:xfrm>
            <a:off x="196515" y="356211"/>
            <a:ext cx="9705473" cy="480131"/>
          </a:xfrm>
          <a:prstGeom prst="rect">
            <a:avLst/>
          </a:prstGeom>
          <a:noFill/>
        </p:spPr>
        <p:txBody>
          <a:bodyPr wrap="square">
            <a:spAutoFit/>
          </a:bodyPr>
          <a:lstStyle/>
          <a:p>
            <a:pPr>
              <a:lnSpc>
                <a:spcPct val="90000"/>
              </a:lnSpc>
              <a:spcBef>
                <a:spcPct val="0"/>
              </a:spcBef>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BID EVALUATION Refer to section 8 of the RFP doc </a:t>
            </a:r>
          </a:p>
        </p:txBody>
      </p:sp>
    </p:spTree>
    <p:extLst>
      <p:ext uri="{BB962C8B-B14F-4D97-AF65-F5344CB8AC3E}">
        <p14:creationId xmlns:p14="http://schemas.microsoft.com/office/powerpoint/2010/main" val="3145933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D7DB48-0F1B-DD27-5CE3-AE60CC9B70D9}"/>
              </a:ext>
            </a:extLst>
          </p:cNvPr>
          <p:cNvSpPr>
            <a:spLocks noGrp="1" noChangeArrowheads="1"/>
          </p:cNvSpPr>
          <p:nvPr>
            <p:ph type="ctrTitle"/>
          </p:nvPr>
        </p:nvSpPr>
        <p:spPr bwMode="auto">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Arial" panose="020B0604020202020204"/>
              </a:rPr>
              <a:t>Mandatory Evaluation </a:t>
            </a:r>
          </a:p>
        </p:txBody>
      </p:sp>
      <p:sp>
        <p:nvSpPr>
          <p:cNvPr id="7" name="TextBox 6">
            <a:extLst>
              <a:ext uri="{FF2B5EF4-FFF2-40B4-BE49-F238E27FC236}">
                <a16:creationId xmlns:a16="http://schemas.microsoft.com/office/drawing/2014/main" id="{34E5BC8A-3E33-6A2F-BEAE-8AC994A0A3D8}"/>
              </a:ext>
            </a:extLst>
          </p:cNvPr>
          <p:cNvSpPr txBox="1"/>
          <p:nvPr/>
        </p:nvSpPr>
        <p:spPr>
          <a:xfrm>
            <a:off x="5442285" y="1241080"/>
            <a:ext cx="6096000" cy="477054"/>
          </a:xfrm>
          <a:prstGeom prst="rect">
            <a:avLst/>
          </a:prstGeom>
          <a:noFill/>
        </p:spPr>
        <p:txBody>
          <a:bodyPr wrap="square">
            <a:spAutoFit/>
          </a:bodyPr>
          <a:lstStyle/>
          <a:p>
            <a:r>
              <a:rPr lang="en-ZA" sz="2500" b="1" dirty="0">
                <a:solidFill>
                  <a:schemeClr val="tx1"/>
                </a:solidFill>
                <a:latin typeface="Lato" panose="020F0502020204030203" pitchFamily="34" charset="0"/>
                <a:ea typeface="Lato" panose="020F0502020204030203" pitchFamily="34" charset="0"/>
                <a:cs typeface="Lato" panose="020F0502020204030203" pitchFamily="34" charset="0"/>
              </a:rPr>
              <a:t>BID EVALUATION </a:t>
            </a:r>
            <a:r>
              <a:rPr lang="en-ZA" sz="1600" b="1" dirty="0">
                <a:latin typeface="Lato" panose="020F0502020204030203" pitchFamily="34" charset="0"/>
                <a:ea typeface="Lato" panose="020F0502020204030203" pitchFamily="34" charset="0"/>
                <a:cs typeface="Lato" panose="020F0502020204030203" pitchFamily="34" charset="0"/>
              </a:rPr>
              <a:t>Refer to section 8 of the RFP doc</a:t>
            </a:r>
            <a:r>
              <a:rPr lang="en-ZA" sz="1600" b="1" dirty="0">
                <a:solidFill>
                  <a:schemeClr val="tx1"/>
                </a:solidFill>
                <a:latin typeface="Lato" panose="020F0502020204030203" pitchFamily="34" charset="0"/>
                <a:ea typeface="Lato" panose="020F0502020204030203" pitchFamily="34" charset="0"/>
                <a:cs typeface="Lato" panose="020F0502020204030203" pitchFamily="34" charset="0"/>
              </a:rPr>
              <a:t> </a:t>
            </a:r>
            <a:endParaRPr lang="en-ZA" sz="1600" dirty="0"/>
          </a:p>
        </p:txBody>
      </p:sp>
    </p:spTree>
    <p:extLst>
      <p:ext uri="{BB962C8B-B14F-4D97-AF65-F5344CB8AC3E}">
        <p14:creationId xmlns:p14="http://schemas.microsoft.com/office/powerpoint/2010/main" val="4207288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1BC1961-0635-E139-ABA7-F2BEAB435709}"/>
              </a:ext>
            </a:extLst>
          </p:cNvPr>
          <p:cNvGraphicFramePr>
            <a:graphicFrameLocks noGrp="1"/>
          </p:cNvGraphicFramePr>
          <p:nvPr>
            <p:extLst>
              <p:ext uri="{D42A27DB-BD31-4B8C-83A1-F6EECF244321}">
                <p14:modId xmlns:p14="http://schemas.microsoft.com/office/powerpoint/2010/main" val="1787143885"/>
              </p:ext>
            </p:extLst>
          </p:nvPr>
        </p:nvGraphicFramePr>
        <p:xfrm>
          <a:off x="1726991" y="965201"/>
          <a:ext cx="10292498" cy="5730619"/>
        </p:xfrm>
        <a:graphic>
          <a:graphicData uri="http://schemas.openxmlformats.org/drawingml/2006/table">
            <a:tbl>
              <a:tblPr firstRow="1" firstCol="1" bandRow="1">
                <a:tableStyleId>{5C22544A-7EE6-4342-B048-85BDC9FD1C3A}</a:tableStyleId>
              </a:tblPr>
              <a:tblGrid>
                <a:gridCol w="598115">
                  <a:extLst>
                    <a:ext uri="{9D8B030D-6E8A-4147-A177-3AD203B41FA5}">
                      <a16:colId xmlns:a16="http://schemas.microsoft.com/office/drawing/2014/main" val="3150386873"/>
                    </a:ext>
                  </a:extLst>
                </a:gridCol>
                <a:gridCol w="6102260">
                  <a:extLst>
                    <a:ext uri="{9D8B030D-6E8A-4147-A177-3AD203B41FA5}">
                      <a16:colId xmlns:a16="http://schemas.microsoft.com/office/drawing/2014/main" val="3688340771"/>
                    </a:ext>
                  </a:extLst>
                </a:gridCol>
                <a:gridCol w="3592123">
                  <a:extLst>
                    <a:ext uri="{9D8B030D-6E8A-4147-A177-3AD203B41FA5}">
                      <a16:colId xmlns:a16="http://schemas.microsoft.com/office/drawing/2014/main" val="422945213"/>
                    </a:ext>
                  </a:extLst>
                </a:gridCol>
              </a:tblGrid>
              <a:tr h="265198">
                <a:tc>
                  <a:txBody>
                    <a:bodyPr/>
                    <a:lstStyle/>
                    <a:p>
                      <a:pPr marL="90170" algn="ctr">
                        <a:lnSpc>
                          <a:spcPct val="150000"/>
                        </a:lnSpc>
                        <a:buNone/>
                      </a:pPr>
                      <a:r>
                        <a:rPr lang="en-GB" sz="1400"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ctr">
                        <a:lnSpc>
                          <a:spcPct val="150000"/>
                        </a:lnSpc>
                        <a:buNone/>
                      </a:pPr>
                      <a:r>
                        <a:rPr lang="en-GB" sz="1400">
                          <a:effectLst/>
                        </a:rPr>
                        <a:t>Mandatory evaluation criteria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ctr">
                        <a:lnSpc>
                          <a:spcPct val="150000"/>
                        </a:lnSpc>
                        <a:buNone/>
                      </a:pPr>
                      <a:r>
                        <a:rPr lang="en-GB" sz="1400">
                          <a:effectLst/>
                        </a:rPr>
                        <a:t>Bidder to submit as proof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2629697149"/>
                  </a:ext>
                </a:extLst>
              </a:tr>
              <a:tr h="265198">
                <a:tc>
                  <a:txBody>
                    <a:bodyPr/>
                    <a:lstStyle/>
                    <a:p>
                      <a:pPr marL="629920" indent="-449580" algn="l">
                        <a:lnSpc>
                          <a:spcPct val="150000"/>
                        </a:lnSpc>
                        <a:spcBef>
                          <a:spcPts val="1800"/>
                        </a:spcBef>
                        <a:buNone/>
                        <a:tabLst>
                          <a:tab pos="629920" algn="l"/>
                          <a:tab pos="180340" algn="l"/>
                        </a:tabLst>
                      </a:pPr>
                      <a:r>
                        <a:rPr lang="en-ZA" sz="1400">
                          <a:effectLst/>
                        </a:rPr>
                        <a:t>1</a:t>
                      </a:r>
                      <a:endParaRPr lang="en-ZA"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629920" indent="-449580" algn="l">
                        <a:lnSpc>
                          <a:spcPct val="150000"/>
                        </a:lnSpc>
                        <a:spcBef>
                          <a:spcPts val="1800"/>
                        </a:spcBef>
                        <a:buNone/>
                        <a:tabLst>
                          <a:tab pos="629920" algn="l"/>
                          <a:tab pos="180340" algn="l"/>
                        </a:tabLst>
                      </a:pPr>
                      <a:r>
                        <a:rPr lang="en-ZA" sz="1400" dirty="0">
                          <a:effectLst/>
                        </a:rPr>
                        <a:t>CATEGORY A - IMPRO SPECIALIST</a:t>
                      </a:r>
                      <a:endParaRPr lang="en-ZA"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629920" indent="-449580" algn="l">
                        <a:lnSpc>
                          <a:spcPct val="150000"/>
                        </a:lnSpc>
                        <a:spcBef>
                          <a:spcPts val="1800"/>
                        </a:spcBef>
                        <a:buNone/>
                        <a:tabLst>
                          <a:tab pos="629920" algn="l"/>
                          <a:tab pos="180340" algn="l"/>
                        </a:tabLst>
                      </a:pPr>
                      <a:r>
                        <a:rPr lang="en-ZA" sz="1400">
                          <a:effectLst/>
                        </a:rPr>
                        <a:t> </a:t>
                      </a:r>
                      <a:endParaRPr lang="en-ZA"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3109399344"/>
                  </a:ext>
                </a:extLst>
              </a:tr>
              <a:tr h="1440329">
                <a:tc>
                  <a:txBody>
                    <a:bodyPr/>
                    <a:lstStyle/>
                    <a:p>
                      <a:pPr marL="90170" algn="just">
                        <a:lnSpc>
                          <a:spcPct val="150000"/>
                        </a:lnSpc>
                        <a:buNone/>
                      </a:pPr>
                      <a:r>
                        <a:rPr lang="en-ZA" sz="1400" dirty="0">
                          <a:effectLst/>
                        </a:rPr>
                        <a:t>1.1</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must provide a valid copy of the Impro Specialist Certification issued by Impro Technologies (Pty) Ltd, for each proposed resource.</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has submitted a valid Impro Specialist Certification, issued by Impro Technologies (Pty) Ltd, for each of the two (2) proposed resources. </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730843376"/>
                  </a:ext>
                </a:extLst>
              </a:tr>
              <a:tr h="265198">
                <a:tc>
                  <a:txBody>
                    <a:bodyPr/>
                    <a:lstStyle/>
                    <a:p>
                      <a:pPr marL="629920" indent="-449580" algn="just">
                        <a:lnSpc>
                          <a:spcPct val="150000"/>
                        </a:lnSpc>
                        <a:spcBef>
                          <a:spcPts val="1800"/>
                        </a:spcBef>
                        <a:buNone/>
                        <a:tabLst>
                          <a:tab pos="629920" algn="l"/>
                          <a:tab pos="180340" algn="l"/>
                        </a:tabLst>
                      </a:pPr>
                      <a:r>
                        <a:rPr lang="en-ZA" sz="1400">
                          <a:effectLst/>
                        </a:rPr>
                        <a:t>2</a:t>
                      </a:r>
                      <a:endParaRPr lang="en-ZA"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gridSpan="2">
                  <a:txBody>
                    <a:bodyPr/>
                    <a:lstStyle/>
                    <a:p>
                      <a:pPr marL="629920" indent="-449580" algn="just">
                        <a:lnSpc>
                          <a:spcPct val="150000"/>
                        </a:lnSpc>
                        <a:spcBef>
                          <a:spcPts val="1800"/>
                        </a:spcBef>
                        <a:buNone/>
                        <a:tabLst>
                          <a:tab pos="629920" algn="l"/>
                          <a:tab pos="180340" algn="l"/>
                        </a:tabLst>
                      </a:pPr>
                      <a:r>
                        <a:rPr lang="en-ZA" sz="1400" dirty="0">
                          <a:effectLst/>
                        </a:rPr>
                        <a:t>CATEGORY C - MILESTONE VIDEO MANAGEMENT SYSTEM SPECIALIST</a:t>
                      </a:r>
                      <a:endParaRPr lang="en-ZA"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hMerge="1">
                  <a:txBody>
                    <a:bodyPr/>
                    <a:lstStyle/>
                    <a:p>
                      <a:endParaRPr lang="en-ZA"/>
                    </a:p>
                  </a:txBody>
                  <a:tcPr/>
                </a:tc>
                <a:extLst>
                  <a:ext uri="{0D108BD9-81ED-4DB2-BD59-A6C34878D82A}">
                    <a16:rowId xmlns:a16="http://schemas.microsoft.com/office/drawing/2014/main" val="2892948637"/>
                  </a:ext>
                </a:extLst>
              </a:tr>
              <a:tr h="1693873">
                <a:tc>
                  <a:txBody>
                    <a:bodyPr/>
                    <a:lstStyle/>
                    <a:p>
                      <a:pPr marL="90170" algn="just">
                        <a:lnSpc>
                          <a:spcPct val="150000"/>
                        </a:lnSpc>
                        <a:buNone/>
                      </a:pPr>
                      <a:r>
                        <a:rPr lang="en-ZA" sz="1400">
                          <a:effectLst/>
                        </a:rPr>
                        <a:t>2.1</a:t>
                      </a:r>
                      <a:endParaRPr lang="en-ZA"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must provide a valid XProtect Certified Integration Engineer (XCIE) certification issued by Milestone Systems , for each proposed resource.</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has submitted a valid XProtect Certified Integration Engineer (XCIE) certification issued by Milestone Systems, for the proposed recommended and alternative resources.</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1617795200"/>
                  </a:ext>
                </a:extLst>
              </a:tr>
              <a:tr h="1734403">
                <a:tc>
                  <a:txBody>
                    <a:bodyPr/>
                    <a:lstStyle/>
                    <a:p>
                      <a:pPr marL="90170" algn="just">
                        <a:lnSpc>
                          <a:spcPct val="150000"/>
                        </a:lnSpc>
                        <a:buNone/>
                      </a:pPr>
                      <a:r>
                        <a:rPr lang="en-ZA" sz="1400">
                          <a:effectLst/>
                        </a:rPr>
                        <a:t>2.2</a:t>
                      </a:r>
                      <a:endParaRPr lang="en-ZA"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must provide a valid XProtect Certified Design Engineer (XCDE) certification issued by Milestone Systems, for each proposed resource.</a:t>
                      </a:r>
                    </a:p>
                    <a:p>
                      <a:pPr marL="90170" algn="just">
                        <a:lnSpc>
                          <a:spcPct val="150000"/>
                        </a:lnSpc>
                        <a:buNone/>
                      </a:pPr>
                      <a:r>
                        <a:rPr lang="en-ZA" sz="1400" dirty="0">
                          <a:effectLst/>
                        </a:rPr>
                        <a:t> </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 The bidder/s has submitted a valid XProtect Certified Design Engineer (XCDE) certification issued by Milestone Systems,  for the proposed recommended and alternative resources.</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1177247212"/>
                  </a:ext>
                </a:extLst>
              </a:tr>
            </a:tbl>
          </a:graphicData>
        </a:graphic>
      </p:graphicFrame>
      <p:sp>
        <p:nvSpPr>
          <p:cNvPr id="7" name="Text Box 75">
            <a:extLst>
              <a:ext uri="{FF2B5EF4-FFF2-40B4-BE49-F238E27FC236}">
                <a16:creationId xmlns:a16="http://schemas.microsoft.com/office/drawing/2014/main" id="{3F51A524-5E92-56B8-482A-590F9F8BFBFD}"/>
              </a:ext>
            </a:extLst>
          </p:cNvPr>
          <p:cNvSpPr txBox="1">
            <a:spLocks noGrp="1" noChangeArrowheads="1"/>
          </p:cNvSpPr>
          <p:nvPr>
            <p:ph sz="half" idx="1"/>
          </p:nvPr>
        </p:nvSpPr>
        <p:spPr bwMode="auto">
          <a:xfrm>
            <a:off x="172511" y="934419"/>
            <a:ext cx="1463249" cy="996170"/>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ZA" b="1" dirty="0">
                <a:solidFill>
                  <a:srgbClr val="44546A"/>
                </a:solidFill>
                <a:latin typeface="Arial" panose="020B0604020202020204"/>
              </a:rPr>
              <a:t>Gate 1</a:t>
            </a:r>
          </a:p>
          <a:p>
            <a:pPr>
              <a:defRPr/>
            </a:pPr>
            <a:endParaRPr lang="en-GB" b="1" dirty="0">
              <a:solidFill>
                <a:srgbClr val="44546A"/>
              </a:solidFill>
              <a:latin typeface="Arial" panose="020B0604020202020204"/>
            </a:endParaRPr>
          </a:p>
        </p:txBody>
      </p:sp>
      <p:sp>
        <p:nvSpPr>
          <p:cNvPr id="9" name="Rectangle 8">
            <a:extLst>
              <a:ext uri="{FF2B5EF4-FFF2-40B4-BE49-F238E27FC236}">
                <a16:creationId xmlns:a16="http://schemas.microsoft.com/office/drawing/2014/main" id="{62F0DF06-8A83-3A1C-BF15-423F8358CAC4}"/>
              </a:ext>
            </a:extLst>
          </p:cNvPr>
          <p:cNvSpPr>
            <a:spLocks noChangeArrowheads="1"/>
          </p:cNvSpPr>
          <p:nvPr/>
        </p:nvSpPr>
        <p:spPr bwMode="auto">
          <a:xfrm>
            <a:off x="81280" y="1684420"/>
            <a:ext cx="1554480" cy="770021"/>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Arial" panose="020B0604020202020204"/>
              </a:rPr>
              <a:t>Mandatory Evaluation </a:t>
            </a:r>
          </a:p>
        </p:txBody>
      </p:sp>
      <p:sp>
        <p:nvSpPr>
          <p:cNvPr id="3" name="TextBox 2">
            <a:extLst>
              <a:ext uri="{FF2B5EF4-FFF2-40B4-BE49-F238E27FC236}">
                <a16:creationId xmlns:a16="http://schemas.microsoft.com/office/drawing/2014/main" id="{CBEE6149-903E-0337-8D5A-6F5F6BBA05BD}"/>
              </a:ext>
            </a:extLst>
          </p:cNvPr>
          <p:cNvSpPr txBox="1"/>
          <p:nvPr/>
        </p:nvSpPr>
        <p:spPr>
          <a:xfrm>
            <a:off x="292769" y="351674"/>
            <a:ext cx="6096000" cy="477054"/>
          </a:xfrm>
          <a:prstGeom prst="rect">
            <a:avLst/>
          </a:prstGeom>
          <a:noFill/>
        </p:spPr>
        <p:txBody>
          <a:bodyPr wrap="square">
            <a:spAutoFit/>
          </a:bodyPr>
          <a:lstStyle/>
          <a:p>
            <a:r>
              <a:rPr lang="en-ZA" sz="2500" b="1" dirty="0">
                <a:latin typeface="Lato" panose="020F0502020204030203" pitchFamily="34" charset="0"/>
                <a:ea typeface="Lato" panose="020F0502020204030203" pitchFamily="34" charset="0"/>
                <a:cs typeface="Lato" panose="020F0502020204030203" pitchFamily="34" charset="0"/>
              </a:rPr>
              <a:t>BID EVALUATION </a:t>
            </a:r>
            <a:r>
              <a:rPr lang="en-ZA" sz="1600" b="1" dirty="0">
                <a:latin typeface="Lato" panose="020F0502020204030203" pitchFamily="34" charset="0"/>
                <a:ea typeface="Lato" panose="020F0502020204030203" pitchFamily="34" charset="0"/>
                <a:cs typeface="Lato" panose="020F0502020204030203" pitchFamily="34" charset="0"/>
              </a:rPr>
              <a:t>Refer to section 8 of the RFP doc </a:t>
            </a:r>
            <a:endParaRPr lang="en-ZA" sz="1600" dirty="0"/>
          </a:p>
        </p:txBody>
      </p:sp>
    </p:spTree>
    <p:extLst>
      <p:ext uri="{BB962C8B-B14F-4D97-AF65-F5344CB8AC3E}">
        <p14:creationId xmlns:p14="http://schemas.microsoft.com/office/powerpoint/2010/main" val="2045613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EEAC84F-1D47-6261-B6E2-CEBEFCBF6268}"/>
              </a:ext>
            </a:extLst>
          </p:cNvPr>
          <p:cNvSpPr txBox="1">
            <a:spLocks noGrp="1"/>
          </p:cNvSpPr>
          <p:nvPr>
            <p:ph type="ctrTitle"/>
          </p:nvPr>
        </p:nvSpPr>
        <p:spPr>
          <a:xfrm>
            <a:off x="2092961" y="3135314"/>
            <a:ext cx="10099040" cy="712787"/>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500" dirty="0">
                <a:solidFill>
                  <a:schemeClr val="tx1"/>
                </a:solidFill>
                <a:latin typeface="Lato" panose="020F0502020204030203" pitchFamily="34" charset="0"/>
                <a:ea typeface="Lato" panose="020F0502020204030203" pitchFamily="34" charset="0"/>
                <a:cs typeface="Lato" panose="020F0502020204030203" pitchFamily="34" charset="0"/>
              </a:rPr>
              <a:t>BID EVALUATION PROCESS </a:t>
            </a:r>
            <a:br>
              <a:rPr lang="en-ZA" sz="2500" dirty="0">
                <a:solidFill>
                  <a:schemeClr val="tx1"/>
                </a:solidFill>
                <a:latin typeface="Lato" panose="020F0502020204030203" pitchFamily="34" charset="0"/>
                <a:ea typeface="Lato" panose="020F0502020204030203" pitchFamily="34" charset="0"/>
                <a:cs typeface="Lato" panose="020F0502020204030203" pitchFamily="34" charset="0"/>
              </a:rPr>
            </a:br>
            <a:br>
              <a:rPr lang="en-ZA" sz="2500" dirty="0">
                <a:solidFill>
                  <a:schemeClr val="tx1"/>
                </a:solidFill>
                <a:latin typeface="Lato" panose="020F0502020204030203" pitchFamily="34" charset="0"/>
                <a:ea typeface="Lato" panose="020F0502020204030203" pitchFamily="34" charset="0"/>
                <a:cs typeface="Lato" panose="020F0502020204030203" pitchFamily="34" charset="0"/>
              </a:rPr>
            </a:br>
            <a:r>
              <a:rPr lang="en-ZA" sz="1400" dirty="0">
                <a:solidFill>
                  <a:schemeClr val="tx1"/>
                </a:solidFill>
                <a:latin typeface="Lato" panose="020F0502020204030203" pitchFamily="34" charset="0"/>
                <a:ea typeface="Lato" panose="020F0502020204030203" pitchFamily="34" charset="0"/>
                <a:cs typeface="Lato" panose="020F0502020204030203" pitchFamily="34" charset="0"/>
              </a:rPr>
              <a:t>Refer to section 8 of the RFP doc</a:t>
            </a:r>
          </a:p>
        </p:txBody>
      </p:sp>
    </p:spTree>
    <p:extLst>
      <p:ext uri="{BB962C8B-B14F-4D97-AF65-F5344CB8AC3E}">
        <p14:creationId xmlns:p14="http://schemas.microsoft.com/office/powerpoint/2010/main" val="21272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74">
            <a:extLst>
              <a:ext uri="{FF2B5EF4-FFF2-40B4-BE49-F238E27FC236}">
                <a16:creationId xmlns:a16="http://schemas.microsoft.com/office/drawing/2014/main" id="{704A017D-60C3-9741-DEC4-FB2B1CA23C23}"/>
              </a:ext>
            </a:extLst>
          </p:cNvPr>
          <p:cNvSpPr>
            <a:spLocks noChangeArrowheads="1"/>
          </p:cNvSpPr>
          <p:nvPr/>
        </p:nvSpPr>
        <p:spPr bwMode="auto">
          <a:xfrm>
            <a:off x="521063" y="1009974"/>
            <a:ext cx="4326723" cy="2419026"/>
          </a:xfrm>
          <a:prstGeom prst="roundRect">
            <a:avLst>
              <a:gd name="adj" fmla="val 16667"/>
            </a:avLst>
          </a:prstGeom>
          <a:noFill/>
          <a:ln w="9525" algn="ctr">
            <a:solidFill>
              <a:srgbClr val="99CCFF"/>
            </a:solidFill>
            <a:round/>
            <a:headEnd/>
            <a:tailEnd/>
          </a:ln>
          <a:effectLst>
            <a:outerShdw dist="38100" dir="2700000" algn="tl" rotWithShape="0">
              <a:srgbClr val="000000">
                <a:alpha val="39999"/>
              </a:srgbClr>
            </a:outerShdw>
          </a:effectLst>
        </p:spPr>
        <p:txBody>
          <a:bodyPr wrap="none" anchor="ctr"/>
          <a:lstStyle/>
          <a:p>
            <a:pPr>
              <a:defRPr/>
            </a:pPr>
            <a:endParaRPr lang="en-ZA">
              <a:solidFill>
                <a:prstClr val="black"/>
              </a:solidFill>
              <a:latin typeface="Arial" panose="020B0604020202020204"/>
            </a:endParaRPr>
          </a:p>
        </p:txBody>
      </p:sp>
      <p:sp>
        <p:nvSpPr>
          <p:cNvPr id="7" name="Text Box 91">
            <a:extLst>
              <a:ext uri="{FF2B5EF4-FFF2-40B4-BE49-F238E27FC236}">
                <a16:creationId xmlns:a16="http://schemas.microsoft.com/office/drawing/2014/main" id="{471D6708-6890-7EC9-853D-C12BB942FBEF}"/>
              </a:ext>
            </a:extLst>
          </p:cNvPr>
          <p:cNvSpPr txBox="1">
            <a:spLocks noChangeArrowheads="1"/>
          </p:cNvSpPr>
          <p:nvPr/>
        </p:nvSpPr>
        <p:spPr bwMode="auto">
          <a:xfrm>
            <a:off x="734890" y="1064872"/>
            <a:ext cx="1238557" cy="369332"/>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a:defRPr/>
            </a:pPr>
            <a:r>
              <a:rPr lang="en-ZA" b="1" dirty="0">
                <a:solidFill>
                  <a:srgbClr val="44546A"/>
                </a:solidFill>
                <a:latin typeface="Arial" panose="020B0604020202020204"/>
              </a:rPr>
              <a:t>Gate 2</a:t>
            </a:r>
            <a:endParaRPr lang="en-GB" b="1" dirty="0">
              <a:solidFill>
                <a:srgbClr val="44546A"/>
              </a:solidFill>
              <a:latin typeface="Arial" panose="020B0604020202020204"/>
            </a:endParaRPr>
          </a:p>
        </p:txBody>
      </p:sp>
      <p:sp>
        <p:nvSpPr>
          <p:cNvPr id="9" name="Rectangle 12">
            <a:extLst>
              <a:ext uri="{FF2B5EF4-FFF2-40B4-BE49-F238E27FC236}">
                <a16:creationId xmlns:a16="http://schemas.microsoft.com/office/drawing/2014/main" id="{14E0F875-286C-AA11-6EA1-0912176B0639}"/>
              </a:ext>
            </a:extLst>
          </p:cNvPr>
          <p:cNvSpPr>
            <a:spLocks noChangeArrowheads="1"/>
          </p:cNvSpPr>
          <p:nvPr/>
        </p:nvSpPr>
        <p:spPr bwMode="auto">
          <a:xfrm>
            <a:off x="660402" y="1441152"/>
            <a:ext cx="2600958" cy="742967"/>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cs typeface="Times New Roman" pitchFamily="18" charset="0"/>
              </a:rPr>
              <a:t> Technical Evaluation</a:t>
            </a:r>
          </a:p>
        </p:txBody>
      </p:sp>
      <p:sp>
        <p:nvSpPr>
          <p:cNvPr id="11" name="Rectangle 11">
            <a:extLst>
              <a:ext uri="{FF2B5EF4-FFF2-40B4-BE49-F238E27FC236}">
                <a16:creationId xmlns:a16="http://schemas.microsoft.com/office/drawing/2014/main" id="{22EB82F7-ADA8-5550-C5CF-B8C566968A90}"/>
              </a:ext>
            </a:extLst>
          </p:cNvPr>
          <p:cNvSpPr>
            <a:spLocks noChangeArrowheads="1"/>
          </p:cNvSpPr>
          <p:nvPr/>
        </p:nvSpPr>
        <p:spPr bwMode="auto">
          <a:xfrm>
            <a:off x="3702228" y="1629481"/>
            <a:ext cx="1145558" cy="807912"/>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indent="-176213" algn="ctr">
              <a:defRPr/>
            </a:pPr>
            <a:r>
              <a:rPr lang="en-US" b="1" kern="0" dirty="0">
                <a:solidFill>
                  <a:prstClr val="white"/>
                </a:solidFill>
                <a:latin typeface="Arial" panose="020B0604020202020204"/>
              </a:rPr>
              <a:t>100 points</a:t>
            </a:r>
          </a:p>
        </p:txBody>
      </p:sp>
      <p:sp>
        <p:nvSpPr>
          <p:cNvPr id="13" name="Rectangle 12">
            <a:extLst>
              <a:ext uri="{FF2B5EF4-FFF2-40B4-BE49-F238E27FC236}">
                <a16:creationId xmlns:a16="http://schemas.microsoft.com/office/drawing/2014/main" id="{7795E268-9856-4731-2880-7877AC0A42C5}"/>
              </a:ext>
            </a:extLst>
          </p:cNvPr>
          <p:cNvSpPr>
            <a:spLocks noChangeArrowheads="1"/>
          </p:cNvSpPr>
          <p:nvPr/>
        </p:nvSpPr>
        <p:spPr bwMode="auto">
          <a:xfrm>
            <a:off x="660401" y="2221117"/>
            <a:ext cx="2600959" cy="939297"/>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t" anchorCtr="1"/>
          <a:lstStyle/>
          <a:p>
            <a:pPr marL="176213" marR="0" lvl="0" indent="-176213"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rPr>
              <a:t>Achieve overall score of 70 out of 100 points to proceed to the next gate</a:t>
            </a:r>
          </a:p>
        </p:txBody>
      </p:sp>
      <p:sp>
        <p:nvSpPr>
          <p:cNvPr id="15" name="Text Box 99">
            <a:extLst>
              <a:ext uri="{FF2B5EF4-FFF2-40B4-BE49-F238E27FC236}">
                <a16:creationId xmlns:a16="http://schemas.microsoft.com/office/drawing/2014/main" id="{778C526D-705A-5A65-2763-E36EBCA24F0E}"/>
              </a:ext>
            </a:extLst>
          </p:cNvPr>
          <p:cNvSpPr txBox="1">
            <a:spLocks noChangeArrowheads="1"/>
          </p:cNvSpPr>
          <p:nvPr/>
        </p:nvSpPr>
        <p:spPr bwMode="auto">
          <a:xfrm>
            <a:off x="6654800" y="1249538"/>
            <a:ext cx="5168931" cy="807913"/>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marL="179388" indent="-179388">
              <a:buFont typeface="Arial" pitchFamily="34" charset="0"/>
              <a:buChar char="•"/>
            </a:pPr>
            <a:r>
              <a:rPr lang="en-US" b="1" dirty="0">
                <a:solidFill>
                  <a:srgbClr val="44546A"/>
                </a:solidFill>
                <a:latin typeface="Arial" panose="020B0604020202020204"/>
              </a:rPr>
              <a:t>8.4 Technical Requirements </a:t>
            </a:r>
          </a:p>
          <a:p>
            <a:endParaRPr lang="en-ZA" b="1" dirty="0">
              <a:solidFill>
                <a:srgbClr val="ED7D31">
                  <a:lumMod val="50000"/>
                </a:srgbClr>
              </a:solidFill>
              <a:latin typeface="Arial" panose="020B0604020202020204"/>
            </a:endParaRPr>
          </a:p>
          <a:p>
            <a:endParaRPr lang="en-ZA" sz="1050" b="1" dirty="0">
              <a:solidFill>
                <a:srgbClr val="ED7D31">
                  <a:lumMod val="50000"/>
                </a:srgbClr>
              </a:solidFill>
              <a:latin typeface="Arial" panose="020B0604020202020204"/>
            </a:endParaRPr>
          </a:p>
        </p:txBody>
      </p:sp>
      <p:sp>
        <p:nvSpPr>
          <p:cNvPr id="17" name="AutoShape 74">
            <a:extLst>
              <a:ext uri="{FF2B5EF4-FFF2-40B4-BE49-F238E27FC236}">
                <a16:creationId xmlns:a16="http://schemas.microsoft.com/office/drawing/2014/main" id="{C1B46006-6FCF-E67E-0B00-F5CB4D2E1020}"/>
              </a:ext>
            </a:extLst>
          </p:cNvPr>
          <p:cNvSpPr>
            <a:spLocks noChangeArrowheads="1"/>
          </p:cNvSpPr>
          <p:nvPr/>
        </p:nvSpPr>
        <p:spPr bwMode="auto">
          <a:xfrm>
            <a:off x="521063" y="3701680"/>
            <a:ext cx="3954757" cy="2419026"/>
          </a:xfrm>
          <a:prstGeom prst="roundRect">
            <a:avLst>
              <a:gd name="adj" fmla="val 16667"/>
            </a:avLst>
          </a:prstGeom>
          <a:noFill/>
          <a:ln w="9525" algn="ctr">
            <a:solidFill>
              <a:srgbClr val="99CCFF"/>
            </a:solidFill>
            <a:round/>
            <a:headEnd/>
            <a:tailEnd/>
          </a:ln>
          <a:effectLst>
            <a:outerShdw dist="38100" dir="2700000" algn="tl" rotWithShape="0">
              <a:srgbClr val="000000">
                <a:alpha val="39999"/>
              </a:srgbClr>
            </a:outerShdw>
          </a:effectLst>
        </p:spPr>
        <p:txBody>
          <a:bodyPr wrap="none" anchor="ctr"/>
          <a:lstStyle/>
          <a:p>
            <a:pPr>
              <a:defRPr/>
            </a:pPr>
            <a:endParaRPr lang="en-ZA">
              <a:solidFill>
                <a:prstClr val="black"/>
              </a:solidFill>
              <a:latin typeface="Arial" panose="020B0604020202020204"/>
            </a:endParaRPr>
          </a:p>
        </p:txBody>
      </p:sp>
      <p:sp>
        <p:nvSpPr>
          <p:cNvPr id="19" name="Text Box 91">
            <a:extLst>
              <a:ext uri="{FF2B5EF4-FFF2-40B4-BE49-F238E27FC236}">
                <a16:creationId xmlns:a16="http://schemas.microsoft.com/office/drawing/2014/main" id="{D036650F-2455-7441-4415-3FE58BE738DC}"/>
              </a:ext>
            </a:extLst>
          </p:cNvPr>
          <p:cNvSpPr txBox="1">
            <a:spLocks noChangeArrowheads="1"/>
          </p:cNvSpPr>
          <p:nvPr/>
        </p:nvSpPr>
        <p:spPr bwMode="auto">
          <a:xfrm>
            <a:off x="1147654" y="3947327"/>
            <a:ext cx="1238557" cy="369332"/>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a:defRPr/>
            </a:pPr>
            <a:r>
              <a:rPr lang="en-ZA" b="1" dirty="0">
                <a:solidFill>
                  <a:srgbClr val="44546A"/>
                </a:solidFill>
                <a:latin typeface="Arial" panose="020B0604020202020204"/>
              </a:rPr>
              <a:t>Gate 3</a:t>
            </a:r>
            <a:endParaRPr lang="en-GB" b="1" dirty="0">
              <a:solidFill>
                <a:srgbClr val="44546A"/>
              </a:solidFill>
              <a:latin typeface="Arial" panose="020B0604020202020204"/>
            </a:endParaRPr>
          </a:p>
        </p:txBody>
      </p:sp>
      <p:sp>
        <p:nvSpPr>
          <p:cNvPr id="21" name="Rectangle 12">
            <a:extLst>
              <a:ext uri="{FF2B5EF4-FFF2-40B4-BE49-F238E27FC236}">
                <a16:creationId xmlns:a16="http://schemas.microsoft.com/office/drawing/2014/main" id="{362CE741-8E42-262D-4ACF-F9ACFD125A4E}"/>
              </a:ext>
            </a:extLst>
          </p:cNvPr>
          <p:cNvSpPr>
            <a:spLocks noChangeArrowheads="1"/>
          </p:cNvSpPr>
          <p:nvPr/>
        </p:nvSpPr>
        <p:spPr bwMode="auto">
          <a:xfrm>
            <a:off x="1093217" y="4442491"/>
            <a:ext cx="1777190" cy="395303"/>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cs typeface="Times New Roman" pitchFamily="18" charset="0"/>
              </a:rPr>
              <a:t>Price = 80</a:t>
            </a:r>
          </a:p>
        </p:txBody>
      </p:sp>
      <p:sp>
        <p:nvSpPr>
          <p:cNvPr id="23" name="Rectangle 22">
            <a:extLst>
              <a:ext uri="{FF2B5EF4-FFF2-40B4-BE49-F238E27FC236}">
                <a16:creationId xmlns:a16="http://schemas.microsoft.com/office/drawing/2014/main" id="{99B6C4BC-723C-1894-1EE3-02CB3FE5E733}"/>
              </a:ext>
            </a:extLst>
          </p:cNvPr>
          <p:cNvSpPr>
            <a:spLocks noChangeArrowheads="1"/>
          </p:cNvSpPr>
          <p:nvPr/>
        </p:nvSpPr>
        <p:spPr bwMode="auto">
          <a:xfrm>
            <a:off x="1147654" y="5046249"/>
            <a:ext cx="1722753" cy="406194"/>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algn="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cs typeface="Times New Roman" pitchFamily="18" charset="0"/>
              </a:rPr>
              <a:t>BBBEE = 20</a:t>
            </a:r>
          </a:p>
        </p:txBody>
      </p:sp>
      <p:sp>
        <p:nvSpPr>
          <p:cNvPr id="25" name="Text Box 99">
            <a:extLst>
              <a:ext uri="{FF2B5EF4-FFF2-40B4-BE49-F238E27FC236}">
                <a16:creationId xmlns:a16="http://schemas.microsoft.com/office/drawing/2014/main" id="{D46456D7-C4B3-97B8-182E-D0F3D77A12AD}"/>
              </a:ext>
            </a:extLst>
          </p:cNvPr>
          <p:cNvSpPr txBox="1">
            <a:spLocks noChangeArrowheads="1"/>
          </p:cNvSpPr>
          <p:nvPr/>
        </p:nvSpPr>
        <p:spPr bwMode="auto">
          <a:xfrm>
            <a:off x="6471920" y="3832284"/>
            <a:ext cx="5537200" cy="1254189"/>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marL="179388" indent="-179388">
              <a:buFont typeface="Arial" pitchFamily="34" charset="0"/>
              <a:buChar char="•"/>
            </a:pPr>
            <a:r>
              <a:rPr lang="en-ZA" b="1" dirty="0">
                <a:solidFill>
                  <a:srgbClr val="44546A"/>
                </a:solidFill>
                <a:latin typeface="Arial" panose="020B0604020202020204"/>
              </a:rPr>
              <a:t>B-BBEE Certificate/ Sworn Affidavit</a:t>
            </a:r>
          </a:p>
          <a:p>
            <a:pPr marL="179388" indent="-179388">
              <a:buFont typeface="Arial" pitchFamily="34" charset="0"/>
              <a:buChar char="•"/>
            </a:pPr>
            <a:r>
              <a:rPr lang="en-US" b="1" dirty="0">
                <a:solidFill>
                  <a:srgbClr val="44546A"/>
                </a:solidFill>
                <a:latin typeface="Arial" panose="020B0604020202020204"/>
              </a:rPr>
              <a:t>Preference Point Claim Form (SBD 6.1)</a:t>
            </a:r>
            <a:endParaRPr lang="en-ZA" b="1" dirty="0">
              <a:solidFill>
                <a:srgbClr val="44546A"/>
              </a:solidFill>
              <a:latin typeface="Arial" panose="020B0604020202020204"/>
            </a:endParaRPr>
          </a:p>
          <a:p>
            <a:pPr marL="171450" indent="-171450">
              <a:buFont typeface="Arial" pitchFamily="34" charset="0"/>
              <a:buChar char="•"/>
            </a:pPr>
            <a:r>
              <a:rPr lang="en-ZA" b="1" dirty="0">
                <a:solidFill>
                  <a:srgbClr val="44546A"/>
                </a:solidFill>
                <a:latin typeface="Arial" panose="020B0604020202020204"/>
              </a:rPr>
              <a:t>Annexure C1, C2 and C3 – Pricing Template</a:t>
            </a:r>
          </a:p>
          <a:p>
            <a:endParaRPr lang="en-ZA" sz="1100" b="1" dirty="0">
              <a:solidFill>
                <a:srgbClr val="ED7D31">
                  <a:lumMod val="50000"/>
                </a:srgbClr>
              </a:solidFill>
              <a:latin typeface="Arial" panose="020B0604020202020204"/>
            </a:endParaRPr>
          </a:p>
          <a:p>
            <a:endParaRPr lang="en-ZA" sz="1050" b="1" dirty="0">
              <a:solidFill>
                <a:srgbClr val="ED7D31">
                  <a:lumMod val="50000"/>
                </a:srgbClr>
              </a:solidFill>
              <a:latin typeface="Arial" panose="020B0604020202020204"/>
            </a:endParaRPr>
          </a:p>
        </p:txBody>
      </p:sp>
      <p:sp>
        <p:nvSpPr>
          <p:cNvPr id="3" name="TextBox 2">
            <a:extLst>
              <a:ext uri="{FF2B5EF4-FFF2-40B4-BE49-F238E27FC236}">
                <a16:creationId xmlns:a16="http://schemas.microsoft.com/office/drawing/2014/main" id="{158B8703-218B-1A0F-26D2-D75BDAC70C66}"/>
              </a:ext>
            </a:extLst>
          </p:cNvPr>
          <p:cNvSpPr txBox="1"/>
          <p:nvPr/>
        </p:nvSpPr>
        <p:spPr>
          <a:xfrm>
            <a:off x="227231" y="319232"/>
            <a:ext cx="10420715" cy="480131"/>
          </a:xfrm>
          <a:prstGeom prst="rect">
            <a:avLst/>
          </a:prstGeom>
          <a:noFill/>
        </p:spPr>
        <p:txBody>
          <a:bodyPr wrap="square">
            <a:spAutoFit/>
          </a:bodyPr>
          <a:lstStyle/>
          <a:p>
            <a:pPr>
              <a:lnSpc>
                <a:spcPct val="90000"/>
              </a:lnSpc>
              <a:spcBef>
                <a:spcPct val="0"/>
              </a:spcBef>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BID EVALUATION Refer to section 8 of the RFP doc </a:t>
            </a:r>
          </a:p>
        </p:txBody>
      </p:sp>
    </p:spTree>
    <p:extLst>
      <p:ext uri="{BB962C8B-B14F-4D97-AF65-F5344CB8AC3E}">
        <p14:creationId xmlns:p14="http://schemas.microsoft.com/office/powerpoint/2010/main" val="2031370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2FA6800-0AAC-9632-518F-35CAE465C029}"/>
              </a:ext>
            </a:extLst>
          </p:cNvPr>
          <p:cNvSpPr txBox="1">
            <a:spLocks noGrp="1"/>
          </p:cNvSpPr>
          <p:nvPr>
            <p:ph type="ctrTitle"/>
          </p:nvPr>
        </p:nvSpPr>
        <p:spPr>
          <a:xfrm>
            <a:off x="367138" y="790597"/>
            <a:ext cx="7345104" cy="177447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rPr>
              <a:t>Bid Evaluation Process  Gate 3 – Price</a:t>
            </a:r>
          </a:p>
        </p:txBody>
      </p:sp>
    </p:spTree>
    <p:extLst>
      <p:ext uri="{BB962C8B-B14F-4D97-AF65-F5344CB8AC3E}">
        <p14:creationId xmlns:p14="http://schemas.microsoft.com/office/powerpoint/2010/main" val="1660451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C826-77CD-ECF3-C8F2-9D0D4F36B7D0}"/>
              </a:ext>
            </a:extLst>
          </p:cNvPr>
          <p:cNvSpPr>
            <a:spLocks noGrp="1"/>
          </p:cNvSpPr>
          <p:nvPr>
            <p:ph type="title"/>
          </p:nvPr>
        </p:nvSpPr>
        <p:spPr/>
        <p:txBody>
          <a:bodyPr/>
          <a:lstStyle/>
          <a:p>
            <a:r>
              <a:rPr lang="en-ZA" dirty="0"/>
              <a:t>Price</a:t>
            </a:r>
          </a:p>
        </p:txBody>
      </p:sp>
      <p:sp>
        <p:nvSpPr>
          <p:cNvPr id="4" name="Content Placeholder 4">
            <a:extLst>
              <a:ext uri="{FF2B5EF4-FFF2-40B4-BE49-F238E27FC236}">
                <a16:creationId xmlns:a16="http://schemas.microsoft.com/office/drawing/2014/main" id="{853B1F19-75D0-DC79-E210-B649801789D6}"/>
              </a:ext>
            </a:extLst>
          </p:cNvPr>
          <p:cNvSpPr txBox="1">
            <a:spLocks noGrp="1"/>
          </p:cNvSpPr>
          <p:nvPr>
            <p:ph sz="half" idx="1"/>
          </p:nvPr>
        </p:nvSpPr>
        <p:spPr>
          <a:xfrm>
            <a:off x="746125" y="1385888"/>
            <a:ext cx="10634663" cy="4351337"/>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ZA" dirty="0">
                <a:latin typeface="Arial" panose="020B0604020202020204"/>
              </a:rPr>
              <a:t>The Price and B-BBEE points will </a:t>
            </a:r>
            <a:r>
              <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rPr>
              <a:t>be added together to determine each bidder’s overall score out of 100 points.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ZA" dirty="0">
              <a:latin typeface="Arial" panose="020B0604020202020204"/>
              <a:ea typeface="Times New Roman"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ZA" dirty="0">
              <a:latin typeface="Arial" panose="020B0604020202020204"/>
              <a:ea typeface="Times New Roman"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ZA" sz="1400" b="0" i="0" u="none" strike="noStrike" kern="1200" cap="none" spc="0" normalizeH="0" baseline="0" noProof="0" dirty="0">
                <a:ln>
                  <a:noFill/>
                </a:ln>
                <a:effectLst/>
                <a:uLnTx/>
                <a:uFillTx/>
                <a:latin typeface="Arial" panose="020B0604020202020204"/>
                <a:ea typeface="Times New Roman" pitchFamily="18" charset="0"/>
                <a:cs typeface="Tahoma" pitchFamily="34" charset="0"/>
              </a:rPr>
              <a:t> </a:t>
            </a:r>
          </a:p>
        </p:txBody>
      </p:sp>
      <p:sp>
        <p:nvSpPr>
          <p:cNvPr id="6" name="Rectangle 5">
            <a:extLst>
              <a:ext uri="{FF2B5EF4-FFF2-40B4-BE49-F238E27FC236}">
                <a16:creationId xmlns:a16="http://schemas.microsoft.com/office/drawing/2014/main" id="{DB6123E8-4CA5-AF08-0CF2-7C340AB9A93E}"/>
              </a:ext>
            </a:extLst>
          </p:cNvPr>
          <p:cNvSpPr/>
          <p:nvPr/>
        </p:nvSpPr>
        <p:spPr>
          <a:xfrm>
            <a:off x="637674" y="2371368"/>
            <a:ext cx="8356784" cy="1131848"/>
          </a:xfrm>
          <a:prstGeom prst="rect">
            <a:avLst/>
          </a:prstGeom>
        </p:spPr>
        <p:txBody>
          <a:bodyPr wrap="square">
            <a:spAutoFit/>
          </a:bodyPr>
          <a:lstStyle/>
          <a:p>
            <a:pPr algn="just">
              <a:lnSpc>
                <a:spcPct val="150000"/>
              </a:lnSpc>
            </a:pPr>
            <a:r>
              <a:rPr lang="en-ZA" b="1" u="sng" dirty="0">
                <a:latin typeface="Arial" panose="020B0604020202020204" pitchFamily="34" charset="0"/>
                <a:ea typeface="Times New Roman" pitchFamily="18" charset="0"/>
                <a:cs typeface="Arial" panose="020B0604020202020204" pitchFamily="34" charset="0"/>
              </a:rPr>
              <a:t>Stage 1</a:t>
            </a:r>
            <a:r>
              <a:rPr lang="en-ZA" sz="2400" dirty="0">
                <a:latin typeface="Arial" panose="020B0604020202020204"/>
                <a:cs typeface="Tahoma" pitchFamily="34" charset="0"/>
              </a:rPr>
              <a:t>: Price Evaluation (80 points)</a:t>
            </a:r>
          </a:p>
          <a:p>
            <a:pPr algn="just">
              <a:lnSpc>
                <a:spcPct val="150000"/>
              </a:lnSpc>
            </a:pPr>
            <a:r>
              <a:rPr lang="en-ZA" sz="2400" dirty="0">
                <a:latin typeface="Arial" panose="020B0604020202020204"/>
                <a:cs typeface="Tahoma" pitchFamily="34" charset="0"/>
              </a:rPr>
              <a:t> </a:t>
            </a:r>
          </a:p>
        </p:txBody>
      </p:sp>
      <p:pic>
        <p:nvPicPr>
          <p:cNvPr id="8" name="Picture 7">
            <a:extLst>
              <a:ext uri="{FF2B5EF4-FFF2-40B4-BE49-F238E27FC236}">
                <a16:creationId xmlns:a16="http://schemas.microsoft.com/office/drawing/2014/main" id="{90FA4A1F-C6BC-C2C9-CDBD-500CBFE60720}"/>
              </a:ext>
            </a:extLst>
          </p:cNvPr>
          <p:cNvPicPr>
            <a:picLocks noChangeAspect="1"/>
          </p:cNvPicPr>
          <p:nvPr/>
        </p:nvPicPr>
        <p:blipFill>
          <a:blip r:embed="rId2"/>
          <a:stretch>
            <a:fillRect/>
          </a:stretch>
        </p:blipFill>
        <p:spPr>
          <a:xfrm>
            <a:off x="746125" y="2962502"/>
            <a:ext cx="9641839" cy="1946697"/>
          </a:xfrm>
          <a:prstGeom prst="rect">
            <a:avLst/>
          </a:prstGeom>
        </p:spPr>
      </p:pic>
      <p:sp>
        <p:nvSpPr>
          <p:cNvPr id="10" name="Rectangle 9">
            <a:extLst>
              <a:ext uri="{FF2B5EF4-FFF2-40B4-BE49-F238E27FC236}">
                <a16:creationId xmlns:a16="http://schemas.microsoft.com/office/drawing/2014/main" id="{8C68F370-808F-6C61-3C7B-5158D995447B}"/>
              </a:ext>
            </a:extLst>
          </p:cNvPr>
          <p:cNvSpPr/>
          <p:nvPr/>
        </p:nvSpPr>
        <p:spPr>
          <a:xfrm>
            <a:off x="637674" y="4909199"/>
            <a:ext cx="8235466" cy="923330"/>
          </a:xfrm>
          <a:prstGeom prst="rect">
            <a:avLst/>
          </a:prstGeom>
        </p:spPr>
        <p:txBody>
          <a:bodyPr wrap="square">
            <a:spAutoFit/>
          </a:bodyPr>
          <a:lstStyle/>
          <a:p>
            <a:r>
              <a:rPr lang="en-ZA" dirty="0">
                <a:latin typeface="Arial" panose="020B0604020202020204"/>
              </a:rPr>
              <a:t>Ps	=	Points scored for price of Bid under consideration</a:t>
            </a:r>
          </a:p>
          <a:p>
            <a:r>
              <a:rPr lang="en-ZA" dirty="0">
                <a:latin typeface="Arial" panose="020B0604020202020204"/>
              </a:rPr>
              <a:t>Pt.	=	Rand value of Bid under consideration</a:t>
            </a:r>
          </a:p>
          <a:p>
            <a:r>
              <a:rPr lang="en-ZA" dirty="0">
                <a:latin typeface="Arial" panose="020B0604020202020204"/>
              </a:rPr>
              <a:t>Pmin	=	Rand value of lowest acceptable Bid</a:t>
            </a:r>
          </a:p>
        </p:txBody>
      </p:sp>
    </p:spTree>
    <p:extLst>
      <p:ext uri="{BB962C8B-B14F-4D97-AF65-F5344CB8AC3E}">
        <p14:creationId xmlns:p14="http://schemas.microsoft.com/office/powerpoint/2010/main" val="1719548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D61ED2-AB96-61AA-29DD-C039BDAD3777}"/>
              </a:ext>
            </a:extLst>
          </p:cNvPr>
          <p:cNvSpPr txBox="1">
            <a:spLocks noGrp="1"/>
          </p:cNvSpPr>
          <p:nvPr>
            <p:ph type="ctrTitle"/>
          </p:nvPr>
        </p:nvSpPr>
        <p:spPr>
          <a:xfrm>
            <a:off x="5165725" y="3071813"/>
            <a:ext cx="4948238" cy="712787"/>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18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B-BBEE evaluation (Gate 3, Stage 2) </a:t>
            </a:r>
            <a:r>
              <a:rPr kumimoji="0" lang="en-ZA"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t>Refer to section 8.5.4 of the RFP doc</a:t>
            </a:r>
            <a:br>
              <a:rPr kumimoji="0" lang="en-ZA" sz="18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1793095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369306-A339-EED3-EBA1-A177A23BCD52}"/>
              </a:ext>
            </a:extLst>
          </p:cNvPr>
          <p:cNvSpPr>
            <a:spLocks noGrp="1"/>
          </p:cNvSpPr>
          <p:nvPr>
            <p:ph sz="half" idx="1"/>
          </p:nvPr>
        </p:nvSpPr>
        <p:spPr>
          <a:xfrm>
            <a:off x="746760" y="1386238"/>
            <a:ext cx="11231880" cy="4351338"/>
          </a:xfrm>
        </p:spPr>
        <p:txBody>
          <a:bodyPr/>
          <a:lstStyle/>
          <a:p>
            <a:pPr algn="just"/>
            <a:r>
              <a:rPr lang="en-ZA" dirty="0">
                <a:latin typeface="Arial" panose="020B0604020202020204" pitchFamily="34" charset="0"/>
                <a:ea typeface="Lato" panose="020F0502020204030203" pitchFamily="34" charset="0"/>
                <a:cs typeface="Arial" panose="020B0604020202020204" pitchFamily="34" charset="0"/>
              </a:rPr>
              <a:t>Points for the B-BBEE/specific goals evaluation will be allocated in accordance with a bidder’s B-BBEE compliance as per SBD 6.1 Preference points claim form claimed. Points for specific goals can only be awarded to a bidder who submits </a:t>
            </a:r>
            <a:r>
              <a:rPr lang="en-ZA" sz="2000" b="1" u="sng" dirty="0">
                <a:latin typeface="Arial" panose="020B0604020202020204" pitchFamily="34" charset="0"/>
                <a:ea typeface="Lato" panose="020F0502020204030203" pitchFamily="34" charset="0"/>
                <a:cs typeface="Arial" panose="020B0604020202020204" pitchFamily="34" charset="0"/>
              </a:rPr>
              <a:t>a valid B-BBEE certificate </a:t>
            </a:r>
            <a:r>
              <a:rPr lang="en-ZA" dirty="0">
                <a:latin typeface="Arial" panose="020B0604020202020204" pitchFamily="34" charset="0"/>
                <a:ea typeface="Lato" panose="020F0502020204030203" pitchFamily="34" charset="0"/>
                <a:cs typeface="Arial" panose="020B0604020202020204" pitchFamily="34" charset="0"/>
              </a:rPr>
              <a:t>for the verification of points claimed together with the </a:t>
            </a:r>
            <a:r>
              <a:rPr lang="en-ZA" sz="2000" b="1" u="sng" dirty="0">
                <a:latin typeface="Arial" panose="020B0604020202020204" pitchFamily="34" charset="0"/>
                <a:ea typeface="Lato" panose="020F0502020204030203" pitchFamily="34" charset="0"/>
                <a:cs typeface="Arial" panose="020B0604020202020204" pitchFamily="34" charset="0"/>
              </a:rPr>
              <a:t>SBD 6.1 Preference points claim form. </a:t>
            </a:r>
          </a:p>
          <a:p>
            <a:endParaRPr lang="en-ZA" dirty="0"/>
          </a:p>
        </p:txBody>
      </p:sp>
      <p:pic>
        <p:nvPicPr>
          <p:cNvPr id="5" name="Picture 4">
            <a:extLst>
              <a:ext uri="{FF2B5EF4-FFF2-40B4-BE49-F238E27FC236}">
                <a16:creationId xmlns:a16="http://schemas.microsoft.com/office/drawing/2014/main" id="{3D740035-6C84-B3BF-E550-C9FB0C719AD4}"/>
              </a:ext>
            </a:extLst>
          </p:cNvPr>
          <p:cNvPicPr>
            <a:picLocks noChangeAspect="1"/>
          </p:cNvPicPr>
          <p:nvPr/>
        </p:nvPicPr>
        <p:blipFill>
          <a:blip r:embed="rId2"/>
          <a:stretch>
            <a:fillRect/>
          </a:stretch>
        </p:blipFill>
        <p:spPr>
          <a:xfrm>
            <a:off x="1066800" y="3190086"/>
            <a:ext cx="10378440" cy="1357592"/>
          </a:xfrm>
          <a:prstGeom prst="rect">
            <a:avLst/>
          </a:prstGeom>
        </p:spPr>
      </p:pic>
      <p:sp>
        <p:nvSpPr>
          <p:cNvPr id="2" name="Title 1">
            <a:extLst>
              <a:ext uri="{FF2B5EF4-FFF2-40B4-BE49-F238E27FC236}">
                <a16:creationId xmlns:a16="http://schemas.microsoft.com/office/drawing/2014/main" id="{3D485C23-2D97-D410-6411-432660D85EBB}"/>
              </a:ext>
            </a:extLst>
          </p:cNvPr>
          <p:cNvSpPr txBox="1">
            <a:spLocks noGrp="1"/>
          </p:cNvSpPr>
          <p:nvPr>
            <p:ph type="title"/>
          </p:nvPr>
        </p:nvSpPr>
        <p:spPr>
          <a:xfrm>
            <a:off x="300990" y="228600"/>
            <a:ext cx="11993880" cy="548640"/>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sz="2800" dirty="0">
                <a:solidFill>
                  <a:srgbClr val="005087"/>
                </a:solidFill>
                <a:latin typeface="Tahoma" panose="020B0604030504040204" pitchFamily="34" charset="0"/>
                <a:ea typeface="Tahoma" panose="020B0604030504040204" pitchFamily="34" charset="0"/>
                <a:cs typeface="Tahoma" panose="020B0604030504040204" pitchFamily="34" charset="0"/>
              </a:rPr>
              <a:t>REQUIREMENTS FOR SPECIFIC GOALS</a:t>
            </a:r>
            <a:endPar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39551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1ED1F97-F63A-164E-CFD3-E71CDCF47737}"/>
              </a:ext>
            </a:extLst>
          </p:cNvPr>
          <p:cNvSpPr txBox="1">
            <a:spLocks noGrp="1"/>
          </p:cNvSpPr>
          <p:nvPr>
            <p:ph sz="half" idx="1"/>
          </p:nvPr>
        </p:nvSpPr>
        <p:spPr>
          <a:xfrm>
            <a:off x="-142240" y="568960"/>
            <a:ext cx="11522364" cy="6844310"/>
          </a:xfrm>
          <a:prstGeom prst="rect">
            <a:avLst/>
          </a:prstGeom>
          <a:noFill/>
        </p:spPr>
        <p:txBody>
          <a:bodyPr wrap="square">
            <a:spAutoFit/>
          </a:bodyPr>
          <a:lstStyle/>
          <a:p>
            <a:pPr algn="just">
              <a:lnSpc>
                <a:spcPct val="107000"/>
              </a:lnSpc>
              <a:spcAft>
                <a:spcPts val="600"/>
              </a:spcAft>
              <a:tabLst>
                <a:tab pos="457200" algn="l"/>
                <a:tab pos="1828800" algn="l"/>
                <a:tab pos="3657600" algn="l"/>
                <a:tab pos="5029200" algn="l"/>
              </a:tabLst>
              <a:defRPr/>
            </a:pPr>
            <a:endParaRPr lang="en-GB" b="1" dirty="0">
              <a:latin typeface="Arial Narrow" panose="020B0606020202030204" pitchFamily="34" charset="0"/>
              <a:cs typeface="Tahoma"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latin typeface="Arial" panose="020B0604020202020204" pitchFamily="34" charset="0"/>
                <a:ea typeface="Lato" panose="020F0502020204030203" pitchFamily="34" charset="0"/>
                <a:cs typeface="Arial" panose="020B0604020202020204" pitchFamily="34" charset="0"/>
              </a:rPr>
              <a:t>Bidders MUST complete and sign the SBD 6.1 form to claim the Bidder’s B-BBEE preference points </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latin typeface="Arial" panose="020B0604020202020204" pitchFamily="34" charset="0"/>
                <a:ea typeface="Lato" panose="020F0502020204030203" pitchFamily="34" charset="0"/>
                <a:cs typeface="Arial" panose="020B0604020202020204" pitchFamily="34" charset="0"/>
              </a:rPr>
              <a:t>Bidders who do not claim preference points may be scored zero for Specific goals. </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latin typeface="Arial" panose="020B0604020202020204" pitchFamily="34" charset="0"/>
                <a:ea typeface="Lato" panose="020F0502020204030203" pitchFamily="34" charset="0"/>
                <a:cs typeface="Arial" panose="020B0604020202020204" pitchFamily="34" charset="0"/>
              </a:rPr>
              <a:t>The B-BBEE certificate or sworn affidavit should be submitted in the name of the bidding entity. Entities who are in a holding and subsidiary relationships must submit a list / annexure of the B-BBEE certificate indicating the subsidiaries to the holding company</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solidFill>
                  <a:schemeClr val="bg1"/>
                </a:solidFill>
                <a:latin typeface="Arial" panose="020B0604020202020204" pitchFamily="34" charset="0"/>
                <a:ea typeface="Lato" panose="020F0502020204030203" pitchFamily="34" charset="0"/>
                <a:cs typeface="Arial" panose="020B0604020202020204" pitchFamily="34" charset="0"/>
              </a:rPr>
              <a:t> Incorporated JVs or Consortiums must submit the B-BBEE certificate or affidavit of the entity. Unincorporated JVs must submit a consolidated B-BBEE certificate as if they were a group structure for every separate bid</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solidFill>
                <a:schemeClr val="bg1"/>
              </a:solidFill>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solidFill>
                  <a:schemeClr val="bg1"/>
                </a:solidFill>
                <a:latin typeface="Arial" panose="020B0604020202020204" pitchFamily="34" charset="0"/>
                <a:ea typeface="Lato" panose="020F0502020204030203" pitchFamily="34" charset="0"/>
                <a:cs typeface="Arial" panose="020B0604020202020204" pitchFamily="34" charset="0"/>
              </a:rPr>
              <a:t>JVs or Consortiums are also required to submit signed JV or Consortium agreements</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solidFill>
                <a:schemeClr val="bg1"/>
              </a:solidFill>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solidFill>
                  <a:schemeClr val="bg1"/>
                </a:solidFill>
                <a:latin typeface="Arial" panose="020B0604020202020204" pitchFamily="34" charset="0"/>
                <a:ea typeface="Lato" panose="020F0502020204030203" pitchFamily="34" charset="0"/>
                <a:cs typeface="Arial" panose="020B0604020202020204" pitchFamily="34" charset="0"/>
              </a:rPr>
              <a:t>SARS reserves the right to request bidders to submit proof of any information, to substantiate claims made about their Specific goals</a:t>
            </a:r>
          </a:p>
        </p:txBody>
      </p:sp>
      <p:sp>
        <p:nvSpPr>
          <p:cNvPr id="8" name="Title 1">
            <a:extLst>
              <a:ext uri="{FF2B5EF4-FFF2-40B4-BE49-F238E27FC236}">
                <a16:creationId xmlns:a16="http://schemas.microsoft.com/office/drawing/2014/main" id="{141C2373-8683-6976-AED7-F03144EBE1D9}"/>
              </a:ext>
            </a:extLst>
          </p:cNvPr>
          <p:cNvSpPr txBox="1">
            <a:spLocks noGrp="1"/>
          </p:cNvSpPr>
          <p:nvPr>
            <p:ph type="title"/>
          </p:nvPr>
        </p:nvSpPr>
        <p:spPr>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sz="2800" dirty="0">
                <a:solidFill>
                  <a:srgbClr val="005087"/>
                </a:solidFill>
                <a:latin typeface="Tahoma" panose="020B0604030504040204" pitchFamily="34" charset="0"/>
                <a:ea typeface="Tahoma" panose="020B0604030504040204" pitchFamily="34" charset="0"/>
                <a:cs typeface="Tahoma" panose="020B0604030504040204" pitchFamily="34" charset="0"/>
              </a:rPr>
              <a:t>REQUIREMENTS FOR SPECIFIC GOALS</a:t>
            </a:r>
            <a:endPar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61399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EE12D2C-9611-E6A8-D0A2-27FCBB833915}"/>
              </a:ext>
            </a:extLst>
          </p:cNvPr>
          <p:cNvSpPr txBox="1">
            <a:spLocks/>
          </p:cNvSpPr>
          <p:nvPr/>
        </p:nvSpPr>
        <p:spPr>
          <a:xfrm rot="10800000" flipV="1">
            <a:off x="3342640" y="494522"/>
            <a:ext cx="8011160" cy="1212358"/>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t>Financial </a:t>
            </a:r>
            <a:r>
              <a:rPr lang="en-ZA" sz="2900" b="1" dirty="0">
                <a:solidFill>
                  <a:prstClr val="white"/>
                </a:solidFill>
                <a:effectLst>
                  <a:outerShdw blurRad="38100" dist="38100" dir="2700000" algn="tl">
                    <a:srgbClr val="000000">
                      <a:alpha val="43137"/>
                    </a:srgbClr>
                  </a:outerShdw>
                </a:effectLst>
                <a:latin typeface="Arial" panose="020B0604020202020204"/>
              </a:rPr>
              <a:t>Analysis </a:t>
            </a:r>
            <a: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t>Evaluation</a:t>
            </a:r>
            <a:br>
              <a:rPr kumimoji="0" lang="en-ZA" sz="29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br>
            <a:b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br>
            <a:br>
              <a:rPr kumimoji="0" lang="en-ZA" sz="2700" b="1" i="0" u="none" strike="noStrike" kern="1200" cap="none" spc="0" normalizeH="0" baseline="0" noProof="0" dirty="0">
                <a:ln>
                  <a:noFill/>
                </a:ln>
                <a:solidFill>
                  <a:srgbClr val="004C85"/>
                </a:solidFill>
                <a:effectLst/>
                <a:uLnTx/>
                <a:uFillTx/>
                <a:latin typeface="Arial" panose="020B0604020202020204"/>
                <a:ea typeface="+mj-ea"/>
                <a:cs typeface="+mj-cs"/>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4216682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B8528E9-F1DF-69D7-EAD5-96EFE4EC1CA5}"/>
              </a:ext>
            </a:extLst>
          </p:cNvPr>
          <p:cNvSpPr txBox="1"/>
          <p:nvPr/>
        </p:nvSpPr>
        <p:spPr>
          <a:xfrm>
            <a:off x="366809" y="428194"/>
            <a:ext cx="11458382" cy="6232475"/>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sz="1800" dirty="0">
                <a:solidFill>
                  <a:schemeClr val="bg1"/>
                </a:solidFill>
                <a:latin typeface="Arial" panose="020B0604020202020204" pitchFamily="34" charset="0"/>
                <a:ea typeface="Times New Roman" pitchFamily="18" charset="0"/>
                <a:cs typeface="Arial" panose="020B0604020202020204" pitchFamily="34" charset="0"/>
              </a:rPr>
              <a:t>Bidders </a:t>
            </a:r>
            <a:r>
              <a:rPr lang="en-GB" sz="1800" dirty="0">
                <a:solidFill>
                  <a:schemeClr val="bg1"/>
                </a:solidFill>
                <a:latin typeface="Arial" panose="020B0604020202020204" pitchFamily="34" charset="0"/>
                <a:ea typeface="Times New Roman" pitchFamily="18" charset="0"/>
                <a:cs typeface="Arial" panose="020B0604020202020204" pitchFamily="34" charset="0"/>
              </a:rPr>
              <a:t>are required to submit the public interest score and complete sets of audited / independently </a:t>
            </a:r>
            <a:r>
              <a:rPr lang="en-GB" sz="1800" dirty="0">
                <a:latin typeface="Arial" panose="020B0604020202020204" pitchFamily="34" charset="0"/>
                <a:ea typeface="Times New Roman" pitchFamily="18" charset="0"/>
                <a:cs typeface="Arial" panose="020B0604020202020204" pitchFamily="34" charset="0"/>
              </a:rPr>
              <a:t>reviewed annual financial statements in compliance with the Companies Act for the three (3) most recent financial periods in the name of the bidding entity. The financial statement analysis will be conducted on the shortlisted bidder.</a:t>
            </a:r>
            <a:endParaRPr lang="en-US" sz="1800" dirty="0">
              <a:latin typeface="Arial" panose="020B0604020202020204" pitchFamily="34" charset="0"/>
              <a:ea typeface="Times New Roman" pitchFamily="18" charset="0"/>
              <a:cs typeface="Arial" panose="020B0604020202020204" pitchFamily="34" charset="0"/>
            </a:endParaRPr>
          </a:p>
          <a:p>
            <a:pPr marL="285750" indent="-285750" algn="just">
              <a:lnSpc>
                <a:spcPct val="150000"/>
              </a:lnSpc>
              <a:buFont typeface="Arial" panose="020B0604020202020204" pitchFamily="34" charset="0"/>
              <a:buChar char="•"/>
            </a:pPr>
            <a:r>
              <a:rPr lang="en-US" sz="1800" dirty="0">
                <a:latin typeface="Arial" panose="020B0604020202020204" pitchFamily="34" charset="0"/>
                <a:ea typeface="Times New Roman" pitchFamily="18" charset="0"/>
                <a:cs typeface="Arial" panose="020B0604020202020204" pitchFamily="34" charset="0"/>
              </a:rPr>
              <a:t> </a:t>
            </a:r>
            <a:r>
              <a:rPr lang="en-ZA" sz="1800" dirty="0">
                <a:latin typeface="Arial" panose="020B0604020202020204" pitchFamily="34" charset="0"/>
                <a:ea typeface="Times New Roman" pitchFamily="18" charset="0"/>
                <a:cs typeface="Arial" panose="020B0604020202020204" pitchFamily="34" charset="0"/>
              </a:rPr>
              <a:t>The annual financial statements must contain: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Profit and Loss and Other Comprehensive Income;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Financial Position;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Cash Flows;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changes in equity/ net assets ; and</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Accompanying Notes. </a:t>
            </a:r>
          </a:p>
          <a:p>
            <a:pPr marL="285750" indent="-285750" algn="just">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Entities which are trading for less than three (3) financial periods must provide:</a:t>
            </a:r>
          </a:p>
          <a:p>
            <a:pPr marL="742950" lvl="1" indent="-285750" algn="just">
              <a:lnSpc>
                <a:spcPct val="150000"/>
              </a:lnSpc>
              <a:buFont typeface="Courier New" panose="02070309020205020404" pitchFamily="49" charset="0"/>
              <a:buChar char="o"/>
            </a:pPr>
            <a:r>
              <a:rPr lang="en-GB" dirty="0">
                <a:latin typeface="Arial" panose="020B0604020202020204" pitchFamily="34" charset="0"/>
                <a:cs typeface="Arial" panose="020B0604020202020204" pitchFamily="34" charset="0"/>
              </a:rPr>
              <a:t>A letter detailing that fact, signed by a duly authorised representative of the entity;</a:t>
            </a:r>
          </a:p>
          <a:p>
            <a:pPr marL="742950" lvl="1" indent="-285750" algn="just">
              <a:lnSpc>
                <a:spcPct val="150000"/>
              </a:lnSpc>
              <a:buFont typeface="Courier New" panose="02070309020205020404" pitchFamily="49" charset="0"/>
              <a:buChar char="o"/>
            </a:pPr>
            <a:r>
              <a:rPr lang="en-GB" dirty="0">
                <a:latin typeface="Arial" panose="020B0604020202020204" pitchFamily="34" charset="0"/>
                <a:cs typeface="Arial" panose="020B0604020202020204" pitchFamily="34" charset="0"/>
              </a:rPr>
              <a:t>The annual financial statements that the entity is able to provide, taking into account the period that it has been trading; and</a:t>
            </a:r>
          </a:p>
          <a:p>
            <a:pPr marL="742950" lvl="1" indent="-285750" algn="just">
              <a:lnSpc>
                <a:spcPct val="150000"/>
              </a:lnSpc>
              <a:buFont typeface="Courier New" panose="02070309020205020404" pitchFamily="49" charset="0"/>
              <a:buChar char="o"/>
            </a:pPr>
            <a:r>
              <a:rPr lang="en-GB" dirty="0">
                <a:latin typeface="Arial" panose="020B0604020202020204" pitchFamily="34" charset="0"/>
                <a:cs typeface="Arial" panose="020B0604020202020204" pitchFamily="34" charset="0"/>
              </a:rPr>
              <a:t>Any other information or documentation which would provide more clarity on the financial history of the bidder.</a:t>
            </a:r>
            <a:endParaRPr lang="en-GB" sz="1200" kern="0" dirty="0">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B5DD6F07-27A0-17D4-F60A-7C55BFCD5F01}"/>
              </a:ext>
            </a:extLst>
          </p:cNvPr>
          <p:cNvSpPr txBox="1">
            <a:spLocks/>
          </p:cNvSpPr>
          <p:nvPr/>
        </p:nvSpPr>
        <p:spPr>
          <a:xfrm rot="10800000" flipV="1">
            <a:off x="366808" y="428194"/>
            <a:ext cx="10986991" cy="426048"/>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Financial Analysis Evaluation</a:t>
            </a:r>
            <a:br>
              <a:rPr kumimoji="0" lang="en-ZA" sz="29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br>
            <a:b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br>
            <a:br>
              <a:rPr kumimoji="0" lang="en-ZA" sz="2700" b="1" i="0" u="none" strike="noStrike" kern="1200" cap="none" spc="0" normalizeH="0" baseline="0" noProof="0" dirty="0">
                <a:ln>
                  <a:noFill/>
                </a:ln>
                <a:solidFill>
                  <a:srgbClr val="004C85"/>
                </a:solidFill>
                <a:effectLst/>
                <a:uLnTx/>
                <a:uFillTx/>
                <a:latin typeface="Arial" panose="020B0604020202020204"/>
                <a:ea typeface="+mj-ea"/>
                <a:cs typeface="+mj-cs"/>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453967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35CD46-797B-19A8-3658-9700F3E079C3}"/>
              </a:ext>
            </a:extLst>
          </p:cNvPr>
          <p:cNvSpPr txBox="1"/>
          <p:nvPr/>
        </p:nvSpPr>
        <p:spPr>
          <a:xfrm>
            <a:off x="401213" y="1132645"/>
            <a:ext cx="11389573" cy="3447098"/>
          </a:xfrm>
          <a:prstGeom prst="rect">
            <a:avLst/>
          </a:prstGeom>
          <a:noFill/>
        </p:spPr>
        <p:txBody>
          <a:bodyPr wrap="square">
            <a:spAutoFit/>
          </a:bodyPr>
          <a:lstStyle/>
          <a:p>
            <a:pPr>
              <a:lnSpc>
                <a:spcPct val="150000"/>
              </a:lnSpc>
            </a:pPr>
            <a:r>
              <a:rPr lang="en-GB" sz="1800" dirty="0">
                <a:latin typeface="Arial" panose="020B0604020202020204" pitchFamily="34" charset="0"/>
                <a:cs typeface="Arial" panose="020B0604020202020204" pitchFamily="34" charset="0"/>
              </a:rPr>
              <a:t>In the event of the bid being in the form of a Joint Venture (JV), the following is required:</a:t>
            </a:r>
          </a:p>
          <a:p>
            <a:pPr>
              <a:lnSpc>
                <a:spcPct val="150000"/>
              </a:lnSpc>
            </a:pPr>
            <a:endParaRPr lang="en-GB" sz="18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Annual financial statements of the JV for a registered JV and for unincorporated JV annual financial statements of each company;</a:t>
            </a:r>
          </a:p>
          <a:p>
            <a:pPr marL="285750" indent="-285750">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A JV legal agreement detailing the percentage ownership of each entity; and</a:t>
            </a:r>
          </a:p>
          <a:p>
            <a:pPr marL="285750" indent="-285750">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A consolidated B-BBEE Certificate.</a:t>
            </a:r>
          </a:p>
          <a:p>
            <a:pPr algn="l"/>
            <a:endParaRPr lang="en-ZA" sz="2000" i="0" u="none" strike="noStrike" baseline="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SARS reserves the right to request further information with regards to the annual financial statements of a bidder at a later stage. </a:t>
            </a:r>
            <a:endParaRPr lang="en-ZA" sz="1800" dirty="0">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8EFE53EF-F10C-90D2-A6C8-45D61B116D3C}"/>
              </a:ext>
            </a:extLst>
          </p:cNvPr>
          <p:cNvSpPr txBox="1">
            <a:spLocks/>
          </p:cNvSpPr>
          <p:nvPr/>
        </p:nvSpPr>
        <p:spPr>
          <a:xfrm rot="10800000" flipV="1">
            <a:off x="366808" y="428194"/>
            <a:ext cx="10986991" cy="426048"/>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Financial Analysis Evaluation</a:t>
            </a:r>
            <a:br>
              <a:rPr kumimoji="0" lang="en-ZA" sz="29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br>
            <a:b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br>
            <a:br>
              <a:rPr kumimoji="0" lang="en-ZA" sz="2700" b="1" i="0" u="none" strike="noStrike" kern="1200" cap="none" spc="0" normalizeH="0" baseline="0" noProof="0" dirty="0">
                <a:ln>
                  <a:noFill/>
                </a:ln>
                <a:solidFill>
                  <a:srgbClr val="004C85"/>
                </a:solidFill>
                <a:effectLst/>
                <a:uLnTx/>
                <a:uFillTx/>
                <a:latin typeface="Arial" panose="020B0604020202020204"/>
                <a:ea typeface="+mj-ea"/>
                <a:cs typeface="+mj-cs"/>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42885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66F60EB-D75E-CAE3-7DE8-30D7A19848D4}"/>
              </a:ext>
            </a:extLst>
          </p:cNvPr>
          <p:cNvSpPr txBox="1">
            <a:spLocks noGrp="1"/>
          </p:cNvSpPr>
          <p:nvPr>
            <p:ph type="ctrTitle"/>
          </p:nvPr>
        </p:nvSpPr>
        <p:spPr>
          <a:xfrm>
            <a:off x="367138" y="790597"/>
            <a:ext cx="5891421" cy="177447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900" dirty="0">
                <a:solidFill>
                  <a:schemeClr val="tx1"/>
                </a:solidFill>
                <a:effectLst>
                  <a:outerShdw blurRad="38100" dist="38100" dir="2700000" algn="tl">
                    <a:srgbClr val="000000">
                      <a:alpha val="43137"/>
                    </a:srgbClr>
                  </a:outerShdw>
                </a:effectLst>
                <a:latin typeface="Arial" panose="020B0604020202020204"/>
              </a:rPr>
              <a:t>SERVICE</a:t>
            </a:r>
            <a:r>
              <a:rPr lang="en-ZA" sz="2900" b="1" dirty="0">
                <a:solidFill>
                  <a:schemeClr val="tx1"/>
                </a:solidFill>
                <a:effectLst>
                  <a:outerShdw blurRad="38100" dist="38100" dir="2700000" algn="tl">
                    <a:srgbClr val="000000">
                      <a:alpha val="43137"/>
                    </a:srgbClr>
                  </a:outerShdw>
                </a:effectLst>
                <a:latin typeface="Arial" panose="020B0604020202020204"/>
              </a:rPr>
              <a:t> AGREEMENTS</a:t>
            </a:r>
            <a:br>
              <a:rPr lang="en-ZA" sz="2900" b="1" dirty="0">
                <a:solidFill>
                  <a:schemeClr val="tx1"/>
                </a:solidFill>
                <a:effectLst>
                  <a:outerShdw blurRad="38100" dist="38100" dir="2700000" algn="tl">
                    <a:srgbClr val="000000">
                      <a:alpha val="43137"/>
                    </a:srgbClr>
                  </a:outerShdw>
                </a:effectLst>
                <a:latin typeface="Arial" panose="020B0604020202020204"/>
              </a:rPr>
            </a:br>
            <a:br>
              <a:rPr lang="en-ZA" sz="2700" b="1" dirty="0">
                <a:solidFill>
                  <a:schemeClr val="tx1"/>
                </a:solidFill>
                <a:latin typeface="Arial" panose="020B0604020202020204"/>
              </a:rPr>
            </a:br>
            <a:endParaRPr lang="en-ZA" dirty="0">
              <a:solidFill>
                <a:schemeClr val="tx1"/>
              </a:solidFill>
            </a:endParaRPr>
          </a:p>
        </p:txBody>
      </p:sp>
    </p:spTree>
    <p:extLst>
      <p:ext uri="{BB962C8B-B14F-4D97-AF65-F5344CB8AC3E}">
        <p14:creationId xmlns:p14="http://schemas.microsoft.com/office/powerpoint/2010/main" val="3826384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3939A2-350A-87BF-4010-86387035A4B9}"/>
              </a:ext>
            </a:extLst>
          </p:cNvPr>
          <p:cNvSpPr txBox="1"/>
          <p:nvPr/>
        </p:nvSpPr>
        <p:spPr>
          <a:xfrm>
            <a:off x="158261" y="817685"/>
            <a:ext cx="11389573" cy="4847481"/>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Bidders are requested to: </a:t>
            </a:r>
          </a:p>
          <a:p>
            <a:pPr marL="285750" indent="-285750" algn="just">
              <a:lnSpc>
                <a:spcPct val="150000"/>
              </a:lnSpc>
              <a:buFont typeface="Arial" panose="020B0604020202020204" pitchFamily="34" charset="0"/>
              <a:buChar char="•"/>
            </a:pPr>
            <a:endParaRPr lang="en-ZA" dirty="0">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Comment on the terms and conditions set out in the draft agreement and where necessary, propose required changes to such terms and conditions</a:t>
            </a:r>
            <a:r>
              <a:rPr lang="en-ZA" dirty="0">
                <a:latin typeface="Arial" panose="020B0604020202020204" pitchFamily="34" charset="0"/>
                <a:cs typeface="Arial" panose="020B0604020202020204" pitchFamily="34" charset="0"/>
              </a:rPr>
              <a:t>; </a:t>
            </a:r>
          </a:p>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Each comment and/or amendment must be explained; and </a:t>
            </a:r>
          </a:p>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All changes and/or amendments to the Services Agreement must be in an easily identifiable  </a:t>
            </a:r>
          </a:p>
          <a:p>
            <a:pPr algn="just">
              <a:lnSpc>
                <a:spcPct val="150000"/>
              </a:lnSpc>
            </a:pPr>
            <a:r>
              <a:rPr lang="en-ZA" dirty="0">
                <a:latin typeface="Arial" panose="020B0604020202020204" pitchFamily="34" charset="0"/>
                <a:cs typeface="Arial" panose="020B0604020202020204" pitchFamily="34" charset="0"/>
              </a:rPr>
              <a:t>     colour font and tracked for ease of reference. </a:t>
            </a:r>
          </a:p>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SARS reserves the right to accept or reject any or all amendments or additions proposed by the </a:t>
            </a:r>
          </a:p>
          <a:p>
            <a:pPr algn="just">
              <a:lnSpc>
                <a:spcPct val="150000"/>
              </a:lnSpc>
            </a:pPr>
            <a:r>
              <a:rPr lang="en-ZA" dirty="0">
                <a:latin typeface="Arial" panose="020B0604020202020204" pitchFamily="34" charset="0"/>
                <a:cs typeface="Arial" panose="020B0604020202020204" pitchFamily="34" charset="0"/>
              </a:rPr>
              <a:t>     successful bidder if such amendments or additions are unacceptable to SARS or pose a risk to the                 </a:t>
            </a:r>
          </a:p>
          <a:p>
            <a:pPr algn="just">
              <a:lnSpc>
                <a:spcPct val="150000"/>
              </a:lnSpc>
            </a:pPr>
            <a:r>
              <a:rPr lang="en-ZA" dirty="0">
                <a:latin typeface="Arial" panose="020B0604020202020204" pitchFamily="34" charset="0"/>
                <a:cs typeface="Arial" panose="020B0604020202020204" pitchFamily="34" charset="0"/>
              </a:rPr>
              <a:t>     organisation</a:t>
            </a:r>
            <a:r>
              <a:rPr lang="en-ZA" dirty="0">
                <a:latin typeface="Arial" panose="020B0604020202020204" pitchFamily="34" charset="0"/>
                <a:ea typeface="Lato" panose="020F0502020204030203" pitchFamily="34" charset="0"/>
                <a:cs typeface="Arial" panose="020B0604020202020204" pitchFamily="34" charset="0"/>
              </a:rPr>
              <a:t>.</a:t>
            </a:r>
          </a:p>
          <a:p>
            <a:pPr algn="just">
              <a:lnSpc>
                <a:spcPct val="150000"/>
              </a:lnSpc>
            </a:pPr>
            <a:endParaRPr lang="en-ZA" kern="0" dirty="0">
              <a:latin typeface="Arial" panose="020B0604020202020204" pitchFamily="34" charset="0"/>
              <a:cs typeface="Arial" panose="020B0604020202020204" pitchFamily="34" charset="0"/>
            </a:endParaRPr>
          </a:p>
          <a:p>
            <a:pPr algn="just"/>
            <a:endParaRPr lang="en-GB" sz="1200" kern="0" dirty="0">
              <a:solidFill>
                <a:srgbClr val="44546A">
                  <a:lumMod val="75000"/>
                </a:srgbClr>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08F7DD9-7DB0-1CEA-9C7D-972558EB4C13}"/>
              </a:ext>
            </a:extLst>
          </p:cNvPr>
          <p:cNvSpPr txBox="1"/>
          <p:nvPr/>
        </p:nvSpPr>
        <p:spPr>
          <a:xfrm>
            <a:off x="243640" y="279076"/>
            <a:ext cx="6093994" cy="538609"/>
          </a:xfrm>
          <a:prstGeom prst="rect">
            <a:avLst/>
          </a:prstGeom>
          <a:noFill/>
        </p:spPr>
        <p:txBody>
          <a:bodyPr wrap="square">
            <a:spAutoFit/>
          </a:bodyPr>
          <a:lstStyle/>
          <a:p>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SERVICE AGREEMENTS</a:t>
            </a:r>
          </a:p>
        </p:txBody>
      </p:sp>
    </p:spTree>
    <p:extLst>
      <p:ext uri="{BB962C8B-B14F-4D97-AF65-F5344CB8AC3E}">
        <p14:creationId xmlns:p14="http://schemas.microsoft.com/office/powerpoint/2010/main" val="3412512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DF80304-F774-B097-99ED-70327F514045}"/>
              </a:ext>
            </a:extLst>
          </p:cNvPr>
          <p:cNvSpPr txBox="1">
            <a:spLocks noGrp="1"/>
          </p:cNvSpPr>
          <p:nvPr>
            <p:ph type="ctrTitle"/>
          </p:nvPr>
        </p:nvSpPr>
        <p:spPr>
          <a:prstGeom prst="rect">
            <a:avLst/>
          </a:prstGeom>
        </p:spPr>
        <p:txBody>
          <a:bodyPr>
            <a:normAutofit fontScale="975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ZA" sz="2900" dirty="0">
                <a:solidFill>
                  <a:prstClr val="white"/>
                </a:solidFill>
                <a:effectLst>
                  <a:outerShdw blurRad="38100" dist="38100" dir="2700000" algn="tl">
                    <a:srgbClr val="000000">
                      <a:alpha val="43137"/>
                    </a:srgbClr>
                  </a:outerShdw>
                </a:effectLst>
                <a:latin typeface="Arial" panose="020B0604020202020204"/>
              </a:rPr>
              <a:t>BID SUBMISSION</a:t>
            </a:r>
          </a:p>
        </p:txBody>
      </p:sp>
    </p:spTree>
    <p:extLst>
      <p:ext uri="{BB962C8B-B14F-4D97-AF65-F5344CB8AC3E}">
        <p14:creationId xmlns:p14="http://schemas.microsoft.com/office/powerpoint/2010/main" val="3470011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141D-9059-DB1B-3F96-D5C5069A835D}"/>
              </a:ext>
            </a:extLst>
          </p:cNvPr>
          <p:cNvSpPr>
            <a:spLocks noGrp="1"/>
          </p:cNvSpPr>
          <p:nvPr>
            <p:ph type="title"/>
          </p:nvPr>
        </p:nvSpPr>
        <p:spPr/>
        <p:txBody>
          <a:bodyPr/>
          <a:lstStyle/>
          <a:p>
            <a:r>
              <a:rPr lang="en-ZA" dirty="0"/>
              <a:t>BID SUBMISSION</a:t>
            </a:r>
          </a:p>
        </p:txBody>
      </p:sp>
      <p:sp>
        <p:nvSpPr>
          <p:cNvPr id="5" name="Rectangle 21">
            <a:extLst>
              <a:ext uri="{FF2B5EF4-FFF2-40B4-BE49-F238E27FC236}">
                <a16:creationId xmlns:a16="http://schemas.microsoft.com/office/drawing/2014/main" id="{5E39C2F8-B987-4637-492C-85D661AA02BE}"/>
              </a:ext>
            </a:extLst>
          </p:cNvPr>
          <p:cNvSpPr>
            <a:spLocks noChangeArrowheads="1"/>
          </p:cNvSpPr>
          <p:nvPr/>
        </p:nvSpPr>
        <p:spPr bwMode="auto">
          <a:xfrm>
            <a:off x="171044" y="668521"/>
            <a:ext cx="11589973" cy="1703030"/>
          </a:xfrm>
          <a:prstGeom prst="rect">
            <a:avLst/>
          </a:prstGeom>
          <a:noFill/>
          <a:ln w="9525">
            <a:noFill/>
            <a:miter lim="800000"/>
            <a:headEnd/>
            <a:tailEnd/>
          </a:ln>
        </p:spPr>
        <p:txBody>
          <a:bodyPr wrap="square">
            <a:spAutoFit/>
          </a:bodyPr>
          <a:lstStyle/>
          <a:p>
            <a:pPr marL="285750" indent="-285750" algn="just">
              <a:lnSpc>
                <a:spcPct val="150000"/>
              </a:lnSpc>
              <a:buFont typeface="Arial" panose="020B0604020202020204" pitchFamily="34" charset="0"/>
              <a:buChar char="•"/>
            </a:pPr>
            <a:r>
              <a:rPr lang="en-ZA" dirty="0">
                <a:latin typeface="Arial" panose="020B0604020202020204"/>
              </a:rPr>
              <a:t>Bidders must submit copies of each file (Original and Duplicate) and a USB with content of each file by the                       </a:t>
            </a:r>
            <a:r>
              <a:rPr lang="en-ZA" b="1" dirty="0">
                <a:solidFill>
                  <a:srgbClr val="FF0000"/>
                </a:solidFill>
                <a:latin typeface="Arial" panose="020B0604020202020204"/>
              </a:rPr>
              <a:t>26 October 2026 at 11:00 am</a:t>
            </a:r>
          </a:p>
          <a:p>
            <a:pPr marL="285750" indent="-285750" algn="just">
              <a:lnSpc>
                <a:spcPct val="150000"/>
              </a:lnSpc>
              <a:buFont typeface="Arial" panose="020B0604020202020204" pitchFamily="34" charset="0"/>
              <a:buChar char="•"/>
            </a:pPr>
            <a:r>
              <a:rPr lang="en-ZA" dirty="0">
                <a:latin typeface="Arial" panose="020B0604020202020204"/>
              </a:rPr>
              <a:t>Bid documents will only be considered if received by SARS by the </a:t>
            </a:r>
            <a:r>
              <a:rPr lang="en-ZA" b="1" dirty="0">
                <a:solidFill>
                  <a:srgbClr val="FF0000"/>
                </a:solidFill>
                <a:latin typeface="Arial" panose="020B0604020202020204"/>
              </a:rPr>
              <a:t>26 October 2026 at 11:00 am</a:t>
            </a:r>
            <a:r>
              <a:rPr lang="en-ZA" dirty="0">
                <a:latin typeface="Arial" panose="020B0604020202020204"/>
              </a:rPr>
              <a:t>, regardless of the method used to send or deliver such documents to SARS.</a:t>
            </a:r>
          </a:p>
        </p:txBody>
      </p:sp>
      <p:pic>
        <p:nvPicPr>
          <p:cNvPr id="9" name="Picture 7" descr="Folder">
            <a:extLst>
              <a:ext uri="{FF2B5EF4-FFF2-40B4-BE49-F238E27FC236}">
                <a16:creationId xmlns:a16="http://schemas.microsoft.com/office/drawing/2014/main" id="{126C5A2C-A6F1-B156-164F-E8E0E53DA0C1}"/>
              </a:ext>
            </a:extLst>
          </p:cNvPr>
          <p:cNvPicPr>
            <a:picLocks noChangeAspect="1" noChangeArrowheads="1"/>
          </p:cNvPicPr>
          <p:nvPr/>
        </p:nvPicPr>
        <p:blipFill>
          <a:blip r:embed="rId2"/>
          <a:srcRect/>
          <a:stretch>
            <a:fillRect/>
          </a:stretch>
        </p:blipFill>
        <p:spPr bwMode="auto">
          <a:xfrm>
            <a:off x="813679" y="3307651"/>
            <a:ext cx="1079500" cy="1008063"/>
          </a:xfrm>
          <a:prstGeom prst="rect">
            <a:avLst/>
          </a:prstGeom>
          <a:noFill/>
          <a:ln w="9525">
            <a:noFill/>
            <a:miter lim="800000"/>
            <a:headEnd/>
            <a:tailEnd/>
          </a:ln>
        </p:spPr>
      </p:pic>
      <p:sp>
        <p:nvSpPr>
          <p:cNvPr id="11" name="TextBox 10">
            <a:extLst>
              <a:ext uri="{FF2B5EF4-FFF2-40B4-BE49-F238E27FC236}">
                <a16:creationId xmlns:a16="http://schemas.microsoft.com/office/drawing/2014/main" id="{28DB056F-4499-5BA9-F545-730BA77EBE83}"/>
              </a:ext>
            </a:extLst>
          </p:cNvPr>
          <p:cNvSpPr txBox="1"/>
          <p:nvPr/>
        </p:nvSpPr>
        <p:spPr>
          <a:xfrm>
            <a:off x="1020282" y="3018144"/>
            <a:ext cx="2800767" cy="369332"/>
          </a:xfrm>
          <a:prstGeom prst="rect">
            <a:avLst/>
          </a:prstGeom>
          <a:noFill/>
        </p:spPr>
        <p:txBody>
          <a:bodyPr wrap="none" rtlCol="0">
            <a:spAutoFit/>
          </a:bodyPr>
          <a:lstStyle/>
          <a:p>
            <a:r>
              <a:rPr lang="en-GB" b="1" dirty="0"/>
              <a:t>1 x Hardcopy submission</a:t>
            </a:r>
            <a:endParaRPr lang="en-ZA" sz="1600" dirty="0">
              <a:solidFill>
                <a:prstClr val="black"/>
              </a:solidFill>
              <a:latin typeface="Arial" panose="020B0604020202020204"/>
            </a:endParaRPr>
          </a:p>
        </p:txBody>
      </p:sp>
      <p:sp>
        <p:nvSpPr>
          <p:cNvPr id="13" name="Text Box 8">
            <a:extLst>
              <a:ext uri="{FF2B5EF4-FFF2-40B4-BE49-F238E27FC236}">
                <a16:creationId xmlns:a16="http://schemas.microsoft.com/office/drawing/2014/main" id="{DF949600-17BD-D0F1-543E-7314CBE272A0}"/>
              </a:ext>
            </a:extLst>
          </p:cNvPr>
          <p:cNvSpPr txBox="1">
            <a:spLocks noChangeArrowheads="1"/>
          </p:cNvSpPr>
          <p:nvPr/>
        </p:nvSpPr>
        <p:spPr bwMode="auto">
          <a:xfrm flipH="1">
            <a:off x="3504786" y="3621706"/>
            <a:ext cx="384600" cy="369332"/>
          </a:xfrm>
          <a:prstGeom prst="rect">
            <a:avLst/>
          </a:prstGeom>
          <a:noFill/>
          <a:ln w="9525">
            <a:noFill/>
            <a:miter lim="800000"/>
            <a:headEnd/>
            <a:tailEnd/>
          </a:ln>
        </p:spPr>
        <p:txBody>
          <a:bodyPr wrap="square">
            <a:spAutoFit/>
          </a:bodyPr>
          <a:lstStyle/>
          <a:p>
            <a:r>
              <a:rPr lang="en-ZA" dirty="0">
                <a:solidFill>
                  <a:prstClr val="black"/>
                </a:solidFill>
                <a:latin typeface="Arial" panose="020B0604020202020204"/>
              </a:rPr>
              <a:t>+</a:t>
            </a:r>
            <a:endParaRPr lang="en-GB" dirty="0">
              <a:solidFill>
                <a:prstClr val="black"/>
              </a:solidFill>
              <a:latin typeface="Arial" panose="020B0604020202020204"/>
            </a:endParaRPr>
          </a:p>
        </p:txBody>
      </p:sp>
      <p:pic>
        <p:nvPicPr>
          <p:cNvPr id="19" name="Picture 18">
            <a:extLst>
              <a:ext uri="{FF2B5EF4-FFF2-40B4-BE49-F238E27FC236}">
                <a16:creationId xmlns:a16="http://schemas.microsoft.com/office/drawing/2014/main" id="{24779773-3B02-F27A-7AB5-4B498D306621}"/>
              </a:ext>
            </a:extLst>
          </p:cNvPr>
          <p:cNvPicPr>
            <a:picLocks noChangeAspect="1"/>
          </p:cNvPicPr>
          <p:nvPr/>
        </p:nvPicPr>
        <p:blipFill>
          <a:blip r:embed="rId3"/>
          <a:stretch>
            <a:fillRect/>
          </a:stretch>
        </p:blipFill>
        <p:spPr>
          <a:xfrm>
            <a:off x="5291783" y="3406070"/>
            <a:ext cx="1009650" cy="737391"/>
          </a:xfrm>
          <a:prstGeom prst="rect">
            <a:avLst/>
          </a:prstGeom>
        </p:spPr>
      </p:pic>
      <p:sp>
        <p:nvSpPr>
          <p:cNvPr id="23" name="Right Brace 22">
            <a:extLst>
              <a:ext uri="{FF2B5EF4-FFF2-40B4-BE49-F238E27FC236}">
                <a16:creationId xmlns:a16="http://schemas.microsoft.com/office/drawing/2014/main" id="{F689AAC5-8FD2-68A6-C4E3-08B586AB3D2F}"/>
              </a:ext>
            </a:extLst>
          </p:cNvPr>
          <p:cNvSpPr/>
          <p:nvPr/>
        </p:nvSpPr>
        <p:spPr bwMode="auto">
          <a:xfrm flipV="1">
            <a:off x="8512196" y="3018144"/>
            <a:ext cx="377952" cy="983359"/>
          </a:xfrm>
          <a:prstGeom prst="rightBrace">
            <a:avLst/>
          </a:prstGeom>
          <a:solidFill>
            <a:sysClr val="window" lastClr="FFFFFF"/>
          </a:solidFill>
          <a:ln w="9525" cap="flat" cmpd="sng" algn="ctr">
            <a:solidFill>
              <a:sysClr val="windowText" lastClr="000000"/>
            </a:solidFill>
            <a:prstDash val="solid"/>
            <a:round/>
            <a:headEnd type="none" w="med" len="med"/>
            <a:tailEnd type="none" w="med" len="med"/>
          </a:ln>
          <a:effectLst/>
        </p:spPr>
        <p:txBody>
          <a:bodyPr vert="horz" wrap="square" lIns="3810" tIns="0" rIns="3810" bIns="0" numCol="1" rtlCol="0" anchor="ctr" anchorCtr="0" compatLnSpc="1">
            <a:prstTxWarp prst="textNoShape">
              <a:avLst/>
            </a:prstTxWarp>
          </a:bodyPr>
          <a:lstStyle/>
          <a:p>
            <a:pPr marL="0" marR="0" lvl="0" indent="0" defTabSz="895350" eaLnBrk="1" fontAlgn="base" latinLnBrk="0" hangingPunct="1">
              <a:lnSpc>
                <a:spcPct val="100000"/>
              </a:lnSpc>
              <a:spcBef>
                <a:spcPct val="0"/>
              </a:spcBef>
              <a:spcAft>
                <a:spcPct val="0"/>
              </a:spcAft>
              <a:buClrTx/>
              <a:buSzPct val="120000"/>
              <a:buFontTx/>
              <a:buNone/>
              <a:tabLst/>
              <a:defRPr/>
            </a:pPr>
            <a:endParaRPr kumimoji="0" lang="en-ZA" sz="1600" b="1" i="0" u="none" strike="noStrike" kern="0" cap="none" spc="0" normalizeH="0" baseline="0" noProof="0" dirty="0">
              <a:ln>
                <a:noFill/>
              </a:ln>
              <a:solidFill>
                <a:prstClr val="black"/>
              </a:solidFill>
              <a:effectLst/>
              <a:uLnTx/>
              <a:uFillTx/>
              <a:latin typeface="Arial" charset="0"/>
            </a:endParaRPr>
          </a:p>
        </p:txBody>
      </p:sp>
      <p:sp>
        <p:nvSpPr>
          <p:cNvPr id="25" name="TextBox 24">
            <a:extLst>
              <a:ext uri="{FF2B5EF4-FFF2-40B4-BE49-F238E27FC236}">
                <a16:creationId xmlns:a16="http://schemas.microsoft.com/office/drawing/2014/main" id="{BC09923A-4459-EC4B-6291-C5BAD239A9EE}"/>
              </a:ext>
            </a:extLst>
          </p:cNvPr>
          <p:cNvSpPr txBox="1"/>
          <p:nvPr/>
        </p:nvSpPr>
        <p:spPr>
          <a:xfrm>
            <a:off x="9093199" y="3298196"/>
            <a:ext cx="2626049" cy="492443"/>
          </a:xfrm>
          <a:prstGeom prst="rect">
            <a:avLst/>
          </a:prstGeom>
          <a:noFill/>
        </p:spPr>
        <p:txBody>
          <a:bodyPr wrap="square" rtlCol="0">
            <a:spAutoFit/>
          </a:bodyPr>
          <a:lstStyle/>
          <a:p>
            <a:r>
              <a:rPr lang="en-ZA" sz="1600" b="1" dirty="0">
                <a:solidFill>
                  <a:srgbClr val="FF0000"/>
                </a:solidFill>
                <a:latin typeface="Arial" panose="020B0604020202020204"/>
              </a:rPr>
              <a:t>Content of File 1 and 2</a:t>
            </a:r>
            <a:endParaRPr lang="en-ZA" sz="1600" b="1" dirty="0">
              <a:solidFill>
                <a:prstClr val="black"/>
              </a:solidFill>
              <a:latin typeface="Arial" panose="020B0604020202020204"/>
            </a:endParaRPr>
          </a:p>
          <a:p>
            <a:endParaRPr lang="en-ZA" sz="1000" b="1" dirty="0">
              <a:solidFill>
                <a:prstClr val="black"/>
              </a:solidFill>
              <a:latin typeface="Arial" panose="020B0604020202020204"/>
            </a:endParaRPr>
          </a:p>
        </p:txBody>
      </p:sp>
      <p:sp>
        <p:nvSpPr>
          <p:cNvPr id="27" name="TextBox 10">
            <a:extLst>
              <a:ext uri="{FF2B5EF4-FFF2-40B4-BE49-F238E27FC236}">
                <a16:creationId xmlns:a16="http://schemas.microsoft.com/office/drawing/2014/main" id="{67285310-6915-2967-6655-515786068649}"/>
              </a:ext>
            </a:extLst>
          </p:cNvPr>
          <p:cNvSpPr txBox="1">
            <a:spLocks noChangeArrowheads="1"/>
          </p:cNvSpPr>
          <p:nvPr/>
        </p:nvSpPr>
        <p:spPr bwMode="auto">
          <a:xfrm>
            <a:off x="2429691" y="4335376"/>
            <a:ext cx="3043516" cy="584200"/>
          </a:xfrm>
          <a:prstGeom prst="rect">
            <a:avLst/>
          </a:prstGeom>
          <a:noFill/>
          <a:ln w="9525">
            <a:noFill/>
            <a:miter lim="800000"/>
            <a:headEnd/>
            <a:tailEnd/>
          </a:ln>
        </p:spPr>
        <p:txBody>
          <a:bodyPr wrap="square">
            <a:spAutoFit/>
          </a:bodyPr>
          <a:lstStyle/>
          <a:p>
            <a:r>
              <a:rPr lang="en-ZA" sz="3200" b="1" dirty="0">
                <a:latin typeface="Arial" panose="020B0604020202020204"/>
              </a:rPr>
              <a:t>TENDER BOX</a:t>
            </a:r>
          </a:p>
        </p:txBody>
      </p:sp>
      <p:sp>
        <p:nvSpPr>
          <p:cNvPr id="29" name="TextBox 11">
            <a:extLst>
              <a:ext uri="{FF2B5EF4-FFF2-40B4-BE49-F238E27FC236}">
                <a16:creationId xmlns:a16="http://schemas.microsoft.com/office/drawing/2014/main" id="{D76C924A-7471-5105-156A-A8BD57076EEC}"/>
              </a:ext>
            </a:extLst>
          </p:cNvPr>
          <p:cNvSpPr txBox="1">
            <a:spLocks noChangeArrowheads="1"/>
          </p:cNvSpPr>
          <p:nvPr/>
        </p:nvSpPr>
        <p:spPr bwMode="auto">
          <a:xfrm>
            <a:off x="1353429" y="4922766"/>
            <a:ext cx="5429250" cy="369332"/>
          </a:xfrm>
          <a:prstGeom prst="rect">
            <a:avLst/>
          </a:prstGeom>
          <a:noFill/>
          <a:ln w="9525">
            <a:noFill/>
            <a:miter lim="800000"/>
            <a:headEnd/>
            <a:tailEnd/>
          </a:ln>
        </p:spPr>
        <p:txBody>
          <a:bodyPr>
            <a:spAutoFit/>
          </a:bodyPr>
          <a:lstStyle/>
          <a:p>
            <a:pPr algn="ctr"/>
            <a:r>
              <a:rPr lang="en-US" dirty="0">
                <a:latin typeface="Arial" panose="020B0604020202020204"/>
              </a:rPr>
              <a:t>Email submission </a:t>
            </a:r>
            <a:endParaRPr lang="en-ZA" dirty="0">
              <a:latin typeface="Arial" panose="020B0604020202020204"/>
            </a:endParaRPr>
          </a:p>
        </p:txBody>
      </p:sp>
      <p:sp>
        <p:nvSpPr>
          <p:cNvPr id="31" name="TextBox 12">
            <a:extLst>
              <a:ext uri="{FF2B5EF4-FFF2-40B4-BE49-F238E27FC236}">
                <a16:creationId xmlns:a16="http://schemas.microsoft.com/office/drawing/2014/main" id="{B73C2D1F-2E2B-6BF3-F6A9-9091855E1238}"/>
              </a:ext>
            </a:extLst>
          </p:cNvPr>
          <p:cNvSpPr txBox="1">
            <a:spLocks noChangeArrowheads="1"/>
          </p:cNvSpPr>
          <p:nvPr/>
        </p:nvSpPr>
        <p:spPr bwMode="auto">
          <a:xfrm>
            <a:off x="145141" y="5404718"/>
            <a:ext cx="8739926" cy="369332"/>
          </a:xfrm>
          <a:prstGeom prst="rect">
            <a:avLst/>
          </a:prstGeom>
          <a:noFill/>
          <a:ln w="9525">
            <a:noFill/>
            <a:miter lim="800000"/>
            <a:headEnd/>
            <a:tailEnd/>
          </a:ln>
        </p:spPr>
        <p:txBody>
          <a:bodyPr wrap="square">
            <a:spAutoFit/>
          </a:bodyPr>
          <a:lstStyle/>
          <a:p>
            <a:pPr indent="84138"/>
            <a:r>
              <a:rPr lang="en-ZA" dirty="0">
                <a:latin typeface="Arial" panose="020B0604020202020204"/>
              </a:rPr>
              <a:t>Any enquiries must be referred, in writing via email: </a:t>
            </a:r>
            <a:r>
              <a:rPr lang="en-ZA" dirty="0">
                <a:latin typeface="Arial" panose="020B0604020202020204"/>
                <a:hlinkClick r:id="rId4">
                  <a:extLst>
                    <a:ext uri="{A12FA001-AC4F-418D-AE19-62706E023703}">
                      <ahyp:hlinkClr xmlns:ahyp="http://schemas.microsoft.com/office/drawing/2018/hyperlinkcolor" val="tx"/>
                    </a:ext>
                  </a:extLst>
                </a:hlinkClick>
              </a:rPr>
              <a:t>tenderoffice@sars.gov.za</a:t>
            </a:r>
            <a:endParaRPr lang="en-ZA" dirty="0">
              <a:latin typeface="Arial" panose="020B0604020202020204"/>
            </a:endParaRPr>
          </a:p>
        </p:txBody>
      </p:sp>
      <p:sp>
        <p:nvSpPr>
          <p:cNvPr id="33" name="TextBox 32">
            <a:extLst>
              <a:ext uri="{FF2B5EF4-FFF2-40B4-BE49-F238E27FC236}">
                <a16:creationId xmlns:a16="http://schemas.microsoft.com/office/drawing/2014/main" id="{4F8BC0B1-F3A6-BE02-93C0-5DC2B318226F}"/>
              </a:ext>
            </a:extLst>
          </p:cNvPr>
          <p:cNvSpPr txBox="1"/>
          <p:nvPr/>
        </p:nvSpPr>
        <p:spPr>
          <a:xfrm>
            <a:off x="4515104" y="3024150"/>
            <a:ext cx="6162040" cy="261610"/>
          </a:xfrm>
          <a:prstGeom prst="rect">
            <a:avLst/>
          </a:prstGeom>
          <a:noFill/>
        </p:spPr>
        <p:txBody>
          <a:bodyPr wrap="square">
            <a:spAutoFit/>
          </a:bodyPr>
          <a:lstStyle/>
          <a:p>
            <a:r>
              <a:rPr lang="en-GB" sz="1800" b="1" dirty="0">
                <a:effectLst/>
                <a:latin typeface="+mn-lt"/>
                <a:ea typeface="Times New Roman" panose="02020603050405020304" pitchFamily="18" charset="0"/>
                <a:cs typeface="Times New Roman" panose="02020603050405020304" pitchFamily="18" charset="0"/>
              </a:rPr>
              <a:t>1 x Electronic submission</a:t>
            </a:r>
            <a:endParaRPr lang="en-ZA" dirty="0"/>
          </a:p>
        </p:txBody>
      </p:sp>
    </p:spTree>
    <p:extLst>
      <p:ext uri="{BB962C8B-B14F-4D97-AF65-F5344CB8AC3E}">
        <p14:creationId xmlns:p14="http://schemas.microsoft.com/office/powerpoint/2010/main" val="4262472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AF272D-AADE-31D1-1C70-14C5964A3028}"/>
              </a:ext>
            </a:extLst>
          </p:cNvPr>
          <p:cNvSpPr txBox="1">
            <a:spLocks noGrp="1"/>
          </p:cNvSpPr>
          <p:nvPr>
            <p:ph type="ctrTitle"/>
          </p:nvPr>
        </p:nvSpPr>
        <p:spPr>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nSpc>
                <a:spcPct val="100000"/>
              </a:lnSpc>
              <a:spcBef>
                <a:spcPts val="0"/>
              </a:spcBef>
              <a:defRPr/>
            </a:pPr>
            <a:r>
              <a:rPr lang="en-ZA" sz="2500" b="1" dirty="0">
                <a:solidFill>
                  <a:srgbClr val="5B9BD5">
                    <a:lumMod val="75000"/>
                  </a:srgbClr>
                </a:solidFill>
                <a:effectLst>
                  <a:outerShdw blurRad="38100" dist="38100" dir="2700000" algn="tl">
                    <a:srgbClr val="000000">
                      <a:alpha val="43137"/>
                    </a:srgbClr>
                  </a:outerShdw>
                </a:effectLst>
                <a:latin typeface="Lato" panose="020F0502020204030203" pitchFamily="34" charset="0"/>
                <a:ea typeface="Lato" panose="020F0502020204030203" pitchFamily="34" charset="0"/>
                <a:cs typeface="Lato" panose="020F0502020204030203" pitchFamily="34" charset="0"/>
              </a:rPr>
              <a:t>FILE 1: </a:t>
            </a:r>
            <a:r>
              <a:rPr lang="en-GB" sz="2800" dirty="0">
                <a:solidFill>
                  <a:schemeClr val="tx1"/>
                </a:solidFill>
              </a:rPr>
              <a:t> Hardcopy submission</a:t>
            </a:r>
            <a:br>
              <a:rPr lang="en-ZA" sz="2400" dirty="0">
                <a:solidFill>
                  <a:schemeClr val="tx1"/>
                </a:solidFill>
                <a:latin typeface="Arial" panose="020B0604020202020204"/>
              </a:rPr>
            </a:br>
            <a:r>
              <a:rPr lang="en-GB" sz="2800" dirty="0">
                <a:solidFill>
                  <a:schemeClr val="tx1"/>
                </a:solidFill>
              </a:rPr>
              <a:t> </a:t>
            </a:r>
            <a:endParaRPr lang="en-ZA" sz="25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053093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F80D32F-0283-BBF6-AF3C-96F6500C8ED2}"/>
              </a:ext>
            </a:extLst>
          </p:cNvPr>
          <p:cNvSpPr txBox="1">
            <a:spLocks/>
          </p:cNvSpPr>
          <p:nvPr/>
        </p:nvSpPr>
        <p:spPr>
          <a:xfrm>
            <a:off x="480374" y="343203"/>
            <a:ext cx="11231252" cy="556182"/>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defRPr/>
            </a:pPr>
            <a:r>
              <a:rPr lang="en-GB" sz="2800" b="1" dirty="0">
                <a:solidFill>
                  <a:schemeClr val="tx1"/>
                </a:solidFill>
                <a:latin typeface="+mn-lt"/>
                <a:ea typeface="+mn-ea"/>
                <a:cs typeface="+mn-cs"/>
              </a:rPr>
              <a:t>Hardcopy submission</a:t>
            </a:r>
            <a:endParaRPr lang="en-ZA" sz="2800" b="1" dirty="0">
              <a:solidFill>
                <a:schemeClr val="tx1"/>
              </a:solidFill>
              <a:latin typeface="+mn-lt"/>
              <a:ea typeface="+mn-ea"/>
              <a:cs typeface="+mn-cs"/>
            </a:endParaRPr>
          </a:p>
        </p:txBody>
      </p:sp>
      <p:sp>
        <p:nvSpPr>
          <p:cNvPr id="7" name="Rectangle 43">
            <a:extLst>
              <a:ext uri="{FF2B5EF4-FFF2-40B4-BE49-F238E27FC236}">
                <a16:creationId xmlns:a16="http://schemas.microsoft.com/office/drawing/2014/main" id="{3FC8C6A9-100C-9EE4-F054-65D553295612}"/>
              </a:ext>
            </a:extLst>
          </p:cNvPr>
          <p:cNvSpPr>
            <a:spLocks noChangeArrowheads="1"/>
          </p:cNvSpPr>
          <p:nvPr/>
        </p:nvSpPr>
        <p:spPr bwMode="auto">
          <a:xfrm>
            <a:off x="1244912" y="1412622"/>
            <a:ext cx="1201994"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1</a:t>
            </a:r>
          </a:p>
        </p:txBody>
      </p:sp>
      <p:sp>
        <p:nvSpPr>
          <p:cNvPr id="9" name="44 CuadroTexto">
            <a:extLst>
              <a:ext uri="{FF2B5EF4-FFF2-40B4-BE49-F238E27FC236}">
                <a16:creationId xmlns:a16="http://schemas.microsoft.com/office/drawing/2014/main" id="{B8979547-E77F-A7FA-53D5-9B49CFFF03E7}"/>
              </a:ext>
            </a:extLst>
          </p:cNvPr>
          <p:cNvSpPr txBox="1"/>
          <p:nvPr/>
        </p:nvSpPr>
        <p:spPr>
          <a:xfrm>
            <a:off x="2771615" y="1412622"/>
            <a:ext cx="4850537" cy="845177"/>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95250" marR="0" lvl="0" indent="0" defTabSz="914400" eaLnBrk="1" fontAlgn="auto" latinLnBrk="0" hangingPunct="1">
              <a:lnSpc>
                <a:spcPct val="150000"/>
              </a:lnSpc>
              <a:spcBef>
                <a:spcPts val="0"/>
              </a:spcBef>
              <a:spcAft>
                <a:spcPts val="0"/>
              </a:spcAft>
              <a:buClrTx/>
              <a:buSzTx/>
              <a:buFontTx/>
              <a:buNone/>
              <a:tabLst>
                <a:tab pos="273050" algn="l"/>
              </a:tabLst>
              <a:defRPr/>
            </a:pPr>
            <a:r>
              <a:rPr kumimoji="0" lang="en-US" b="1" i="0" u="sng" strike="noStrike" kern="0" cap="none" spc="0" normalizeH="0" baseline="0" noProof="0" dirty="0">
                <a:ln>
                  <a:noFill/>
                </a:ln>
                <a:effectLst/>
                <a:uLnTx/>
                <a:uFillTx/>
                <a:latin typeface="Arial" panose="020B0604020202020204"/>
              </a:rPr>
              <a:t>Pre-qualification documents </a:t>
            </a:r>
          </a:p>
          <a:p>
            <a:pPr marL="266700" marR="0" lvl="0" indent="-171450" defTabSz="914400" eaLnBrk="1" fontAlgn="auto" latinLnBrk="0" hangingPunct="1">
              <a:lnSpc>
                <a:spcPct val="150000"/>
              </a:lnSpc>
              <a:spcBef>
                <a:spcPts val="0"/>
              </a:spcBef>
              <a:spcAft>
                <a:spcPts val="0"/>
              </a:spcAft>
              <a:buClrTx/>
              <a:buSzTx/>
              <a:buFont typeface="Arial" pitchFamily="34" charset="0"/>
              <a:buChar char="•"/>
              <a:tabLst>
                <a:tab pos="273050" algn="l"/>
              </a:tabLst>
              <a:defRPr/>
            </a:pPr>
            <a:r>
              <a:rPr kumimoji="0" lang="en-US" b="0" i="0" u="none" strike="noStrike" kern="0" cap="none" spc="0" normalizeH="0" baseline="0" noProof="0" dirty="0">
                <a:ln>
                  <a:noFill/>
                </a:ln>
                <a:effectLst/>
                <a:uLnTx/>
                <a:uFillTx/>
                <a:latin typeface="Arial" panose="020B0604020202020204"/>
              </a:rPr>
              <a:t>SBD documents and other documents</a:t>
            </a:r>
          </a:p>
        </p:txBody>
      </p:sp>
      <p:sp>
        <p:nvSpPr>
          <p:cNvPr id="11" name="Rectangle 43">
            <a:extLst>
              <a:ext uri="{FF2B5EF4-FFF2-40B4-BE49-F238E27FC236}">
                <a16:creationId xmlns:a16="http://schemas.microsoft.com/office/drawing/2014/main" id="{70C7011F-84AB-ED60-CA67-FBFEBD0D32CA}"/>
              </a:ext>
            </a:extLst>
          </p:cNvPr>
          <p:cNvSpPr>
            <a:spLocks noChangeArrowheads="1"/>
          </p:cNvSpPr>
          <p:nvPr/>
        </p:nvSpPr>
        <p:spPr bwMode="auto">
          <a:xfrm>
            <a:off x="1218073" y="3147082"/>
            <a:ext cx="1201994"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2</a:t>
            </a:r>
          </a:p>
        </p:txBody>
      </p:sp>
      <p:sp>
        <p:nvSpPr>
          <p:cNvPr id="13" name="44 CuadroTexto">
            <a:extLst>
              <a:ext uri="{FF2B5EF4-FFF2-40B4-BE49-F238E27FC236}">
                <a16:creationId xmlns:a16="http://schemas.microsoft.com/office/drawing/2014/main" id="{FC8C82B7-1369-3E81-D98A-153FF8309D50}"/>
              </a:ext>
            </a:extLst>
          </p:cNvPr>
          <p:cNvSpPr txBox="1"/>
          <p:nvPr/>
        </p:nvSpPr>
        <p:spPr>
          <a:xfrm>
            <a:off x="2771615" y="3146554"/>
            <a:ext cx="4823698" cy="1722205"/>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a:p>
            <a:pPr marL="95250" marR="0" lvl="0" indent="0" defTabSz="914400" eaLnBrk="1" fontAlgn="auto" latinLnBrk="0" hangingPunct="1">
              <a:lnSpc>
                <a:spcPct val="150000"/>
              </a:lnSpc>
              <a:spcBef>
                <a:spcPts val="0"/>
              </a:spcBef>
              <a:spcAft>
                <a:spcPts val="0"/>
              </a:spcAft>
              <a:buClrTx/>
              <a:buSzTx/>
              <a:buFontTx/>
              <a:buNone/>
              <a:tabLst/>
              <a:defRPr/>
            </a:pPr>
            <a:r>
              <a:rPr kumimoji="0" lang="en-ZA" b="1" i="0" u="sng" strike="noStrike" kern="0" cap="none" spc="0" normalizeH="0" baseline="0" noProof="0" dirty="0">
                <a:ln>
                  <a:noFill/>
                </a:ln>
                <a:effectLst/>
                <a:uLnTx/>
                <a:uFillTx/>
                <a:latin typeface="Arial" panose="020B0604020202020204"/>
                <a:cs typeface="Arial" panose="020B0604020202020204" pitchFamily="34" charset="0"/>
              </a:rPr>
              <a:t>Technical Response </a:t>
            </a:r>
          </a:p>
          <a:p>
            <a:pPr marL="266700" marR="0" lvl="0" indent="-171450" defTabSz="914400" eaLnBrk="1" fontAlgn="auto" latinLnBrk="0" hangingPunct="1">
              <a:lnSpc>
                <a:spcPct val="150000"/>
              </a:lnSpc>
              <a:spcBef>
                <a:spcPts val="0"/>
              </a:spcBef>
              <a:spcAft>
                <a:spcPts val="0"/>
              </a:spcAft>
              <a:buClrTx/>
              <a:buSzTx/>
              <a:buFont typeface="Arial" pitchFamily="34" charset="0"/>
              <a:buChar char="•"/>
              <a:tabLst>
                <a:tab pos="273050" algn="l"/>
              </a:tabLst>
              <a:defRPr/>
            </a:pPr>
            <a:r>
              <a:rPr kumimoji="0" lang="en-ZA" b="0" i="0" u="none" strike="noStrike" kern="0" cap="none" spc="0" normalizeH="0" baseline="0" noProof="0" dirty="0">
                <a:ln>
                  <a:noFill/>
                </a:ln>
                <a:effectLst/>
                <a:uLnTx/>
                <a:uFillTx/>
                <a:latin typeface="Arial" panose="020B0604020202020204"/>
              </a:rPr>
              <a:t>Response to technical requirements </a:t>
            </a:r>
          </a:p>
          <a:p>
            <a:pPr marL="266700" marR="0" lvl="0" indent="-171450" defTabSz="914400" eaLnBrk="1" fontAlgn="auto" latinLnBrk="0" hangingPunct="1">
              <a:lnSpc>
                <a:spcPct val="150000"/>
              </a:lnSpc>
              <a:spcBef>
                <a:spcPts val="0"/>
              </a:spcBef>
              <a:spcAft>
                <a:spcPts val="0"/>
              </a:spcAft>
              <a:buClrTx/>
              <a:buSzTx/>
              <a:buFont typeface="Arial" pitchFamily="34" charset="0"/>
              <a:buChar char="•"/>
              <a:tabLst>
                <a:tab pos="273050" algn="l"/>
              </a:tabLst>
              <a:defRPr/>
            </a:pPr>
            <a:r>
              <a:rPr kumimoji="0" lang="en-ZA" b="0" i="0" u="none" strike="noStrike" kern="0" cap="none" spc="0" normalizeH="0" baseline="0" noProof="0" dirty="0">
                <a:ln>
                  <a:noFill/>
                </a:ln>
                <a:effectLst/>
                <a:uLnTx/>
                <a:uFillTx/>
                <a:latin typeface="Arial" panose="020B0604020202020204"/>
              </a:rPr>
              <a:t>Supporting documents for technical requirements</a:t>
            </a:r>
            <a:endParaRPr kumimoji="0" lang="en-US" b="0" i="0" u="none" strike="noStrike" kern="0" cap="none" spc="0" normalizeH="0" baseline="0" noProof="0" dirty="0">
              <a:ln>
                <a:noFill/>
              </a:ln>
              <a:effectLst/>
              <a:uLnTx/>
              <a:uFillTx/>
              <a:latin typeface="Arial" panose="020B0604020202020204"/>
            </a:endParaRPr>
          </a:p>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p:txBody>
      </p:sp>
    </p:spTree>
    <p:extLst>
      <p:ext uri="{BB962C8B-B14F-4D97-AF65-F5344CB8AC3E}">
        <p14:creationId xmlns:p14="http://schemas.microsoft.com/office/powerpoint/2010/main" val="4243511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B436-BABC-2AB5-D3F4-8050F6ECE71E}"/>
              </a:ext>
            </a:extLst>
          </p:cNvPr>
          <p:cNvSpPr>
            <a:spLocks noGrp="1"/>
          </p:cNvSpPr>
          <p:nvPr>
            <p:ph type="ctrTitle"/>
          </p:nvPr>
        </p:nvSpPr>
        <p:spPr>
          <a:xfrm>
            <a:off x="2734807" y="2302194"/>
            <a:ext cx="7669033" cy="712787"/>
          </a:xfrm>
        </p:spPr>
        <p:txBody>
          <a:bodyPr>
            <a:normAutofit fontScale="90000"/>
          </a:bodyPr>
          <a:lstStyle/>
          <a:p>
            <a:r>
              <a:rPr lang="en-ZA" dirty="0">
                <a:solidFill>
                  <a:srgbClr val="5B9BD5">
                    <a:lumMod val="75000"/>
                  </a:srgbClr>
                </a:solidFill>
                <a:effectLst>
                  <a:outerShdw blurRad="38100" dist="38100" dir="2700000" algn="tl">
                    <a:srgbClr val="000000">
                      <a:alpha val="43137"/>
                    </a:srgbClr>
                  </a:outerShdw>
                </a:effectLst>
                <a:latin typeface="Arial" panose="020B0604020202020204"/>
              </a:rPr>
              <a:t>FILE 2: </a:t>
            </a:r>
            <a:r>
              <a:rPr lang="en-GB" dirty="0">
                <a:solidFill>
                  <a:schemeClr val="tx1"/>
                </a:solidFill>
              </a:rPr>
              <a:t>Hardcopy submission</a:t>
            </a:r>
            <a:br>
              <a:rPr lang="en-ZA" sz="3200" dirty="0">
                <a:solidFill>
                  <a:schemeClr val="tx1"/>
                </a:solidFill>
                <a:latin typeface="Arial" panose="020B0604020202020204"/>
              </a:rPr>
            </a:br>
            <a:r>
              <a:rPr lang="en-GB" dirty="0">
                <a:solidFill>
                  <a:schemeClr val="tx1"/>
                </a:solidFill>
              </a:rPr>
              <a:t> </a:t>
            </a:r>
            <a:endParaRPr lang="en-ZA" dirty="0"/>
          </a:p>
        </p:txBody>
      </p:sp>
    </p:spTree>
    <p:extLst>
      <p:ext uri="{BB962C8B-B14F-4D97-AF65-F5344CB8AC3E}">
        <p14:creationId xmlns:p14="http://schemas.microsoft.com/office/powerpoint/2010/main" val="138280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3">
            <a:extLst>
              <a:ext uri="{FF2B5EF4-FFF2-40B4-BE49-F238E27FC236}">
                <a16:creationId xmlns:a16="http://schemas.microsoft.com/office/drawing/2014/main" id="{A60B4477-FA3B-197A-CE12-16A3B0796638}"/>
              </a:ext>
            </a:extLst>
          </p:cNvPr>
          <p:cNvSpPr>
            <a:spLocks noChangeArrowheads="1"/>
          </p:cNvSpPr>
          <p:nvPr/>
        </p:nvSpPr>
        <p:spPr bwMode="auto">
          <a:xfrm>
            <a:off x="1324246" y="1188992"/>
            <a:ext cx="1180993"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1</a:t>
            </a:r>
          </a:p>
        </p:txBody>
      </p:sp>
      <p:sp>
        <p:nvSpPr>
          <p:cNvPr id="7" name="Rectangle 43">
            <a:extLst>
              <a:ext uri="{FF2B5EF4-FFF2-40B4-BE49-F238E27FC236}">
                <a16:creationId xmlns:a16="http://schemas.microsoft.com/office/drawing/2014/main" id="{379580FA-0E9C-B64F-3859-A5F257E92057}"/>
              </a:ext>
            </a:extLst>
          </p:cNvPr>
          <p:cNvSpPr>
            <a:spLocks noChangeArrowheads="1"/>
          </p:cNvSpPr>
          <p:nvPr/>
        </p:nvSpPr>
        <p:spPr bwMode="auto">
          <a:xfrm>
            <a:off x="1304145" y="2395745"/>
            <a:ext cx="1221196" cy="576620"/>
          </a:xfrm>
          <a:prstGeom prst="rect">
            <a:avLst/>
          </a:prstGeom>
          <a:solidFill>
            <a:srgbClr val="FFFFFF"/>
          </a:solidFill>
          <a:ln w="9525" algn="ctr">
            <a:solidFill>
              <a:schemeClr val="tx2"/>
            </a:solidFill>
            <a:miter lim="800000"/>
            <a:headEnd/>
            <a:tailEnd/>
          </a:ln>
          <a:effectLst>
            <a:outerShdw dist="38100" dir="2700000" algn="tl" rotWithShape="0">
              <a:srgbClr val="000000">
                <a:alpha val="39999"/>
              </a:srgbClr>
            </a:outerShdw>
          </a:effectLst>
        </p:spPr>
        <p:txBody>
          <a:bodyPr wrap="none" anchor="ctr"/>
          <a:lstStyle/>
          <a:p>
            <a:pPr>
              <a:defRPr/>
            </a:pPr>
            <a:r>
              <a:rPr lang="en-US" dirty="0">
                <a:solidFill>
                  <a:schemeClr val="tx2"/>
                </a:solidFill>
                <a:latin typeface="Arial" panose="020B0604020202020204" pitchFamily="34" charset="0"/>
                <a:cs typeface="Arial" panose="020B0604020202020204" pitchFamily="34" charset="0"/>
              </a:rPr>
              <a:t>Exhibit  2</a:t>
            </a:r>
          </a:p>
        </p:txBody>
      </p:sp>
      <p:sp>
        <p:nvSpPr>
          <p:cNvPr id="9" name="Rectangle 43">
            <a:extLst>
              <a:ext uri="{FF2B5EF4-FFF2-40B4-BE49-F238E27FC236}">
                <a16:creationId xmlns:a16="http://schemas.microsoft.com/office/drawing/2014/main" id="{37A44689-79D0-DA6E-5764-4341A097D710}"/>
              </a:ext>
            </a:extLst>
          </p:cNvPr>
          <p:cNvSpPr>
            <a:spLocks noChangeArrowheads="1"/>
          </p:cNvSpPr>
          <p:nvPr/>
        </p:nvSpPr>
        <p:spPr bwMode="auto">
          <a:xfrm>
            <a:off x="1304145" y="3928918"/>
            <a:ext cx="1221196"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3</a:t>
            </a:r>
          </a:p>
        </p:txBody>
      </p:sp>
      <p:sp>
        <p:nvSpPr>
          <p:cNvPr id="11" name="44 CuadroTexto">
            <a:extLst>
              <a:ext uri="{FF2B5EF4-FFF2-40B4-BE49-F238E27FC236}">
                <a16:creationId xmlns:a16="http://schemas.microsoft.com/office/drawing/2014/main" id="{31D6DCAD-AB29-164E-9DE7-057744798452}"/>
              </a:ext>
            </a:extLst>
          </p:cNvPr>
          <p:cNvSpPr txBox="1"/>
          <p:nvPr/>
        </p:nvSpPr>
        <p:spPr>
          <a:xfrm>
            <a:off x="3020681" y="1112768"/>
            <a:ext cx="4850537" cy="909072"/>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95250" marR="0" lvl="0" indent="0" defTabSz="914400" eaLnBrk="1" fontAlgn="auto" latinLnBrk="0" hangingPunct="1">
              <a:lnSpc>
                <a:spcPct val="150000"/>
              </a:lnSpc>
              <a:spcBef>
                <a:spcPts val="0"/>
              </a:spcBef>
              <a:spcAft>
                <a:spcPts val="0"/>
              </a:spcAft>
              <a:buClrTx/>
              <a:buSzTx/>
              <a:buFontTx/>
              <a:buNone/>
              <a:tabLst>
                <a:tab pos="273050" algn="l"/>
              </a:tabLst>
              <a:defRPr/>
            </a:pPr>
            <a:r>
              <a:rPr kumimoji="0" lang="en-US" b="1" i="0" u="sng" strike="noStrike" kern="0" cap="none" spc="0" normalizeH="0" baseline="0" noProof="0" dirty="0">
                <a:ln>
                  <a:noFill/>
                </a:ln>
                <a:effectLst/>
                <a:uLnTx/>
                <a:uFillTx/>
                <a:latin typeface="Arial" panose="020B0604020202020204" pitchFamily="34" charset="0"/>
                <a:cs typeface="Arial" panose="020B0604020202020204" pitchFamily="34" charset="0"/>
              </a:rPr>
              <a:t>Pricing</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tab pos="273050" algn="l"/>
              </a:tabLst>
              <a:defRPr/>
            </a:pPr>
            <a:r>
              <a:rPr kumimoji="0" lang="en-US" b="0" i="0" u="none" strike="noStrike" kern="0" cap="none" spc="0" normalizeH="0" baseline="0" noProof="0" dirty="0">
                <a:ln>
                  <a:noFill/>
                </a:ln>
                <a:effectLst/>
                <a:uLnTx/>
                <a:uFillTx/>
                <a:latin typeface="Arial" panose="020B0604020202020204" pitchFamily="34" charset="0"/>
                <a:cs typeface="Arial" panose="020B0604020202020204" pitchFamily="34" charset="0"/>
              </a:rPr>
              <a:t>Annexure C1,C2,and C3</a:t>
            </a:r>
          </a:p>
          <a:p>
            <a:pPr marL="95250" marR="0" lvl="0" indent="0" defTabSz="914400" eaLnBrk="1" fontAlgn="auto" latinLnBrk="0" hangingPunct="1">
              <a:lnSpc>
                <a:spcPct val="150000"/>
              </a:lnSpc>
              <a:spcBef>
                <a:spcPts val="0"/>
              </a:spcBef>
              <a:spcAft>
                <a:spcPts val="0"/>
              </a:spcAft>
              <a:buClrTx/>
              <a:buSzTx/>
              <a:buFontTx/>
              <a:buNone/>
              <a:tabLst>
                <a:tab pos="273050" algn="l"/>
              </a:tabLst>
              <a:defRPr/>
            </a:pPr>
            <a:endParaRPr kumimoji="0" lang="en-US" sz="1200" b="0" i="0" u="none" strike="noStrike" kern="0" cap="none" spc="0" normalizeH="0" baseline="0" noProof="0" dirty="0">
              <a:ln>
                <a:noFill/>
              </a:ln>
              <a:solidFill>
                <a:srgbClr val="44546A"/>
              </a:solidFill>
              <a:effectLst/>
              <a:uLnTx/>
              <a:uFillTx/>
              <a:latin typeface="Arial Narrow" panose="020B0606020202030204" pitchFamily="34" charset="0"/>
            </a:endParaRPr>
          </a:p>
        </p:txBody>
      </p:sp>
      <p:sp>
        <p:nvSpPr>
          <p:cNvPr id="13" name="44 CuadroTexto">
            <a:extLst>
              <a:ext uri="{FF2B5EF4-FFF2-40B4-BE49-F238E27FC236}">
                <a16:creationId xmlns:a16="http://schemas.microsoft.com/office/drawing/2014/main" id="{AE935068-C984-8031-BC88-4E6BD000B766}"/>
              </a:ext>
            </a:extLst>
          </p:cNvPr>
          <p:cNvSpPr txBox="1"/>
          <p:nvPr/>
        </p:nvSpPr>
        <p:spPr>
          <a:xfrm>
            <a:off x="2973794" y="2147174"/>
            <a:ext cx="4898011" cy="1178948"/>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a:p>
            <a:pPr marL="95250" marR="0" lvl="0" indent="0" defTabSz="914400" eaLnBrk="1" fontAlgn="auto" latinLnBrk="0" hangingPunct="1">
              <a:lnSpc>
                <a:spcPct val="150000"/>
              </a:lnSpc>
              <a:spcBef>
                <a:spcPts val="0"/>
              </a:spcBef>
              <a:spcAft>
                <a:spcPts val="0"/>
              </a:spcAft>
              <a:buClrTx/>
              <a:buSzTx/>
              <a:buFontTx/>
              <a:buNone/>
              <a:tabLst/>
              <a:defRPr/>
            </a:pPr>
            <a:r>
              <a:rPr kumimoji="0" lang="en-US" b="1" i="0" u="sng" strike="noStrike" kern="0" cap="none" spc="0" normalizeH="0" baseline="0" noProof="0" dirty="0">
                <a:ln>
                  <a:noFill/>
                </a:ln>
                <a:effectLst/>
                <a:uLnTx/>
                <a:uFillTx/>
                <a:latin typeface="Arial" panose="020B0604020202020204"/>
              </a:rPr>
              <a:t>B-BBEE</a:t>
            </a:r>
            <a:r>
              <a:rPr kumimoji="0" lang="en-US" b="0" i="0" u="none" strike="noStrike" kern="0" cap="none" spc="0" normalizeH="0" baseline="0" noProof="0" dirty="0">
                <a:ln>
                  <a:noFill/>
                </a:ln>
                <a:effectLst/>
                <a:uLnTx/>
                <a:uFillTx/>
                <a:latin typeface="Arial" panose="020B0604020202020204"/>
              </a:rPr>
              <a:t> </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effectLst/>
                <a:uLnTx/>
                <a:uFillTx/>
                <a:latin typeface="Arial" panose="020B0604020202020204"/>
              </a:rPr>
              <a:t>B-BBEE Certificate/ Sworn Affidavit</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effectLst/>
                <a:uLnTx/>
                <a:uFillTx/>
                <a:latin typeface="Arial" panose="020B0604020202020204"/>
              </a:rPr>
              <a:t>SBD 6.1 </a:t>
            </a:r>
          </a:p>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p:txBody>
      </p:sp>
      <p:sp>
        <p:nvSpPr>
          <p:cNvPr id="15" name="44 CuadroTexto">
            <a:extLst>
              <a:ext uri="{FF2B5EF4-FFF2-40B4-BE49-F238E27FC236}">
                <a16:creationId xmlns:a16="http://schemas.microsoft.com/office/drawing/2014/main" id="{380566F7-56B8-4F91-EEB7-CA2145EA2644}"/>
              </a:ext>
            </a:extLst>
          </p:cNvPr>
          <p:cNvSpPr txBox="1"/>
          <p:nvPr/>
        </p:nvSpPr>
        <p:spPr>
          <a:xfrm>
            <a:off x="2973794" y="3641166"/>
            <a:ext cx="4850537" cy="1448191"/>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95250" marR="0" lvl="0" indent="0" defTabSz="914400" eaLnBrk="1" fontAlgn="auto" latinLnBrk="0" hangingPunct="1">
              <a:lnSpc>
                <a:spcPct val="150000"/>
              </a:lnSpc>
              <a:spcBef>
                <a:spcPts val="0"/>
              </a:spcBef>
              <a:spcAft>
                <a:spcPts val="0"/>
              </a:spcAft>
              <a:buClrTx/>
              <a:buSzTx/>
              <a:buFontTx/>
              <a:buNone/>
              <a:tabLst>
                <a:tab pos="273050" algn="l"/>
              </a:tabLst>
              <a:defRPr/>
            </a:pPr>
            <a:r>
              <a:rPr kumimoji="0" lang="en-US" b="1" i="0" u="sng" strike="noStrike" kern="0" cap="none" spc="0" normalizeH="0" baseline="0" noProof="0" dirty="0">
                <a:ln>
                  <a:noFill/>
                </a:ln>
                <a:effectLst/>
                <a:uLnTx/>
                <a:uFillTx/>
                <a:latin typeface="Arial" panose="020B0604020202020204" pitchFamily="34" charset="0"/>
                <a:cs typeface="Arial" panose="020B0604020202020204" pitchFamily="34" charset="0"/>
              </a:rPr>
              <a:t>Annual Financial Statements</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tab pos="273050" algn="l"/>
              </a:tabLst>
              <a:defRPr/>
            </a:pPr>
            <a:r>
              <a:rPr kumimoji="0" lang="en-US" b="0" i="0" u="none" strike="noStrike" kern="0" cap="none" spc="0" normalizeH="0" baseline="0" noProof="0" dirty="0">
                <a:ln>
                  <a:noFill/>
                </a:ln>
                <a:effectLst/>
                <a:uLnTx/>
                <a:uFillTx/>
                <a:latin typeface="Arial" panose="020B0604020202020204" pitchFamily="34" charset="0"/>
                <a:cs typeface="Arial" panose="020B0604020202020204" pitchFamily="34" charset="0"/>
              </a:rPr>
              <a:t>3 most recent years audited/ independently reviewed financial statements</a:t>
            </a:r>
          </a:p>
          <a:p>
            <a:pPr marL="95250" marR="0" lvl="0" indent="0" defTabSz="914400" eaLnBrk="1" fontAlgn="auto" latinLnBrk="0" hangingPunct="1">
              <a:lnSpc>
                <a:spcPct val="150000"/>
              </a:lnSpc>
              <a:spcBef>
                <a:spcPts val="0"/>
              </a:spcBef>
              <a:spcAft>
                <a:spcPts val="0"/>
              </a:spcAft>
              <a:buClrTx/>
              <a:buSzTx/>
              <a:buFontTx/>
              <a:buNone/>
              <a:tabLst>
                <a:tab pos="273050" algn="l"/>
              </a:tabLst>
              <a:defRPr/>
            </a:pPr>
            <a:endParaRPr kumimoji="0" lang="en-US" sz="1200" b="0" i="0" u="none" strike="noStrike" kern="0" cap="none" spc="0" normalizeH="0" baseline="0" noProof="0" dirty="0">
              <a:ln>
                <a:noFill/>
              </a:ln>
              <a:solidFill>
                <a:schemeClr val="bg1"/>
              </a:solidFill>
              <a:effectLst/>
              <a:uLnTx/>
              <a:uFillTx/>
              <a:latin typeface="Arial Narrow" panose="020B0606020202030204" pitchFamily="34" charset="0"/>
            </a:endParaRPr>
          </a:p>
        </p:txBody>
      </p:sp>
      <p:sp>
        <p:nvSpPr>
          <p:cNvPr id="17" name="Rectangle 16">
            <a:extLst>
              <a:ext uri="{FF2B5EF4-FFF2-40B4-BE49-F238E27FC236}">
                <a16:creationId xmlns:a16="http://schemas.microsoft.com/office/drawing/2014/main" id="{B262A43C-73A7-2833-498C-F26E71CCD4F9}"/>
              </a:ext>
            </a:extLst>
          </p:cNvPr>
          <p:cNvSpPr/>
          <p:nvPr/>
        </p:nvSpPr>
        <p:spPr>
          <a:xfrm rot="10800000" flipV="1">
            <a:off x="487936" y="4958520"/>
            <a:ext cx="11399263" cy="958660"/>
          </a:xfrm>
          <a:prstGeom prst="rect">
            <a:avLst/>
          </a:prstGeom>
        </p:spPr>
        <p:txBody>
          <a:bodyPr wrap="square">
            <a:spAutoFit/>
          </a:bodyPr>
          <a:lstStyle/>
          <a:p>
            <a:pPr marL="95250">
              <a:lnSpc>
                <a:spcPct val="150000"/>
              </a:lnSpc>
              <a:defRPr/>
            </a:pPr>
            <a:r>
              <a:rPr lang="en-US" sz="2000" b="1" dirty="0">
                <a:solidFill>
                  <a:srgbClr val="FF0000"/>
                </a:solidFill>
                <a:latin typeface="Arial" panose="020B0604020202020204"/>
              </a:rPr>
              <a:t>NB ! Each file must be marked correctly and sealed separately for easy reference during the evaluation process. USB must be marked with Bidder Name  </a:t>
            </a:r>
          </a:p>
        </p:txBody>
      </p:sp>
      <p:sp>
        <p:nvSpPr>
          <p:cNvPr id="3" name="TextBox 2">
            <a:extLst>
              <a:ext uri="{FF2B5EF4-FFF2-40B4-BE49-F238E27FC236}">
                <a16:creationId xmlns:a16="http://schemas.microsoft.com/office/drawing/2014/main" id="{24D96A5F-5AF3-4853-2720-A4D23A169CA7}"/>
              </a:ext>
            </a:extLst>
          </p:cNvPr>
          <p:cNvSpPr txBox="1"/>
          <p:nvPr/>
        </p:nvSpPr>
        <p:spPr>
          <a:xfrm>
            <a:off x="168442" y="300789"/>
            <a:ext cx="8972549" cy="482633"/>
          </a:xfrm>
          <a:prstGeom prst="rect">
            <a:avLst/>
          </a:prstGeom>
          <a:noFill/>
        </p:spPr>
        <p:txBody>
          <a:bodyPr wrap="square">
            <a:spAutoFit/>
          </a:bodyPr>
          <a:lstStyle/>
          <a:p>
            <a:pPr>
              <a:lnSpc>
                <a:spcPct val="90000"/>
              </a:lnSpc>
              <a:spcBef>
                <a:spcPct val="0"/>
              </a:spcBef>
              <a:defRPr/>
            </a:pPr>
            <a:r>
              <a:rPr lang="en-GB" sz="2800" b="1" dirty="0"/>
              <a:t>Hardcopy submission</a:t>
            </a:r>
            <a:endParaRPr lang="en-ZA" sz="2800" b="1" dirty="0"/>
          </a:p>
        </p:txBody>
      </p:sp>
    </p:spTree>
    <p:extLst>
      <p:ext uri="{BB962C8B-B14F-4D97-AF65-F5344CB8AC3E}">
        <p14:creationId xmlns:p14="http://schemas.microsoft.com/office/powerpoint/2010/main" val="2724758037"/>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193351"/>
      </p:ext>
    </p:extLst>
  </p:cSld>
  <p:clrMapOvr>
    <a:masterClrMapping/>
  </p:clrMapOvr>
</p:sld>
</file>

<file path=ppt/theme/theme1.xml><?xml version="1.0" encoding="utf-8"?>
<a:theme xmlns:a="http://schemas.openxmlformats.org/drawingml/2006/main" name="Office Theme">
  <a:themeElements>
    <a:clrScheme name="Embed SARS colours">
      <a:dk1>
        <a:srgbClr val="000000"/>
      </a:dk1>
      <a:lt1>
        <a:srgbClr val="FFFFFF"/>
      </a:lt1>
      <a:dk2>
        <a:srgbClr val="0E2841"/>
      </a:dk2>
      <a:lt2>
        <a:srgbClr val="E8E8E8"/>
      </a:lt2>
      <a:accent1>
        <a:srgbClr val="005087"/>
      </a:accent1>
      <a:accent2>
        <a:srgbClr val="004471"/>
      </a:accent2>
      <a:accent3>
        <a:srgbClr val="B0B1AF"/>
      </a:accent3>
      <a:accent4>
        <a:srgbClr val="0F9ED5"/>
      </a:accent4>
      <a:accent5>
        <a:srgbClr val="7CC0D7"/>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mbed SARS colours">
    <a:dk1>
      <a:srgbClr val="000000"/>
    </a:dk1>
    <a:lt1>
      <a:srgbClr val="FFFFFF"/>
    </a:lt1>
    <a:dk2>
      <a:srgbClr val="0E2841"/>
    </a:dk2>
    <a:lt2>
      <a:srgbClr val="E8E8E8"/>
    </a:lt2>
    <a:accent1>
      <a:srgbClr val="005087"/>
    </a:accent1>
    <a:accent2>
      <a:srgbClr val="004471"/>
    </a:accent2>
    <a:accent3>
      <a:srgbClr val="B0B1AF"/>
    </a:accent3>
    <a:accent4>
      <a:srgbClr val="0F9ED5"/>
    </a:accent4>
    <a:accent5>
      <a:srgbClr val="7CC0D7"/>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0232d10-43c2-4015-a68e-e3dd7579c29f">
      <Terms xmlns="http://schemas.microsoft.com/office/infopath/2007/PartnerControls"/>
    </lcf76f155ced4ddcb4097134ff3c332f>
    <TaxCatchAll xmlns="63e21234-1ca1-44fb-8eb8-43d1b81ae67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D23F29F5A12C4290A24A8A791540E1" ma:contentTypeVersion="16" ma:contentTypeDescription="Create a new document." ma:contentTypeScope="" ma:versionID="a8c77b969abcbf21981ed4dae2ea198d">
  <xsd:schema xmlns:xsd="http://www.w3.org/2001/XMLSchema" xmlns:xs="http://www.w3.org/2001/XMLSchema" xmlns:p="http://schemas.microsoft.com/office/2006/metadata/properties" xmlns:ns2="a0232d10-43c2-4015-a68e-e3dd7579c29f" xmlns:ns3="63e21234-1ca1-44fb-8eb8-43d1b81ae67d" targetNamespace="http://schemas.microsoft.com/office/2006/metadata/properties" ma:root="true" ma:fieldsID="873957927550bdbd23da6c8526a9e041" ns2:_="" ns3:_="">
    <xsd:import namespace="a0232d10-43c2-4015-a68e-e3dd7579c29f"/>
    <xsd:import namespace="63e21234-1ca1-44fb-8eb8-43d1b81ae67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232d10-43c2-4015-a68e-e3dd7579c2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1b9d4a3-9100-4727-89e9-055356ec2bd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e21234-1ca1-44fb-8eb8-43d1b81ae67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14a029a-f469-41ac-bbe5-238ae669a57c}" ma:internalName="TaxCatchAll" ma:showField="CatchAllData" ma:web="63e21234-1ca1-44fb-8eb8-43d1b81ae6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3F0DB9-8B79-4C2E-9F5E-69477155B81E}">
  <ds:schemaRefs>
    <ds:schemaRef ds:uri="http://schemas.microsoft.com/office/2006/metadata/properties"/>
    <ds:schemaRef ds:uri="http://schemas.microsoft.com/office/infopath/2007/PartnerControls"/>
    <ds:schemaRef ds:uri="a0232d10-43c2-4015-a68e-e3dd7579c29f"/>
    <ds:schemaRef ds:uri="63e21234-1ca1-44fb-8eb8-43d1b81ae67d"/>
    <ds:schemaRef ds:uri="edfd6505-1b6e-40a1-928f-8160b84d74ef"/>
    <ds:schemaRef ds:uri="cedb272b-f8e1-4063-a767-ed7d2f869179"/>
  </ds:schemaRefs>
</ds:datastoreItem>
</file>

<file path=customXml/itemProps2.xml><?xml version="1.0" encoding="utf-8"?>
<ds:datastoreItem xmlns:ds="http://schemas.openxmlformats.org/officeDocument/2006/customXml" ds:itemID="{7FBE260F-A62D-4900-A43A-3B9D21AB7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232d10-43c2-4015-a68e-e3dd7579c29f"/>
    <ds:schemaRef ds:uri="63e21234-1ca1-44fb-8eb8-43d1b81ae6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65B73B-A1DA-474D-8C29-BE211F7B96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2616</TotalTime>
  <Words>1792</Words>
  <Application>Microsoft Office PowerPoint</Application>
  <PresentationFormat>Widescreen</PresentationFormat>
  <Paragraphs>231</Paragraphs>
  <Slides>34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Aptos</vt:lpstr>
      <vt:lpstr>Aptos Display</vt:lpstr>
      <vt:lpstr>Arial</vt:lpstr>
      <vt:lpstr>Arial Narrow</vt:lpstr>
      <vt:lpstr>Courier New</vt:lpstr>
      <vt:lpstr>Lato</vt:lpstr>
      <vt:lpstr>Museo Slab 900</vt:lpstr>
      <vt:lpstr>Tahoma</vt:lpstr>
      <vt:lpstr>Office Theme</vt:lpstr>
      <vt:lpstr>PowerPoint Presentation</vt:lpstr>
      <vt:lpstr>PowerPoint Presentation</vt:lpstr>
      <vt:lpstr>PowerPoint Presentation</vt:lpstr>
      <vt:lpstr>Purpose</vt:lpstr>
      <vt:lpstr>Procedures during conference</vt:lpstr>
      <vt:lpstr>Governance Requirements</vt:lpstr>
      <vt:lpstr>PowerPoint Presentation</vt:lpstr>
      <vt:lpstr>RFP TIMELINES</vt:lpstr>
      <vt:lpstr>PowerPoint Presentation</vt:lpstr>
      <vt:lpstr>BACKGROUND &amp; SCOPE OF WORK</vt:lpstr>
      <vt:lpstr>BACKGROUND &amp; SCOPE OF WORK</vt:lpstr>
      <vt:lpstr>PowerPoint Presentation</vt:lpstr>
      <vt:lpstr>PowerPoint Presentation</vt:lpstr>
      <vt:lpstr>Mandatory Evaluation </vt:lpstr>
      <vt:lpstr>PowerPoint Presentation</vt:lpstr>
      <vt:lpstr>BID EVALUATION PROCESS   Refer to section 8 of the RFP doc</vt:lpstr>
      <vt:lpstr>PowerPoint Presentation</vt:lpstr>
      <vt:lpstr>Bid Evaluation Process  Gate 3 – Price</vt:lpstr>
      <vt:lpstr>Price</vt:lpstr>
      <vt:lpstr>B-BBEE evaluation (Gate 3, Stage 2) Refer to section 8.5.4 of the RFP doc </vt:lpstr>
      <vt:lpstr>REQUIREMENTS FOR SPECIFIC GOALS</vt:lpstr>
      <vt:lpstr>REQUIREMENTS FOR SPECIFIC GOALS</vt:lpstr>
      <vt:lpstr>PowerPoint Presentation</vt:lpstr>
      <vt:lpstr>PowerPoint Presentation</vt:lpstr>
      <vt:lpstr>PowerPoint Presentation</vt:lpstr>
      <vt:lpstr>SERVICE AGREEMENTS  </vt:lpstr>
      <vt:lpstr>PowerPoint Presentation</vt:lpstr>
      <vt:lpstr>BID SUBMISSION</vt:lpstr>
      <vt:lpstr>BID SUBMISSION</vt:lpstr>
      <vt:lpstr>FILE 1:  Hardcopy submission  </vt:lpstr>
      <vt:lpstr>PowerPoint Presentation</vt:lpstr>
      <vt:lpstr>FILE 2: Hardcopy submission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Nonhlanhla Joy Motaung</dc:creator>
  <cp:lastModifiedBy>Bethuel Sivhada</cp:lastModifiedBy>
  <cp:revision>544</cp:revision>
  <dcterms:created xsi:type="dcterms:W3CDTF">2025-12-05T09:32:12Z</dcterms:created>
  <dcterms:modified xsi:type="dcterms:W3CDTF">2026-10-14T17:06:52Z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0x010100E2D23F29F5A12C4290A24A8A791540E1</vt:lpwstr>
  </property>
  <property fmtid="{D5CDD505-2E9C-101B-9397-08002B2CF9AE}" pid="3" name="MediaServiceImageTags">
    <vt:lpwstr/>
  </property>
</Properties>
</file>