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9861" r:id="rId2"/>
    <p:sldId id="9864" r:id="rId3"/>
    <p:sldId id="9867" r:id="rId4"/>
    <p:sldId id="9869" r:id="rId5"/>
    <p:sldId id="9871" r:id="rId6"/>
    <p:sldId id="9879" r:id="rId7"/>
    <p:sldId id="988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28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3E839-41F4-4993-9872-EE8E5D658FC0}"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08FA9C-B71F-454C-9E63-946E81C0E9CC}" type="slidenum">
              <a:rPr lang="en-US" smtClean="0"/>
              <a:t>‹#›</a:t>
            </a:fld>
            <a:endParaRPr lang="en-US"/>
          </a:p>
        </p:txBody>
      </p:sp>
    </p:spTree>
    <p:extLst>
      <p:ext uri="{BB962C8B-B14F-4D97-AF65-F5344CB8AC3E}">
        <p14:creationId xmlns:p14="http://schemas.microsoft.com/office/powerpoint/2010/main" val="228945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82365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8468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18652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8382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90799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2910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007888F-28A5-7E4B-038F-9ADA2798F7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5E4F075-481B-2D58-38F0-9ED0C2C84B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316" name="Slide Number Placeholder 3">
            <a:extLst>
              <a:ext uri="{FF2B5EF4-FFF2-40B4-BE49-F238E27FC236}">
                <a16:creationId xmlns:a16="http://schemas.microsoft.com/office/drawing/2014/main" id="{25D2E336-4FF6-41A1-1043-101E1F2D0C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39F24A-AFFF-41BA-8642-933CE15CBB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18652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4C36-CF28-7C2E-6614-811C1DBA0B6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F89DF6C-21D3-84BC-BD19-14C33EAB93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D929C59-01B8-4711-7E4D-97D77DAB3AE8}"/>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5" name="Footer Placeholder 4">
            <a:extLst>
              <a:ext uri="{FF2B5EF4-FFF2-40B4-BE49-F238E27FC236}">
                <a16:creationId xmlns:a16="http://schemas.microsoft.com/office/drawing/2014/main" id="{5AA4DCE1-AD5E-285B-CB9A-2C2781A9B8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0A7594-ED5D-45C0-78C1-6D81B23C8F62}"/>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186620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F49E-521B-E384-F85C-824C0ECBBF1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0366618-7710-29B8-37CE-287E99AC388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a:extLst>
              <a:ext uri="{FF2B5EF4-FFF2-40B4-BE49-F238E27FC236}">
                <a16:creationId xmlns:a16="http://schemas.microsoft.com/office/drawing/2014/main" id="{8B39DDFD-A496-A67E-99C4-3AD8CDC0709B}"/>
              </a:ext>
            </a:extLst>
          </p:cNvPr>
          <p:cNvPicPr>
            <a:picLocks noChangeAspect="1"/>
          </p:cNvPicPr>
          <p:nvPr userDrawn="1"/>
        </p:nvPicPr>
        <p:blipFill>
          <a:blip r:embed="rId2"/>
          <a:stretch>
            <a:fillRect/>
          </a:stretch>
        </p:blipFill>
        <p:spPr>
          <a:xfrm>
            <a:off x="409015" y="230188"/>
            <a:ext cx="1271867" cy="535523"/>
          </a:xfrm>
          <a:prstGeom prst="rect">
            <a:avLst/>
          </a:prstGeom>
        </p:spPr>
      </p:pic>
      <p:sp>
        <p:nvSpPr>
          <p:cNvPr id="8" name="Subtitle 2">
            <a:extLst>
              <a:ext uri="{FF2B5EF4-FFF2-40B4-BE49-F238E27FC236}">
                <a16:creationId xmlns:a16="http://schemas.microsoft.com/office/drawing/2014/main" id="{BF212E51-0BD5-5B18-581A-36F5853E5FE6}"/>
              </a:ext>
            </a:extLst>
          </p:cNvPr>
          <p:cNvSpPr txBox="1">
            <a:spLocks/>
          </p:cNvSpPr>
          <p:nvPr userDrawn="1"/>
        </p:nvSpPr>
        <p:spPr>
          <a:xfrm>
            <a:off x="10231811" y="6268918"/>
            <a:ext cx="1281675" cy="3811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rgbClr val="00B0F0"/>
                </a:solidFill>
                <a:latin typeface="Arial" panose="020B0604020202020204" pitchFamily="34" charset="0"/>
                <a:cs typeface="Arial" panose="020B0604020202020204" pitchFamily="34" charset="0"/>
              </a:rPr>
              <a:t>prasa.com</a:t>
            </a:r>
          </a:p>
        </p:txBody>
      </p:sp>
      <p:sp>
        <p:nvSpPr>
          <p:cNvPr id="9" name="Subtitle 2">
            <a:extLst>
              <a:ext uri="{FF2B5EF4-FFF2-40B4-BE49-F238E27FC236}">
                <a16:creationId xmlns:a16="http://schemas.microsoft.com/office/drawing/2014/main" id="{826C937C-3530-681C-4FD5-CAE621744652}"/>
              </a:ext>
            </a:extLst>
          </p:cNvPr>
          <p:cNvSpPr txBox="1">
            <a:spLocks/>
          </p:cNvSpPr>
          <p:nvPr userDrawn="1"/>
        </p:nvSpPr>
        <p:spPr>
          <a:xfrm>
            <a:off x="1131327" y="6268919"/>
            <a:ext cx="3091049" cy="3811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rgbClr val="00B0F0"/>
                </a:solidFill>
                <a:latin typeface="Arial" panose="020B0604020202020204" pitchFamily="34" charset="0"/>
                <a:cs typeface="Arial" panose="020B0604020202020204" pitchFamily="34" charset="0"/>
              </a:rPr>
              <a:t>PRASA | PRESENTATION</a:t>
            </a:r>
          </a:p>
        </p:txBody>
      </p:sp>
    </p:spTree>
    <p:extLst>
      <p:ext uri="{BB962C8B-B14F-4D97-AF65-F5344CB8AC3E}">
        <p14:creationId xmlns:p14="http://schemas.microsoft.com/office/powerpoint/2010/main" val="67944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FDD4-86BD-9F5D-D061-EEB83C41CBB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4B47D8-FA5B-8F3F-3A7C-8CB2C338D7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7259CB6-E2A9-EAFF-C185-B6DD29D37C75}"/>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5" name="Footer Placeholder 4">
            <a:extLst>
              <a:ext uri="{FF2B5EF4-FFF2-40B4-BE49-F238E27FC236}">
                <a16:creationId xmlns:a16="http://schemas.microsoft.com/office/drawing/2014/main" id="{9C5BD041-DFA7-9C5A-9D85-690B14185C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7A0C0D-76EC-42B5-A573-708DF16312DE}"/>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58721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BB3C-6DA9-262A-C1C8-5D0ED9E19C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0105D2-C85A-F01C-2347-4559392CA69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5DC30B5-AFE2-28C6-724B-1F35F2A6D9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32C469C-97BF-6ED2-18CE-97507AC2C21F}"/>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6" name="Footer Placeholder 5">
            <a:extLst>
              <a:ext uri="{FF2B5EF4-FFF2-40B4-BE49-F238E27FC236}">
                <a16:creationId xmlns:a16="http://schemas.microsoft.com/office/drawing/2014/main" id="{6B6D2629-837F-6950-2835-7A04C20427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B1B0CD-F46B-42B3-B2C2-D342FF05389D}"/>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340966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2271-61C8-9E62-EEF0-B8183A8458D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EA1ACF-F687-F2E4-5A35-DD5D917FCD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BE89695-2253-2779-7F27-2D3229051FE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B4FC5F0-5E43-337C-C993-BDBD44F3A5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5448636-BB9B-D4D3-AC9F-663BF79DBAF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467A3D9-903A-5043-55E1-A3D1E4AC7A03}"/>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8" name="Footer Placeholder 7">
            <a:extLst>
              <a:ext uri="{FF2B5EF4-FFF2-40B4-BE49-F238E27FC236}">
                <a16:creationId xmlns:a16="http://schemas.microsoft.com/office/drawing/2014/main" id="{51AFFE59-5216-914D-5BB8-6F88F3C34F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4FD0652-C32E-9573-99BE-7D4FFCDE2621}"/>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3997659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3BE4-7E2F-2611-1CA5-ACD453DD84A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4433F1-3FC0-A43F-3F54-04360ABD4E41}"/>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4" name="Footer Placeholder 3">
            <a:extLst>
              <a:ext uri="{FF2B5EF4-FFF2-40B4-BE49-F238E27FC236}">
                <a16:creationId xmlns:a16="http://schemas.microsoft.com/office/drawing/2014/main" id="{391E78DD-3129-D93B-164E-9823E5D9E4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DCAA6C7-7360-624A-AA47-64A43911389D}"/>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56899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288B31-1F09-21F0-C23A-B586499B6DC6}"/>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3" name="Footer Placeholder 2">
            <a:extLst>
              <a:ext uri="{FF2B5EF4-FFF2-40B4-BE49-F238E27FC236}">
                <a16:creationId xmlns:a16="http://schemas.microsoft.com/office/drawing/2014/main" id="{D7DDF86D-FBAA-18B0-388A-5EFC0BB37D9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5C56867-3415-8554-B88C-14C3C59AC0EA}"/>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552755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878A-D374-E335-B2A0-AFE0E21BE35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DA20505-1D79-0536-2E5D-2DFD73DAF9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1ABC30F-CA59-5072-B779-CF8DC5A9C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16F047-5505-55E0-E422-6C7115070720}"/>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6" name="Footer Placeholder 5">
            <a:extLst>
              <a:ext uri="{FF2B5EF4-FFF2-40B4-BE49-F238E27FC236}">
                <a16:creationId xmlns:a16="http://schemas.microsoft.com/office/drawing/2014/main" id="{CBF1D4B7-C978-E279-6F30-0BB631DE83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A0772F-7C73-7D94-CF6D-92B833C8149F}"/>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349660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091A-373C-A1CA-3EC1-9698D711D2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333176-BC12-FB5A-92AE-914F3E712C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F26EADA-BA55-A8B1-2234-1143D6D58B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A9425D-BD28-D04D-A550-DC6637E4DACF}"/>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6" name="Footer Placeholder 5">
            <a:extLst>
              <a:ext uri="{FF2B5EF4-FFF2-40B4-BE49-F238E27FC236}">
                <a16:creationId xmlns:a16="http://schemas.microsoft.com/office/drawing/2014/main" id="{82EA772C-9F92-752C-1CAA-7709B604DB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82D90A-82A1-AE6B-28F4-D48A2DE4307F}"/>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269630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3FFE-65D5-2947-1854-877D6379530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C3FFEE-16CB-67C7-5875-6F91B12D4EE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5B4E5F-4372-F59E-5951-881D001E5E2D}"/>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5" name="Footer Placeholder 4">
            <a:extLst>
              <a:ext uri="{FF2B5EF4-FFF2-40B4-BE49-F238E27FC236}">
                <a16:creationId xmlns:a16="http://schemas.microsoft.com/office/drawing/2014/main" id="{6DFFF8B2-0BC9-EB69-1114-A4BD62EBBB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0EEF3F-D811-38A5-E6ED-C7787B4844AC}"/>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4088461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9EAD61-6BBE-225F-88B6-E83AE076ED0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170B63-22BF-1028-CAEC-16849AEBB5B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DD92F4-38BB-5A49-C8A6-5532393381B4}"/>
              </a:ext>
            </a:extLst>
          </p:cNvPr>
          <p:cNvSpPr>
            <a:spLocks noGrp="1"/>
          </p:cNvSpPr>
          <p:nvPr>
            <p:ph type="dt" sz="half" idx="10"/>
          </p:nvPr>
        </p:nvSpPr>
        <p:spPr/>
        <p:txBody>
          <a:bodyPr/>
          <a:lstStyle/>
          <a:p>
            <a:fld id="{50522451-4519-B444-9BA0-6CE74D89EF5C}" type="datetimeFigureOut">
              <a:rPr lang="en-US" smtClean="0"/>
              <a:t>12/14/2023</a:t>
            </a:fld>
            <a:endParaRPr lang="en-US" dirty="0"/>
          </a:p>
        </p:txBody>
      </p:sp>
      <p:sp>
        <p:nvSpPr>
          <p:cNvPr id="5" name="Footer Placeholder 4">
            <a:extLst>
              <a:ext uri="{FF2B5EF4-FFF2-40B4-BE49-F238E27FC236}">
                <a16:creationId xmlns:a16="http://schemas.microsoft.com/office/drawing/2014/main" id="{7250B3D8-CEB1-2C63-4C70-1F00B654D03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416444-47D1-64CE-52F1-FEF013CEDAE8}"/>
              </a:ext>
            </a:extLst>
          </p:cNvPr>
          <p:cNvSpPr>
            <a:spLocks noGrp="1"/>
          </p:cNvSpPr>
          <p:nvPr>
            <p:ph type="sldNum" sz="quarter" idx="12"/>
          </p:nvPr>
        </p:nvSpPr>
        <p:spPr/>
        <p:txBody>
          <a:bodyPr/>
          <a:lstStyle/>
          <a:p>
            <a:fld id="{1EC629F6-FFDD-6548-BFCE-9AD503669EB9}" type="slidenum">
              <a:rPr lang="en-US" smtClean="0"/>
              <a:t>‹#›</a:t>
            </a:fld>
            <a:endParaRPr lang="en-US" dirty="0"/>
          </a:p>
        </p:txBody>
      </p:sp>
    </p:spTree>
    <p:extLst>
      <p:ext uri="{BB962C8B-B14F-4D97-AF65-F5344CB8AC3E}">
        <p14:creationId xmlns:p14="http://schemas.microsoft.com/office/powerpoint/2010/main" val="246245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EB4DC9-4942-FE40-694C-0F836BD9E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3C9F847-25A5-D144-5B1B-84AF8815F9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6C4F90C-05C5-D673-0D5B-5847CA1D87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22451-4519-B444-9BA0-6CE74D89EF5C}" type="datetimeFigureOut">
              <a:rPr lang="en-US" smtClean="0"/>
              <a:t>12/14/2023</a:t>
            </a:fld>
            <a:endParaRPr lang="en-US" dirty="0"/>
          </a:p>
        </p:txBody>
      </p:sp>
      <p:sp>
        <p:nvSpPr>
          <p:cNvPr id="5" name="Footer Placeholder 4">
            <a:extLst>
              <a:ext uri="{FF2B5EF4-FFF2-40B4-BE49-F238E27FC236}">
                <a16:creationId xmlns:a16="http://schemas.microsoft.com/office/drawing/2014/main" id="{7156659D-5992-29BE-8A17-1EC55E63E1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6E76045-9424-93B0-6CE1-86D855E72C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C629F6-FFDD-6548-BFCE-9AD503669EB9}" type="slidenum">
              <a:rPr lang="en-US" smtClean="0"/>
              <a:t>‹#›</a:t>
            </a:fld>
            <a:endParaRPr lang="en-US" dirty="0"/>
          </a:p>
        </p:txBody>
      </p:sp>
    </p:spTree>
    <p:extLst>
      <p:ext uri="{BB962C8B-B14F-4D97-AF65-F5344CB8AC3E}">
        <p14:creationId xmlns:p14="http://schemas.microsoft.com/office/powerpoint/2010/main" val="32500992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2243461037"/>
              </p:ext>
            </p:extLst>
          </p:nvPr>
        </p:nvGraphicFramePr>
        <p:xfrm>
          <a:off x="0" y="902265"/>
          <a:ext cx="3334216" cy="1149559"/>
        </p:xfrm>
        <a:graphic>
          <a:graphicData uri="http://schemas.openxmlformats.org/drawingml/2006/table">
            <a:tbl>
              <a:tblPr firstRow="1" bandRow="1">
                <a:tableStyleId>{2D5ABB26-0587-4C30-8999-92F81FD0307C}</a:tableStyleId>
              </a:tblPr>
              <a:tblGrid>
                <a:gridCol w="3334216">
                  <a:extLst>
                    <a:ext uri="{9D8B030D-6E8A-4147-A177-3AD203B41FA5}">
                      <a16:colId xmlns:a16="http://schemas.microsoft.com/office/drawing/2014/main" val="1724125290"/>
                    </a:ext>
                  </a:extLst>
                </a:gridCol>
              </a:tblGrid>
              <a:tr h="1149559">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Board Room Table </a:t>
                      </a:r>
                    </a:p>
                  </a:txBody>
                  <a:tcPr/>
                </a:tc>
                <a:extLst>
                  <a:ext uri="{0D108BD9-81ED-4DB2-BD59-A6C34878D82A}">
                    <a16:rowId xmlns:a16="http://schemas.microsoft.com/office/drawing/2014/main" val="2640573598"/>
                  </a:ext>
                </a:extLst>
              </a:tr>
            </a:tbl>
          </a:graphicData>
        </a:graphic>
      </p:graphicFrame>
      <p:pic>
        <p:nvPicPr>
          <p:cNvPr id="4" name="Picture 3">
            <a:extLst>
              <a:ext uri="{FF2B5EF4-FFF2-40B4-BE49-F238E27FC236}">
                <a16:creationId xmlns:a16="http://schemas.microsoft.com/office/drawing/2014/main" id="{FB109968-9994-0435-3BC4-5BF0473D7E0F}"/>
              </a:ext>
            </a:extLst>
          </p:cNvPr>
          <p:cNvPicPr>
            <a:picLocks noChangeAspect="1"/>
          </p:cNvPicPr>
          <p:nvPr/>
        </p:nvPicPr>
        <p:blipFill rotWithShape="1">
          <a:blip r:embed="rId3"/>
          <a:srcRect l="6591" t="11473" r="5167" b="11163"/>
          <a:stretch/>
        </p:blipFill>
        <p:spPr>
          <a:xfrm>
            <a:off x="4544771" y="499962"/>
            <a:ext cx="5656756" cy="2477413"/>
          </a:xfrm>
          <a:prstGeom prst="rect">
            <a:avLst/>
          </a:prstGeom>
        </p:spPr>
      </p:pic>
      <p:graphicFrame>
        <p:nvGraphicFramePr>
          <p:cNvPr id="5" name="Table 4">
            <a:extLst>
              <a:ext uri="{FF2B5EF4-FFF2-40B4-BE49-F238E27FC236}">
                <a16:creationId xmlns:a16="http://schemas.microsoft.com/office/drawing/2014/main" id="{92E00755-5C73-C884-2DB9-05F029FB323B}"/>
              </a:ext>
            </a:extLst>
          </p:cNvPr>
          <p:cNvGraphicFramePr>
            <a:graphicFrameLocks noGrp="1"/>
          </p:cNvGraphicFramePr>
          <p:nvPr>
            <p:extLst>
              <p:ext uri="{D42A27DB-BD31-4B8C-83A1-F6EECF244321}">
                <p14:modId xmlns:p14="http://schemas.microsoft.com/office/powerpoint/2010/main" val="3736583614"/>
              </p:ext>
            </p:extLst>
          </p:nvPr>
        </p:nvGraphicFramePr>
        <p:xfrm>
          <a:off x="31604" y="3907947"/>
          <a:ext cx="4157557" cy="1796460"/>
        </p:xfrm>
        <a:graphic>
          <a:graphicData uri="http://schemas.openxmlformats.org/drawingml/2006/table">
            <a:tbl>
              <a:tblPr firstRow="1" bandRow="1">
                <a:tableStyleId>{2D5ABB26-0587-4C30-8999-92F81FD0307C}</a:tableStyleId>
              </a:tblPr>
              <a:tblGrid>
                <a:gridCol w="4157557">
                  <a:extLst>
                    <a:ext uri="{9D8B030D-6E8A-4147-A177-3AD203B41FA5}">
                      <a16:colId xmlns:a16="http://schemas.microsoft.com/office/drawing/2014/main" val="1724125290"/>
                    </a:ext>
                  </a:extLst>
                </a:gridCol>
              </a:tblGrid>
              <a:tr h="1796460">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Board room chairs AND  High Back Chairs</a:t>
                      </a:r>
                    </a:p>
                    <a:p>
                      <a:pPr algn="l" fontAlgn="base"/>
                      <a:endParaRPr lang="en-US" sz="1200" b="0" i="0" cap="all" dirty="0">
                        <a:solidFill>
                          <a:schemeClr val="tx1"/>
                        </a:solidFill>
                        <a:effectLst/>
                        <a:latin typeface="Arial" panose="020B0604020202020204" pitchFamily="34" charset="0"/>
                        <a:cs typeface="Arial" panose="020B0604020202020204" pitchFamily="34" charset="0"/>
                      </a:endParaRP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Black mesh back</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PP T-arms</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Black powder-coated sleigh base</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Memory foam</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Lumbar support</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Weight capacity 100kg</a:t>
                      </a:r>
                    </a:p>
                  </a:txBody>
                  <a:tcPr/>
                </a:tc>
                <a:extLst>
                  <a:ext uri="{0D108BD9-81ED-4DB2-BD59-A6C34878D82A}">
                    <a16:rowId xmlns:a16="http://schemas.microsoft.com/office/drawing/2014/main" val="2640573598"/>
                  </a:ext>
                </a:extLst>
              </a:tr>
            </a:tbl>
          </a:graphicData>
        </a:graphic>
      </p:graphicFrame>
      <p:pic>
        <p:nvPicPr>
          <p:cNvPr id="6" name="Picture 5">
            <a:extLst>
              <a:ext uri="{FF2B5EF4-FFF2-40B4-BE49-F238E27FC236}">
                <a16:creationId xmlns:a16="http://schemas.microsoft.com/office/drawing/2014/main" id="{FEE27D83-BD30-23D4-2E3D-3C3401C142D5}"/>
              </a:ext>
            </a:extLst>
          </p:cNvPr>
          <p:cNvPicPr>
            <a:picLocks noChangeAspect="1"/>
          </p:cNvPicPr>
          <p:nvPr/>
        </p:nvPicPr>
        <p:blipFill>
          <a:blip r:embed="rId4"/>
          <a:stretch>
            <a:fillRect/>
          </a:stretch>
        </p:blipFill>
        <p:spPr>
          <a:xfrm>
            <a:off x="5073804" y="3142420"/>
            <a:ext cx="3847172" cy="3438642"/>
          </a:xfrm>
          <a:prstGeom prst="rect">
            <a:avLst/>
          </a:prstGeom>
        </p:spPr>
      </p:pic>
    </p:spTree>
    <p:extLst>
      <p:ext uri="{BB962C8B-B14F-4D97-AF65-F5344CB8AC3E}">
        <p14:creationId xmlns:p14="http://schemas.microsoft.com/office/powerpoint/2010/main" val="485780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1876264491"/>
              </p:ext>
            </p:extLst>
          </p:nvPr>
        </p:nvGraphicFramePr>
        <p:xfrm>
          <a:off x="-1" y="902265"/>
          <a:ext cx="5854391" cy="1863237"/>
        </p:xfrm>
        <a:graphic>
          <a:graphicData uri="http://schemas.openxmlformats.org/drawingml/2006/table">
            <a:tbl>
              <a:tblPr firstRow="1" bandRow="1">
                <a:tableStyleId>{2D5ABB26-0587-4C30-8999-92F81FD0307C}</a:tableStyleId>
              </a:tblPr>
              <a:tblGrid>
                <a:gridCol w="5854391">
                  <a:extLst>
                    <a:ext uri="{9D8B030D-6E8A-4147-A177-3AD203B41FA5}">
                      <a16:colId xmlns:a16="http://schemas.microsoft.com/office/drawing/2014/main" val="1724125290"/>
                    </a:ext>
                  </a:extLst>
                </a:gridCol>
              </a:tblGrid>
              <a:tr h="1863237">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Swivel High Back Operators Chair</a:t>
                      </a:r>
                    </a:p>
                    <a:p>
                      <a:pPr algn="l" fontAlgn="base"/>
                      <a:endParaRPr lang="en-US" sz="1200" b="0" i="0" cap="all" dirty="0">
                        <a:solidFill>
                          <a:schemeClr val="tx1"/>
                        </a:solidFill>
                        <a:effectLst/>
                        <a:latin typeface="Arial" panose="020B0604020202020204" pitchFamily="34" charset="0"/>
                        <a:cs typeface="Arial" panose="020B0604020202020204" pitchFamily="34" charset="0"/>
                      </a:endParaRP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Height adjustable lumbar support </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Height adjustable armrest</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Fabric upholstery</a:t>
                      </a:r>
                    </a:p>
                    <a:p>
                      <a:pPr marL="285750" indent="-285750" algn="l" fontAlgn="base">
                        <a:buFont typeface="Wingdings" panose="05000000000000000000" pitchFamily="2" charset="2"/>
                        <a:buChar char="Ø"/>
                      </a:pPr>
                      <a:r>
                        <a:rPr lang="en-US" sz="1200" b="0" i="0" cap="all" dirty="0" err="1">
                          <a:solidFill>
                            <a:schemeClr val="tx1"/>
                          </a:solidFill>
                          <a:effectLst/>
                          <a:latin typeface="Arial" panose="020B0604020202020204" pitchFamily="34" charset="0"/>
                          <a:cs typeface="Arial" panose="020B0604020202020204" pitchFamily="34" charset="0"/>
                        </a:rPr>
                        <a:t>Aluminium</a:t>
                      </a:r>
                      <a:r>
                        <a:rPr lang="en-US" sz="1200" b="0" i="0" cap="all" dirty="0">
                          <a:solidFill>
                            <a:schemeClr val="tx1"/>
                          </a:solidFill>
                          <a:effectLst/>
                          <a:latin typeface="Arial" panose="020B0604020202020204" pitchFamily="34" charset="0"/>
                          <a:cs typeface="Arial" panose="020B0604020202020204" pitchFamily="34" charset="0"/>
                        </a:rPr>
                        <a:t> base</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Black Nylon Dual-Wheel Castors</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Auto-adjusts recline resistance according to user weight</a:t>
                      </a:r>
                    </a:p>
                    <a:p>
                      <a:pPr marL="285750" indent="-285750" algn="l" fontAlgn="base">
                        <a:buFont typeface="Wingdings" panose="05000000000000000000" pitchFamily="2" charset="2"/>
                        <a:buChar char="Ø"/>
                      </a:pPr>
                      <a:r>
                        <a:rPr lang="en-US" sz="1200" b="0" i="0" cap="all" dirty="0">
                          <a:solidFill>
                            <a:schemeClr val="tx1"/>
                          </a:solidFill>
                          <a:effectLst/>
                          <a:latin typeface="Arial" panose="020B0604020202020204" pitchFamily="34" charset="0"/>
                          <a:cs typeface="Arial" panose="020B0604020202020204" pitchFamily="34" charset="0"/>
                        </a:rPr>
                        <a:t>Weight capacity 20kg</a:t>
                      </a:r>
                    </a:p>
                  </a:txBody>
                  <a:tcPr/>
                </a:tc>
                <a:extLst>
                  <a:ext uri="{0D108BD9-81ED-4DB2-BD59-A6C34878D82A}">
                    <a16:rowId xmlns:a16="http://schemas.microsoft.com/office/drawing/2014/main" val="2640573598"/>
                  </a:ext>
                </a:extLst>
              </a:tr>
            </a:tbl>
          </a:graphicData>
        </a:graphic>
      </p:graphicFrame>
      <p:pic>
        <p:nvPicPr>
          <p:cNvPr id="4" name="Picture 3">
            <a:extLst>
              <a:ext uri="{FF2B5EF4-FFF2-40B4-BE49-F238E27FC236}">
                <a16:creationId xmlns:a16="http://schemas.microsoft.com/office/drawing/2014/main" id="{F7D70D73-63C9-DC5E-2FF3-8AD4816525B3}"/>
              </a:ext>
            </a:extLst>
          </p:cNvPr>
          <p:cNvPicPr>
            <a:picLocks noChangeAspect="1"/>
          </p:cNvPicPr>
          <p:nvPr/>
        </p:nvPicPr>
        <p:blipFill rotWithShape="1">
          <a:blip r:embed="rId3"/>
          <a:srcRect l="24367" t="7597" r="24005" b="7442"/>
          <a:stretch/>
        </p:blipFill>
        <p:spPr>
          <a:xfrm>
            <a:off x="6884021" y="684552"/>
            <a:ext cx="3668233" cy="3516743"/>
          </a:xfrm>
          <a:prstGeom prst="rect">
            <a:avLst/>
          </a:prstGeom>
        </p:spPr>
      </p:pic>
      <p:pic>
        <p:nvPicPr>
          <p:cNvPr id="5" name="Picture 4">
            <a:extLst>
              <a:ext uri="{FF2B5EF4-FFF2-40B4-BE49-F238E27FC236}">
                <a16:creationId xmlns:a16="http://schemas.microsoft.com/office/drawing/2014/main" id="{7012A8A0-E0FA-D5CB-03E4-EACA54A36909}"/>
              </a:ext>
            </a:extLst>
          </p:cNvPr>
          <p:cNvPicPr>
            <a:picLocks noChangeAspect="1"/>
          </p:cNvPicPr>
          <p:nvPr/>
        </p:nvPicPr>
        <p:blipFill>
          <a:blip r:embed="rId4"/>
          <a:stretch>
            <a:fillRect/>
          </a:stretch>
        </p:blipFill>
        <p:spPr>
          <a:xfrm>
            <a:off x="4329576" y="3166945"/>
            <a:ext cx="2554445" cy="3691055"/>
          </a:xfrm>
          <a:prstGeom prst="rect">
            <a:avLst/>
          </a:prstGeom>
        </p:spPr>
      </p:pic>
      <p:sp>
        <p:nvSpPr>
          <p:cNvPr id="9" name="TextBox 8">
            <a:extLst>
              <a:ext uri="{FF2B5EF4-FFF2-40B4-BE49-F238E27FC236}">
                <a16:creationId xmlns:a16="http://schemas.microsoft.com/office/drawing/2014/main" id="{2047F9F9-FB3F-FE6D-6368-2C7E017A46FD}"/>
              </a:ext>
            </a:extLst>
          </p:cNvPr>
          <p:cNvSpPr txBox="1"/>
          <p:nvPr/>
        </p:nvSpPr>
        <p:spPr>
          <a:xfrm>
            <a:off x="168718" y="3769333"/>
            <a:ext cx="4160858" cy="646331"/>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dirty="0">
                <a:solidFill>
                  <a:srgbClr val="92D050"/>
                </a:solidFill>
                <a:effectLst/>
                <a:latin typeface="Arial" panose="020B0604020202020204" pitchFamily="34" charset="0"/>
                <a:ea typeface="Times New Roman" panose="02020603050405020304" pitchFamily="18" charset="0"/>
                <a:cs typeface="Arial" panose="020B0604020202020204" pitchFamily="34" charset="0"/>
              </a:rPr>
              <a:t>STEEL CABINET DRAWERS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prstClr val="black"/>
                </a:solidFill>
                <a:effectLst/>
                <a:uLnTx/>
                <a:uFillTx/>
                <a:latin typeface="Arial" panose="020B0604020202020204" pitchFamily="34" charset="0"/>
                <a:cs typeface="Arial" panose="020B0604020202020204" pitchFamily="34" charset="0"/>
              </a:rPr>
              <a:t>Stainless Steel 4 Drawer </a:t>
            </a:r>
            <a:r>
              <a:rPr kumimoji="0" lang="en-US" sz="1200" b="0" i="0" u="none" strike="noStrike" kern="1200" cap="all" spc="0" normalizeH="0" baseline="0" noProof="0" dirty="0" err="1">
                <a:ln>
                  <a:noFill/>
                </a:ln>
                <a:solidFill>
                  <a:prstClr val="black"/>
                </a:solidFill>
                <a:effectLst/>
                <a:uLnTx/>
                <a:uFillTx/>
                <a:latin typeface="Arial" panose="020B0604020202020204" pitchFamily="34" charset="0"/>
                <a:cs typeface="Arial" panose="020B0604020202020204" pitchFamily="34" charset="0"/>
              </a:rPr>
              <a:t>TriveniGold</a:t>
            </a:r>
            <a:r>
              <a:rPr kumimoji="0" lang="en-US" sz="1200" b="0" i="0" u="none" strike="noStrike" kern="1200" cap="all" spc="0" normalizeH="0" baseline="0" noProof="0" dirty="0">
                <a:ln>
                  <a:noFill/>
                </a:ln>
                <a:solidFill>
                  <a:prstClr val="black"/>
                </a:solidFill>
                <a:effectLst/>
                <a:uLnTx/>
                <a:uFillTx/>
                <a:latin typeface="Arial" panose="020B0604020202020204" pitchFamily="34" charset="0"/>
                <a:cs typeface="Arial" panose="020B0604020202020204" pitchFamily="34" charset="0"/>
              </a:rPr>
              <a:t> Filing Cabinet, Size: 54 X 18 X 27 Inch</a:t>
            </a:r>
          </a:p>
        </p:txBody>
      </p:sp>
    </p:spTree>
    <p:extLst>
      <p:ext uri="{BB962C8B-B14F-4D97-AF65-F5344CB8AC3E}">
        <p14:creationId xmlns:p14="http://schemas.microsoft.com/office/powerpoint/2010/main" val="3394490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4068348985"/>
              </p:ext>
            </p:extLst>
          </p:nvPr>
        </p:nvGraphicFramePr>
        <p:xfrm>
          <a:off x="-1" y="902265"/>
          <a:ext cx="4427035" cy="1428340"/>
        </p:xfrm>
        <a:graphic>
          <a:graphicData uri="http://schemas.openxmlformats.org/drawingml/2006/table">
            <a:tbl>
              <a:tblPr firstRow="1" bandRow="1">
                <a:tableStyleId>{2D5ABB26-0587-4C30-8999-92F81FD0307C}</a:tableStyleId>
              </a:tblPr>
              <a:tblGrid>
                <a:gridCol w="4427035">
                  <a:extLst>
                    <a:ext uri="{9D8B030D-6E8A-4147-A177-3AD203B41FA5}">
                      <a16:colId xmlns:a16="http://schemas.microsoft.com/office/drawing/2014/main" val="1724125290"/>
                    </a:ext>
                  </a:extLst>
                </a:gridCol>
              </a:tblGrid>
              <a:tr h="1428340">
                <a:tc>
                  <a:txBody>
                    <a:bodyPr/>
                    <a:lstStyle/>
                    <a:p>
                      <a:pPr algn="l" fontAlgn="base"/>
                      <a:r>
                        <a:rPr lang="en-US" b="1" i="0" cap="all" dirty="0">
                          <a:solidFill>
                            <a:srgbClr val="89D31C"/>
                          </a:solidFill>
                          <a:effectLst/>
                          <a:latin typeface="inherit"/>
                        </a:rPr>
                        <a:t>PRODUCT INFORMATION AND FEATURES:</a:t>
                      </a:r>
                      <a:endParaRPr lang="en-US" b="0" i="0" cap="all" dirty="0">
                        <a:solidFill>
                          <a:srgbClr val="EFEFEF"/>
                        </a:solidFill>
                        <a:effectLst/>
                        <a:latin typeface="inherit"/>
                      </a:endParaRPr>
                    </a:p>
                  </a:txBody>
                  <a:tcPr/>
                </a:tc>
                <a:extLst>
                  <a:ext uri="{0D108BD9-81ED-4DB2-BD59-A6C34878D82A}">
                    <a16:rowId xmlns:a16="http://schemas.microsoft.com/office/drawing/2014/main" val="2640573598"/>
                  </a:ext>
                </a:extLst>
              </a:tr>
            </a:tbl>
          </a:graphicData>
        </a:graphic>
      </p:graphicFrame>
      <p:pic>
        <p:nvPicPr>
          <p:cNvPr id="7" name="Picture 6" descr="A black file cabinet with a lock&#10;&#10;Description automatically generated">
            <a:extLst>
              <a:ext uri="{FF2B5EF4-FFF2-40B4-BE49-F238E27FC236}">
                <a16:creationId xmlns:a16="http://schemas.microsoft.com/office/drawing/2014/main" id="{CF28FFF8-AEF8-97B1-3935-7AEBC24BC4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647" y="902265"/>
            <a:ext cx="3395626" cy="3156779"/>
          </a:xfrm>
          <a:prstGeom prst="rect">
            <a:avLst/>
          </a:prstGeom>
        </p:spPr>
      </p:pic>
    </p:spTree>
    <p:extLst>
      <p:ext uri="{BB962C8B-B14F-4D97-AF65-F5344CB8AC3E}">
        <p14:creationId xmlns:p14="http://schemas.microsoft.com/office/powerpoint/2010/main" val="445099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363514996"/>
              </p:ext>
            </p:extLst>
          </p:nvPr>
        </p:nvGraphicFramePr>
        <p:xfrm>
          <a:off x="-1" y="902265"/>
          <a:ext cx="4315523" cy="1272223"/>
        </p:xfrm>
        <a:graphic>
          <a:graphicData uri="http://schemas.openxmlformats.org/drawingml/2006/table">
            <a:tbl>
              <a:tblPr firstRow="1" bandRow="1">
                <a:tableStyleId>{2D5ABB26-0587-4C30-8999-92F81FD0307C}</a:tableStyleId>
              </a:tblPr>
              <a:tblGrid>
                <a:gridCol w="4315523">
                  <a:extLst>
                    <a:ext uri="{9D8B030D-6E8A-4147-A177-3AD203B41FA5}">
                      <a16:colId xmlns:a16="http://schemas.microsoft.com/office/drawing/2014/main" val="1724125290"/>
                    </a:ext>
                  </a:extLst>
                </a:gridCol>
              </a:tblGrid>
              <a:tr h="1272223">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Chat board</a:t>
                      </a:r>
                    </a:p>
                    <a:p>
                      <a:pPr algn="l" fontAlgn="base"/>
                      <a:endParaRPr lang="en-US" sz="1200" b="1" i="0" cap="all" dirty="0">
                        <a:solidFill>
                          <a:srgbClr val="89D31C"/>
                        </a:solidFill>
                        <a:effectLst/>
                        <a:latin typeface="Arial" panose="020B0604020202020204" pitchFamily="34" charset="0"/>
                        <a:cs typeface="Arial" panose="020B0604020202020204" pitchFamily="34" charset="0"/>
                      </a:endParaRPr>
                    </a:p>
                    <a:p>
                      <a:pPr algn="l" fontAlgn="base"/>
                      <a:br>
                        <a:rPr lang="en-US" sz="1200" u="none" dirty="0">
                          <a:latin typeface="Arial" panose="020B0604020202020204" pitchFamily="34" charset="0"/>
                          <a:cs typeface="Arial" panose="020B0604020202020204" pitchFamily="34" charset="0"/>
                        </a:rPr>
                      </a:br>
                      <a:r>
                        <a:rPr lang="en-US" sz="1200" b="0" i="0" u="none" kern="1200" dirty="0">
                          <a:solidFill>
                            <a:schemeClr val="tx1"/>
                          </a:solidFill>
                          <a:effectLst/>
                          <a:latin typeface="Arial" panose="020B0604020202020204" pitchFamily="34" charset="0"/>
                          <a:ea typeface="+mn-ea"/>
                          <a:cs typeface="Arial" panose="020B0604020202020204" pitchFamily="34" charset="0"/>
                        </a:rPr>
                        <a:t>Deli Magnetic Whiteboard </a:t>
                      </a:r>
                      <a:endParaRPr lang="en-US" sz="1200" b="0" i="0" u="none" cap="all" dirty="0">
                        <a:solidFill>
                          <a:srgbClr val="EFEFEF"/>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40573598"/>
                  </a:ext>
                </a:extLst>
              </a:tr>
            </a:tbl>
          </a:graphicData>
        </a:graphic>
      </p:graphicFrame>
      <p:pic>
        <p:nvPicPr>
          <p:cNvPr id="4" name="Picture 3">
            <a:extLst>
              <a:ext uri="{FF2B5EF4-FFF2-40B4-BE49-F238E27FC236}">
                <a16:creationId xmlns:a16="http://schemas.microsoft.com/office/drawing/2014/main" id="{B2923620-A6AD-849C-8F7E-92FAD3A88749}"/>
              </a:ext>
            </a:extLst>
          </p:cNvPr>
          <p:cNvPicPr>
            <a:picLocks noChangeAspect="1"/>
          </p:cNvPicPr>
          <p:nvPr/>
        </p:nvPicPr>
        <p:blipFill rotWithShape="1">
          <a:blip r:embed="rId3"/>
          <a:srcRect t="15557" b="15492"/>
          <a:stretch/>
        </p:blipFill>
        <p:spPr>
          <a:xfrm>
            <a:off x="4435852" y="204753"/>
            <a:ext cx="5299163" cy="2889852"/>
          </a:xfrm>
          <a:prstGeom prst="rect">
            <a:avLst/>
          </a:prstGeom>
        </p:spPr>
      </p:pic>
      <p:pic>
        <p:nvPicPr>
          <p:cNvPr id="5" name="Picture 4">
            <a:extLst>
              <a:ext uri="{FF2B5EF4-FFF2-40B4-BE49-F238E27FC236}">
                <a16:creationId xmlns:a16="http://schemas.microsoft.com/office/drawing/2014/main" id="{E520FCD4-72D9-D568-717C-986A330215F1}"/>
              </a:ext>
            </a:extLst>
          </p:cNvPr>
          <p:cNvPicPr>
            <a:picLocks noChangeAspect="1"/>
          </p:cNvPicPr>
          <p:nvPr/>
        </p:nvPicPr>
        <p:blipFill>
          <a:blip r:embed="rId4"/>
          <a:stretch>
            <a:fillRect/>
          </a:stretch>
        </p:blipFill>
        <p:spPr>
          <a:xfrm>
            <a:off x="4858404" y="2977376"/>
            <a:ext cx="2475191" cy="3757961"/>
          </a:xfrm>
          <a:prstGeom prst="rect">
            <a:avLst/>
          </a:prstGeom>
        </p:spPr>
      </p:pic>
      <p:pic>
        <p:nvPicPr>
          <p:cNvPr id="6" name="Picture 5">
            <a:extLst>
              <a:ext uri="{FF2B5EF4-FFF2-40B4-BE49-F238E27FC236}">
                <a16:creationId xmlns:a16="http://schemas.microsoft.com/office/drawing/2014/main" id="{FBEFC6F2-D235-5875-E261-EB3E80C0FF90}"/>
              </a:ext>
            </a:extLst>
          </p:cNvPr>
          <p:cNvPicPr>
            <a:picLocks noChangeAspect="1"/>
          </p:cNvPicPr>
          <p:nvPr/>
        </p:nvPicPr>
        <p:blipFill rotWithShape="1">
          <a:blip r:embed="rId5"/>
          <a:srcRect l="22951" t="2063" r="22807" b="5332"/>
          <a:stretch/>
        </p:blipFill>
        <p:spPr>
          <a:xfrm>
            <a:off x="7555425" y="2977376"/>
            <a:ext cx="3668233" cy="3947293"/>
          </a:xfrm>
          <a:prstGeom prst="rect">
            <a:avLst/>
          </a:prstGeom>
        </p:spPr>
      </p:pic>
      <p:graphicFrame>
        <p:nvGraphicFramePr>
          <p:cNvPr id="7" name="Table 4">
            <a:extLst>
              <a:ext uri="{FF2B5EF4-FFF2-40B4-BE49-F238E27FC236}">
                <a16:creationId xmlns:a16="http://schemas.microsoft.com/office/drawing/2014/main" id="{86784B10-CB30-F1DC-CD5E-B52A7E6516B8}"/>
              </a:ext>
            </a:extLst>
          </p:cNvPr>
          <p:cNvGraphicFramePr>
            <a:graphicFrameLocks noGrp="1"/>
          </p:cNvGraphicFramePr>
          <p:nvPr>
            <p:extLst>
              <p:ext uri="{D42A27DB-BD31-4B8C-83A1-F6EECF244321}">
                <p14:modId xmlns:p14="http://schemas.microsoft.com/office/powerpoint/2010/main" val="2893600334"/>
              </p:ext>
            </p:extLst>
          </p:nvPr>
        </p:nvGraphicFramePr>
        <p:xfrm>
          <a:off x="120329" y="4047401"/>
          <a:ext cx="4315523" cy="1272223"/>
        </p:xfrm>
        <a:graphic>
          <a:graphicData uri="http://schemas.openxmlformats.org/drawingml/2006/table">
            <a:tbl>
              <a:tblPr firstRow="1" bandRow="1">
                <a:tableStyleId>{2D5ABB26-0587-4C30-8999-92F81FD0307C}</a:tableStyleId>
              </a:tblPr>
              <a:tblGrid>
                <a:gridCol w="4315523">
                  <a:extLst>
                    <a:ext uri="{9D8B030D-6E8A-4147-A177-3AD203B41FA5}">
                      <a16:colId xmlns:a16="http://schemas.microsoft.com/office/drawing/2014/main" val="1724125290"/>
                    </a:ext>
                  </a:extLst>
                </a:gridCol>
              </a:tblGrid>
              <a:tr h="1272223">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Hinge Door Filling cabinets </a:t>
                      </a:r>
                    </a:p>
                    <a:p>
                      <a:pPr algn="l" fontAlgn="base"/>
                      <a:br>
                        <a:rPr lang="en-US" sz="1200" u="none" dirty="0">
                          <a:latin typeface="Arial" panose="020B0604020202020204" pitchFamily="34" charset="0"/>
                          <a:cs typeface="Arial" panose="020B0604020202020204" pitchFamily="34" charset="0"/>
                        </a:rPr>
                      </a:br>
                      <a:endParaRPr lang="en-US" sz="1200" b="0" i="0" u="none" cap="all" dirty="0">
                        <a:solidFill>
                          <a:srgbClr val="EFEFEF"/>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40573598"/>
                  </a:ext>
                </a:extLst>
              </a:tr>
            </a:tbl>
          </a:graphicData>
        </a:graphic>
      </p:graphicFrame>
    </p:spTree>
    <p:extLst>
      <p:ext uri="{BB962C8B-B14F-4D97-AF65-F5344CB8AC3E}">
        <p14:creationId xmlns:p14="http://schemas.microsoft.com/office/powerpoint/2010/main" val="852450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3020075355"/>
              </p:ext>
            </p:extLst>
          </p:nvPr>
        </p:nvGraphicFramePr>
        <p:xfrm>
          <a:off x="0" y="902265"/>
          <a:ext cx="6211230" cy="1305676"/>
        </p:xfrm>
        <a:graphic>
          <a:graphicData uri="http://schemas.openxmlformats.org/drawingml/2006/table">
            <a:tbl>
              <a:tblPr firstRow="1" bandRow="1">
                <a:tableStyleId>{2D5ABB26-0587-4C30-8999-92F81FD0307C}</a:tableStyleId>
              </a:tblPr>
              <a:tblGrid>
                <a:gridCol w="6211230">
                  <a:extLst>
                    <a:ext uri="{9D8B030D-6E8A-4147-A177-3AD203B41FA5}">
                      <a16:colId xmlns:a16="http://schemas.microsoft.com/office/drawing/2014/main" val="1724125290"/>
                    </a:ext>
                  </a:extLst>
                </a:gridCol>
              </a:tblGrid>
              <a:tr h="1305676">
                <a:tc>
                  <a:txBody>
                    <a:bodyPr/>
                    <a:lstStyle/>
                    <a:p>
                      <a:pPr algn="l" fontAlgn="base"/>
                      <a:r>
                        <a:rPr lang="en-US" sz="1200" b="1" i="0" cap="all" dirty="0">
                          <a:solidFill>
                            <a:srgbClr val="89D31C"/>
                          </a:solidFill>
                          <a:effectLst/>
                          <a:latin typeface="Arial" panose="020B0604020202020204" pitchFamily="34" charset="0"/>
                          <a:cs typeface="Arial" panose="020B0604020202020204" pitchFamily="34" charset="0"/>
                        </a:rPr>
                        <a:t>OFFICE CABINET</a:t>
                      </a:r>
                    </a:p>
                    <a:p>
                      <a:pPr algn="l" fontAlgn="base"/>
                      <a:endParaRPr lang="en-US" sz="1200" b="1" i="0" cap="all" dirty="0">
                        <a:solidFill>
                          <a:srgbClr val="89D31C"/>
                        </a:solidFill>
                        <a:effectLst/>
                        <a:latin typeface="Arial" panose="020B0604020202020204" pitchFamily="34" charset="0"/>
                        <a:cs typeface="Arial" panose="020B0604020202020204" pitchFamily="34" charset="0"/>
                      </a:endParaRPr>
                    </a:p>
                    <a:p>
                      <a:pPr algn="l" fontAlgn="base"/>
                      <a:r>
                        <a:rPr lang="en-US" sz="1200" b="0" i="0" cap="all" dirty="0">
                          <a:solidFill>
                            <a:schemeClr val="tx1"/>
                          </a:solidFill>
                          <a:effectLst/>
                          <a:latin typeface="Arial" panose="020B0604020202020204" pitchFamily="34" charset="0"/>
                          <a:cs typeface="Arial" panose="020B0604020202020204" pitchFamily="34" charset="0"/>
                        </a:rPr>
                        <a:t>Wall cabinet with a combination of open shelves and lockable doors. Half of the cabinet is lockable with the upper half having open shelves. Ideal to store books, files, and folders on the open shelves and personal items of value in the lockable cupboard</a:t>
                      </a:r>
                    </a:p>
                  </a:txBody>
                  <a:tcPr/>
                </a:tc>
                <a:extLst>
                  <a:ext uri="{0D108BD9-81ED-4DB2-BD59-A6C34878D82A}">
                    <a16:rowId xmlns:a16="http://schemas.microsoft.com/office/drawing/2014/main" val="2640573598"/>
                  </a:ext>
                </a:extLst>
              </a:tr>
            </a:tbl>
          </a:graphicData>
        </a:graphic>
      </p:graphicFrame>
      <p:pic>
        <p:nvPicPr>
          <p:cNvPr id="4" name="Picture 3">
            <a:extLst>
              <a:ext uri="{FF2B5EF4-FFF2-40B4-BE49-F238E27FC236}">
                <a16:creationId xmlns:a16="http://schemas.microsoft.com/office/drawing/2014/main" id="{81CD2B34-2130-014F-1316-3D2C30CA0C84}"/>
              </a:ext>
            </a:extLst>
          </p:cNvPr>
          <p:cNvPicPr>
            <a:picLocks noChangeAspect="1"/>
          </p:cNvPicPr>
          <p:nvPr/>
        </p:nvPicPr>
        <p:blipFill rotWithShape="1">
          <a:blip r:embed="rId3"/>
          <a:srcRect l="28368" r="28655"/>
          <a:stretch/>
        </p:blipFill>
        <p:spPr>
          <a:xfrm>
            <a:off x="7266708" y="684552"/>
            <a:ext cx="2456121" cy="4242458"/>
          </a:xfrm>
          <a:prstGeom prst="rect">
            <a:avLst/>
          </a:prstGeom>
        </p:spPr>
      </p:pic>
    </p:spTree>
    <p:extLst>
      <p:ext uri="{BB962C8B-B14F-4D97-AF65-F5344CB8AC3E}">
        <p14:creationId xmlns:p14="http://schemas.microsoft.com/office/powerpoint/2010/main" val="148930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633D6F0-883C-78F3-702A-B67A1469B79F}"/>
              </a:ext>
            </a:extLst>
          </p:cNvPr>
          <p:cNvSpPr txBox="1">
            <a:spLocks noChangeArrowheads="1"/>
          </p:cNvSpPr>
          <p:nvPr/>
        </p:nvSpPr>
        <p:spPr bwMode="auto">
          <a:xfrm>
            <a:off x="1871981" y="98764"/>
            <a:ext cx="10238738" cy="585788"/>
          </a:xfrm>
          <a:prstGeom prst="rect">
            <a:avLst/>
          </a:prstGeom>
          <a:noFill/>
          <a:ln w="28575">
            <a:solidFill>
              <a:srgbClr val="00B0F0"/>
            </a:solidFill>
            <a:miter lim="800000"/>
            <a:headEnd/>
            <a:tailEnd/>
          </a:ln>
        </p:spPr>
        <p:txBody>
          <a:bodyPr anchor="ctr"/>
          <a:lstStyle/>
          <a:p>
            <a:pPr algn="ctr">
              <a:defRPr/>
            </a:pPr>
            <a:r>
              <a:rPr lang="nl-NL" sz="2000" b="1" dirty="0">
                <a:solidFill>
                  <a:srgbClr val="00B0F0"/>
                </a:solidFill>
                <a:effectLst/>
                <a:latin typeface="Arial" panose="020B0604020202020204" pitchFamily="34" charset="0"/>
                <a:ea typeface="Calibri" panose="020F0502020204030204" pitchFamily="34" charset="0"/>
              </a:rPr>
              <a:t>Steel 12 Door Locker Cabinet</a:t>
            </a:r>
            <a:endParaRPr lang="en-US" sz="3200" dirty="0">
              <a:solidFill>
                <a:srgbClr val="00B0F0"/>
              </a:solidFill>
              <a:effectLst/>
              <a:latin typeface="Arial" panose="020B0604020202020204" pitchFamily="34" charset="0"/>
              <a:ea typeface="Calibri" panose="020F0502020204030204" pitchFamily="34" charset="0"/>
            </a:endParaRPr>
          </a:p>
        </p:txBody>
      </p:sp>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nvGraphicFramePr>
        <p:xfrm>
          <a:off x="496111" y="902265"/>
          <a:ext cx="5128513" cy="5576356"/>
        </p:xfrm>
        <a:graphic>
          <a:graphicData uri="http://schemas.openxmlformats.org/drawingml/2006/table">
            <a:tbl>
              <a:tblPr firstRow="1" bandRow="1">
                <a:tableStyleId>{2D5ABB26-0587-4C30-8999-92F81FD0307C}</a:tableStyleId>
              </a:tblPr>
              <a:tblGrid>
                <a:gridCol w="5128513">
                  <a:extLst>
                    <a:ext uri="{9D8B030D-6E8A-4147-A177-3AD203B41FA5}">
                      <a16:colId xmlns:a16="http://schemas.microsoft.com/office/drawing/2014/main" val="1724125290"/>
                    </a:ext>
                  </a:extLst>
                </a:gridCol>
              </a:tblGrid>
              <a:tr h="5576356">
                <a:tc>
                  <a:txBody>
                    <a:bodyPr/>
                    <a:lstStyle/>
                    <a:p>
                      <a:pPr algn="l" fontAlgn="base"/>
                      <a:r>
                        <a:rPr lang="en-US" b="1" i="0" cap="all" dirty="0">
                          <a:solidFill>
                            <a:srgbClr val="89D31C"/>
                          </a:solidFill>
                          <a:effectLst/>
                          <a:latin typeface="inherit"/>
                        </a:rPr>
                        <a:t>PRODUCT INFORMATION AND FEATURES:</a:t>
                      </a:r>
                    </a:p>
                    <a:p>
                      <a:pPr algn="l" fontAlgn="base"/>
                      <a:endParaRPr lang="en-US" b="1" i="0" cap="all" dirty="0">
                        <a:solidFill>
                          <a:srgbClr val="89D31C"/>
                        </a:solidFill>
                        <a:effectLst/>
                        <a:latin typeface="inherit"/>
                      </a:endParaRPr>
                    </a:p>
                    <a:p>
                      <a:r>
                        <a:rPr lang="en-US" sz="1800" b="0" i="0" kern="1200" dirty="0">
                          <a:solidFill>
                            <a:schemeClr val="tx1"/>
                          </a:solidFill>
                          <a:effectLst/>
                          <a:latin typeface="+mn-lt"/>
                          <a:ea typeface="+mn-ea"/>
                          <a:cs typeface="+mn-cs"/>
                        </a:rPr>
                        <a:t>Steel 6 Door Inner Handle Locker Cabinet With Lock - Black</a:t>
                      </a:r>
                    </a:p>
                    <a:p>
                      <a:r>
                        <a:rPr lang="en-US" sz="1800" b="0" i="0" kern="1200" dirty="0">
                          <a:solidFill>
                            <a:schemeClr val="tx1"/>
                          </a:solidFill>
                          <a:effectLst/>
                          <a:latin typeface="+mn-lt"/>
                          <a:ea typeface="+mn-ea"/>
                          <a:cs typeface="+mn-cs"/>
                        </a:rPr>
                        <a:t>Use:OfficeSchool,Home,Hotel,Hospital,Company,GYM,Library,Factory,Apartments,Supermarket,Other Commercial Area</a:t>
                      </a:r>
                    </a:p>
                  </a:txBody>
                  <a:tcPr/>
                </a:tc>
                <a:extLst>
                  <a:ext uri="{0D108BD9-81ED-4DB2-BD59-A6C34878D82A}">
                    <a16:rowId xmlns:a16="http://schemas.microsoft.com/office/drawing/2014/main" val="2640573598"/>
                  </a:ext>
                </a:extLst>
              </a:tr>
            </a:tbl>
          </a:graphicData>
        </a:graphic>
      </p:graphicFrame>
      <p:pic>
        <p:nvPicPr>
          <p:cNvPr id="6" name="Picture 5">
            <a:extLst>
              <a:ext uri="{FF2B5EF4-FFF2-40B4-BE49-F238E27FC236}">
                <a16:creationId xmlns:a16="http://schemas.microsoft.com/office/drawing/2014/main" id="{2A2D28B4-D2E1-F2AA-DC91-0CBBCFA44C51}"/>
              </a:ext>
            </a:extLst>
          </p:cNvPr>
          <p:cNvPicPr>
            <a:picLocks noChangeAspect="1"/>
          </p:cNvPicPr>
          <p:nvPr/>
        </p:nvPicPr>
        <p:blipFill rotWithShape="1">
          <a:blip r:embed="rId3"/>
          <a:srcRect l="23316" t="4539" r="16684" b="4113"/>
          <a:stretch/>
        </p:blipFill>
        <p:spPr>
          <a:xfrm>
            <a:off x="7561634" y="739301"/>
            <a:ext cx="3829456" cy="5379397"/>
          </a:xfrm>
          <a:prstGeom prst="rect">
            <a:avLst/>
          </a:prstGeom>
        </p:spPr>
      </p:pic>
      <p:pic>
        <p:nvPicPr>
          <p:cNvPr id="9" name="Picture 8">
            <a:extLst>
              <a:ext uri="{FF2B5EF4-FFF2-40B4-BE49-F238E27FC236}">
                <a16:creationId xmlns:a16="http://schemas.microsoft.com/office/drawing/2014/main" id="{30E88F9A-5694-8938-9745-57AA6A7D0508}"/>
              </a:ext>
            </a:extLst>
          </p:cNvPr>
          <p:cNvPicPr>
            <a:picLocks noChangeAspect="1"/>
          </p:cNvPicPr>
          <p:nvPr/>
        </p:nvPicPr>
        <p:blipFill rotWithShape="1">
          <a:blip r:embed="rId4"/>
          <a:srcRect l="13878" r="26547"/>
          <a:stretch/>
        </p:blipFill>
        <p:spPr>
          <a:xfrm>
            <a:off x="4770200" y="2749223"/>
            <a:ext cx="2221150" cy="4108777"/>
          </a:xfrm>
          <a:prstGeom prst="rect">
            <a:avLst/>
          </a:prstGeom>
        </p:spPr>
      </p:pic>
      <p:pic>
        <p:nvPicPr>
          <p:cNvPr id="11" name="Picture 10" descr="A key in a keyhole&#10;&#10;Description automatically generated">
            <a:extLst>
              <a:ext uri="{FF2B5EF4-FFF2-40B4-BE49-F238E27FC236}">
                <a16:creationId xmlns:a16="http://schemas.microsoft.com/office/drawing/2014/main" id="{4C70BBFA-487C-6AD4-DCD1-582D9449F492}"/>
              </a:ext>
            </a:extLst>
          </p:cNvPr>
          <p:cNvPicPr>
            <a:picLocks noChangeAspect="1"/>
          </p:cNvPicPr>
          <p:nvPr/>
        </p:nvPicPr>
        <p:blipFill>
          <a:blip r:embed="rId5"/>
          <a:stretch>
            <a:fillRect/>
          </a:stretch>
        </p:blipFill>
        <p:spPr>
          <a:xfrm>
            <a:off x="395000" y="3863594"/>
            <a:ext cx="1696447" cy="2255104"/>
          </a:xfrm>
          <a:prstGeom prst="rect">
            <a:avLst/>
          </a:prstGeom>
        </p:spPr>
      </p:pic>
    </p:spTree>
    <p:extLst>
      <p:ext uri="{BB962C8B-B14F-4D97-AF65-F5344CB8AC3E}">
        <p14:creationId xmlns:p14="http://schemas.microsoft.com/office/powerpoint/2010/main" val="2446779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633D6F0-883C-78F3-702A-B67A1469B79F}"/>
              </a:ext>
            </a:extLst>
          </p:cNvPr>
          <p:cNvSpPr txBox="1">
            <a:spLocks noChangeArrowheads="1"/>
          </p:cNvSpPr>
          <p:nvPr/>
        </p:nvSpPr>
        <p:spPr bwMode="auto">
          <a:xfrm>
            <a:off x="1871981" y="98764"/>
            <a:ext cx="10238738" cy="585788"/>
          </a:xfrm>
          <a:prstGeom prst="rect">
            <a:avLst/>
          </a:prstGeom>
          <a:noFill/>
          <a:ln w="28575">
            <a:solidFill>
              <a:srgbClr val="00B0F0"/>
            </a:solidFill>
            <a:miter lim="800000"/>
            <a:headEnd/>
            <a:tailEnd/>
          </a:ln>
        </p:spPr>
        <p:txBody>
          <a:bodyPr anchor="ctr"/>
          <a:lstStyle/>
          <a:p>
            <a:pPr algn="ctr">
              <a:defRPr/>
            </a:pPr>
            <a:r>
              <a:rPr lang="en-US" sz="2000" b="1" dirty="0">
                <a:effectLst/>
                <a:latin typeface="Arial" panose="020B0604020202020204" pitchFamily="34" charset="0"/>
                <a:ea typeface="Calibri" panose="020F0502020204030204" pitchFamily="34" charset="0"/>
              </a:rPr>
              <a:t>Desks with lockable drawers</a:t>
            </a:r>
            <a:endParaRPr lang="en-US" sz="3200" dirty="0">
              <a:effectLst/>
              <a:latin typeface="Arial" panose="020B0604020202020204" pitchFamily="34" charset="0"/>
              <a:ea typeface="Calibri" panose="020F0502020204030204" pitchFamily="34" charset="0"/>
            </a:endParaRPr>
          </a:p>
        </p:txBody>
      </p:sp>
      <p:graphicFrame>
        <p:nvGraphicFramePr>
          <p:cNvPr id="3" name="Table 4">
            <a:extLst>
              <a:ext uri="{FF2B5EF4-FFF2-40B4-BE49-F238E27FC236}">
                <a16:creationId xmlns:a16="http://schemas.microsoft.com/office/drawing/2014/main" id="{CE57A4A5-E362-DF05-C2B3-58E7F458E16B}"/>
              </a:ext>
            </a:extLst>
          </p:cNvPr>
          <p:cNvGraphicFramePr>
            <a:graphicFrameLocks noGrp="1"/>
          </p:cNvGraphicFramePr>
          <p:nvPr>
            <p:extLst>
              <p:ext uri="{D42A27DB-BD31-4B8C-83A1-F6EECF244321}">
                <p14:modId xmlns:p14="http://schemas.microsoft.com/office/powerpoint/2010/main" val="3887451794"/>
              </p:ext>
            </p:extLst>
          </p:nvPr>
        </p:nvGraphicFramePr>
        <p:xfrm>
          <a:off x="-1" y="902265"/>
          <a:ext cx="4348977" cy="859628"/>
        </p:xfrm>
        <a:graphic>
          <a:graphicData uri="http://schemas.openxmlformats.org/drawingml/2006/table">
            <a:tbl>
              <a:tblPr firstRow="1" bandRow="1">
                <a:tableStyleId>{2D5ABB26-0587-4C30-8999-92F81FD0307C}</a:tableStyleId>
              </a:tblPr>
              <a:tblGrid>
                <a:gridCol w="4348977">
                  <a:extLst>
                    <a:ext uri="{9D8B030D-6E8A-4147-A177-3AD203B41FA5}">
                      <a16:colId xmlns:a16="http://schemas.microsoft.com/office/drawing/2014/main" val="1724125290"/>
                    </a:ext>
                  </a:extLst>
                </a:gridCol>
              </a:tblGrid>
              <a:tr h="859628">
                <a:tc>
                  <a:txBody>
                    <a:bodyPr/>
                    <a:lstStyle/>
                    <a:p>
                      <a:pPr algn="l" fontAlgn="base"/>
                      <a:r>
                        <a:rPr lang="en-US" b="1" i="0" cap="all" dirty="0">
                          <a:solidFill>
                            <a:srgbClr val="89D31C"/>
                          </a:solidFill>
                          <a:effectLst/>
                          <a:latin typeface="inherit"/>
                        </a:rPr>
                        <a:t>Desks with lockable drawers</a:t>
                      </a:r>
                    </a:p>
                  </a:txBody>
                  <a:tcPr/>
                </a:tc>
                <a:extLst>
                  <a:ext uri="{0D108BD9-81ED-4DB2-BD59-A6C34878D82A}">
                    <a16:rowId xmlns:a16="http://schemas.microsoft.com/office/drawing/2014/main" val="2640573598"/>
                  </a:ext>
                </a:extLst>
              </a:tr>
            </a:tbl>
          </a:graphicData>
        </a:graphic>
      </p:graphicFrame>
      <p:pic>
        <p:nvPicPr>
          <p:cNvPr id="5" name="Picture 4">
            <a:extLst>
              <a:ext uri="{FF2B5EF4-FFF2-40B4-BE49-F238E27FC236}">
                <a16:creationId xmlns:a16="http://schemas.microsoft.com/office/drawing/2014/main" id="{9044C8D7-5D06-820D-9F22-222F6B3593FC}"/>
              </a:ext>
            </a:extLst>
          </p:cNvPr>
          <p:cNvPicPr>
            <a:picLocks noChangeAspect="1"/>
          </p:cNvPicPr>
          <p:nvPr/>
        </p:nvPicPr>
        <p:blipFill rotWithShape="1">
          <a:blip r:embed="rId3"/>
          <a:srcRect t="14425" b="21575"/>
          <a:stretch/>
        </p:blipFill>
        <p:spPr>
          <a:xfrm>
            <a:off x="5319032" y="1164055"/>
            <a:ext cx="5715000" cy="3095710"/>
          </a:xfrm>
          <a:prstGeom prst="rect">
            <a:avLst/>
          </a:prstGeom>
        </p:spPr>
      </p:pic>
    </p:spTree>
    <p:extLst>
      <p:ext uri="{BB962C8B-B14F-4D97-AF65-F5344CB8AC3E}">
        <p14:creationId xmlns:p14="http://schemas.microsoft.com/office/powerpoint/2010/main" val="355327556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TotalTime>
  <Words>202</Words>
  <Application>Microsoft Office PowerPoint</Application>
  <PresentationFormat>Widescreen</PresentationFormat>
  <Paragraphs>43</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inherit</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Lutendo Tshiitakhole</dc:creator>
  <cp:lastModifiedBy>Sylvia Tshililo</cp:lastModifiedBy>
  <cp:revision>3</cp:revision>
  <dcterms:created xsi:type="dcterms:W3CDTF">2023-11-14T08:15:34Z</dcterms:created>
  <dcterms:modified xsi:type="dcterms:W3CDTF">2023-12-14T07:50:57Z</dcterms:modified>
</cp:coreProperties>
</file>