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2"/>
  </p:notesMasterIdLst>
  <p:handoutMasterIdLst>
    <p:handoutMasterId r:id="rId23"/>
  </p:handoutMasterIdLst>
  <p:sldIdLst>
    <p:sldId id="265" r:id="rId2"/>
    <p:sldId id="258" r:id="rId3"/>
    <p:sldId id="290" r:id="rId4"/>
    <p:sldId id="291" r:id="rId5"/>
    <p:sldId id="292" r:id="rId6"/>
    <p:sldId id="293" r:id="rId7"/>
    <p:sldId id="294" r:id="rId8"/>
    <p:sldId id="307" r:id="rId9"/>
    <p:sldId id="308" r:id="rId10"/>
    <p:sldId id="295" r:id="rId11"/>
    <p:sldId id="296" r:id="rId12"/>
    <p:sldId id="309" r:id="rId13"/>
    <p:sldId id="299" r:id="rId14"/>
    <p:sldId id="300" r:id="rId15"/>
    <p:sldId id="302" r:id="rId16"/>
    <p:sldId id="303" r:id="rId17"/>
    <p:sldId id="305" r:id="rId18"/>
    <p:sldId id="306" r:id="rId19"/>
    <p:sldId id="304" r:id="rId20"/>
    <p:sldId id="289" r:id="rId21"/>
  </p:sldIdLst>
  <p:sldSz cx="9144000" cy="6858000" type="screen4x3"/>
  <p:notesSz cx="9601200" cy="7315200"/>
  <p:defaultTextStyle>
    <a:defPPr>
      <a:defRPr lang="en-US"/>
    </a:defPPr>
    <a:lvl1pPr algn="l" defTabSz="457200"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sz="2400"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566">
          <p15:clr>
            <a:srgbClr val="A4A3A4"/>
          </p15:clr>
        </p15:guide>
        <p15:guide id="2" pos="3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50"/>
  </p:normalViewPr>
  <p:slideViewPr>
    <p:cSldViewPr snapToGrid="0" snapToObjects="1">
      <p:cViewPr varScale="1">
        <p:scale>
          <a:sx n="105" d="100"/>
          <a:sy n="105" d="100"/>
        </p:scale>
        <p:origin x="1794" y="96"/>
      </p:cViewPr>
      <p:guideLst>
        <p:guide orient="horz" pos="566"/>
        <p:guide pos="33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gdawooh Prashen" userId="f19e60b4-d535-4e2a-8624-593b268f1df9" providerId="ADAL" clId="{434B9168-0F8A-4D0F-B455-54826237EAB0}"/>
    <pc:docChg chg="custSel addSld delSld modSld">
      <pc:chgData name="Jugdawooh Prashen" userId="f19e60b4-d535-4e2a-8624-593b268f1df9" providerId="ADAL" clId="{434B9168-0F8A-4D0F-B455-54826237EAB0}" dt="2026-09-21T08:04:20.355" v="755" actId="20577"/>
      <pc:docMkLst>
        <pc:docMk/>
      </pc:docMkLst>
      <pc:sldChg chg="modSp mod">
        <pc:chgData name="Jugdawooh Prashen" userId="f19e60b4-d535-4e2a-8624-593b268f1df9" providerId="ADAL" clId="{434B9168-0F8A-4D0F-B455-54826237EAB0}" dt="2026-09-10T11:15:24.840" v="120" actId="113"/>
        <pc:sldMkLst>
          <pc:docMk/>
          <pc:sldMk cId="0" sldId="258"/>
        </pc:sldMkLst>
        <pc:spChg chg="mod">
          <ac:chgData name="Jugdawooh Prashen" userId="f19e60b4-d535-4e2a-8624-593b268f1df9" providerId="ADAL" clId="{434B9168-0F8A-4D0F-B455-54826237EAB0}" dt="2026-09-10T11:15:24.840" v="120" actId="113"/>
          <ac:spMkLst>
            <pc:docMk/>
            <pc:sldMk cId="0" sldId="258"/>
            <ac:spMk id="14340" creationId="{26159858-C454-3268-17BE-BC676BBEBCA7}"/>
          </ac:spMkLst>
        </pc:spChg>
      </pc:sldChg>
      <pc:sldChg chg="modSp mod">
        <pc:chgData name="Jugdawooh Prashen" userId="f19e60b4-d535-4e2a-8624-593b268f1df9" providerId="ADAL" clId="{434B9168-0F8A-4D0F-B455-54826237EAB0}" dt="2026-09-10T11:13:55.952" v="100" actId="20577"/>
        <pc:sldMkLst>
          <pc:docMk/>
          <pc:sldMk cId="0" sldId="265"/>
        </pc:sldMkLst>
        <pc:spChg chg="mod">
          <ac:chgData name="Jugdawooh Prashen" userId="f19e60b4-d535-4e2a-8624-593b268f1df9" providerId="ADAL" clId="{434B9168-0F8A-4D0F-B455-54826237EAB0}" dt="2026-09-10T11:13:32.458" v="61" actId="20577"/>
          <ac:spMkLst>
            <pc:docMk/>
            <pc:sldMk cId="0" sldId="265"/>
            <ac:spMk id="3" creationId="{C3BF4706-8AE8-CD35-955E-0B7574942B0A}"/>
          </ac:spMkLst>
        </pc:spChg>
        <pc:spChg chg="mod">
          <ac:chgData name="Jugdawooh Prashen" userId="f19e60b4-d535-4e2a-8624-593b268f1df9" providerId="ADAL" clId="{434B9168-0F8A-4D0F-B455-54826237EAB0}" dt="2026-09-10T11:13:55.952" v="100" actId="20577"/>
          <ac:spMkLst>
            <pc:docMk/>
            <pc:sldMk cId="0" sldId="265"/>
            <ac:spMk id="4" creationId="{D65FE483-D36A-C688-499D-9CADA67AF61B}"/>
          </ac:spMkLst>
        </pc:spChg>
      </pc:sldChg>
      <pc:sldChg chg="modSp mod">
        <pc:chgData name="Jugdawooh Prashen" userId="f19e60b4-d535-4e2a-8624-593b268f1df9" providerId="ADAL" clId="{434B9168-0F8A-4D0F-B455-54826237EAB0}" dt="2026-09-10T11:15:57.437" v="121"/>
        <pc:sldMkLst>
          <pc:docMk/>
          <pc:sldMk cId="4207595377" sldId="290"/>
        </pc:sldMkLst>
        <pc:spChg chg="mod">
          <ac:chgData name="Jugdawooh Prashen" userId="f19e60b4-d535-4e2a-8624-593b268f1df9" providerId="ADAL" clId="{434B9168-0F8A-4D0F-B455-54826237EAB0}" dt="2026-09-10T11:15:57.437" v="121"/>
          <ac:spMkLst>
            <pc:docMk/>
            <pc:sldMk cId="4207595377" sldId="290"/>
            <ac:spMk id="14340" creationId="{DE0EAF19-3E3B-7C5F-DA09-54E68538D5AE}"/>
          </ac:spMkLst>
        </pc:spChg>
      </pc:sldChg>
      <pc:sldChg chg="modSp mod">
        <pc:chgData name="Jugdawooh Prashen" userId="f19e60b4-d535-4e2a-8624-593b268f1df9" providerId="ADAL" clId="{434B9168-0F8A-4D0F-B455-54826237EAB0}" dt="2026-09-10T11:18:57.829" v="178" actId="13926"/>
        <pc:sldMkLst>
          <pc:docMk/>
          <pc:sldMk cId="1989609441" sldId="291"/>
        </pc:sldMkLst>
        <pc:spChg chg="mod">
          <ac:chgData name="Jugdawooh Prashen" userId="f19e60b4-d535-4e2a-8624-593b268f1df9" providerId="ADAL" clId="{434B9168-0F8A-4D0F-B455-54826237EAB0}" dt="2026-09-10T11:18:57.829" v="178" actId="13926"/>
          <ac:spMkLst>
            <pc:docMk/>
            <pc:sldMk cId="1989609441" sldId="291"/>
            <ac:spMk id="14340" creationId="{333DDC42-CE0A-B8B9-65D0-4322C05CF05E}"/>
          </ac:spMkLst>
        </pc:spChg>
      </pc:sldChg>
      <pc:sldChg chg="modSp mod">
        <pc:chgData name="Jugdawooh Prashen" userId="f19e60b4-d535-4e2a-8624-593b268f1df9" providerId="ADAL" clId="{434B9168-0F8A-4D0F-B455-54826237EAB0}" dt="2026-09-10T11:20:25.687" v="221" actId="20577"/>
        <pc:sldMkLst>
          <pc:docMk/>
          <pc:sldMk cId="1774213400" sldId="292"/>
        </pc:sldMkLst>
        <pc:spChg chg="mod">
          <ac:chgData name="Jugdawooh Prashen" userId="f19e60b4-d535-4e2a-8624-593b268f1df9" providerId="ADAL" clId="{434B9168-0F8A-4D0F-B455-54826237EAB0}" dt="2026-09-10T11:19:16.500" v="190" actId="20577"/>
          <ac:spMkLst>
            <pc:docMk/>
            <pc:sldMk cId="1774213400" sldId="292"/>
            <ac:spMk id="14338" creationId="{C7675EA8-E53E-C698-EA62-726E41508019}"/>
          </ac:spMkLst>
        </pc:spChg>
        <pc:spChg chg="mod">
          <ac:chgData name="Jugdawooh Prashen" userId="f19e60b4-d535-4e2a-8624-593b268f1df9" providerId="ADAL" clId="{434B9168-0F8A-4D0F-B455-54826237EAB0}" dt="2026-09-10T11:20:25.687" v="221" actId="20577"/>
          <ac:spMkLst>
            <pc:docMk/>
            <pc:sldMk cId="1774213400" sldId="292"/>
            <ac:spMk id="14340" creationId="{0C05BABC-D559-3F5C-0FCD-7A24EBBD7A5C}"/>
          </ac:spMkLst>
        </pc:spChg>
      </pc:sldChg>
      <pc:sldChg chg="modSp mod">
        <pc:chgData name="Jugdawooh Prashen" userId="f19e60b4-d535-4e2a-8624-593b268f1df9" providerId="ADAL" clId="{434B9168-0F8A-4D0F-B455-54826237EAB0}" dt="2026-09-21T08:04:20.355" v="755" actId="20577"/>
        <pc:sldMkLst>
          <pc:docMk/>
          <pc:sldMk cId="234867354" sldId="293"/>
        </pc:sldMkLst>
        <pc:spChg chg="mod">
          <ac:chgData name="Jugdawooh Prashen" userId="f19e60b4-d535-4e2a-8624-593b268f1df9" providerId="ADAL" clId="{434B9168-0F8A-4D0F-B455-54826237EAB0}" dt="2026-09-21T08:04:20.355" v="755" actId="20577"/>
          <ac:spMkLst>
            <pc:docMk/>
            <pc:sldMk cId="234867354" sldId="293"/>
            <ac:spMk id="14340" creationId="{86437130-81AA-3B60-DFAE-46FF23A3423E}"/>
          </ac:spMkLst>
        </pc:spChg>
      </pc:sldChg>
      <pc:sldChg chg="delSp modSp mod">
        <pc:chgData name="Jugdawooh Prashen" userId="f19e60b4-d535-4e2a-8624-593b268f1df9" providerId="ADAL" clId="{434B9168-0F8A-4D0F-B455-54826237EAB0}" dt="2026-09-10T11:24:57.569" v="228"/>
        <pc:sldMkLst>
          <pc:docMk/>
          <pc:sldMk cId="3405971920" sldId="294"/>
        </pc:sldMkLst>
        <pc:spChg chg="mod">
          <ac:chgData name="Jugdawooh Prashen" userId="f19e60b4-d535-4e2a-8624-593b268f1df9" providerId="ADAL" clId="{434B9168-0F8A-4D0F-B455-54826237EAB0}" dt="2026-09-10T11:24:57.569" v="228"/>
          <ac:spMkLst>
            <pc:docMk/>
            <pc:sldMk cId="3405971920" sldId="294"/>
            <ac:spMk id="14340" creationId="{D30320C3-A07A-7EE2-1045-21BFD8FFBE7A}"/>
          </ac:spMkLst>
        </pc:spChg>
      </pc:sldChg>
      <pc:sldChg chg="modSp mod">
        <pc:chgData name="Jugdawooh Prashen" userId="f19e60b4-d535-4e2a-8624-593b268f1df9" providerId="ADAL" clId="{434B9168-0F8A-4D0F-B455-54826237EAB0}" dt="2026-09-10T11:32:15.084" v="323" actId="20577"/>
        <pc:sldMkLst>
          <pc:docMk/>
          <pc:sldMk cId="3283692625" sldId="295"/>
        </pc:sldMkLst>
        <pc:spChg chg="mod">
          <ac:chgData name="Jugdawooh Prashen" userId="f19e60b4-d535-4e2a-8624-593b268f1df9" providerId="ADAL" clId="{434B9168-0F8A-4D0F-B455-54826237EAB0}" dt="2026-09-10T11:32:15.084" v="323" actId="20577"/>
          <ac:spMkLst>
            <pc:docMk/>
            <pc:sldMk cId="3283692625" sldId="295"/>
            <ac:spMk id="14340" creationId="{107E93D6-AFB6-72D3-D676-C122EB15FBA8}"/>
          </ac:spMkLst>
        </pc:spChg>
      </pc:sldChg>
      <pc:sldChg chg="modSp mod">
        <pc:chgData name="Jugdawooh Prashen" userId="f19e60b4-d535-4e2a-8624-593b268f1df9" providerId="ADAL" clId="{434B9168-0F8A-4D0F-B455-54826237EAB0}" dt="2026-09-10T11:37:39.793" v="588" actId="6549"/>
        <pc:sldMkLst>
          <pc:docMk/>
          <pc:sldMk cId="3495270982" sldId="296"/>
        </pc:sldMkLst>
        <pc:spChg chg="mod">
          <ac:chgData name="Jugdawooh Prashen" userId="f19e60b4-d535-4e2a-8624-593b268f1df9" providerId="ADAL" clId="{434B9168-0F8A-4D0F-B455-54826237EAB0}" dt="2026-09-10T11:37:39.793" v="588" actId="6549"/>
          <ac:spMkLst>
            <pc:docMk/>
            <pc:sldMk cId="3495270982" sldId="296"/>
            <ac:spMk id="14340" creationId="{B71FCB90-7870-EA39-7BD2-977AD83C2B04}"/>
          </ac:spMkLst>
        </pc:spChg>
      </pc:sldChg>
      <pc:sldChg chg="modSp mod">
        <pc:chgData name="Jugdawooh Prashen" userId="f19e60b4-d535-4e2a-8624-593b268f1df9" providerId="ADAL" clId="{434B9168-0F8A-4D0F-B455-54826237EAB0}" dt="2026-09-10T11:47:42.752" v="603" actId="1076"/>
        <pc:sldMkLst>
          <pc:docMk/>
          <pc:sldMk cId="334609270" sldId="299"/>
        </pc:sldMkLst>
        <pc:spChg chg="mod">
          <ac:chgData name="Jugdawooh Prashen" userId="f19e60b4-d535-4e2a-8624-593b268f1df9" providerId="ADAL" clId="{434B9168-0F8A-4D0F-B455-54826237EAB0}" dt="2026-09-10T11:47:42.752" v="603" actId="1076"/>
          <ac:spMkLst>
            <pc:docMk/>
            <pc:sldMk cId="334609270" sldId="299"/>
            <ac:spMk id="14340" creationId="{15AC9049-00D8-C097-7945-35E770CB5352}"/>
          </ac:spMkLst>
        </pc:spChg>
      </pc:sldChg>
      <pc:sldChg chg="modSp mod">
        <pc:chgData name="Jugdawooh Prashen" userId="f19e60b4-d535-4e2a-8624-593b268f1df9" providerId="ADAL" clId="{434B9168-0F8A-4D0F-B455-54826237EAB0}" dt="2026-09-10T11:49:13.031" v="604"/>
        <pc:sldMkLst>
          <pc:docMk/>
          <pc:sldMk cId="3204644271" sldId="302"/>
        </pc:sldMkLst>
        <pc:spChg chg="mod">
          <ac:chgData name="Jugdawooh Prashen" userId="f19e60b4-d535-4e2a-8624-593b268f1df9" providerId="ADAL" clId="{434B9168-0F8A-4D0F-B455-54826237EAB0}" dt="2026-09-10T11:49:13.031" v="604"/>
          <ac:spMkLst>
            <pc:docMk/>
            <pc:sldMk cId="3204644271" sldId="302"/>
            <ac:spMk id="14340" creationId="{1805BDC3-7BED-68F5-7585-677F361F6733}"/>
          </ac:spMkLst>
        </pc:spChg>
      </pc:sldChg>
      <pc:sldChg chg="modSp mod">
        <pc:chgData name="Jugdawooh Prashen" userId="f19e60b4-d535-4e2a-8624-593b268f1df9" providerId="ADAL" clId="{434B9168-0F8A-4D0F-B455-54826237EAB0}" dt="2026-09-10T11:49:43.016" v="615" actId="20577"/>
        <pc:sldMkLst>
          <pc:docMk/>
          <pc:sldMk cId="416878898" sldId="303"/>
        </pc:sldMkLst>
        <pc:spChg chg="mod">
          <ac:chgData name="Jugdawooh Prashen" userId="f19e60b4-d535-4e2a-8624-593b268f1df9" providerId="ADAL" clId="{434B9168-0F8A-4D0F-B455-54826237EAB0}" dt="2026-09-10T11:49:43.016" v="615" actId="20577"/>
          <ac:spMkLst>
            <pc:docMk/>
            <pc:sldMk cId="416878898" sldId="303"/>
            <ac:spMk id="14340" creationId="{F5369927-EA9C-21DD-04DC-F2535AD86279}"/>
          </ac:spMkLst>
        </pc:spChg>
      </pc:sldChg>
      <pc:sldChg chg="modSp mod">
        <pc:chgData name="Jugdawooh Prashen" userId="f19e60b4-d535-4e2a-8624-593b268f1df9" providerId="ADAL" clId="{434B9168-0F8A-4D0F-B455-54826237EAB0}" dt="2026-09-10T11:53:02.249" v="685" actId="20577"/>
        <pc:sldMkLst>
          <pc:docMk/>
          <pc:sldMk cId="927610532" sldId="305"/>
        </pc:sldMkLst>
        <pc:spChg chg="mod">
          <ac:chgData name="Jugdawooh Prashen" userId="f19e60b4-d535-4e2a-8624-593b268f1df9" providerId="ADAL" clId="{434B9168-0F8A-4D0F-B455-54826237EAB0}" dt="2026-09-10T11:51:39.856" v="625" actId="20577"/>
          <ac:spMkLst>
            <pc:docMk/>
            <pc:sldMk cId="927610532" sldId="305"/>
            <ac:spMk id="14338" creationId="{AC5A444B-63BB-75EF-069A-9424C811ADE7}"/>
          </ac:spMkLst>
        </pc:spChg>
        <pc:spChg chg="mod">
          <ac:chgData name="Jugdawooh Prashen" userId="f19e60b4-d535-4e2a-8624-593b268f1df9" providerId="ADAL" clId="{434B9168-0F8A-4D0F-B455-54826237EAB0}" dt="2026-09-10T11:53:02.249" v="685" actId="20577"/>
          <ac:spMkLst>
            <pc:docMk/>
            <pc:sldMk cId="927610532" sldId="305"/>
            <ac:spMk id="14340" creationId="{5837A569-03D7-C047-9702-135A3BC34B9F}"/>
          </ac:spMkLst>
        </pc:spChg>
      </pc:sldChg>
      <pc:sldChg chg="delSp modSp add mod">
        <pc:chgData name="Jugdawooh Prashen" userId="f19e60b4-d535-4e2a-8624-593b268f1df9" providerId="ADAL" clId="{434B9168-0F8A-4D0F-B455-54826237EAB0}" dt="2026-09-10T11:26:45.535" v="258" actId="1076"/>
        <pc:sldMkLst>
          <pc:docMk/>
          <pc:sldMk cId="176398781" sldId="307"/>
        </pc:sldMkLst>
        <pc:spChg chg="mod">
          <ac:chgData name="Jugdawooh Prashen" userId="f19e60b4-d535-4e2a-8624-593b268f1df9" providerId="ADAL" clId="{434B9168-0F8A-4D0F-B455-54826237EAB0}" dt="2026-09-10T11:25:56.576" v="250" actId="20577"/>
          <ac:spMkLst>
            <pc:docMk/>
            <pc:sldMk cId="176398781" sldId="307"/>
            <ac:spMk id="14338" creationId="{BCE6E63A-9840-EC41-5592-46F3BDB815D6}"/>
          </ac:spMkLst>
        </pc:spChg>
        <pc:spChg chg="mod">
          <ac:chgData name="Jugdawooh Prashen" userId="f19e60b4-d535-4e2a-8624-593b268f1df9" providerId="ADAL" clId="{434B9168-0F8A-4D0F-B455-54826237EAB0}" dt="2026-09-10T11:26:45.535" v="258" actId="1076"/>
          <ac:spMkLst>
            <pc:docMk/>
            <pc:sldMk cId="176398781" sldId="307"/>
            <ac:spMk id="14340" creationId="{2F21BDEA-1045-B996-94B2-77B37DD50E85}"/>
          </ac:spMkLst>
        </pc:spChg>
      </pc:sldChg>
      <pc:sldChg chg="addSp delSp modSp add mod">
        <pc:chgData name="Jugdawooh Prashen" userId="f19e60b4-d535-4e2a-8624-593b268f1df9" providerId="ADAL" clId="{434B9168-0F8A-4D0F-B455-54826237EAB0}" dt="2026-09-10T11:28:38.570" v="279"/>
        <pc:sldMkLst>
          <pc:docMk/>
          <pc:sldMk cId="2793950254" sldId="308"/>
        </pc:sldMkLst>
        <pc:spChg chg="mod">
          <ac:chgData name="Jugdawooh Prashen" userId="f19e60b4-d535-4e2a-8624-593b268f1df9" providerId="ADAL" clId="{434B9168-0F8A-4D0F-B455-54826237EAB0}" dt="2026-09-10T11:27:34.581" v="273" actId="20577"/>
          <ac:spMkLst>
            <pc:docMk/>
            <pc:sldMk cId="2793950254" sldId="308"/>
            <ac:spMk id="14338" creationId="{10C43AB1-5D54-4488-EFA0-96BC878701A2}"/>
          </ac:spMkLst>
        </pc:spChg>
        <pc:spChg chg="mod">
          <ac:chgData name="Jugdawooh Prashen" userId="f19e60b4-d535-4e2a-8624-593b268f1df9" providerId="ADAL" clId="{434B9168-0F8A-4D0F-B455-54826237EAB0}" dt="2026-09-10T11:28:38.570" v="279"/>
          <ac:spMkLst>
            <pc:docMk/>
            <pc:sldMk cId="2793950254" sldId="308"/>
            <ac:spMk id="14340" creationId="{B9F0C578-F876-F4FB-A3F6-11408A83B209}"/>
          </ac:spMkLst>
        </pc:spChg>
        <pc:picChg chg="add mod">
          <ac:chgData name="Jugdawooh Prashen" userId="f19e60b4-d535-4e2a-8624-593b268f1df9" providerId="ADAL" clId="{434B9168-0F8A-4D0F-B455-54826237EAB0}" dt="2026-09-10T11:28:00.319" v="278" actId="1076"/>
          <ac:picMkLst>
            <pc:docMk/>
            <pc:sldMk cId="2793950254" sldId="308"/>
            <ac:picMk id="4" creationId="{5DB06BB9-9551-F428-25AC-0DAEF071B16C}"/>
          </ac:picMkLst>
        </pc:picChg>
      </pc:sldChg>
      <pc:sldChg chg="modSp add mod">
        <pc:chgData name="Jugdawooh Prashen" userId="f19e60b4-d535-4e2a-8624-593b268f1df9" providerId="ADAL" clId="{434B9168-0F8A-4D0F-B455-54826237EAB0}" dt="2026-09-10T11:38:04.698" v="599" actId="6549"/>
        <pc:sldMkLst>
          <pc:docMk/>
          <pc:sldMk cId="2098604567" sldId="309"/>
        </pc:sldMkLst>
        <pc:spChg chg="mod">
          <ac:chgData name="Jugdawooh Prashen" userId="f19e60b4-d535-4e2a-8624-593b268f1df9" providerId="ADAL" clId="{434B9168-0F8A-4D0F-B455-54826237EAB0}" dt="2026-09-10T11:37:53.359" v="598" actId="20577"/>
          <ac:spMkLst>
            <pc:docMk/>
            <pc:sldMk cId="2098604567" sldId="309"/>
            <ac:spMk id="14338" creationId="{18F10C9C-1DB5-4AE3-2CA2-04B371C92F20}"/>
          </ac:spMkLst>
        </pc:spChg>
        <pc:spChg chg="mod">
          <ac:chgData name="Jugdawooh Prashen" userId="f19e60b4-d535-4e2a-8624-593b268f1df9" providerId="ADAL" clId="{434B9168-0F8A-4D0F-B455-54826237EAB0}" dt="2026-09-10T11:38:04.698" v="599" actId="6549"/>
          <ac:spMkLst>
            <pc:docMk/>
            <pc:sldMk cId="2098604567" sldId="309"/>
            <ac:spMk id="14340" creationId="{601C572D-FEA5-63C5-51BC-D98A079CE84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9C6412B-5C03-6676-2B50-FCCA02C7E67B}"/>
              </a:ext>
            </a:extLst>
          </p:cNvPr>
          <p:cNvSpPr>
            <a:spLocks noGrp="1"/>
          </p:cNvSpPr>
          <p:nvPr>
            <p:ph type="hdr" sz="quarter"/>
          </p:nvPr>
        </p:nvSpPr>
        <p:spPr>
          <a:xfrm>
            <a:off x="0" y="0"/>
            <a:ext cx="4160520" cy="365760"/>
          </a:xfrm>
          <a:prstGeom prst="rect">
            <a:avLst/>
          </a:prstGeom>
        </p:spPr>
        <p:txBody>
          <a:bodyPr vert="horz" lIns="96661" tIns="48331" rIns="96661" bIns="48331" rtlCol="0"/>
          <a:lstStyle>
            <a:lvl1pPr algn="l" eaLnBrk="1" hangingPunct="1">
              <a:defRPr sz="1300">
                <a:latin typeface="Arial" charset="0"/>
                <a:ea typeface="ＭＳ Ｐゴシック" charset="0"/>
                <a:cs typeface="ＭＳ Ｐゴシック" charset="0"/>
              </a:defRPr>
            </a:lvl1pPr>
          </a:lstStyle>
          <a:p>
            <a:pPr>
              <a:defRPr/>
            </a:pPr>
            <a:endParaRPr lang="en-US"/>
          </a:p>
        </p:txBody>
      </p:sp>
      <p:sp>
        <p:nvSpPr>
          <p:cNvPr id="3" name="Date Placeholder 2">
            <a:extLst>
              <a:ext uri="{FF2B5EF4-FFF2-40B4-BE49-F238E27FC236}">
                <a16:creationId xmlns:a16="http://schemas.microsoft.com/office/drawing/2014/main" id="{D4E277AD-7673-1D01-F64F-F5CC986467E9}"/>
              </a:ext>
            </a:extLst>
          </p:cNvPr>
          <p:cNvSpPr>
            <a:spLocks noGrp="1"/>
          </p:cNvSpPr>
          <p:nvPr>
            <p:ph type="dt" sz="quarter" idx="1"/>
          </p:nvPr>
        </p:nvSpPr>
        <p:spPr>
          <a:xfrm>
            <a:off x="5438458" y="0"/>
            <a:ext cx="4160520" cy="365760"/>
          </a:xfrm>
          <a:prstGeom prst="rect">
            <a:avLst/>
          </a:prstGeom>
        </p:spPr>
        <p:txBody>
          <a:bodyPr vert="horz" wrap="square" lIns="96661" tIns="48331" rIns="96661" bIns="48331" numCol="1" anchor="t" anchorCtr="0" compatLnSpc="1">
            <a:prstTxWarp prst="textNoShape">
              <a:avLst/>
            </a:prstTxWarp>
          </a:bodyPr>
          <a:lstStyle>
            <a:lvl1pPr algn="r" eaLnBrk="1" hangingPunct="1">
              <a:defRPr sz="1300"/>
            </a:lvl1pPr>
          </a:lstStyle>
          <a:p>
            <a:pPr>
              <a:defRPr/>
            </a:pPr>
            <a:fld id="{80BD8661-0EBC-3B46-80B6-60C7B51E8965}" type="datetimeFigureOut">
              <a:rPr lang="en-US" altLang="en-US"/>
              <a:pPr>
                <a:defRPr/>
              </a:pPr>
              <a:t>9/21/2026</a:t>
            </a:fld>
            <a:endParaRPr lang="en-US" altLang="en-US"/>
          </a:p>
        </p:txBody>
      </p:sp>
      <p:sp>
        <p:nvSpPr>
          <p:cNvPr id="4" name="Footer Placeholder 3">
            <a:extLst>
              <a:ext uri="{FF2B5EF4-FFF2-40B4-BE49-F238E27FC236}">
                <a16:creationId xmlns:a16="http://schemas.microsoft.com/office/drawing/2014/main" id="{4358DEF1-6628-EB72-4CFC-69C0C87C2700}"/>
              </a:ext>
            </a:extLst>
          </p:cNvPr>
          <p:cNvSpPr>
            <a:spLocks noGrp="1"/>
          </p:cNvSpPr>
          <p:nvPr>
            <p:ph type="ftr" sz="quarter" idx="2"/>
          </p:nvPr>
        </p:nvSpPr>
        <p:spPr>
          <a:xfrm>
            <a:off x="0" y="6948171"/>
            <a:ext cx="4160520" cy="365760"/>
          </a:xfrm>
          <a:prstGeom prst="rect">
            <a:avLst/>
          </a:prstGeom>
        </p:spPr>
        <p:txBody>
          <a:bodyPr vert="horz" lIns="96661" tIns="48331" rIns="96661" bIns="48331" rtlCol="0" anchor="b"/>
          <a:lstStyle>
            <a:lvl1pPr algn="l" eaLnBrk="1" hangingPunct="1">
              <a:defRPr sz="1300">
                <a:latin typeface="Arial" charset="0"/>
                <a:ea typeface="ＭＳ Ｐゴシック" charset="0"/>
                <a:cs typeface="ＭＳ Ｐゴシック" charset="0"/>
              </a:defRPr>
            </a:lvl1pPr>
          </a:lstStyle>
          <a:p>
            <a:pPr>
              <a:defRPr/>
            </a:pPr>
            <a:endParaRPr lang="en-US"/>
          </a:p>
        </p:txBody>
      </p:sp>
      <p:sp>
        <p:nvSpPr>
          <p:cNvPr id="5" name="Slide Number Placeholder 4">
            <a:extLst>
              <a:ext uri="{FF2B5EF4-FFF2-40B4-BE49-F238E27FC236}">
                <a16:creationId xmlns:a16="http://schemas.microsoft.com/office/drawing/2014/main" id="{3511CEDC-8BA6-624B-BEEC-BC18018F6DD2}"/>
              </a:ext>
            </a:extLst>
          </p:cNvPr>
          <p:cNvSpPr>
            <a:spLocks noGrp="1"/>
          </p:cNvSpPr>
          <p:nvPr>
            <p:ph type="sldNum" sz="quarter" idx="3"/>
          </p:nvPr>
        </p:nvSpPr>
        <p:spPr>
          <a:xfrm>
            <a:off x="5438458" y="6948171"/>
            <a:ext cx="4160520" cy="365760"/>
          </a:xfrm>
          <a:prstGeom prst="rect">
            <a:avLst/>
          </a:prstGeom>
        </p:spPr>
        <p:txBody>
          <a:bodyPr vert="horz" wrap="square" lIns="96661" tIns="48331" rIns="96661" bIns="48331" numCol="1" anchor="b" anchorCtr="0" compatLnSpc="1">
            <a:prstTxWarp prst="textNoShape">
              <a:avLst/>
            </a:prstTxWarp>
          </a:bodyPr>
          <a:lstStyle>
            <a:lvl1pPr algn="r" eaLnBrk="1" hangingPunct="1">
              <a:defRPr sz="1300"/>
            </a:lvl1pPr>
          </a:lstStyle>
          <a:p>
            <a:pPr>
              <a:defRPr/>
            </a:pPr>
            <a:fld id="{B5AABD94-592F-BF4B-9291-78DFFCD69983}"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F87497BA-AC63-8EEE-B3BF-A5747BAF54C8}"/>
              </a:ext>
            </a:extLst>
          </p:cNvPr>
          <p:cNvSpPr>
            <a:spLocks noGrp="1" noChangeArrowheads="1"/>
          </p:cNvSpPr>
          <p:nvPr>
            <p:ph type="hdr" sz="quarter"/>
          </p:nvPr>
        </p:nvSpPr>
        <p:spPr bwMode="auto">
          <a:xfrm>
            <a:off x="0" y="0"/>
            <a:ext cx="4160520" cy="3657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defRPr sz="1300">
                <a:latin typeface="Calibri" pitchFamily="34" charset="0"/>
                <a:ea typeface="+mn-ea"/>
                <a:cs typeface="+mn-cs"/>
              </a:defRPr>
            </a:lvl1pPr>
          </a:lstStyle>
          <a:p>
            <a:pPr>
              <a:defRPr/>
            </a:pPr>
            <a:endParaRPr lang="en-US"/>
          </a:p>
        </p:txBody>
      </p:sp>
      <p:sp>
        <p:nvSpPr>
          <p:cNvPr id="30723" name="Rectangle 3">
            <a:extLst>
              <a:ext uri="{FF2B5EF4-FFF2-40B4-BE49-F238E27FC236}">
                <a16:creationId xmlns:a16="http://schemas.microsoft.com/office/drawing/2014/main" id="{83E6B8FF-10BC-5319-860E-CA082A2D9961}"/>
              </a:ext>
            </a:extLst>
          </p:cNvPr>
          <p:cNvSpPr>
            <a:spLocks noGrp="1" noChangeArrowheads="1"/>
          </p:cNvSpPr>
          <p:nvPr>
            <p:ph type="dt" idx="1"/>
          </p:nvPr>
        </p:nvSpPr>
        <p:spPr bwMode="auto">
          <a:xfrm>
            <a:off x="5438458" y="0"/>
            <a:ext cx="4160520" cy="3657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defRPr sz="1300">
                <a:latin typeface="Calibri" panose="020F0502020204030204" pitchFamily="34" charset="0"/>
              </a:defRPr>
            </a:lvl1pPr>
          </a:lstStyle>
          <a:p>
            <a:pPr>
              <a:defRPr/>
            </a:pPr>
            <a:fld id="{5C655DD3-26C3-C24A-9D41-EAA9DEE92425}" type="datetimeFigureOut">
              <a:rPr lang="en-US" altLang="en-US"/>
              <a:pPr>
                <a:defRPr/>
              </a:pPr>
              <a:t>9/21/2026</a:t>
            </a:fld>
            <a:endParaRPr lang="en-US" altLang="en-US"/>
          </a:p>
        </p:txBody>
      </p:sp>
      <p:sp>
        <p:nvSpPr>
          <p:cNvPr id="12292" name="Rectangle 4">
            <a:extLst>
              <a:ext uri="{FF2B5EF4-FFF2-40B4-BE49-F238E27FC236}">
                <a16:creationId xmlns:a16="http://schemas.microsoft.com/office/drawing/2014/main" id="{6D362A03-ED6F-CA0E-9C43-6A176473CA1B}"/>
              </a:ext>
            </a:extLst>
          </p:cNvPr>
          <p:cNvSpPr>
            <a:spLocks noGrp="1" noRot="1" noChangeAspect="1" noChangeArrowheads="1" noTextEdit="1"/>
          </p:cNvSpPr>
          <p:nvPr>
            <p:ph type="sldImg" idx="2"/>
          </p:nvPr>
        </p:nvSpPr>
        <p:spPr bwMode="auto">
          <a:xfrm>
            <a:off x="2971800" y="549275"/>
            <a:ext cx="3657600" cy="2743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5" name="Rectangle 5">
            <a:extLst>
              <a:ext uri="{FF2B5EF4-FFF2-40B4-BE49-F238E27FC236}">
                <a16:creationId xmlns:a16="http://schemas.microsoft.com/office/drawing/2014/main" id="{43E41EE8-711C-B0D4-ADEE-36B47421A85C}"/>
              </a:ext>
            </a:extLst>
          </p:cNvPr>
          <p:cNvSpPr>
            <a:spLocks noGrp="1" noChangeArrowheads="1"/>
          </p:cNvSpPr>
          <p:nvPr>
            <p:ph type="body" sz="quarter" idx="3"/>
          </p:nvPr>
        </p:nvSpPr>
        <p:spPr bwMode="auto">
          <a:xfrm>
            <a:off x="960120" y="3474720"/>
            <a:ext cx="7680960" cy="32918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0726" name="Rectangle 6">
            <a:extLst>
              <a:ext uri="{FF2B5EF4-FFF2-40B4-BE49-F238E27FC236}">
                <a16:creationId xmlns:a16="http://schemas.microsoft.com/office/drawing/2014/main" id="{7A850115-7CAA-D007-F67B-E2ADB2067B05}"/>
              </a:ext>
            </a:extLst>
          </p:cNvPr>
          <p:cNvSpPr>
            <a:spLocks noGrp="1" noChangeArrowheads="1"/>
          </p:cNvSpPr>
          <p:nvPr>
            <p:ph type="ftr" sz="quarter" idx="4"/>
          </p:nvPr>
        </p:nvSpPr>
        <p:spPr bwMode="auto">
          <a:xfrm>
            <a:off x="0" y="6948171"/>
            <a:ext cx="4160520" cy="3657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defRPr sz="1300">
                <a:latin typeface="Calibri" pitchFamily="34" charset="0"/>
                <a:ea typeface="+mn-ea"/>
                <a:cs typeface="+mn-cs"/>
              </a:defRPr>
            </a:lvl1pPr>
          </a:lstStyle>
          <a:p>
            <a:pPr>
              <a:defRPr/>
            </a:pPr>
            <a:endParaRPr lang="en-US"/>
          </a:p>
        </p:txBody>
      </p:sp>
      <p:sp>
        <p:nvSpPr>
          <p:cNvPr id="30727" name="Rectangle 7">
            <a:extLst>
              <a:ext uri="{FF2B5EF4-FFF2-40B4-BE49-F238E27FC236}">
                <a16:creationId xmlns:a16="http://schemas.microsoft.com/office/drawing/2014/main" id="{FA5BA7F8-A0CE-B5E9-84D0-8ABD66A96BE3}"/>
              </a:ext>
            </a:extLst>
          </p:cNvPr>
          <p:cNvSpPr>
            <a:spLocks noGrp="1" noChangeArrowheads="1"/>
          </p:cNvSpPr>
          <p:nvPr>
            <p:ph type="sldNum" sz="quarter" idx="5"/>
          </p:nvPr>
        </p:nvSpPr>
        <p:spPr bwMode="auto">
          <a:xfrm>
            <a:off x="5438458" y="6948171"/>
            <a:ext cx="4160520" cy="3657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defRPr sz="1300">
                <a:latin typeface="Calibri" panose="020F0502020204030204" pitchFamily="34" charset="0"/>
              </a:defRPr>
            </a:lvl1pPr>
          </a:lstStyle>
          <a:p>
            <a:pPr>
              <a:defRPr/>
            </a:pPr>
            <a:fld id="{7DCB8959-0C21-564A-9AB1-766089DA1B84}"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ＭＳ Ｐゴシック" charset="0"/>
      </a:defRPr>
    </a:lvl1pPr>
    <a:lvl2pPr marL="4572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059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11435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5C5EE6-7A0E-68D9-EB0F-53652FA6DFFB}"/>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5A689A0C-6252-D18F-9549-D37A5CE8CA8A}"/>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14E4CE4D-9D95-7C0D-BC43-68DBD9D1D4D7}"/>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2A2D34ED-51EA-7C4E-BABB-C123D1208221}" type="slidenum">
              <a:rPr lang="en-US" altLang="en-US"/>
              <a:pPr>
                <a:defRPr/>
              </a:pPr>
              <a:t>‹#›</a:t>
            </a:fld>
            <a:endParaRPr lang="en-US" altLang="en-US"/>
          </a:p>
        </p:txBody>
      </p:sp>
    </p:spTree>
    <p:extLst>
      <p:ext uri="{BB962C8B-B14F-4D97-AF65-F5344CB8AC3E}">
        <p14:creationId xmlns:p14="http://schemas.microsoft.com/office/powerpoint/2010/main" val="91266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C85741-C286-AD3F-5D83-0C5FA7D90A90}"/>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6" name="Footer Placeholder 5">
            <a:extLst>
              <a:ext uri="{FF2B5EF4-FFF2-40B4-BE49-F238E27FC236}">
                <a16:creationId xmlns:a16="http://schemas.microsoft.com/office/drawing/2014/main" id="{D19AC835-EA47-B817-B180-89436E0B916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AA76C62A-5F3A-F1D1-8BB9-56F6FC8972A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0AF946D3-73AC-7043-99FE-A1BB59CA1F47}" type="slidenum">
              <a:rPr lang="en-US" altLang="en-US"/>
              <a:pPr>
                <a:defRPr/>
              </a:pPr>
              <a:t>‹#›</a:t>
            </a:fld>
            <a:endParaRPr lang="en-US" altLang="en-US"/>
          </a:p>
        </p:txBody>
      </p:sp>
    </p:spTree>
    <p:extLst>
      <p:ext uri="{BB962C8B-B14F-4D97-AF65-F5344CB8AC3E}">
        <p14:creationId xmlns:p14="http://schemas.microsoft.com/office/powerpoint/2010/main" val="31015885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9F6A905-F7E1-9A2C-185B-03037109E9CD}"/>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8" name="Footer Placeholder 7">
            <a:extLst>
              <a:ext uri="{FF2B5EF4-FFF2-40B4-BE49-F238E27FC236}">
                <a16:creationId xmlns:a16="http://schemas.microsoft.com/office/drawing/2014/main" id="{0C63215D-552E-E437-47BD-8170F0BBAD43}"/>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9" name="Slide Number Placeholder 8">
            <a:extLst>
              <a:ext uri="{FF2B5EF4-FFF2-40B4-BE49-F238E27FC236}">
                <a16:creationId xmlns:a16="http://schemas.microsoft.com/office/drawing/2014/main" id="{D9BDF5F6-82AF-B006-1B12-BBAAE2E78C8F}"/>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30A56AF3-203C-8044-8BB5-19CB82C6ECB8}" type="slidenum">
              <a:rPr lang="en-US" altLang="en-US"/>
              <a:pPr>
                <a:defRPr/>
              </a:pPr>
              <a:t>‹#›</a:t>
            </a:fld>
            <a:endParaRPr lang="en-US" altLang="en-US"/>
          </a:p>
        </p:txBody>
      </p:sp>
    </p:spTree>
    <p:extLst>
      <p:ext uri="{BB962C8B-B14F-4D97-AF65-F5344CB8AC3E}">
        <p14:creationId xmlns:p14="http://schemas.microsoft.com/office/powerpoint/2010/main" val="5170007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0456814A-10FA-5766-DF3A-6C853D070C78}"/>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4" name="Footer Placeholder 3">
            <a:extLst>
              <a:ext uri="{FF2B5EF4-FFF2-40B4-BE49-F238E27FC236}">
                <a16:creationId xmlns:a16="http://schemas.microsoft.com/office/drawing/2014/main" id="{DF1782E3-F9CF-65A0-CADA-0428FF4B74E0}"/>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BA18DD70-580C-6F19-6401-CA130DA19076}"/>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9A88A00A-8A83-F94D-A069-CB0FB128E74E}" type="slidenum">
              <a:rPr lang="en-US" altLang="en-US"/>
              <a:pPr>
                <a:defRPr/>
              </a:pPr>
              <a:t>‹#›</a:t>
            </a:fld>
            <a:endParaRPr lang="en-US" altLang="en-US"/>
          </a:p>
        </p:txBody>
      </p:sp>
    </p:spTree>
    <p:extLst>
      <p:ext uri="{BB962C8B-B14F-4D97-AF65-F5344CB8AC3E}">
        <p14:creationId xmlns:p14="http://schemas.microsoft.com/office/powerpoint/2010/main" val="26093637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8196983-69CF-E7B2-3B90-56C7A246CA3A}"/>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3" name="Footer Placeholder 2">
            <a:extLst>
              <a:ext uri="{FF2B5EF4-FFF2-40B4-BE49-F238E27FC236}">
                <a16:creationId xmlns:a16="http://schemas.microsoft.com/office/drawing/2014/main" id="{AD591369-5DA5-33FB-1AB2-31FDDE39B6F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4" name="Slide Number Placeholder 3">
            <a:extLst>
              <a:ext uri="{FF2B5EF4-FFF2-40B4-BE49-F238E27FC236}">
                <a16:creationId xmlns:a16="http://schemas.microsoft.com/office/drawing/2014/main" id="{D48E9915-043A-013B-B26D-1382CE454E53}"/>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0A46A9AE-CDAB-3B4F-9C5B-74F166A296D4}" type="slidenum">
              <a:rPr lang="en-US" altLang="en-US"/>
              <a:pPr>
                <a:defRPr/>
              </a:pPr>
              <a:t>‹#›</a:t>
            </a:fld>
            <a:endParaRPr lang="en-US" altLang="en-US"/>
          </a:p>
        </p:txBody>
      </p:sp>
    </p:spTree>
    <p:extLst>
      <p:ext uri="{BB962C8B-B14F-4D97-AF65-F5344CB8AC3E}">
        <p14:creationId xmlns:p14="http://schemas.microsoft.com/office/powerpoint/2010/main" val="1311304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63D5FFDE-8514-7883-2ABF-0B16971CA4F7}"/>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6" name="Footer Placeholder 5">
            <a:extLst>
              <a:ext uri="{FF2B5EF4-FFF2-40B4-BE49-F238E27FC236}">
                <a16:creationId xmlns:a16="http://schemas.microsoft.com/office/drawing/2014/main" id="{E6EB8826-3F39-9834-F3BE-0CD99FD60A67}"/>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A818FD93-D80B-9712-BCB5-D74892448369}"/>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9774BC1F-9D9A-1F41-BC0A-70361441F1D0}" type="slidenum">
              <a:rPr lang="en-US" altLang="en-US"/>
              <a:pPr>
                <a:defRPr/>
              </a:pPr>
              <a:t>‹#›</a:t>
            </a:fld>
            <a:endParaRPr lang="en-US" altLang="en-US"/>
          </a:p>
        </p:txBody>
      </p:sp>
    </p:spTree>
    <p:extLst>
      <p:ext uri="{BB962C8B-B14F-4D97-AF65-F5344CB8AC3E}">
        <p14:creationId xmlns:p14="http://schemas.microsoft.com/office/powerpoint/2010/main" val="40120314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0887C826-8050-A972-2BAA-D6F7E0691232}"/>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6" name="Footer Placeholder 5">
            <a:extLst>
              <a:ext uri="{FF2B5EF4-FFF2-40B4-BE49-F238E27FC236}">
                <a16:creationId xmlns:a16="http://schemas.microsoft.com/office/drawing/2014/main" id="{42BF66E5-555E-C738-D11D-2B475392D1CB}"/>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A9C14EE3-6950-94E7-F06A-9714E27F66DB}"/>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2733121B-2A8D-594E-B0A4-02FB6DEDBA14}" type="slidenum">
              <a:rPr lang="en-US" altLang="en-US"/>
              <a:pPr>
                <a:defRPr/>
              </a:pPr>
              <a:t>‹#›</a:t>
            </a:fld>
            <a:endParaRPr lang="en-US" altLang="en-US"/>
          </a:p>
        </p:txBody>
      </p:sp>
    </p:spTree>
    <p:extLst>
      <p:ext uri="{BB962C8B-B14F-4D97-AF65-F5344CB8AC3E}">
        <p14:creationId xmlns:p14="http://schemas.microsoft.com/office/powerpoint/2010/main" val="223441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1D8E8A-B9DB-2C2C-4AEA-98478D822363}"/>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3F53FED0-3396-388C-57B0-F666A036B40C}"/>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25F3DD21-0C8F-92C2-C30B-9EFAD1D195F0}"/>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8C9F7649-6C88-D74A-8436-AE1B38051489}" type="slidenum">
              <a:rPr lang="en-US" altLang="en-US"/>
              <a:pPr>
                <a:defRPr/>
              </a:pPr>
              <a:t>‹#›</a:t>
            </a:fld>
            <a:endParaRPr lang="en-US" altLang="en-US"/>
          </a:p>
        </p:txBody>
      </p:sp>
    </p:spTree>
    <p:extLst>
      <p:ext uri="{BB962C8B-B14F-4D97-AF65-F5344CB8AC3E}">
        <p14:creationId xmlns:p14="http://schemas.microsoft.com/office/powerpoint/2010/main" val="103913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DF8DFD-DD26-FF3C-2ED2-92A3709103A2}"/>
              </a:ext>
            </a:extLst>
          </p:cNvPr>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charset="0"/>
                <a:ea typeface="ＭＳ Ｐゴシック" charset="0"/>
                <a:cs typeface="ＭＳ Ｐゴシック" charset="0"/>
              </a:defRPr>
            </a:lvl1pPr>
          </a:lstStyle>
          <a:p>
            <a:pPr>
              <a:defRPr/>
            </a:pPr>
            <a:endParaRPr lang="en-US"/>
          </a:p>
        </p:txBody>
      </p:sp>
      <p:sp>
        <p:nvSpPr>
          <p:cNvPr id="5" name="Footer Placeholder 4">
            <a:extLst>
              <a:ext uri="{FF2B5EF4-FFF2-40B4-BE49-F238E27FC236}">
                <a16:creationId xmlns:a16="http://schemas.microsoft.com/office/drawing/2014/main" id="{C598717E-7D8B-2FC1-FD88-6DC4A2237DD9}"/>
              </a:ext>
            </a:extLst>
          </p:cNvPr>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sz="1800">
                <a:latin typeface="+mn-lt"/>
                <a:ea typeface="+mn-ea"/>
                <a:cs typeface="+mn-cs"/>
              </a:defRPr>
            </a:lvl1pPr>
          </a:lstStyle>
          <a:p>
            <a:pPr>
              <a:defRPr/>
            </a:pPr>
            <a:endParaRPr lang="en-US"/>
          </a:p>
        </p:txBody>
      </p:sp>
      <p:sp>
        <p:nvSpPr>
          <p:cNvPr id="6" name="Slide Number Placeholder 5">
            <a:extLst>
              <a:ext uri="{FF2B5EF4-FFF2-40B4-BE49-F238E27FC236}">
                <a16:creationId xmlns:a16="http://schemas.microsoft.com/office/drawing/2014/main" id="{AEB8F383-E681-D36D-6F03-6163D8BE7821}"/>
              </a:ext>
            </a:extLst>
          </p:cNvPr>
          <p:cNvSpPr>
            <a:spLocks noGrp="1"/>
          </p:cNvSpPr>
          <p:nvPr>
            <p:ph type="sldNum" sz="quarter" idx="12"/>
          </p:nvPr>
        </p:nvSpPr>
        <p:spPr>
          <a:xfrm>
            <a:off x="6553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sz="1800">
                <a:latin typeface="Calibri" panose="020F0502020204030204" pitchFamily="34" charset="0"/>
              </a:defRPr>
            </a:lvl1pPr>
          </a:lstStyle>
          <a:p>
            <a:pPr>
              <a:defRPr/>
            </a:pPr>
            <a:fld id="{08BF8ED9-DFBD-BE44-B207-AE02EBFAD7F7}" type="slidenum">
              <a:rPr lang="en-US" altLang="en-US"/>
              <a:pPr>
                <a:defRPr/>
              </a:pPr>
              <a:t>‹#›</a:t>
            </a:fld>
            <a:endParaRPr lang="en-US" altLang="en-US"/>
          </a:p>
        </p:txBody>
      </p:sp>
    </p:spTree>
    <p:extLst>
      <p:ext uri="{BB962C8B-B14F-4D97-AF65-F5344CB8AC3E}">
        <p14:creationId xmlns:p14="http://schemas.microsoft.com/office/powerpoint/2010/main" val="22236327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pic>
        <p:nvPicPr>
          <p:cNvPr id="4" name="Picture 1" descr="A close-up of a water dam&#10;&#10;Description automatically generated">
            <a:extLst>
              <a:ext uri="{FF2B5EF4-FFF2-40B4-BE49-F238E27FC236}">
                <a16:creationId xmlns:a16="http://schemas.microsoft.com/office/drawing/2014/main" id="{0D850691-2FAC-8B89-A677-6481EA18CBB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7061" t="52200"/>
          <a:stretch>
            <a:fillRect/>
          </a:stretch>
        </p:blipFill>
        <p:spPr bwMode="auto">
          <a:xfrm>
            <a:off x="4081463" y="3579813"/>
            <a:ext cx="5062537" cy="327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A close-up of a water dam&#10;&#10;Description automatically generated">
            <a:extLst>
              <a:ext uri="{FF2B5EF4-FFF2-40B4-BE49-F238E27FC236}">
                <a16:creationId xmlns:a16="http://schemas.microsoft.com/office/drawing/2014/main" id="{B37FB256-EBCC-E3A5-0747-D857987FCC6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175" y="0"/>
            <a:ext cx="69405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3" descr="A close-up of a water dam&#10;&#10;Description automatically generated">
            <a:extLst>
              <a:ext uri="{FF2B5EF4-FFF2-40B4-BE49-F238E27FC236}">
                <a16:creationId xmlns:a16="http://schemas.microsoft.com/office/drawing/2014/main" id="{7D8C8FF7-AAD1-B900-C883-E7E963CC8680}"/>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l="27106" b="47800"/>
          <a:stretch>
            <a:fillRect/>
          </a:stretch>
        </p:blipFill>
        <p:spPr bwMode="auto">
          <a:xfrm>
            <a:off x="4081463" y="0"/>
            <a:ext cx="5059362" cy="357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Freeform: Shape 19">
            <a:extLst>
              <a:ext uri="{FF2B5EF4-FFF2-40B4-BE49-F238E27FC236}">
                <a16:creationId xmlns:a16="http://schemas.microsoft.com/office/drawing/2014/main" id="{6512A544-CB1D-6F88-C4F4-24CDCEB926F5}"/>
              </a:ext>
            </a:extLst>
          </p:cNvPr>
          <p:cNvSpPr/>
          <p:nvPr userDrawn="1"/>
        </p:nvSpPr>
        <p:spPr>
          <a:xfrm>
            <a:off x="-26377" y="263770"/>
            <a:ext cx="9225329" cy="4932485"/>
          </a:xfrm>
          <a:custGeom>
            <a:avLst/>
            <a:gdLst>
              <a:gd name="connsiteX0" fmla="*/ 0 w 12300438"/>
              <a:gd name="connsiteY0" fmla="*/ 0 h 4932485"/>
              <a:gd name="connsiteX1" fmla="*/ 8950569 w 12300438"/>
              <a:gd name="connsiteY1" fmla="*/ 0 h 4932485"/>
              <a:gd name="connsiteX2" fmla="*/ 9425354 w 12300438"/>
              <a:gd name="connsiteY2" fmla="*/ 298939 h 4932485"/>
              <a:gd name="connsiteX3" fmla="*/ 12300438 w 12300438"/>
              <a:gd name="connsiteY3" fmla="*/ 298939 h 4932485"/>
              <a:gd name="connsiteX4" fmla="*/ 12300438 w 12300438"/>
              <a:gd name="connsiteY4" fmla="*/ 4932485 h 4932485"/>
              <a:gd name="connsiteX5" fmla="*/ 5328138 w 12300438"/>
              <a:gd name="connsiteY5" fmla="*/ 4932485 h 4932485"/>
              <a:gd name="connsiteX6" fmla="*/ 4862146 w 12300438"/>
              <a:gd name="connsiteY6" fmla="*/ 4668716 h 4932485"/>
              <a:gd name="connsiteX7" fmla="*/ 8792 w 12300438"/>
              <a:gd name="connsiteY7" fmla="*/ 4668716 h 4932485"/>
              <a:gd name="connsiteX8" fmla="*/ 0 w 12300438"/>
              <a:gd name="connsiteY8" fmla="*/ 0 h 4932485"/>
              <a:gd name="connsiteX0" fmla="*/ 0 w 12300438"/>
              <a:gd name="connsiteY0" fmla="*/ 0 h 4932485"/>
              <a:gd name="connsiteX1" fmla="*/ 8950569 w 12300438"/>
              <a:gd name="connsiteY1" fmla="*/ 0 h 4932485"/>
              <a:gd name="connsiteX2" fmla="*/ 9425354 w 12300438"/>
              <a:gd name="connsiteY2" fmla="*/ 298939 h 4932485"/>
              <a:gd name="connsiteX3" fmla="*/ 12295675 w 12300438"/>
              <a:gd name="connsiteY3" fmla="*/ 265602 h 4932485"/>
              <a:gd name="connsiteX4" fmla="*/ 12300438 w 12300438"/>
              <a:gd name="connsiteY4" fmla="*/ 4932485 h 4932485"/>
              <a:gd name="connsiteX5" fmla="*/ 5328138 w 12300438"/>
              <a:gd name="connsiteY5" fmla="*/ 4932485 h 4932485"/>
              <a:gd name="connsiteX6" fmla="*/ 4862146 w 12300438"/>
              <a:gd name="connsiteY6" fmla="*/ 4668716 h 4932485"/>
              <a:gd name="connsiteX7" fmla="*/ 8792 w 12300438"/>
              <a:gd name="connsiteY7" fmla="*/ 4668716 h 4932485"/>
              <a:gd name="connsiteX8" fmla="*/ 0 w 12300438"/>
              <a:gd name="connsiteY8" fmla="*/ 0 h 4932485"/>
              <a:gd name="connsiteX0" fmla="*/ 0 w 12300438"/>
              <a:gd name="connsiteY0" fmla="*/ 0 h 4932485"/>
              <a:gd name="connsiteX1" fmla="*/ 8950569 w 12300438"/>
              <a:gd name="connsiteY1" fmla="*/ 0 h 4932485"/>
              <a:gd name="connsiteX2" fmla="*/ 9377729 w 12300438"/>
              <a:gd name="connsiteY2" fmla="*/ 260839 h 4932485"/>
              <a:gd name="connsiteX3" fmla="*/ 12295675 w 12300438"/>
              <a:gd name="connsiteY3" fmla="*/ 265602 h 4932485"/>
              <a:gd name="connsiteX4" fmla="*/ 12300438 w 12300438"/>
              <a:gd name="connsiteY4" fmla="*/ 4932485 h 4932485"/>
              <a:gd name="connsiteX5" fmla="*/ 5328138 w 12300438"/>
              <a:gd name="connsiteY5" fmla="*/ 4932485 h 4932485"/>
              <a:gd name="connsiteX6" fmla="*/ 4862146 w 12300438"/>
              <a:gd name="connsiteY6" fmla="*/ 4668716 h 4932485"/>
              <a:gd name="connsiteX7" fmla="*/ 8792 w 12300438"/>
              <a:gd name="connsiteY7" fmla="*/ 4668716 h 4932485"/>
              <a:gd name="connsiteX8" fmla="*/ 0 w 12300438"/>
              <a:gd name="connsiteY8" fmla="*/ 0 h 4932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300438" h="4932485">
                <a:moveTo>
                  <a:pt x="0" y="0"/>
                </a:moveTo>
                <a:lnTo>
                  <a:pt x="8950569" y="0"/>
                </a:lnTo>
                <a:lnTo>
                  <a:pt x="9377729" y="260839"/>
                </a:lnTo>
                <a:lnTo>
                  <a:pt x="12295675" y="265602"/>
                </a:lnTo>
                <a:cubicBezTo>
                  <a:pt x="12297263" y="1821230"/>
                  <a:pt x="12298850" y="3376857"/>
                  <a:pt x="12300438" y="4932485"/>
                </a:cubicBezTo>
                <a:lnTo>
                  <a:pt x="5328138" y="4932485"/>
                </a:lnTo>
                <a:lnTo>
                  <a:pt x="4862146" y="4668716"/>
                </a:lnTo>
                <a:lnTo>
                  <a:pt x="8792" y="4668716"/>
                </a:lnTo>
                <a:cubicBezTo>
                  <a:pt x="5861" y="3112477"/>
                  <a:pt x="2931" y="1556239"/>
                  <a:pt x="0" y="0"/>
                </a:cubicBezTo>
                <a:close/>
              </a:path>
            </a:pathLst>
          </a:custGeom>
          <a:blipFill dpi="0" rotWithShape="1">
            <a:blip r:embed="rId2"/>
            <a:srcRect/>
            <a:stretch>
              <a:fillRect t="-12042" b="-46564"/>
            </a:stretch>
          </a:blip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ZA" sz="1800">
              <a:solidFill>
                <a:schemeClr val="bg1"/>
              </a:solidFill>
            </a:endParaRPr>
          </a:p>
        </p:txBody>
      </p:sp>
      <p:sp>
        <p:nvSpPr>
          <p:cNvPr id="8" name="Rectangle 7">
            <a:extLst>
              <a:ext uri="{FF2B5EF4-FFF2-40B4-BE49-F238E27FC236}">
                <a16:creationId xmlns:a16="http://schemas.microsoft.com/office/drawing/2014/main" id="{0D6EB8D8-D7D8-F0CC-C9BB-CEEA33E37D69}"/>
              </a:ext>
            </a:extLst>
          </p:cNvPr>
          <p:cNvSpPr/>
          <p:nvPr userDrawn="1"/>
        </p:nvSpPr>
        <p:spPr>
          <a:xfrm>
            <a:off x="5367338" y="5565775"/>
            <a:ext cx="1431925" cy="129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defRPr/>
            </a:pPr>
            <a:endParaRPr lang="en-ZA" sz="1800"/>
          </a:p>
        </p:txBody>
      </p:sp>
      <p:sp>
        <p:nvSpPr>
          <p:cNvPr id="2" name="Title 1"/>
          <p:cNvSpPr>
            <a:spLocks noGrp="1"/>
          </p:cNvSpPr>
          <p:nvPr>
            <p:ph type="ctrTitle"/>
          </p:nvPr>
        </p:nvSpPr>
        <p:spPr>
          <a:xfrm>
            <a:off x="558801" y="1122363"/>
            <a:ext cx="7442200" cy="387352"/>
          </a:xfrm>
        </p:spPr>
        <p:txBody>
          <a:bodyPr anchor="t">
            <a:normAutofit/>
          </a:bodyPr>
          <a:lstStyle>
            <a:lvl1pPr algn="l">
              <a:defRPr sz="1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ZA"/>
          </a:p>
        </p:txBody>
      </p:sp>
      <p:sp>
        <p:nvSpPr>
          <p:cNvPr id="3" name="Subtitle 2"/>
          <p:cNvSpPr>
            <a:spLocks noGrp="1"/>
          </p:cNvSpPr>
          <p:nvPr>
            <p:ph type="subTitle" idx="1"/>
          </p:nvPr>
        </p:nvSpPr>
        <p:spPr>
          <a:xfrm>
            <a:off x="558801" y="1522417"/>
            <a:ext cx="7442200" cy="365125"/>
          </a:xfrm>
        </p:spPr>
        <p:txBody>
          <a:bodyPr>
            <a:normAutofit/>
          </a:bodyPr>
          <a:lstStyle>
            <a:lvl1pPr marL="0" indent="0" algn="l">
              <a:buNone/>
              <a:defRPr sz="1350">
                <a:solidFill>
                  <a:schemeClr val="bg1"/>
                </a:solidFill>
                <a:latin typeface="Arial" panose="020B0604020202020204" pitchFamily="34" charset="0"/>
                <a:cs typeface="Arial" panose="020B0604020202020204" pitchFamily="34" charset="0"/>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ZA"/>
          </a:p>
        </p:txBody>
      </p:sp>
      <p:sp>
        <p:nvSpPr>
          <p:cNvPr id="22" name="Text Placeholder 21"/>
          <p:cNvSpPr>
            <a:spLocks noGrp="1"/>
          </p:cNvSpPr>
          <p:nvPr>
            <p:ph type="body" sz="quarter" idx="14"/>
          </p:nvPr>
        </p:nvSpPr>
        <p:spPr>
          <a:xfrm>
            <a:off x="558801" y="2152651"/>
            <a:ext cx="7442200" cy="1427163"/>
          </a:xfrm>
        </p:spPr>
        <p:txBody>
          <a:bodyPr>
            <a:noAutofit/>
          </a:bodyPr>
          <a:lstStyle>
            <a:lvl1pPr marL="0" indent="0">
              <a:lnSpc>
                <a:spcPct val="100000"/>
              </a:lnSpc>
              <a:buNone/>
              <a:defRPr sz="1200">
                <a:solidFill>
                  <a:schemeClr val="bg1"/>
                </a:solidFill>
              </a:defRPr>
            </a:lvl1pPr>
            <a:lvl2pPr marL="342900" indent="0">
              <a:lnSpc>
                <a:spcPct val="100000"/>
              </a:lnSpc>
              <a:buNone/>
              <a:defRPr sz="1350"/>
            </a:lvl2pPr>
            <a:lvl3pPr marL="685800" indent="0">
              <a:lnSpc>
                <a:spcPct val="100000"/>
              </a:lnSpc>
              <a:buNone/>
              <a:defRPr sz="1350"/>
            </a:lvl3pPr>
            <a:lvl4pPr marL="1028700" indent="0">
              <a:lnSpc>
                <a:spcPct val="100000"/>
              </a:lnSpc>
              <a:buNone/>
              <a:defRPr sz="1350"/>
            </a:lvl4pPr>
            <a:lvl5pPr marL="1371600" indent="0">
              <a:lnSpc>
                <a:spcPct val="100000"/>
              </a:lnSpc>
              <a:buNone/>
              <a:defRPr sz="1350"/>
            </a:lvl5pPr>
          </a:lstStyle>
          <a:p>
            <a:pPr lvl="0"/>
            <a:r>
              <a:rPr lang="en-GB"/>
              <a:t>Click to edit Master text styles</a:t>
            </a:r>
          </a:p>
        </p:txBody>
      </p:sp>
    </p:spTree>
    <p:extLst>
      <p:ext uri="{BB962C8B-B14F-4D97-AF65-F5344CB8AC3E}">
        <p14:creationId xmlns:p14="http://schemas.microsoft.com/office/powerpoint/2010/main" val="3886713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914" r:id="rId1"/>
    <p:sldLayoutId id="2147484915" r:id="rId2"/>
    <p:sldLayoutId id="2147484916" r:id="rId3"/>
    <p:sldLayoutId id="2147484917" r:id="rId4"/>
    <p:sldLayoutId id="2147484918" r:id="rId5"/>
    <p:sldLayoutId id="2147484919" r:id="rId6"/>
    <p:sldLayoutId id="2147484920" r:id="rId7"/>
    <p:sldLayoutId id="2147484921" r:id="rId8"/>
    <p:sldLayoutId id="2147484922" r:id="rId9"/>
    <p:sldLayoutId id="2147484923" r:id="rId10"/>
    <p:sldLayoutId id="2147484924" r:id="rId11"/>
    <p:sldLayoutId id="2147484928" r:id="rId12"/>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2pPr>
      <a:lvl3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3pPr>
      <a:lvl4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4pPr>
      <a:lvl5pPr algn="ctr" defTabSz="457200"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S PGothic" panose="020B0600070205080204" pitchFamily="34" charset="-128"/>
          <a:cs typeface="ＭＳ Ｐゴシック"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S PGothic" panose="020B0600070205080204" pitchFamily="34" charset="-128"/>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S PGothic" panose="020B0600070205080204" pitchFamily="34" charset="-128"/>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S PGothic" panose="020B0600070205080204" pitchFamily="34"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14852-26B1-F2A0-CCE8-106112C92C16}"/>
              </a:ext>
            </a:extLst>
          </p:cNvPr>
          <p:cNvSpPr>
            <a:spLocks noGrp="1"/>
          </p:cNvSpPr>
          <p:nvPr>
            <p:ph type="ctrTitle"/>
          </p:nvPr>
        </p:nvSpPr>
        <p:spPr>
          <a:xfrm>
            <a:off x="699316" y="2364347"/>
            <a:ext cx="7442200" cy="725487"/>
          </a:xfrm>
        </p:spPr>
        <p:txBody>
          <a:bodyPr>
            <a:normAutofit/>
          </a:bodyPr>
          <a:lstStyle/>
          <a:p>
            <a:pPr algn="ctr">
              <a:spcBef>
                <a:spcPts val="450"/>
              </a:spcBef>
              <a:spcAft>
                <a:spcPts val="450"/>
              </a:spcAft>
              <a:defRPr/>
            </a:pPr>
            <a:br>
              <a:rPr lang="en-ZA" sz="1500" dirty="0"/>
            </a:br>
            <a:r>
              <a:rPr lang="en-ZA" sz="2400" b="1" i="0" u="none" strike="noStrike" dirty="0">
                <a:effectLst/>
                <a:latin typeface="Segoe UI" panose="020B0502040204020203" pitchFamily="34" charset="0"/>
              </a:rPr>
              <a:t>Tender Briefing Meeting</a:t>
            </a:r>
            <a:endParaRPr lang="en-ZA" sz="1500" dirty="0"/>
          </a:p>
        </p:txBody>
      </p:sp>
      <p:sp>
        <p:nvSpPr>
          <p:cNvPr id="3" name="TextBox 4">
            <a:extLst>
              <a:ext uri="{FF2B5EF4-FFF2-40B4-BE49-F238E27FC236}">
                <a16:creationId xmlns:a16="http://schemas.microsoft.com/office/drawing/2014/main" id="{C3BF4706-8AE8-CD35-955E-0B7574942B0A}"/>
              </a:ext>
            </a:extLst>
          </p:cNvPr>
          <p:cNvSpPr txBox="1">
            <a:spLocks noChangeArrowheads="1"/>
          </p:cNvSpPr>
          <p:nvPr/>
        </p:nvSpPr>
        <p:spPr bwMode="auto">
          <a:xfrm>
            <a:off x="744410" y="1032461"/>
            <a:ext cx="7154863"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ZA" sz="2400" b="1" i="0" u="none" strike="noStrike" dirty="0">
                <a:solidFill>
                  <a:schemeClr val="bg1"/>
                </a:solidFill>
                <a:effectLst/>
                <a:latin typeface="Segoe UI" panose="020B0502040204020203" pitchFamily="34" charset="0"/>
              </a:rPr>
              <a:t>THE </a:t>
            </a:r>
            <a:r>
              <a:rPr lang="en-ZA" b="1" dirty="0">
                <a:solidFill>
                  <a:schemeClr val="bg1"/>
                </a:solidFill>
                <a:latin typeface="Segoe UI" panose="020B0502040204020203" pitchFamily="34" charset="0"/>
              </a:rPr>
              <a:t>MIDDLE LETABA WATER DEVELOPMENT PROJECT </a:t>
            </a:r>
            <a:r>
              <a:rPr lang="en-ZA" sz="2400" b="1" i="0" u="none" strike="noStrike" dirty="0">
                <a:solidFill>
                  <a:schemeClr val="bg1"/>
                </a:solidFill>
                <a:effectLst/>
                <a:latin typeface="Segoe UI" panose="020B0502040204020203" pitchFamily="34" charset="0"/>
              </a:rPr>
              <a:t>(</a:t>
            </a:r>
            <a:r>
              <a:rPr lang="en-ZA" b="1" dirty="0">
                <a:solidFill>
                  <a:schemeClr val="bg1"/>
                </a:solidFill>
                <a:latin typeface="Segoe UI" panose="020B0502040204020203" pitchFamily="34" charset="0"/>
              </a:rPr>
              <a:t>MLWDP</a:t>
            </a:r>
            <a:r>
              <a:rPr lang="en-ZA" sz="2400" b="1" i="0" u="none" strike="noStrike" dirty="0">
                <a:solidFill>
                  <a:schemeClr val="bg1"/>
                </a:solidFill>
                <a:effectLst/>
                <a:latin typeface="Segoe UI" panose="020B0502040204020203" pitchFamily="34" charset="0"/>
              </a:rPr>
              <a:t>) – TERMS OF REFERENCE</a:t>
            </a:r>
            <a:br>
              <a:rPr lang="en-ZA" sz="2100" dirty="0"/>
            </a:br>
            <a:endParaRPr lang="en-US" altLang="en-US" b="1" dirty="0">
              <a:solidFill>
                <a:schemeClr val="bg1"/>
              </a:solidFill>
            </a:endParaRPr>
          </a:p>
        </p:txBody>
      </p:sp>
      <p:sp>
        <p:nvSpPr>
          <p:cNvPr id="4" name="TextBox 9">
            <a:extLst>
              <a:ext uri="{FF2B5EF4-FFF2-40B4-BE49-F238E27FC236}">
                <a16:creationId xmlns:a16="http://schemas.microsoft.com/office/drawing/2014/main" id="{D65FE483-D36A-C688-499D-9CADA67AF61B}"/>
              </a:ext>
            </a:extLst>
          </p:cNvPr>
          <p:cNvSpPr txBox="1">
            <a:spLocks noChangeArrowheads="1"/>
          </p:cNvSpPr>
          <p:nvPr/>
        </p:nvSpPr>
        <p:spPr bwMode="auto">
          <a:xfrm>
            <a:off x="526351" y="3914982"/>
            <a:ext cx="639762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dirty="0">
                <a:solidFill>
                  <a:schemeClr val="bg1"/>
                </a:solidFill>
              </a:rPr>
              <a:t>Presented by:	 P Jugdawooh</a:t>
            </a:r>
          </a:p>
          <a:p>
            <a:pPr eaLnBrk="1" hangingPunct="1"/>
            <a:r>
              <a:rPr lang="en-US" altLang="en-US" sz="1200" dirty="0">
                <a:solidFill>
                  <a:schemeClr val="bg1"/>
                </a:solidFill>
              </a:rPr>
              <a:t>	</a:t>
            </a:r>
          </a:p>
          <a:p>
            <a:pPr eaLnBrk="1" hangingPunct="1"/>
            <a:r>
              <a:rPr lang="en-US" altLang="en-US" sz="1200" dirty="0">
                <a:solidFill>
                  <a:schemeClr val="bg1"/>
                </a:solidFill>
              </a:rPr>
              <a:t>Date:			22 September 2026</a:t>
            </a:r>
          </a:p>
          <a:p>
            <a:pPr eaLnBrk="1" hangingPunct="1"/>
            <a:endParaRPr lang="en-US" altLang="en-US" sz="12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79F2CD65-871B-185C-3A2D-4B6156C0EE5C}"/>
              </a:ext>
            </a:extLst>
          </p:cNvPr>
          <p:cNvSpPr>
            <a:spLocks noGrp="1"/>
          </p:cNvSpPr>
          <p:nvPr>
            <p:ph idx="4294967295"/>
          </p:nvPr>
        </p:nvSpPr>
        <p:spPr bwMode="auto">
          <a:xfrm>
            <a:off x="298450" y="518332"/>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INTRODUCTION AND BACKGROUND </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12B1ADDC-0CE3-13D7-CDAB-7EC90E5E77D2}"/>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2</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26159858-C454-3268-17BE-BC676BBEBCA7}"/>
              </a:ext>
            </a:extLst>
          </p:cNvPr>
          <p:cNvSpPr txBox="1">
            <a:spLocks/>
          </p:cNvSpPr>
          <p:nvPr/>
        </p:nvSpPr>
        <p:spPr bwMode="auto">
          <a:xfrm>
            <a:off x="191386" y="948481"/>
            <a:ext cx="8952614" cy="45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285750" indent="-285750">
              <a:lnSpc>
                <a:spcPct val="150000"/>
              </a:lnSpc>
              <a:buFont typeface="Arial" panose="020B0604020202020204" pitchFamily="34" charset="0"/>
              <a:buChar char="•"/>
            </a:pPr>
            <a:endParaRPr lang="en-US" altLang="en-US" sz="2000" dirty="0">
              <a:cs typeface="Arial" panose="020B0604020202020204" pitchFamily="34" charset="0"/>
            </a:endParaRPr>
          </a:p>
          <a:p>
            <a:pPr marL="285750" indent="-285750">
              <a:lnSpc>
                <a:spcPct val="150000"/>
              </a:lnSpc>
              <a:buFont typeface="Arial" panose="020B0604020202020204" pitchFamily="34" charset="0"/>
              <a:buChar char="•"/>
            </a:pPr>
            <a:r>
              <a:rPr lang="en-US" altLang="en-US" sz="2000" dirty="0">
                <a:cs typeface="Arial" panose="020B0604020202020204" pitchFamily="34" charset="0"/>
              </a:rPr>
              <a:t>The Middle Letaba Catchment forms part of the Letaba River system in Limpopo Province.​</a:t>
            </a:r>
          </a:p>
          <a:p>
            <a:pPr marL="285750" indent="-285750">
              <a:lnSpc>
                <a:spcPct val="150000"/>
              </a:lnSpc>
              <a:buFont typeface="Arial" panose="020B0604020202020204" pitchFamily="34" charset="0"/>
              <a:buChar char="•"/>
            </a:pPr>
            <a:r>
              <a:rPr lang="en-US" altLang="en-US" sz="2000" dirty="0">
                <a:cs typeface="Arial" panose="020B0604020202020204" pitchFamily="34" charset="0"/>
              </a:rPr>
              <a:t>The Middle Letaba Dam rarely reaches full capacity, resulting in water shortages.​</a:t>
            </a:r>
          </a:p>
          <a:p>
            <a:pPr marL="285750" indent="-285750">
              <a:lnSpc>
                <a:spcPct val="150000"/>
              </a:lnSpc>
              <a:buFont typeface="Arial" panose="020B0604020202020204" pitchFamily="34" charset="0"/>
              <a:buChar char="•"/>
            </a:pPr>
            <a:r>
              <a:rPr lang="en-US" altLang="en-US" sz="2000" dirty="0">
                <a:cs typeface="Arial" panose="020B0604020202020204" pitchFamily="34" charset="0"/>
              </a:rPr>
              <a:t>This Study investigates options to augment water supply to the Middle Letaba Dam.​</a:t>
            </a:r>
          </a:p>
          <a:p>
            <a:pPr marL="285750" indent="-285750">
              <a:lnSpc>
                <a:spcPct val="150000"/>
              </a:lnSpc>
              <a:buFont typeface="Arial" panose="020B0604020202020204" pitchFamily="34" charset="0"/>
              <a:buChar char="•"/>
            </a:pPr>
            <a:r>
              <a:rPr lang="en-US" altLang="en-US" sz="2000" dirty="0">
                <a:cs typeface="Arial" panose="020B0604020202020204" pitchFamily="34" charset="0"/>
              </a:rPr>
              <a:t>Project aims to improve water security for communities and irrigation users.​</a:t>
            </a:r>
          </a:p>
          <a:p>
            <a:pPr marL="285750" indent="-285750">
              <a:lnSpc>
                <a:spcPct val="150000"/>
              </a:lnSpc>
              <a:buFont typeface="Arial" panose="020B0604020202020204" pitchFamily="34" charset="0"/>
              <a:buChar char="•"/>
            </a:pPr>
            <a:r>
              <a:rPr lang="en-US" altLang="en-US" sz="2000" dirty="0">
                <a:cs typeface="Arial" panose="020B0604020202020204" pitchFamily="34" charset="0"/>
              </a:rPr>
              <a:t>Estimated study duration: </a:t>
            </a:r>
            <a:r>
              <a:rPr lang="en-US" altLang="en-US" sz="2000" b="1" dirty="0">
                <a:cs typeface="Arial" panose="020B0604020202020204" pitchFamily="34" charset="0"/>
              </a:rPr>
              <a:t>15 months</a:t>
            </a:r>
            <a:r>
              <a:rPr lang="en-US" altLang="en-US" sz="2000" dirty="0">
                <a:cs typeface="Arial" panose="020B0604020202020204" pitchFamily="34" charset="0"/>
              </a:rPr>
              <a:t>.​</a:t>
            </a:r>
          </a:p>
          <a:p>
            <a:endParaRPr lang="en-US" altLang="en-US" sz="1800" dirty="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795AB4-CF81-6EAF-F4AD-064F5B56A03E}"/>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F325E55-B389-91EC-61FE-5B889AB87391}"/>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STUDY AREA</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BAE6D606-3A04-E3A1-E08A-B6540A00B9C4}"/>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3</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DE0EAF19-3E3B-7C5F-DA09-54E68538D5AE}"/>
              </a:ext>
            </a:extLst>
          </p:cNvPr>
          <p:cNvSpPr txBox="1">
            <a:spLocks/>
          </p:cNvSpPr>
          <p:nvPr/>
        </p:nvSpPr>
        <p:spPr bwMode="auto">
          <a:xfrm>
            <a:off x="191386" y="1433181"/>
            <a:ext cx="8952614" cy="45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pPr>
            <a:r>
              <a:rPr lang="en-ZA" sz="2000" dirty="0">
                <a:solidFill>
                  <a:srgbClr val="000000"/>
                </a:solidFill>
                <a:effectLst/>
                <a:latin typeface="Arial" panose="020B0604020202020204" pitchFamily="34" charset="0"/>
                <a:ea typeface="Calibri" panose="020F0502020204030204" pitchFamily="34" charset="0"/>
              </a:rPr>
              <a:t>The Study Area covers the following catchments and areas:</a:t>
            </a:r>
            <a:endParaRPr lang="en-ZA" sz="2400" dirty="0">
              <a:effectLst/>
              <a:latin typeface="Times New Roman" panose="02020603050405020304" pitchFamily="18" charset="0"/>
              <a:ea typeface="Times New Roman" panose="02020603050405020304" pitchFamily="18" charset="0"/>
            </a:endParaRPr>
          </a:p>
          <a:p>
            <a:pPr marL="1085850" lvl="1" indent="-342900" algn="just">
              <a:lnSpc>
                <a:spcPct val="150000"/>
              </a:lnSpc>
              <a:spcAft>
                <a:spcPts val="600"/>
              </a:spcAft>
              <a:buFont typeface="Symbol" panose="05050102010706020507" pitchFamily="18" charset="2"/>
              <a:buChar char=""/>
            </a:pPr>
            <a:r>
              <a:rPr lang="en-ZA" sz="2000" dirty="0">
                <a:solidFill>
                  <a:srgbClr val="000000"/>
                </a:solidFill>
                <a:effectLst/>
                <a:latin typeface="Arial" panose="020B0604020202020204" pitchFamily="34" charset="0"/>
                <a:ea typeface="Calibri" panose="020F0502020204030204" pitchFamily="34" charset="0"/>
              </a:rPr>
              <a:t>Klein Letaba River Catchment (potential dam, weir and conveyance routes).​</a:t>
            </a:r>
          </a:p>
          <a:p>
            <a:pPr marL="1085850" lvl="1" indent="-342900" algn="just">
              <a:lnSpc>
                <a:spcPct val="150000"/>
              </a:lnSpc>
              <a:spcAft>
                <a:spcPts val="600"/>
              </a:spcAft>
              <a:buFont typeface="Symbol" panose="05050102010706020507" pitchFamily="18" charset="2"/>
              <a:buChar char=""/>
            </a:pPr>
            <a:r>
              <a:rPr lang="en-ZA" sz="2000" dirty="0">
                <a:solidFill>
                  <a:srgbClr val="000000"/>
                </a:solidFill>
                <a:effectLst/>
                <a:latin typeface="Arial" panose="020B0604020202020204" pitchFamily="34" charset="0"/>
                <a:ea typeface="Calibri" panose="020F0502020204030204" pitchFamily="34" charset="0"/>
              </a:rPr>
              <a:t>Middle Letaba River Catchment and existing users.​</a:t>
            </a:r>
          </a:p>
          <a:p>
            <a:pPr marL="1085850" lvl="1" indent="-342900" algn="just">
              <a:lnSpc>
                <a:spcPct val="150000"/>
              </a:lnSpc>
              <a:spcAft>
                <a:spcPts val="600"/>
              </a:spcAft>
              <a:buFont typeface="Symbol" panose="05050102010706020507" pitchFamily="18" charset="2"/>
              <a:buChar char=""/>
            </a:pPr>
            <a:r>
              <a:rPr lang="en-ZA" sz="2000" dirty="0">
                <a:solidFill>
                  <a:srgbClr val="000000"/>
                </a:solidFill>
                <a:effectLst/>
                <a:latin typeface="Arial" panose="020B0604020202020204" pitchFamily="34" charset="0"/>
                <a:ea typeface="Calibri" panose="020F0502020204030204" pitchFamily="34" charset="0"/>
              </a:rPr>
              <a:t>Middle Letaba Dam as receiving resource.​</a:t>
            </a:r>
          </a:p>
          <a:p>
            <a:pPr marL="1085850" lvl="1" indent="-342900" algn="just">
              <a:lnSpc>
                <a:spcPct val="150000"/>
              </a:lnSpc>
              <a:spcAft>
                <a:spcPts val="600"/>
              </a:spcAft>
              <a:buFont typeface="Symbol" panose="05050102010706020507" pitchFamily="18" charset="2"/>
              <a:buChar char=""/>
            </a:pPr>
            <a:r>
              <a:rPr lang="en-ZA" sz="2000" dirty="0" err="1">
                <a:solidFill>
                  <a:srgbClr val="000000"/>
                </a:solidFill>
                <a:effectLst/>
                <a:latin typeface="Arial" panose="020B0604020202020204" pitchFamily="34" charset="0"/>
                <a:ea typeface="Calibri" panose="020F0502020204030204" pitchFamily="34" charset="0"/>
              </a:rPr>
              <a:t>Nsami</a:t>
            </a:r>
            <a:r>
              <a:rPr lang="en-ZA" sz="2000" dirty="0">
                <a:solidFill>
                  <a:srgbClr val="000000"/>
                </a:solidFill>
                <a:effectLst/>
                <a:latin typeface="Arial" panose="020B0604020202020204" pitchFamily="34" charset="0"/>
                <a:ea typeface="Calibri" panose="020F0502020204030204" pitchFamily="34" charset="0"/>
              </a:rPr>
              <a:t> Dam as destination of conveyance system.​</a:t>
            </a:r>
          </a:p>
          <a:p>
            <a:endParaRPr lang="en-US" altLang="en-US" sz="1800" dirty="0">
              <a:cs typeface="Arial" panose="020B0604020202020204" pitchFamily="34" charset="0"/>
            </a:endParaRPr>
          </a:p>
        </p:txBody>
      </p:sp>
    </p:spTree>
    <p:extLst>
      <p:ext uri="{BB962C8B-B14F-4D97-AF65-F5344CB8AC3E}">
        <p14:creationId xmlns:p14="http://schemas.microsoft.com/office/powerpoint/2010/main" val="4207595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AD2E5-E36B-34EA-A3F3-E487295D99E2}"/>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4D24BAA7-0862-A2B2-EAA1-A2BC83807ADC}"/>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STUDY OBJECTIVE</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B50AD3A1-5D62-1BFC-DC91-0DEA8179323B}"/>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4</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333DDC42-CE0A-B8B9-65D0-4322C05CF05E}"/>
              </a:ext>
            </a:extLst>
          </p:cNvPr>
          <p:cNvSpPr txBox="1">
            <a:spLocks/>
          </p:cNvSpPr>
          <p:nvPr/>
        </p:nvSpPr>
        <p:spPr bwMode="auto">
          <a:xfrm>
            <a:off x="95693" y="1228786"/>
            <a:ext cx="8952614" cy="45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pPr>
            <a:r>
              <a:rPr lang="en-ZA" sz="1800" dirty="0">
                <a:solidFill>
                  <a:srgbClr val="000000"/>
                </a:solidFill>
                <a:effectLst/>
                <a:latin typeface="Arial" panose="020B0604020202020204" pitchFamily="34" charset="0"/>
                <a:ea typeface="Calibri" panose="020F0502020204030204" pitchFamily="34" charset="0"/>
              </a:rPr>
              <a:t>As far as interventions for the Middle Letaba Dam is concerned, there are currently the following five (5) phases.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ea typeface="Calibri" panose="020F0502020204030204" pitchFamily="34" charset="0"/>
              </a:rPr>
              <a:t>Phase 1: </a:t>
            </a:r>
            <a:r>
              <a:rPr lang="en-ZA" sz="1800" dirty="0">
                <a:solidFill>
                  <a:srgbClr val="000000"/>
                </a:solidFill>
                <a:ea typeface="Calibri" panose="020F0502020204030204" pitchFamily="34" charset="0"/>
              </a:rPr>
              <a:t>Borehole refurbishment and groundwater development.​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highlight>
                  <a:srgbClr val="FFFF00"/>
                </a:highlight>
                <a:ea typeface="Calibri" panose="020F0502020204030204" pitchFamily="34" charset="0"/>
              </a:rPr>
              <a:t>Phase 2: </a:t>
            </a:r>
            <a:r>
              <a:rPr lang="en-ZA" sz="1800" dirty="0">
                <a:solidFill>
                  <a:srgbClr val="000000"/>
                </a:solidFill>
                <a:highlight>
                  <a:srgbClr val="FFFF00"/>
                </a:highlight>
                <a:ea typeface="Calibri" panose="020F0502020204030204" pitchFamily="34" charset="0"/>
              </a:rPr>
              <a:t>Klein Letaba weir and 23 km pipeline.​</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highlight>
                  <a:srgbClr val="FFFF00"/>
                </a:highlight>
                <a:ea typeface="Calibri" panose="020F0502020204030204" pitchFamily="34" charset="0"/>
              </a:rPr>
              <a:t>Phase 3: </a:t>
            </a:r>
            <a:r>
              <a:rPr lang="en-ZA" sz="1800" dirty="0">
                <a:solidFill>
                  <a:srgbClr val="000000"/>
                </a:solidFill>
                <a:highlight>
                  <a:srgbClr val="FFFF00"/>
                </a:highlight>
                <a:ea typeface="Calibri" panose="020F0502020204030204" pitchFamily="34" charset="0"/>
              </a:rPr>
              <a:t>New dam development (</a:t>
            </a:r>
            <a:r>
              <a:rPr lang="en-ZA" sz="1800" dirty="0" err="1">
                <a:solidFill>
                  <a:srgbClr val="000000"/>
                </a:solidFill>
                <a:highlight>
                  <a:srgbClr val="FFFF00"/>
                </a:highlight>
                <a:ea typeface="Calibri" panose="020F0502020204030204" pitchFamily="34" charset="0"/>
              </a:rPr>
              <a:t>Crystalfontein</a:t>
            </a:r>
            <a:r>
              <a:rPr lang="en-ZA" sz="1800" dirty="0">
                <a:solidFill>
                  <a:srgbClr val="000000"/>
                </a:solidFill>
                <a:highlight>
                  <a:srgbClr val="FFFF00"/>
                </a:highlight>
                <a:ea typeface="Calibri" panose="020F0502020204030204" pitchFamily="34" charset="0"/>
              </a:rPr>
              <a:t> or </a:t>
            </a:r>
            <a:r>
              <a:rPr lang="en-ZA" sz="1800" dirty="0" err="1">
                <a:solidFill>
                  <a:srgbClr val="000000"/>
                </a:solidFill>
                <a:highlight>
                  <a:srgbClr val="FFFF00"/>
                </a:highlight>
                <a:ea typeface="Calibri" panose="020F0502020204030204" pitchFamily="34" charset="0"/>
              </a:rPr>
              <a:t>Majosi</a:t>
            </a:r>
            <a:r>
              <a:rPr lang="en-ZA" sz="1800" dirty="0">
                <a:solidFill>
                  <a:srgbClr val="000000"/>
                </a:solidFill>
                <a:highlight>
                  <a:srgbClr val="FFFF00"/>
                </a:highlight>
                <a:ea typeface="Calibri" panose="020F0502020204030204" pitchFamily="34" charset="0"/>
              </a:rPr>
              <a: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highlight>
                  <a:srgbClr val="FFFF00"/>
                </a:highlight>
                <a:ea typeface="Calibri" panose="020F0502020204030204" pitchFamily="34" charset="0"/>
              </a:rPr>
              <a:t>Phase 4: </a:t>
            </a:r>
            <a:r>
              <a:rPr lang="en-ZA" sz="1800" dirty="0">
                <a:solidFill>
                  <a:srgbClr val="000000"/>
                </a:solidFill>
                <a:highlight>
                  <a:srgbClr val="FFFF00"/>
                </a:highlight>
                <a:ea typeface="Calibri" panose="020F0502020204030204" pitchFamily="34" charset="0"/>
              </a:rPr>
              <a:t>Replace/refurbish 60 km canal to </a:t>
            </a:r>
            <a:r>
              <a:rPr lang="en-ZA" sz="1800" dirty="0" err="1">
                <a:solidFill>
                  <a:srgbClr val="000000"/>
                </a:solidFill>
                <a:highlight>
                  <a:srgbClr val="FFFF00"/>
                </a:highlight>
                <a:ea typeface="Calibri" panose="020F0502020204030204" pitchFamily="34" charset="0"/>
              </a:rPr>
              <a:t>Nsami</a:t>
            </a:r>
            <a:r>
              <a:rPr lang="en-ZA" sz="1800" dirty="0">
                <a:solidFill>
                  <a:srgbClr val="000000"/>
                </a:solidFill>
                <a:highlight>
                  <a:srgbClr val="FFFF00"/>
                </a:highlight>
                <a:ea typeface="Calibri" panose="020F0502020204030204" pitchFamily="34" charset="0"/>
              </a:rPr>
              <a:t> Dam.​</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ea typeface="Calibri" panose="020F0502020204030204" pitchFamily="34" charset="0"/>
              </a:rPr>
              <a:t>Phase 5: </a:t>
            </a:r>
            <a:r>
              <a:rPr lang="en-ZA" sz="1800" dirty="0">
                <a:solidFill>
                  <a:srgbClr val="000000"/>
                </a:solidFill>
                <a:ea typeface="Calibri" panose="020F0502020204030204" pitchFamily="34" charset="0"/>
              </a:rPr>
              <a:t>Future transfers from Mutale and Groot Letaba catchments.​</a:t>
            </a:r>
          </a:p>
          <a:p>
            <a:endParaRPr lang="en-US" altLang="en-US" sz="1800" dirty="0">
              <a:cs typeface="Arial" panose="020B0604020202020204" pitchFamily="34" charset="0"/>
            </a:endParaRPr>
          </a:p>
        </p:txBody>
      </p:sp>
    </p:spTree>
    <p:extLst>
      <p:ext uri="{BB962C8B-B14F-4D97-AF65-F5344CB8AC3E}">
        <p14:creationId xmlns:p14="http://schemas.microsoft.com/office/powerpoint/2010/main" val="1989609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F0CBF-37C5-DF3B-7506-2B4C4CF0F454}"/>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C7675EA8-E53E-C698-EA62-726E41508019}"/>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STUDY STAGES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D5A8BE07-95DC-A458-4691-5CFB554B6334}"/>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5</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0C05BABC-D559-3F5C-0FCD-7A24EBBD7A5C}"/>
              </a:ext>
            </a:extLst>
          </p:cNvPr>
          <p:cNvSpPr txBox="1">
            <a:spLocks/>
          </p:cNvSpPr>
          <p:nvPr/>
        </p:nvSpPr>
        <p:spPr bwMode="auto">
          <a:xfrm>
            <a:off x="95693" y="1228786"/>
            <a:ext cx="8952614" cy="45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ea typeface="Calibri" panose="020F0502020204030204" pitchFamily="34" charset="0"/>
              </a:rPr>
              <a:t>Study Stage 1 - Inception Stage: </a:t>
            </a:r>
            <a:r>
              <a:rPr lang="en-ZA" sz="1800" i="1" dirty="0">
                <a:solidFill>
                  <a:srgbClr val="000000"/>
                </a:solidFill>
                <a:effectLst/>
                <a:latin typeface="Arial" panose="020B0604020202020204" pitchFamily="34" charset="0"/>
                <a:ea typeface="Calibri" panose="020F0502020204030204" pitchFamily="34" charset="0"/>
              </a:rPr>
              <a:t>Deliverables</a:t>
            </a:r>
            <a:r>
              <a:rPr lang="en-ZA" sz="1800" dirty="0">
                <a:solidFill>
                  <a:srgbClr val="000000"/>
                </a:solidFill>
                <a:effectLst/>
                <a:latin typeface="Arial" panose="020B0604020202020204" pitchFamily="34" charset="0"/>
                <a:ea typeface="Calibri" panose="020F0502020204030204" pitchFamily="34" charset="0"/>
              </a:rPr>
              <a:t>: </a:t>
            </a:r>
            <a:r>
              <a:rPr lang="en-ZA" sz="1800" b="1" dirty="0">
                <a:solidFill>
                  <a:srgbClr val="000000"/>
                </a:solidFill>
                <a:effectLst/>
                <a:latin typeface="Arial" panose="020B0604020202020204" pitchFamily="34" charset="0"/>
                <a:ea typeface="Calibri" panose="020F0502020204030204" pitchFamily="34" charset="0"/>
              </a:rPr>
              <a:t>Inception Report</a:t>
            </a:r>
            <a:r>
              <a:rPr lang="en-ZA" sz="1800" dirty="0">
                <a:solidFill>
                  <a:srgbClr val="000000"/>
                </a:solidFill>
                <a:effectLst/>
                <a:latin typeface="Arial" panose="020B0604020202020204" pitchFamily="34" charset="0"/>
                <a:ea typeface="Calibri" panose="020F0502020204030204" pitchFamily="34" charset="0"/>
              </a:rPr>
              <a:t> including an update of the proposed scope of work, methodology, budget, study program and cashflow. It is anticipated that the Inception Report shall be completed within three (3) months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b="1" dirty="0">
                <a:solidFill>
                  <a:srgbClr val="000000"/>
                </a:solidFill>
                <a:ea typeface="Calibri" panose="020F0502020204030204" pitchFamily="34" charset="0"/>
              </a:rPr>
              <a:t>Study Stage 2 - Pre-feasibility Stage: </a:t>
            </a:r>
            <a:r>
              <a:rPr lang="en-ZA" sz="1800" i="1" dirty="0">
                <a:solidFill>
                  <a:srgbClr val="000000"/>
                </a:solidFill>
                <a:ea typeface="Calibri" panose="020F0502020204030204" pitchFamily="34" charset="0"/>
              </a:rPr>
              <a:t>Deliverables</a:t>
            </a:r>
            <a:r>
              <a:rPr lang="en-ZA" sz="1800" dirty="0">
                <a:solidFill>
                  <a:srgbClr val="000000"/>
                </a:solidFill>
                <a:ea typeface="Calibri" panose="020F0502020204030204" pitchFamily="34" charset="0"/>
              </a:rPr>
              <a:t>: </a:t>
            </a:r>
            <a:r>
              <a:rPr lang="en-ZA" sz="1800" b="1" dirty="0">
                <a:solidFill>
                  <a:srgbClr val="000000"/>
                </a:solidFill>
                <a:ea typeface="Calibri" panose="020F0502020204030204" pitchFamily="34" charset="0"/>
              </a:rPr>
              <a:t>Pre-Feasibility Study Main Report</a:t>
            </a:r>
            <a:r>
              <a:rPr lang="en-ZA" sz="1800" dirty="0">
                <a:solidFill>
                  <a:srgbClr val="000000"/>
                </a:solidFill>
                <a:ea typeface="Calibri" panose="020F0502020204030204" pitchFamily="34" charset="0"/>
              </a:rPr>
              <a:t> together with all applicable and agreed supporting reports. Study Phase 2 shall be completed within twelve (12) months after Study Phase 1.</a:t>
            </a:r>
          </a:p>
        </p:txBody>
      </p:sp>
    </p:spTree>
    <p:extLst>
      <p:ext uri="{BB962C8B-B14F-4D97-AF65-F5344CB8AC3E}">
        <p14:creationId xmlns:p14="http://schemas.microsoft.com/office/powerpoint/2010/main" val="1774213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E5F6-26F1-B9C0-0544-E77B2901D7A1}"/>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4F0F29E1-4B68-66DB-3DD4-EB0ABD40D677}"/>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IMPORTANT TERMS OF ENGAGEMENT</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5C39C815-02FB-1D88-77DB-3045653BAB59}"/>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6</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86437130-81AA-3B60-DFAE-46FF23A3423E}"/>
              </a:ext>
            </a:extLst>
          </p:cNvPr>
          <p:cNvSpPr txBox="1">
            <a:spLocks/>
          </p:cNvSpPr>
          <p:nvPr/>
        </p:nvSpPr>
        <p:spPr bwMode="auto">
          <a:xfrm>
            <a:off x="95693" y="1228786"/>
            <a:ext cx="8952614" cy="4592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dirty="0">
                <a:solidFill>
                  <a:srgbClr val="000000"/>
                </a:solidFill>
                <a:ea typeface="Calibri" panose="020F0502020204030204" pitchFamily="34" charset="0"/>
              </a:rPr>
              <a:t>Upon completion of each </a:t>
            </a:r>
            <a:r>
              <a:rPr lang="en-US" sz="1800" b="1" dirty="0">
                <a:solidFill>
                  <a:srgbClr val="000000"/>
                </a:solidFill>
                <a:ea typeface="Calibri" panose="020F0502020204030204" pitchFamily="34" charset="0"/>
              </a:rPr>
              <a:t>Study Phase</a:t>
            </a:r>
            <a:r>
              <a:rPr lang="en-US" sz="1800" dirty="0">
                <a:solidFill>
                  <a:srgbClr val="000000"/>
                </a:solidFill>
                <a:ea typeface="Calibri" panose="020F0502020204030204" pitchFamily="34" charset="0"/>
              </a:rPr>
              <a:t>, the Client shall be entitled to decide at its sole discretion to either proceed with further Phases or to terminate the study at this stage. </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dirty="0">
                <a:solidFill>
                  <a:srgbClr val="000000"/>
                </a:solidFill>
                <a:ea typeface="Calibri" panose="020F0502020204030204" pitchFamily="34" charset="0"/>
              </a:rPr>
              <a:t>Remuneration for any work undertaken will be based on approved Contract task budget of actual deliverables as approved by the Client, and not on time.</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dirty="0">
                <a:solidFill>
                  <a:srgbClr val="000000"/>
                </a:solidFill>
                <a:effectLst/>
                <a:latin typeface="Arial" panose="020B0604020202020204" pitchFamily="34" charset="0"/>
                <a:ea typeface="Calibri" panose="020F0502020204030204" pitchFamily="34" charset="0"/>
              </a:rPr>
              <a:t>The final invoice for reports will only be payable once reports are signed of and hard copies, word and pdf versions have been handed over.</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dirty="0">
                <a:solidFill>
                  <a:srgbClr val="000000"/>
                </a:solidFill>
                <a:effectLst/>
                <a:latin typeface="Arial" panose="020B0604020202020204" pitchFamily="34" charset="0"/>
                <a:ea typeface="Times New Roman" panose="02020603050405020304" pitchFamily="18" charset="0"/>
              </a:rPr>
              <a:t>Two percent (2%) of the total contract amount will be retained and will be paid after the delivery and approval of all reports in the specified format. </a:t>
            </a:r>
          </a:p>
          <a:p>
            <a:pPr marL="342900" indent="-342900" algn="just">
              <a:lnSpc>
                <a:spcPct val="150000"/>
              </a:lnSpc>
              <a:spcAft>
                <a:spcPts val="1200"/>
              </a:spcAft>
              <a:buFont typeface="Symbol" panose="05050102010706020507" pitchFamily="18" charset="2"/>
              <a:buChar char=""/>
              <a:tabLst>
                <a:tab pos="1170305" algn="l"/>
                <a:tab pos="1530350" algn="l"/>
              </a:tabLst>
            </a:pPr>
            <a:r>
              <a:rPr lang="en-ZA" sz="1800" dirty="0">
                <a:solidFill>
                  <a:srgbClr val="000000"/>
                </a:solidFill>
                <a:ea typeface="Times New Roman" panose="02020603050405020304" pitchFamily="18" charset="0"/>
              </a:rPr>
              <a:t>There will strictly be </a:t>
            </a:r>
            <a:r>
              <a:rPr lang="en-ZA" sz="1800" b="1" dirty="0">
                <a:solidFill>
                  <a:srgbClr val="000000"/>
                </a:solidFill>
                <a:ea typeface="Times New Roman" panose="02020603050405020304" pitchFamily="18" charset="0"/>
              </a:rPr>
              <a:t>NO Provisional Sums </a:t>
            </a:r>
            <a:r>
              <a:rPr lang="en-ZA" sz="1800" dirty="0">
                <a:solidFill>
                  <a:srgbClr val="000000"/>
                </a:solidFill>
                <a:ea typeface="Times New Roman" panose="02020603050405020304" pitchFamily="18" charset="0"/>
              </a:rPr>
              <a:t>allowed when bidding.</a:t>
            </a:r>
            <a:endParaRPr lang="en-ZA" sz="1800" dirty="0">
              <a:effectLst/>
              <a:latin typeface="Times New Roman" panose="02020603050405020304" pitchFamily="18" charset="0"/>
              <a:ea typeface="Times New Roman" panose="02020603050405020304" pitchFamily="18" charset="0"/>
            </a:endParaRPr>
          </a:p>
          <a:p>
            <a:pPr marL="342900" indent="-342900" algn="just">
              <a:lnSpc>
                <a:spcPct val="150000"/>
              </a:lnSpc>
              <a:spcAft>
                <a:spcPts val="1200"/>
              </a:spcAft>
              <a:buFont typeface="Symbol" panose="05050102010706020507" pitchFamily="18" charset="2"/>
              <a:buChar char=""/>
              <a:tabLst>
                <a:tab pos="1170305" algn="l"/>
                <a:tab pos="1530350" algn="l"/>
              </a:tabLst>
            </a:pPr>
            <a:endParaRPr lang="en-US" altLang="en-US" sz="1800" dirty="0">
              <a:cs typeface="Arial" panose="020B0604020202020204" pitchFamily="34" charset="0"/>
            </a:endParaRPr>
          </a:p>
        </p:txBody>
      </p:sp>
    </p:spTree>
    <p:extLst>
      <p:ext uri="{BB962C8B-B14F-4D97-AF65-F5344CB8AC3E}">
        <p14:creationId xmlns:p14="http://schemas.microsoft.com/office/powerpoint/2010/main" val="2348673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888C7-484A-C3C1-6F3A-5A83097EC076}"/>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3CCF3CDF-32EB-DD41-4784-C68D7A2A0FEC}"/>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WATER AUGMENTATION OPTIONS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5BEA19CC-EBFB-8E6D-2D6E-497AA2AEC04F}"/>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7</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D30320C3-A07A-7EE2-1045-21BFD8FFBE7A}"/>
              </a:ext>
            </a:extLst>
          </p:cNvPr>
          <p:cNvSpPr txBox="1">
            <a:spLocks/>
          </p:cNvSpPr>
          <p:nvPr/>
        </p:nvSpPr>
        <p:spPr bwMode="auto">
          <a:xfrm>
            <a:off x="0" y="1425165"/>
            <a:ext cx="9048307" cy="4502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0215" algn="just">
              <a:lnSpc>
                <a:spcPct val="150000"/>
              </a:lnSpc>
              <a:spcAft>
                <a:spcPts val="1800"/>
              </a:spcAft>
              <a:buNone/>
            </a:pPr>
            <a:r>
              <a:rPr lang="en-ZA" sz="1800" i="1" dirty="0">
                <a:solidFill>
                  <a:srgbClr val="000000"/>
                </a:solidFill>
                <a:effectLst/>
                <a:latin typeface="Arial" panose="020B0604020202020204" pitchFamily="34" charset="0"/>
                <a:ea typeface="Calibri" panose="020F0502020204030204" pitchFamily="34" charset="0"/>
              </a:rPr>
              <a:t>Options: </a:t>
            </a:r>
            <a:r>
              <a:rPr lang="en-ZA" sz="1800" dirty="0">
                <a:solidFill>
                  <a:srgbClr val="000000"/>
                </a:solidFill>
                <a:effectLst/>
                <a:latin typeface="Arial" panose="020B0604020202020204" pitchFamily="34" charset="0"/>
                <a:ea typeface="Calibri" panose="020F0502020204030204" pitchFamily="34" charset="0"/>
              </a:rPr>
              <a:t>The following four (4) options have been selected for evaluation at pre-feasibility stage for phase 2 and 3:</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a:t>
            </a:r>
            <a:r>
              <a:rPr lang="en-ZA" sz="1800" dirty="0" err="1">
                <a:solidFill>
                  <a:srgbClr val="000000"/>
                </a:solidFill>
                <a:effectLst/>
                <a:latin typeface="Arial" panose="020B0604020202020204" pitchFamily="34" charset="0"/>
                <a:ea typeface="Calibri" panose="020F0502020204030204" pitchFamily="34" charset="0"/>
              </a:rPr>
              <a:t>i</a:t>
            </a:r>
            <a:r>
              <a:rPr lang="en-ZA" sz="1800" dirty="0">
                <a:solidFill>
                  <a:srgbClr val="000000"/>
                </a:solidFill>
                <a:effectLst/>
                <a:latin typeface="Arial" panose="020B0604020202020204" pitchFamily="34" charset="0"/>
                <a:ea typeface="Calibri" panose="020F0502020204030204" pitchFamily="34" charset="0"/>
              </a:rPr>
              <a:t>)	Proposed Dam Project i.e. </a:t>
            </a:r>
            <a:r>
              <a:rPr lang="en-ZA" sz="1800" dirty="0" err="1">
                <a:solidFill>
                  <a:srgbClr val="000000"/>
                </a:solidFill>
                <a:effectLst/>
                <a:latin typeface="Arial" panose="020B0604020202020204" pitchFamily="34" charset="0"/>
                <a:ea typeface="Calibri" panose="020F0502020204030204" pitchFamily="34" charset="0"/>
              </a:rPr>
              <a:t>Crystalfontein</a:t>
            </a:r>
            <a:r>
              <a:rPr lang="en-ZA" sz="1800" dirty="0">
                <a:solidFill>
                  <a:srgbClr val="000000"/>
                </a:solidFill>
                <a:effectLst/>
                <a:latin typeface="Arial" panose="020B0604020202020204" pitchFamily="34" charset="0"/>
                <a:ea typeface="Calibri" panose="020F0502020204030204" pitchFamily="34" charset="0"/>
              </a:rPr>
              <a:t> or </a:t>
            </a:r>
            <a:r>
              <a:rPr lang="en-ZA" sz="1800" dirty="0" err="1">
                <a:solidFill>
                  <a:srgbClr val="000000"/>
                </a:solidFill>
                <a:effectLst/>
                <a:latin typeface="Arial" panose="020B0604020202020204" pitchFamily="34" charset="0"/>
                <a:ea typeface="Calibri" panose="020F0502020204030204" pitchFamily="34" charset="0"/>
              </a:rPr>
              <a:t>Majosi</a:t>
            </a:r>
            <a:r>
              <a:rPr lang="en-ZA" sz="1800" dirty="0">
                <a:solidFill>
                  <a:srgbClr val="000000"/>
                </a:solidFill>
                <a:effectLst/>
                <a:latin typeface="Arial" panose="020B0604020202020204" pitchFamily="34" charset="0"/>
                <a:ea typeface="Calibri" panose="020F0502020204030204" pitchFamily="34" charset="0"/>
              </a:rPr>
              <a:t> Dam on the Klein Letaba River. </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(ii)	Proposed Weir and Pipeline in the Klein Letaba River.</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(iii)	Combination of the proposed dam and weir with conveyance pipeline (the Weir shall be downstream of the dam).</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(iv)	Any other option considered by the PSP that shall meet the objective of the study (phase 2 and 3).</a:t>
            </a:r>
            <a:endParaRPr lang="en-Z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4059719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31428-9BA2-B7FC-096F-982C11FF7C85}"/>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BCE6E63A-9840-EC41-5592-46F3BDB815D6}"/>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WATER CONVEYANCE OPTIONS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F457EBDA-1E4D-B455-9C0D-55FDFA615504}"/>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8</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2F21BDEA-1045-B996-94B2-77B37DD50E85}"/>
              </a:ext>
            </a:extLst>
          </p:cNvPr>
          <p:cNvSpPr txBox="1">
            <a:spLocks/>
          </p:cNvSpPr>
          <p:nvPr/>
        </p:nvSpPr>
        <p:spPr bwMode="auto">
          <a:xfrm>
            <a:off x="0" y="1325880"/>
            <a:ext cx="8952614" cy="4601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0215" algn="just">
              <a:lnSpc>
                <a:spcPct val="150000"/>
              </a:lnSpc>
              <a:spcAft>
                <a:spcPts val="1800"/>
              </a:spcAft>
              <a:buNone/>
            </a:pPr>
            <a:r>
              <a:rPr lang="en-ZA" sz="1800" i="1" dirty="0">
                <a:solidFill>
                  <a:srgbClr val="000000"/>
                </a:solidFill>
                <a:effectLst/>
                <a:latin typeface="Arial" panose="020B0604020202020204" pitchFamily="34" charset="0"/>
                <a:ea typeface="Calibri" panose="020F0502020204030204" pitchFamily="34" charset="0"/>
              </a:rPr>
              <a:t>Options: </a:t>
            </a:r>
            <a:r>
              <a:rPr lang="en-ZA" sz="1800" dirty="0">
                <a:solidFill>
                  <a:srgbClr val="000000"/>
                </a:solidFill>
                <a:effectLst/>
                <a:latin typeface="Arial" panose="020B0604020202020204" pitchFamily="34" charset="0"/>
                <a:ea typeface="Calibri" panose="020F0502020204030204" pitchFamily="34" charset="0"/>
              </a:rPr>
              <a:t>The following four (4) options have been selected for evaluation at pre-feasibility stage for phase 4:</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a:t>
            </a:r>
            <a:r>
              <a:rPr lang="en-ZA" sz="1800" dirty="0" err="1">
                <a:solidFill>
                  <a:srgbClr val="000000"/>
                </a:solidFill>
                <a:effectLst/>
                <a:latin typeface="Arial" panose="020B0604020202020204" pitchFamily="34" charset="0"/>
                <a:ea typeface="Calibri" panose="020F0502020204030204" pitchFamily="34" charset="0"/>
              </a:rPr>
              <a:t>i</a:t>
            </a:r>
            <a:r>
              <a:rPr lang="en-ZA" sz="1800" dirty="0">
                <a:solidFill>
                  <a:srgbClr val="000000"/>
                </a:solidFill>
                <a:effectLst/>
                <a:latin typeface="Arial" panose="020B0604020202020204" pitchFamily="34" charset="0"/>
                <a:ea typeface="Calibri" panose="020F0502020204030204" pitchFamily="34" charset="0"/>
              </a:rPr>
              <a:t>)	Refurbish the existing canal conveyance system; </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(ii)	Replace the existing canal system with a pipeline (for this option the optimal conveyance route must be investigated);</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(iii)	A new canal conveyance system (for this option the optimal conveyance route must be investigated);</a:t>
            </a:r>
            <a:endParaRPr lang="en-ZA" sz="2000" dirty="0">
              <a:effectLst/>
              <a:latin typeface="Times New Roman" panose="02020603050405020304" pitchFamily="18" charset="0"/>
              <a:ea typeface="Times New Roman" panose="02020603050405020304" pitchFamily="18" charset="0"/>
            </a:endParaRPr>
          </a:p>
          <a:p>
            <a:pPr marL="900430" algn="just">
              <a:lnSpc>
                <a:spcPct val="150000"/>
              </a:lnSpc>
              <a:spcAft>
                <a:spcPts val="1200"/>
              </a:spcAft>
              <a:buNone/>
            </a:pPr>
            <a:r>
              <a:rPr lang="en-ZA" sz="1800" dirty="0">
                <a:solidFill>
                  <a:srgbClr val="000000"/>
                </a:solidFill>
                <a:effectLst/>
                <a:latin typeface="Arial" panose="020B0604020202020204" pitchFamily="34" charset="0"/>
                <a:ea typeface="Calibri" panose="020F0502020204030204" pitchFamily="34" charset="0"/>
              </a:rPr>
              <a:t>(iv)	Any other option considered by the PSP that shall meet the objective of the study (phase 4).</a:t>
            </a:r>
            <a:endParaRPr lang="en-Z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763987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B4F93-414B-1861-B86F-1757E5297DE6}"/>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10C43AB1-5D54-4488-EFA0-96BC878701A2}"/>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lnSpc>
                <a:spcPts val="2300"/>
              </a:lnSpc>
              <a:buFont typeface="Arial" panose="020B0604020202020204" pitchFamily="34" charset="0"/>
              <a:buNone/>
            </a:pPr>
            <a:r>
              <a:rPr lang="en-US" altLang="en-US" sz="2800" b="1" dirty="0">
                <a:latin typeface="Arial" panose="020B0604020202020204" pitchFamily="34" charset="0"/>
                <a:cs typeface="Arial" panose="020B0604020202020204" pitchFamily="34" charset="0"/>
              </a:rPr>
              <a:t>WATER AUGMENTATION AND CONVEYANCE OPTIONS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455B2692-D232-E73D-A712-04096A3BF873}"/>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9</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B9F0C578-F876-F4FB-A3F6-11408A83B209}"/>
              </a:ext>
            </a:extLst>
          </p:cNvPr>
          <p:cNvSpPr txBox="1">
            <a:spLocks/>
          </p:cNvSpPr>
          <p:nvPr/>
        </p:nvSpPr>
        <p:spPr bwMode="auto">
          <a:xfrm>
            <a:off x="95693" y="5455794"/>
            <a:ext cx="8952614" cy="471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tabLst>
                <a:tab pos="1170305" algn="l"/>
                <a:tab pos="1530350" algn="l"/>
              </a:tabLst>
            </a:pPr>
            <a:r>
              <a:rPr lang="en-US" altLang="en-US" sz="1800" dirty="0" err="1">
                <a:cs typeface="Arial" panose="020B0604020202020204" pitchFamily="34" charset="0"/>
              </a:rPr>
              <a:t>Luvuvhu</a:t>
            </a:r>
            <a:r>
              <a:rPr lang="en-US" altLang="en-US" sz="1800" dirty="0">
                <a:cs typeface="Arial" panose="020B0604020202020204" pitchFamily="34" charset="0"/>
              </a:rPr>
              <a:t>-Letaba Catchment with the proposed </a:t>
            </a:r>
            <a:r>
              <a:rPr lang="en-US" altLang="en-US" sz="1800" dirty="0" err="1">
                <a:cs typeface="Arial" panose="020B0604020202020204" pitchFamily="34" charset="0"/>
              </a:rPr>
              <a:t>Crystalfontein</a:t>
            </a:r>
            <a:r>
              <a:rPr lang="en-US" altLang="en-US" sz="1800" dirty="0">
                <a:cs typeface="Arial" panose="020B0604020202020204" pitchFamily="34" charset="0"/>
              </a:rPr>
              <a:t> and </a:t>
            </a:r>
            <a:r>
              <a:rPr lang="en-US" altLang="en-US" sz="1800" dirty="0" err="1">
                <a:cs typeface="Arial" panose="020B0604020202020204" pitchFamily="34" charset="0"/>
              </a:rPr>
              <a:t>Majosi</a:t>
            </a:r>
            <a:r>
              <a:rPr lang="en-US" altLang="en-US" sz="1800" dirty="0">
                <a:cs typeface="Arial" panose="020B0604020202020204" pitchFamily="34" charset="0"/>
              </a:rPr>
              <a:t> Dams indicated along the Klein Letaba River as well as the location of </a:t>
            </a:r>
            <a:r>
              <a:rPr lang="en-US" altLang="en-US" sz="1800" dirty="0" err="1">
                <a:cs typeface="Arial" panose="020B0604020202020204" pitchFamily="34" charset="0"/>
              </a:rPr>
              <a:t>Nsami</a:t>
            </a:r>
            <a:r>
              <a:rPr lang="en-US" altLang="en-US" sz="1800" dirty="0">
                <a:cs typeface="Arial" panose="020B0604020202020204" pitchFamily="34" charset="0"/>
              </a:rPr>
              <a:t> Dam. </a:t>
            </a:r>
          </a:p>
        </p:txBody>
      </p:sp>
      <p:pic>
        <p:nvPicPr>
          <p:cNvPr id="4" name="Picture 3">
            <a:extLst>
              <a:ext uri="{FF2B5EF4-FFF2-40B4-BE49-F238E27FC236}">
                <a16:creationId xmlns:a16="http://schemas.microsoft.com/office/drawing/2014/main" id="{5DB06BB9-9551-F428-25AC-0DAEF071B16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08773" y="1259382"/>
            <a:ext cx="6133275" cy="4196412"/>
          </a:xfrm>
          <a:prstGeom prst="rect">
            <a:avLst/>
          </a:prstGeom>
          <a:noFill/>
        </p:spPr>
      </p:pic>
    </p:spTree>
    <p:extLst>
      <p:ext uri="{BB962C8B-B14F-4D97-AF65-F5344CB8AC3E}">
        <p14:creationId xmlns:p14="http://schemas.microsoft.com/office/powerpoint/2010/main" val="27939502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C9C76-21C1-F33C-CB4A-16158A87BE63}"/>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05B78D09-BE70-727A-26F2-9AC1C0F87D99}"/>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SCOPE OF SERVICES – STUDY PHASE 1: INCEPTION STAGE</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3A5AABF5-F927-596E-9AC5-F3A57E701080}"/>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10</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107E93D6-AFB6-72D3-D676-C122EB15FBA8}"/>
              </a:ext>
            </a:extLst>
          </p:cNvPr>
          <p:cNvSpPr txBox="1">
            <a:spLocks/>
          </p:cNvSpPr>
          <p:nvPr/>
        </p:nvSpPr>
        <p:spPr bwMode="auto">
          <a:xfrm>
            <a:off x="95693" y="1425164"/>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The appointed PSP will be required to undertake a thorough research and review of all the relevant previous study reports, as well as all other available information, and to become familiar with the </a:t>
            </a:r>
            <a:r>
              <a:rPr lang="en-GB" sz="1800" dirty="0" err="1">
                <a:effectLst/>
                <a:latin typeface="Arial" panose="020B0604020202020204" pitchFamily="34" charset="0"/>
                <a:ea typeface="Times New Roman" panose="02020603050405020304" pitchFamily="18" charset="0"/>
              </a:rPr>
              <a:t>Luvuvhu</a:t>
            </a:r>
            <a:r>
              <a:rPr lang="en-GB" sz="1800" dirty="0">
                <a:effectLst/>
                <a:latin typeface="Arial" panose="020B0604020202020204" pitchFamily="34" charset="0"/>
                <a:ea typeface="Times New Roman" panose="02020603050405020304" pitchFamily="18" charset="0"/>
              </a:rPr>
              <a:t> and Letaba Water Supply System and the Limpopo Management Area. </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It will be necessary to update and maintain a list of current and completed studies and their relevance to this assignment. </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The PSP will be required to liaise and engage with all relevant stakeholders and key role players in preparation and execution of the study. </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dirty="0">
                <a:solidFill>
                  <a:srgbClr val="000000"/>
                </a:solidFill>
                <a:effectLst/>
                <a:latin typeface="Arial" panose="020B0604020202020204" pitchFamily="34" charset="0"/>
                <a:ea typeface="Times New Roman" panose="02020603050405020304" pitchFamily="18" charset="0"/>
              </a:rPr>
              <a:t>The </a:t>
            </a:r>
            <a:r>
              <a:rPr lang="en-US" sz="1800" b="1" dirty="0">
                <a:solidFill>
                  <a:srgbClr val="000000"/>
                </a:solidFill>
                <a:effectLst/>
                <a:latin typeface="Arial" panose="020B0604020202020204" pitchFamily="34" charset="0"/>
                <a:ea typeface="Times New Roman" panose="02020603050405020304" pitchFamily="18" charset="0"/>
              </a:rPr>
              <a:t>Inception Report </a:t>
            </a:r>
            <a:r>
              <a:rPr lang="en-US" sz="1800" dirty="0">
                <a:solidFill>
                  <a:srgbClr val="000000"/>
                </a:solidFill>
                <a:effectLst/>
                <a:latin typeface="Arial" panose="020B0604020202020204" pitchFamily="34" charset="0"/>
                <a:ea typeface="Times New Roman" panose="02020603050405020304" pitchFamily="18" charset="0"/>
              </a:rPr>
              <a:t>shall be produced and </a:t>
            </a:r>
            <a:r>
              <a:rPr lang="en-US" sz="1800" dirty="0" err="1">
                <a:solidFill>
                  <a:srgbClr val="000000"/>
                </a:solidFill>
                <a:effectLst/>
                <a:latin typeface="Arial" panose="020B0604020202020204" pitchFamily="34" charset="0"/>
                <a:ea typeface="Times New Roman" panose="02020603050405020304" pitchFamily="18" charset="0"/>
              </a:rPr>
              <a:t>finalised</a:t>
            </a:r>
            <a:r>
              <a:rPr lang="en-US" sz="1800" dirty="0">
                <a:solidFill>
                  <a:srgbClr val="000000"/>
                </a:solidFill>
                <a:effectLst/>
                <a:latin typeface="Arial" panose="020B0604020202020204" pitchFamily="34" charset="0"/>
                <a:ea typeface="Times New Roman" panose="02020603050405020304" pitchFamily="18" charset="0"/>
              </a:rPr>
              <a:t> within 3 months from the commencement date. The final Inception Report will form part of the contract and will constitute the agreed final Terms of Reference (</a:t>
            </a:r>
            <a:r>
              <a:rPr lang="en-US" sz="1800" dirty="0" err="1">
                <a:solidFill>
                  <a:srgbClr val="000000"/>
                </a:solidFill>
                <a:effectLst/>
                <a:latin typeface="Arial" panose="020B0604020202020204" pitchFamily="34" charset="0"/>
                <a:ea typeface="Times New Roman" panose="02020603050405020304" pitchFamily="18" charset="0"/>
              </a:rPr>
              <a:t>ToR</a:t>
            </a:r>
            <a:r>
              <a:rPr lang="en-US" sz="1800" dirty="0">
                <a:solidFill>
                  <a:srgbClr val="000000"/>
                </a:solidFill>
                <a:effectLst/>
                <a:latin typeface="Arial" panose="020B0604020202020204" pitchFamily="34" charset="0"/>
                <a:ea typeface="Times New Roman" panose="02020603050405020304" pitchFamily="18" charset="0"/>
              </a:rPr>
              <a:t>) for the study. </a:t>
            </a:r>
            <a:endParaRPr lang="en-US" altLang="en-US" sz="1800" dirty="0">
              <a:cs typeface="Arial" panose="020B0604020202020204" pitchFamily="34" charset="0"/>
            </a:endParaRPr>
          </a:p>
        </p:txBody>
      </p:sp>
    </p:spTree>
    <p:extLst>
      <p:ext uri="{BB962C8B-B14F-4D97-AF65-F5344CB8AC3E}">
        <p14:creationId xmlns:p14="http://schemas.microsoft.com/office/powerpoint/2010/main" val="3283692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B0CFC-D582-2D6E-222A-B72660EDFC5B}"/>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22ADF6FE-62E4-1CCF-A461-21C71DD34B5D}"/>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SCOPE OF SERVICES – STUDY PHASE 2: PRE-FEASIBILITY STAGE</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3AF93AFC-DB7F-4667-BE84-3A1C9B7DBA1F}"/>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11</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B71FCB90-7870-EA39-7BD2-977AD83C2B04}"/>
              </a:ext>
            </a:extLst>
          </p:cNvPr>
          <p:cNvSpPr txBox="1">
            <a:spLocks/>
          </p:cNvSpPr>
          <p:nvPr/>
        </p:nvSpPr>
        <p:spPr bwMode="auto">
          <a:xfrm>
            <a:off x="95693" y="1514420"/>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tabLst>
                <a:tab pos="1170305" algn="l"/>
                <a:tab pos="1530350" algn="l"/>
              </a:tabLst>
            </a:pPr>
            <a:r>
              <a:rPr lang="en-ZA" sz="1800" dirty="0">
                <a:effectLst/>
                <a:latin typeface="Arial" panose="020B0604020202020204" pitchFamily="34" charset="0"/>
                <a:ea typeface="Times New Roman" panose="02020603050405020304" pitchFamily="18" charset="0"/>
              </a:rPr>
              <a:t>The main purpose of this phase is to undertake the necessary pre-feasibility level investigations and comparative analyses of </a:t>
            </a:r>
            <a:r>
              <a:rPr lang="en-ZA" sz="1800" b="1" dirty="0">
                <a:effectLst/>
                <a:latin typeface="Arial" panose="020B0604020202020204" pitchFamily="34" charset="0"/>
                <a:ea typeface="Times New Roman" panose="02020603050405020304" pitchFamily="18" charset="0"/>
              </a:rPr>
              <a:t>all </a:t>
            </a:r>
            <a:r>
              <a:rPr lang="en-ZA" sz="1800" dirty="0">
                <a:effectLst/>
                <a:latin typeface="Arial" panose="020B0604020202020204" pitchFamily="34" charset="0"/>
                <a:ea typeface="Times New Roman" panose="02020603050405020304" pitchFamily="18" charset="0"/>
              </a:rPr>
              <a:t>possible water resource development options, or hybrids thereof, for the Middle Letaba Water Development Project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t>Water Requirements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t>Environmental Screening</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Updating Rainfall Data</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a typeface="Times New Roman" panose="02020603050405020304" pitchFamily="18" charset="0"/>
              </a:rPr>
              <a:t>Sedimentation Screening</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Geophysics Investigation</a:t>
            </a:r>
          </a:p>
        </p:txBody>
      </p:sp>
    </p:spTree>
    <p:extLst>
      <p:ext uri="{BB962C8B-B14F-4D97-AF65-F5344CB8AC3E}">
        <p14:creationId xmlns:p14="http://schemas.microsoft.com/office/powerpoint/2010/main" val="34952709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B45BF-1941-038D-9F5F-CCB0A1C74A2B}"/>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18F10C9C-1DB5-4AE3-2CA2-04B371C92F20}"/>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SCOPE OF SERVICES – STUDY PHASE 2: PRE-FEASIBILITY STAGE…(</a:t>
            </a:r>
            <a:r>
              <a:rPr lang="en-US" altLang="en-US" sz="2800" b="1" dirty="0" err="1">
                <a:latin typeface="Arial" panose="020B0604020202020204" pitchFamily="34" charset="0"/>
                <a:cs typeface="Arial" panose="020B0604020202020204" pitchFamily="34" charset="0"/>
              </a:rPr>
              <a:t>cont</a:t>
            </a:r>
            <a:r>
              <a:rPr lang="en-US" altLang="en-US" sz="2800" b="1" dirty="0">
                <a:latin typeface="Arial" panose="020B0604020202020204" pitchFamily="34" charset="0"/>
                <a:cs typeface="Arial" panose="020B0604020202020204" pitchFamily="34" charset="0"/>
              </a:rPr>
              <a:t>)</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033B274C-D7E8-6749-CFAF-4D98D2706D1D}"/>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12</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601C572D-FEA5-63C5-51BC-D98A079CE845}"/>
              </a:ext>
            </a:extLst>
          </p:cNvPr>
          <p:cNvSpPr txBox="1">
            <a:spLocks/>
          </p:cNvSpPr>
          <p:nvPr/>
        </p:nvSpPr>
        <p:spPr bwMode="auto">
          <a:xfrm>
            <a:off x="95693" y="1514420"/>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Identification and Analyses of Water Resource Development and </a:t>
            </a:r>
            <a:r>
              <a:rPr lang="en-GB" sz="1800" dirty="0" err="1">
                <a:effectLst/>
                <a:latin typeface="Arial" panose="020B0604020202020204" pitchFamily="34" charset="0"/>
                <a:ea typeface="Times New Roman" panose="02020603050405020304" pitchFamily="18" charset="0"/>
              </a:rPr>
              <a:t>Conveynace</a:t>
            </a:r>
            <a:r>
              <a:rPr lang="en-GB" sz="1800" dirty="0">
                <a:effectLst/>
                <a:latin typeface="Arial" panose="020B0604020202020204" pitchFamily="34" charset="0"/>
                <a:ea typeface="Times New Roman" panose="02020603050405020304" pitchFamily="18" charset="0"/>
              </a:rPr>
              <a:t> Options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a typeface="Times New Roman" panose="02020603050405020304" pitchFamily="18" charset="0"/>
              </a:rPr>
              <a:t>Dam and Conveyance Type and Site Selection</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a typeface="Times New Roman" panose="02020603050405020304" pitchFamily="18" charset="0"/>
              </a:rPr>
              <a:t>Pre-feasibility Design</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a typeface="Times New Roman" panose="02020603050405020304" pitchFamily="18" charset="0"/>
              </a:rPr>
              <a:t>Preliminary Water Resource Assessment for Hydropower generation potential</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a typeface="Times New Roman" panose="02020603050405020304" pitchFamily="18" charset="0"/>
              </a:rPr>
              <a:t>Land Acquisition</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dirty="0">
                <a:effectLst/>
                <a:latin typeface="Arial" panose="020B0604020202020204" pitchFamily="34" charset="0"/>
                <a:ea typeface="Times New Roman" panose="02020603050405020304" pitchFamily="18" charset="0"/>
              </a:rPr>
              <a:t>Meetings with Key Stakeholders and Interested and Affected Parties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GB" sz="1800" b="1" dirty="0">
                <a:effectLst/>
                <a:latin typeface="Arial" panose="020B0604020202020204" pitchFamily="34" charset="0"/>
                <a:ea typeface="Times New Roman" panose="02020603050405020304" pitchFamily="18" charset="0"/>
              </a:rPr>
              <a:t>Deliverables: Pre-feasibility Study Reports</a:t>
            </a:r>
            <a:endParaRPr lang="en-GB" sz="1800" b="1" dirty="0"/>
          </a:p>
        </p:txBody>
      </p:sp>
    </p:spTree>
    <p:extLst>
      <p:ext uri="{BB962C8B-B14F-4D97-AF65-F5344CB8AC3E}">
        <p14:creationId xmlns:p14="http://schemas.microsoft.com/office/powerpoint/2010/main" val="20986045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D7C4F-6557-95A6-8C9F-33416EDE8DE0}"/>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807CD03D-1D21-E659-6076-91105EEA35E1}"/>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SCOPE OF SERVICES – OTHER CONCURRENT TASKS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84C0BA27-8C1E-0852-50A8-E035C0B59816}"/>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13</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15AC9049-00D8-C097-7945-35E770CB5352}"/>
              </a:ext>
            </a:extLst>
          </p:cNvPr>
          <p:cNvSpPr txBox="1">
            <a:spLocks/>
          </p:cNvSpPr>
          <p:nvPr/>
        </p:nvSpPr>
        <p:spPr bwMode="auto">
          <a:xfrm>
            <a:off x="191386" y="2046419"/>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Economic and socio-economic analysis.​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Legal, institutional, financial and operational assessment.​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Stakeholder engagement and public participation.​</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Capacity building and training.​</a:t>
            </a:r>
          </a:p>
          <a:p>
            <a:pPr marL="342900" indent="-342900" algn="just">
              <a:lnSpc>
                <a:spcPct val="150000"/>
              </a:lnSpc>
              <a:spcAft>
                <a:spcPts val="1200"/>
              </a:spcAft>
              <a:buFont typeface="Symbol" panose="05050102010706020507" pitchFamily="18" charset="2"/>
              <a:buChar char=""/>
              <a:tabLst>
                <a:tab pos="1170305" algn="l"/>
                <a:tab pos="1530350" algn="l"/>
              </a:tabLst>
            </a:pPr>
            <a:endParaRPr lang="en-GB" sz="1800" b="1"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346092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8EF08-413B-DD67-7850-1D2BE60EF778}"/>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A73043DD-3476-C7A1-DE2D-B38422BCC329}"/>
              </a:ext>
            </a:extLst>
          </p:cNvPr>
          <p:cNvSpPr>
            <a:spLocks noGrp="1"/>
          </p:cNvSpPr>
          <p:nvPr>
            <p:ph idx="4294967295"/>
          </p:nvPr>
        </p:nvSpPr>
        <p:spPr bwMode="auto">
          <a:xfrm>
            <a:off x="298450" y="438338"/>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PROJECT MEETINGS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F6BBA854-0422-8B7F-0720-CC3DCA33AA9E}"/>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14</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9BD73CD4-15A8-851B-1A0A-3DE0992714B1}"/>
              </a:ext>
            </a:extLst>
          </p:cNvPr>
          <p:cNvSpPr txBox="1">
            <a:spLocks/>
          </p:cNvSpPr>
          <p:nvPr/>
        </p:nvSpPr>
        <p:spPr bwMode="auto">
          <a:xfrm>
            <a:off x="191386" y="1817819"/>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endParaRPr lang="en-GB" sz="1800" b="1" dirty="0">
              <a:effectLst/>
              <a:latin typeface="Arial" panose="020B0604020202020204" pitchFamily="34" charset="0"/>
              <a:ea typeface="Times New Roman" panose="02020603050405020304" pitchFamily="18" charset="0"/>
            </a:endParaRPr>
          </a:p>
        </p:txBody>
      </p:sp>
      <p:graphicFrame>
        <p:nvGraphicFramePr>
          <p:cNvPr id="2" name="Table 1">
            <a:extLst>
              <a:ext uri="{FF2B5EF4-FFF2-40B4-BE49-F238E27FC236}">
                <a16:creationId xmlns:a16="http://schemas.microsoft.com/office/drawing/2014/main" id="{F4CC517E-D6BF-9B6A-82DC-98077F376E3C}"/>
              </a:ext>
            </a:extLst>
          </p:cNvPr>
          <p:cNvGraphicFramePr>
            <a:graphicFrameLocks noGrp="1"/>
          </p:cNvGraphicFramePr>
          <p:nvPr>
            <p:extLst>
              <p:ext uri="{D42A27DB-BD31-4B8C-83A1-F6EECF244321}">
                <p14:modId xmlns:p14="http://schemas.microsoft.com/office/powerpoint/2010/main" val="251180966"/>
              </p:ext>
            </p:extLst>
          </p:nvPr>
        </p:nvGraphicFramePr>
        <p:xfrm>
          <a:off x="638880" y="1031934"/>
          <a:ext cx="7282927" cy="5387786"/>
        </p:xfrm>
        <a:graphic>
          <a:graphicData uri="http://schemas.openxmlformats.org/drawingml/2006/table">
            <a:tbl>
              <a:tblPr firstRow="1" firstCol="1" lastRow="1" lastCol="1" bandRow="1" bandCol="1"/>
              <a:tblGrid>
                <a:gridCol w="2770341">
                  <a:extLst>
                    <a:ext uri="{9D8B030D-6E8A-4147-A177-3AD203B41FA5}">
                      <a16:colId xmlns:a16="http://schemas.microsoft.com/office/drawing/2014/main" val="654942744"/>
                    </a:ext>
                  </a:extLst>
                </a:gridCol>
                <a:gridCol w="4512586">
                  <a:extLst>
                    <a:ext uri="{9D8B030D-6E8A-4147-A177-3AD203B41FA5}">
                      <a16:colId xmlns:a16="http://schemas.microsoft.com/office/drawing/2014/main" val="2351737659"/>
                    </a:ext>
                  </a:extLst>
                </a:gridCol>
              </a:tblGrid>
              <a:tr h="177588">
                <a:tc>
                  <a:txBody>
                    <a:bodyPr/>
                    <a:lstStyle/>
                    <a:p>
                      <a:pPr algn="ctr">
                        <a:spcBef>
                          <a:spcPts val="600"/>
                        </a:spcBef>
                        <a:spcAft>
                          <a:spcPts val="600"/>
                        </a:spcAft>
                      </a:pPr>
                      <a:r>
                        <a:rPr lang="en-GB" sz="1200" b="1">
                          <a:solidFill>
                            <a:srgbClr val="000000"/>
                          </a:solidFill>
                          <a:effectLst/>
                          <a:latin typeface="Arial" panose="020B0604020202020204" pitchFamily="34" charset="0"/>
                          <a:ea typeface="Times New Roman" panose="02020603050405020304" pitchFamily="18" charset="0"/>
                        </a:rPr>
                        <a:t>Meeting</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9D9D9"/>
                    </a:solidFill>
                  </a:tcPr>
                </a:tc>
                <a:tc>
                  <a:txBody>
                    <a:bodyPr/>
                    <a:lstStyle/>
                    <a:p>
                      <a:pPr algn="ctr">
                        <a:spcBef>
                          <a:spcPts val="600"/>
                        </a:spcBef>
                        <a:spcAft>
                          <a:spcPts val="600"/>
                        </a:spcAft>
                      </a:pPr>
                      <a:r>
                        <a:rPr lang="en-GB" sz="1200" b="1">
                          <a:solidFill>
                            <a:srgbClr val="000000"/>
                          </a:solidFill>
                          <a:effectLst/>
                          <a:latin typeface="Arial" panose="020B0604020202020204" pitchFamily="34" charset="0"/>
                          <a:ea typeface="Times New Roman" panose="02020603050405020304" pitchFamily="18" charset="0"/>
                        </a:rPr>
                        <a:t>PSP Obligations</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9050" cap="flat" cmpd="dbl"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61776432"/>
                  </a:ext>
                </a:extLst>
              </a:tr>
              <a:tr h="929715">
                <a:tc>
                  <a:txBody>
                    <a:bodyPr/>
                    <a:lstStyle/>
                    <a:p>
                      <a:pPr algn="ctr">
                        <a:lnSpc>
                          <a:spcPct val="115000"/>
                        </a:lnSpc>
                        <a:spcBef>
                          <a:spcPts val="300"/>
                        </a:spcBef>
                        <a:spcAft>
                          <a:spcPts val="300"/>
                        </a:spcAft>
                      </a:pPr>
                      <a:r>
                        <a:rPr lang="en-GB" sz="1200">
                          <a:effectLst/>
                          <a:latin typeface="Arial" panose="020B0604020202020204" pitchFamily="34" charset="0"/>
                          <a:ea typeface="Times New Roman" panose="02020603050405020304" pitchFamily="18" charset="0"/>
                        </a:rPr>
                        <a:t>Study Management Committee (SMC), excluding Inception Meetings</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Arrangements for Meetings;</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Attendance;</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PowerPoint Presentations of Study Progress, as well as</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Minute Taking and Distribution.</a:t>
                      </a:r>
                      <a:endParaRPr lang="en-ZA" sz="1200" dirty="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9050" cap="flat" cmpd="dbl"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28668837"/>
                  </a:ext>
                </a:extLst>
              </a:tr>
              <a:tr h="952183">
                <a:tc>
                  <a:txBody>
                    <a:bodyPr/>
                    <a:lstStyle/>
                    <a:p>
                      <a:pPr algn="ctr">
                        <a:lnSpc>
                          <a:spcPct val="115000"/>
                        </a:lnSpc>
                        <a:spcBef>
                          <a:spcPts val="300"/>
                        </a:spcBef>
                        <a:spcAft>
                          <a:spcPts val="300"/>
                        </a:spcAft>
                      </a:pPr>
                      <a:r>
                        <a:rPr lang="en-GB" sz="1200">
                          <a:effectLst/>
                          <a:latin typeface="Arial" panose="020B0604020202020204" pitchFamily="34" charset="0"/>
                          <a:ea typeface="Times New Roman" panose="02020603050405020304" pitchFamily="18" charset="0"/>
                        </a:rPr>
                        <a:t>Study Steering Committee (SSC) and/or Stakeholder Meetings</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Arrangements for Meetings;</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Attendance;</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PowerPoint Presentations of Study Progress, as well as</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Minute Taking and Distribution.</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726305"/>
                  </a:ext>
                </a:extLst>
              </a:tr>
              <a:tr h="707326">
                <a:tc>
                  <a:txBody>
                    <a:bodyPr/>
                    <a:lstStyle/>
                    <a:p>
                      <a:pPr algn="ctr">
                        <a:lnSpc>
                          <a:spcPct val="115000"/>
                        </a:lnSpc>
                        <a:spcBef>
                          <a:spcPts val="300"/>
                        </a:spcBef>
                        <a:spcAft>
                          <a:spcPts val="300"/>
                        </a:spcAft>
                      </a:pPr>
                      <a:r>
                        <a:rPr lang="en-GB" sz="1200" dirty="0">
                          <a:effectLst/>
                          <a:latin typeface="Arial" panose="020B0604020202020204" pitchFamily="34" charset="0"/>
                          <a:ea typeface="Times New Roman" panose="02020603050405020304" pitchFamily="18" charset="0"/>
                        </a:rPr>
                        <a:t>Presentation to the DWS Management</a:t>
                      </a:r>
                      <a:endParaRPr lang="en-ZA" sz="1200" dirty="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High-Quality PowerPoint Presentations by One or Two Study Team Members.</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2405093"/>
                  </a:ext>
                </a:extLst>
              </a:tr>
              <a:tr h="1072190">
                <a:tc>
                  <a:txBody>
                    <a:bodyPr/>
                    <a:lstStyle/>
                    <a:p>
                      <a:pPr algn="ctr">
                        <a:lnSpc>
                          <a:spcPct val="115000"/>
                        </a:lnSpc>
                        <a:spcBef>
                          <a:spcPts val="300"/>
                        </a:spcBef>
                        <a:spcAft>
                          <a:spcPts val="300"/>
                        </a:spcAft>
                      </a:pPr>
                      <a:r>
                        <a:rPr lang="en-GB" sz="1200" dirty="0">
                          <a:effectLst/>
                          <a:latin typeface="Arial" panose="020B0604020202020204" pitchFamily="34" charset="0"/>
                          <a:ea typeface="Times New Roman" panose="02020603050405020304" pitchFamily="18" charset="0"/>
                        </a:rPr>
                        <a:t>Meetings with Key Stakeholders (Arranged by the PSP)</a:t>
                      </a:r>
                      <a:endParaRPr lang="en-ZA" sz="1200" dirty="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Arrangements for Meetings;</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Attendance;</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PowerPoint Presentations of Study Progress, as well as</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Minute Taking and Distribution.</a:t>
                      </a:r>
                      <a:endParaRPr lang="en-ZA" sz="120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a:effectLst/>
                          <a:latin typeface="Arial" panose="020B0604020202020204" pitchFamily="34" charset="0"/>
                          <a:ea typeface="Times New Roman" panose="02020603050405020304" pitchFamily="18" charset="0"/>
                        </a:rPr>
                        <a:t>Arrange refreshments.</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7753388"/>
                  </a:ext>
                </a:extLst>
              </a:tr>
              <a:tr h="929715">
                <a:tc>
                  <a:txBody>
                    <a:bodyPr/>
                    <a:lstStyle/>
                    <a:p>
                      <a:pPr algn="ctr">
                        <a:lnSpc>
                          <a:spcPct val="115000"/>
                        </a:lnSpc>
                        <a:spcBef>
                          <a:spcPts val="300"/>
                        </a:spcBef>
                        <a:spcAft>
                          <a:spcPts val="300"/>
                        </a:spcAft>
                      </a:pPr>
                      <a:r>
                        <a:rPr lang="en-GB" sz="1200">
                          <a:effectLst/>
                          <a:latin typeface="Arial" panose="020B0604020202020204" pitchFamily="34" charset="0"/>
                          <a:ea typeface="Times New Roman" panose="02020603050405020304" pitchFamily="18" charset="0"/>
                        </a:rPr>
                        <a:t>Liaison with Role Players (Municipalities, other Government Departments, etc.)</a:t>
                      </a:r>
                      <a:endParaRPr lang="en-ZA" sz="1200">
                        <a:effectLst/>
                        <a:latin typeface="Times New Roman" panose="02020603050405020304" pitchFamily="18" charset="0"/>
                        <a:ea typeface="Times New Roman" panose="02020603050405020304" pitchFamily="18" charset="0"/>
                      </a:endParaRPr>
                    </a:p>
                  </a:txBody>
                  <a:tcPr marL="33146" marR="33146" marT="0" marB="0" anchor="ctr">
                    <a:lnL w="19050" cap="flat" cmpd="dbl"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Arrangements for Meetings;</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Attendance;</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PowerPoint Presentations of Study Progress, as well as</a:t>
                      </a:r>
                      <a:endParaRPr lang="en-ZA" sz="1200" dirty="0">
                        <a:effectLst/>
                        <a:latin typeface="Times New Roman" panose="02020603050405020304" pitchFamily="18" charset="0"/>
                        <a:ea typeface="Times New Roman" panose="02020603050405020304" pitchFamily="18" charset="0"/>
                      </a:endParaRPr>
                    </a:p>
                    <a:p>
                      <a:pPr marL="342900" lvl="0" indent="-342900">
                        <a:lnSpc>
                          <a:spcPct val="115000"/>
                        </a:lnSpc>
                        <a:spcBef>
                          <a:spcPts val="300"/>
                        </a:spcBef>
                        <a:spcAft>
                          <a:spcPts val="300"/>
                        </a:spcAft>
                        <a:buFont typeface="Symbol" panose="05050102010706020507" pitchFamily="18" charset="2"/>
                        <a:buChar char=""/>
                      </a:pPr>
                      <a:r>
                        <a:rPr lang="en-GB" sz="1200" dirty="0">
                          <a:effectLst/>
                          <a:latin typeface="Arial" panose="020B0604020202020204" pitchFamily="34" charset="0"/>
                          <a:ea typeface="Times New Roman" panose="02020603050405020304" pitchFamily="18" charset="0"/>
                        </a:rPr>
                        <a:t>Minute Taking and Distribution.</a:t>
                      </a:r>
                      <a:endParaRPr lang="en-ZA" sz="1200" dirty="0">
                        <a:effectLst/>
                        <a:latin typeface="Times New Roman" panose="02020603050405020304" pitchFamily="18" charset="0"/>
                        <a:ea typeface="Times New Roman" panose="02020603050405020304" pitchFamily="18" charset="0"/>
                      </a:endParaRPr>
                    </a:p>
                  </a:txBody>
                  <a:tcPr marL="33146" marR="33146" marT="0" marB="0" anchor="ctr">
                    <a:lnL w="12700" cap="flat" cmpd="sng" algn="ctr">
                      <a:solidFill>
                        <a:srgbClr val="000000"/>
                      </a:solidFill>
                      <a:prstDash val="solid"/>
                      <a:round/>
                      <a:headEnd type="none" w="med" len="med"/>
                      <a:tailEnd type="none" w="med" len="med"/>
                    </a:lnL>
                    <a:lnR w="19050" cap="flat" cmpd="dbl"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22304073"/>
                  </a:ext>
                </a:extLst>
              </a:tr>
            </a:tbl>
          </a:graphicData>
        </a:graphic>
      </p:graphicFrame>
    </p:spTree>
    <p:extLst>
      <p:ext uri="{BB962C8B-B14F-4D97-AF65-F5344CB8AC3E}">
        <p14:creationId xmlns:p14="http://schemas.microsoft.com/office/powerpoint/2010/main" val="1770025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35669-9FF0-6E5D-41EB-1F85A21D0681}"/>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0851B1F3-9F21-CF10-512F-05E727D4DB78}"/>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SCOPE OF SERVICES – OTHER DELIVERABLES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0D68BE2C-20EC-E5B1-908D-B7C5C1A083CE}"/>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15</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1805BDC3-7BED-68F5-7585-677F361F6733}"/>
              </a:ext>
            </a:extLst>
          </p:cNvPr>
          <p:cNvSpPr txBox="1">
            <a:spLocks/>
          </p:cNvSpPr>
          <p:nvPr/>
        </p:nvSpPr>
        <p:spPr bwMode="auto">
          <a:xfrm>
            <a:off x="191386" y="1817819"/>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Study Main Report.​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Book of Drawings and Maps.​</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Project Summary Report.​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Close-out Report.​</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Digital GIS package.​</a:t>
            </a:r>
          </a:p>
          <a:p>
            <a:pPr marL="342900" indent="-342900" algn="just">
              <a:lnSpc>
                <a:spcPct val="150000"/>
              </a:lnSpc>
              <a:spcAft>
                <a:spcPts val="1200"/>
              </a:spcAft>
              <a:buFont typeface="Symbol" panose="05050102010706020507" pitchFamily="18" charset="2"/>
              <a:buChar char=""/>
              <a:tabLst>
                <a:tab pos="1170305" algn="l"/>
                <a:tab pos="1530350" algn="l"/>
              </a:tabLst>
            </a:pPr>
            <a:r>
              <a:rPr lang="en-US" sz="1800" b="1" dirty="0">
                <a:effectLst/>
                <a:latin typeface="Arial" panose="020B0604020202020204" pitchFamily="34" charset="0"/>
                <a:ea typeface="Times New Roman" panose="02020603050405020304" pitchFamily="18" charset="0"/>
              </a:rPr>
              <a:t>Capacity Building and Training outputs.​</a:t>
            </a:r>
          </a:p>
        </p:txBody>
      </p:sp>
    </p:spTree>
    <p:extLst>
      <p:ext uri="{BB962C8B-B14F-4D97-AF65-F5344CB8AC3E}">
        <p14:creationId xmlns:p14="http://schemas.microsoft.com/office/powerpoint/2010/main" val="32046442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68B30-B7C7-9BC3-697E-339E4F8B977A}"/>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28173095-70E9-AF87-ED7E-F6B4D66B2A8D}"/>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STUDY PROGRAMME</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767F4E43-4439-3F58-E750-28C4A7AC1054}"/>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16</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F5369927-EA9C-21DD-04DC-F2535AD86279}"/>
              </a:ext>
            </a:extLst>
          </p:cNvPr>
          <p:cNvSpPr txBox="1">
            <a:spLocks/>
          </p:cNvSpPr>
          <p:nvPr/>
        </p:nvSpPr>
        <p:spPr bwMode="auto">
          <a:xfrm>
            <a:off x="688489" y="1847684"/>
            <a:ext cx="7680811"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tabLst>
                <a:tab pos="1170305" algn="l"/>
                <a:tab pos="1530350" algn="l"/>
              </a:tabLst>
            </a:pPr>
            <a:r>
              <a:rPr lang="en-GB" sz="1800" dirty="0">
                <a:effectLst/>
                <a:latin typeface="Arial" panose="020B0604020202020204" pitchFamily="34" charset="0"/>
                <a:ea typeface="Times New Roman" panose="02020603050405020304" pitchFamily="18" charset="0"/>
              </a:rPr>
              <a:t>The appointed PSP for this Study is required to develop a </a:t>
            </a:r>
            <a:r>
              <a:rPr lang="en-GB" sz="1800" b="1" dirty="0">
                <a:effectLst/>
                <a:latin typeface="Arial" panose="020B0604020202020204" pitchFamily="34" charset="0"/>
                <a:ea typeface="Times New Roman" panose="02020603050405020304" pitchFamily="18" charset="0"/>
              </a:rPr>
              <a:t>Detailed Programme for this Study</a:t>
            </a:r>
            <a:r>
              <a:rPr lang="en-GB" sz="1800" dirty="0">
                <a:effectLst/>
                <a:latin typeface="Arial" panose="020B0604020202020204" pitchFamily="34" charset="0"/>
                <a:ea typeface="Times New Roman" panose="02020603050405020304" pitchFamily="18" charset="0"/>
              </a:rPr>
              <a:t> to be completed within </a:t>
            </a:r>
            <a:r>
              <a:rPr lang="en-GB" sz="1800" b="1" dirty="0">
                <a:effectLst/>
                <a:latin typeface="Arial" panose="020B0604020202020204" pitchFamily="34" charset="0"/>
                <a:ea typeface="Times New Roman" panose="02020603050405020304" pitchFamily="18" charset="0"/>
              </a:rPr>
              <a:t>fifteen (</a:t>
            </a:r>
            <a:r>
              <a:rPr lang="en-GB" sz="1800" b="1" dirty="0">
                <a:ea typeface="Times New Roman" panose="02020603050405020304" pitchFamily="18" charset="0"/>
              </a:rPr>
              <a:t>15</a:t>
            </a:r>
            <a:r>
              <a:rPr lang="en-GB" sz="1800" b="1" dirty="0">
                <a:effectLst/>
                <a:latin typeface="Arial" panose="020B0604020202020204" pitchFamily="34" charset="0"/>
                <a:ea typeface="Times New Roman" panose="02020603050405020304" pitchFamily="18" charset="0"/>
              </a:rPr>
              <a:t>) months</a:t>
            </a:r>
            <a:r>
              <a:rPr lang="en-GB" sz="1800" dirty="0">
                <a:effectLst/>
                <a:latin typeface="Arial" panose="020B0604020202020204" pitchFamily="34" charset="0"/>
                <a:ea typeface="Times New Roman" panose="02020603050405020304" pitchFamily="18" charset="0"/>
              </a:rPr>
              <a:t>.  The Study Programme must be prepared with </a:t>
            </a:r>
            <a:r>
              <a:rPr lang="en-GB" sz="1800" b="1" dirty="0">
                <a:effectLst/>
                <a:latin typeface="Arial" panose="020B0604020202020204" pitchFamily="34" charset="0"/>
                <a:ea typeface="Times New Roman" panose="02020603050405020304" pitchFamily="18" charset="0"/>
              </a:rPr>
              <a:t>MS Project</a:t>
            </a:r>
            <a:r>
              <a:rPr lang="en-GB" sz="1800" dirty="0">
                <a:effectLst/>
                <a:latin typeface="Arial" panose="020B0604020202020204" pitchFamily="34" charset="0"/>
                <a:ea typeface="Times New Roman" panose="02020603050405020304" pitchFamily="18" charset="0"/>
              </a:rPr>
              <a:t> and not with MS Excel. A detailed Study Programme, broken down to specific tasks and time allocated for each task must be submitted and the critical path shall be indicated. The Study Programme must indicate all study landmarks and target dates for deliverables.</a:t>
            </a:r>
            <a:endParaRPr lang="en-ZA"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68788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EAF40-D052-8904-48EF-123937C2FEAC}"/>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AC5A444B-63BB-75EF-069A-9424C811ADE7}"/>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EXTERNAL SPECIALIST REVIEWER</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BA9C090A-A645-BFF5-F1AF-7450A49F8A25}"/>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17</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5837A569-03D7-C047-9702-135A3BC34B9F}"/>
              </a:ext>
            </a:extLst>
          </p:cNvPr>
          <p:cNvSpPr txBox="1">
            <a:spLocks/>
          </p:cNvSpPr>
          <p:nvPr/>
        </p:nvSpPr>
        <p:spPr bwMode="auto">
          <a:xfrm>
            <a:off x="95693" y="1681294"/>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marL="450215" algn="just">
              <a:lnSpc>
                <a:spcPct val="150000"/>
              </a:lnSpc>
              <a:spcAft>
                <a:spcPts val="1200"/>
              </a:spcAft>
            </a:pPr>
            <a:r>
              <a:rPr lang="en-GB" sz="1600" dirty="0">
                <a:effectLst/>
                <a:ea typeface="Times New Roman" panose="02020603050405020304" pitchFamily="18" charset="0"/>
              </a:rPr>
              <a:t>The bidder shall price based on historical estimates from similar studies</a:t>
            </a:r>
            <a:r>
              <a:rPr lang="en-GB" sz="1600" b="1" dirty="0">
                <a:effectLst/>
                <a:ea typeface="Times New Roman" panose="02020603050405020304" pitchFamily="18" charset="0"/>
              </a:rPr>
              <a:t>,</a:t>
            </a:r>
            <a:r>
              <a:rPr lang="en-GB" sz="1600" dirty="0">
                <a:effectLst/>
                <a:ea typeface="Times New Roman" panose="02020603050405020304" pitchFamily="18" charset="0"/>
              </a:rPr>
              <a:t> to appoint an </a:t>
            </a:r>
            <a:r>
              <a:rPr lang="en-GB" sz="1600" b="1" dirty="0">
                <a:effectLst/>
                <a:ea typeface="Times New Roman" panose="02020603050405020304" pitchFamily="18" charset="0"/>
              </a:rPr>
              <a:t>External Specialist Reviewer</a:t>
            </a:r>
            <a:r>
              <a:rPr lang="en-GB" sz="1600" dirty="0">
                <a:effectLst/>
                <a:ea typeface="Times New Roman" panose="02020603050405020304" pitchFamily="18" charset="0"/>
              </a:rPr>
              <a:t>, as required</a:t>
            </a:r>
            <a:r>
              <a:rPr lang="en-ZA" sz="1600" dirty="0">
                <a:effectLst/>
                <a:ea typeface="Times New Roman" panose="02020603050405020304" pitchFamily="18" charset="0"/>
              </a:rPr>
              <a:t>.</a:t>
            </a:r>
            <a:endParaRPr lang="en-ZA" sz="1600" dirty="0">
              <a:effectLst/>
              <a:latin typeface="Times New Roman" panose="02020603050405020304" pitchFamily="18" charset="0"/>
              <a:ea typeface="Times New Roman" panose="02020603050405020304" pitchFamily="18" charset="0"/>
            </a:endParaRPr>
          </a:p>
          <a:p>
            <a:pPr marL="450215" algn="just">
              <a:lnSpc>
                <a:spcPct val="150000"/>
              </a:lnSpc>
              <a:spcAft>
                <a:spcPts val="1800"/>
              </a:spcAft>
            </a:pPr>
            <a:r>
              <a:rPr lang="en-GB" sz="1600" dirty="0">
                <a:effectLst/>
                <a:ea typeface="Times New Roman" panose="02020603050405020304" pitchFamily="18" charset="0"/>
              </a:rPr>
              <a:t>The </a:t>
            </a:r>
            <a:r>
              <a:rPr lang="en-GB" sz="1600" b="1" dirty="0">
                <a:effectLst/>
                <a:ea typeface="Times New Roman" panose="02020603050405020304" pitchFamily="18" charset="0"/>
              </a:rPr>
              <a:t>Amount</a:t>
            </a:r>
            <a:r>
              <a:rPr lang="en-GB" sz="1600" dirty="0">
                <a:effectLst/>
                <a:ea typeface="Times New Roman" panose="02020603050405020304" pitchFamily="18" charset="0"/>
              </a:rPr>
              <a:t> for the </a:t>
            </a:r>
            <a:r>
              <a:rPr lang="en-GB" sz="1600" b="1" dirty="0">
                <a:effectLst/>
                <a:ea typeface="Times New Roman" panose="02020603050405020304" pitchFamily="18" charset="0"/>
              </a:rPr>
              <a:t>External Specialist Reviewer</a:t>
            </a:r>
            <a:r>
              <a:rPr lang="en-GB" sz="1600" dirty="0">
                <a:effectLst/>
                <a:ea typeface="Times New Roman" panose="02020603050405020304" pitchFamily="18" charset="0"/>
              </a:rPr>
              <a:t> shall be </a:t>
            </a:r>
            <a:r>
              <a:rPr lang="en-GB" sz="1600" b="1" dirty="0">
                <a:effectLst/>
                <a:ea typeface="Times New Roman" panose="02020603050405020304" pitchFamily="18" charset="0"/>
              </a:rPr>
              <a:t>included</a:t>
            </a:r>
            <a:r>
              <a:rPr lang="en-GB" sz="1600" dirty="0">
                <a:effectLst/>
                <a:ea typeface="Times New Roman" panose="02020603050405020304" pitchFamily="18" charset="0"/>
              </a:rPr>
              <a:t> in the </a:t>
            </a:r>
            <a:r>
              <a:rPr lang="en-GB" sz="1600" b="1" dirty="0">
                <a:effectLst/>
                <a:ea typeface="Times New Roman" panose="02020603050405020304" pitchFamily="18" charset="0"/>
              </a:rPr>
              <a:t>Financial Proposal</a:t>
            </a:r>
            <a:r>
              <a:rPr lang="en-GB" sz="1600" dirty="0">
                <a:effectLst/>
                <a:ea typeface="Times New Roman" panose="02020603050405020304" pitchFamily="18" charset="0"/>
              </a:rPr>
              <a:t> by all the Bidders to cover these costs.  Furthermore, Bidders </a:t>
            </a:r>
            <a:r>
              <a:rPr lang="en-GB" sz="1600" b="1" dirty="0">
                <a:effectLst/>
                <a:ea typeface="Times New Roman" panose="02020603050405020304" pitchFamily="18" charset="0"/>
              </a:rPr>
              <a:t>must make provision</a:t>
            </a:r>
            <a:r>
              <a:rPr lang="en-GB" sz="1600" dirty="0">
                <a:effectLst/>
                <a:ea typeface="Times New Roman" panose="02020603050405020304" pitchFamily="18" charset="0"/>
              </a:rPr>
              <a:t> in their </a:t>
            </a:r>
            <a:r>
              <a:rPr lang="en-GB" sz="1600" b="1" dirty="0">
                <a:effectLst/>
                <a:ea typeface="Times New Roman" panose="02020603050405020304" pitchFamily="18" charset="0"/>
              </a:rPr>
              <a:t>Financial Proposals</a:t>
            </a:r>
            <a:r>
              <a:rPr lang="en-GB" sz="1600" dirty="0">
                <a:effectLst/>
                <a:ea typeface="Times New Roman" panose="02020603050405020304" pitchFamily="18" charset="0"/>
              </a:rPr>
              <a:t> for </a:t>
            </a:r>
            <a:r>
              <a:rPr lang="en-GB" sz="1600" b="1" dirty="0">
                <a:effectLst/>
                <a:ea typeface="Times New Roman" panose="02020603050405020304" pitchFamily="18" charset="0"/>
              </a:rPr>
              <a:t>assisting the DWS with the Procurement (Specifications, Evaluation of Quotations and Recommendations) of the Services </a:t>
            </a:r>
            <a:r>
              <a:rPr lang="en-GB" sz="1600" b="1">
                <a:effectLst/>
                <a:ea typeface="Times New Roman" panose="02020603050405020304" pitchFamily="18" charset="0"/>
              </a:rPr>
              <a:t>of the Specialist Reviewer</a:t>
            </a:r>
            <a:r>
              <a:rPr lang="en-GB" sz="1600">
                <a:effectLst/>
                <a:ea typeface="Times New Roman" panose="02020603050405020304" pitchFamily="18" charset="0"/>
              </a:rPr>
              <a:t> </a:t>
            </a:r>
            <a:r>
              <a:rPr lang="en-GB" sz="1600" dirty="0">
                <a:effectLst/>
                <a:ea typeface="Times New Roman" panose="02020603050405020304" pitchFamily="18" charset="0"/>
              </a:rPr>
              <a:t>as a </a:t>
            </a:r>
            <a:r>
              <a:rPr lang="en-GB" sz="1600" b="1" dirty="0">
                <a:effectLst/>
                <a:ea typeface="Times New Roman" panose="02020603050405020304" pitchFamily="18" charset="0"/>
              </a:rPr>
              <a:t>percentage (%)</a:t>
            </a:r>
            <a:r>
              <a:rPr lang="en-GB" sz="1600" dirty="0">
                <a:effectLst/>
                <a:ea typeface="Times New Roman" panose="02020603050405020304" pitchFamily="18" charset="0"/>
              </a:rPr>
              <a:t> of the </a:t>
            </a:r>
            <a:r>
              <a:rPr lang="en-GB" sz="1600" b="1" dirty="0">
                <a:effectLst/>
                <a:ea typeface="Times New Roman" panose="02020603050405020304" pitchFamily="18" charset="0"/>
              </a:rPr>
              <a:t>Amount</a:t>
            </a:r>
            <a:r>
              <a:rPr lang="en-GB" sz="1600" dirty="0">
                <a:effectLst/>
                <a:ea typeface="Times New Roman" panose="02020603050405020304" pitchFamily="18" charset="0"/>
              </a:rPr>
              <a:t> and for the</a:t>
            </a:r>
            <a:r>
              <a:rPr lang="en-GB" sz="1600" b="1" dirty="0">
                <a:effectLst/>
                <a:ea typeface="Times New Roman" panose="02020603050405020304" pitchFamily="18" charset="0"/>
              </a:rPr>
              <a:t> Management of Payments to the </a:t>
            </a:r>
            <a:r>
              <a:rPr lang="en-GB" sz="1600" b="1">
                <a:effectLst/>
                <a:ea typeface="Times New Roman" panose="02020603050405020304" pitchFamily="18" charset="0"/>
              </a:rPr>
              <a:t>Specialist Reviewer</a:t>
            </a:r>
            <a:r>
              <a:rPr lang="en-GB" sz="1600">
                <a:effectLst/>
                <a:ea typeface="Times New Roman" panose="02020603050405020304" pitchFamily="18" charset="0"/>
              </a:rPr>
              <a:t> </a:t>
            </a:r>
            <a:r>
              <a:rPr lang="en-GB" sz="1600" dirty="0">
                <a:effectLst/>
                <a:ea typeface="Times New Roman" panose="02020603050405020304" pitchFamily="18" charset="0"/>
              </a:rPr>
              <a:t>as a </a:t>
            </a:r>
            <a:r>
              <a:rPr lang="en-GB" sz="1600" b="1" dirty="0">
                <a:effectLst/>
                <a:ea typeface="Times New Roman" panose="02020603050405020304" pitchFamily="18" charset="0"/>
              </a:rPr>
              <a:t>percentage (%)</a:t>
            </a:r>
            <a:r>
              <a:rPr lang="en-GB" sz="1600" dirty="0">
                <a:effectLst/>
                <a:ea typeface="Times New Roman" panose="02020603050405020304" pitchFamily="18" charset="0"/>
              </a:rPr>
              <a:t> of the </a:t>
            </a:r>
            <a:r>
              <a:rPr lang="en-GB" sz="1600" b="1" dirty="0">
                <a:effectLst/>
                <a:ea typeface="Times New Roman" panose="02020603050405020304" pitchFamily="18" charset="0"/>
              </a:rPr>
              <a:t>Amount</a:t>
            </a:r>
            <a:r>
              <a:rPr lang="en-GB" sz="1600" dirty="0">
                <a:effectLst/>
                <a:ea typeface="Times New Roman" panose="02020603050405020304" pitchFamily="18" charset="0"/>
              </a:rPr>
              <a:t> through the appointed PSP’s invoices. The man hours utilised must be stipulated for this task to ensure alignment between the resource input and cost.</a:t>
            </a:r>
            <a:endParaRPr lang="en-Z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276105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1D20E-F232-9F4E-C341-F367408BBAA4}"/>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07C19B05-538C-0315-60CE-CBB3D7657D2E}"/>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DELIVERABLES</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9762073A-7E2E-E7C2-869C-6EC1C7F1A8E0}"/>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18</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109952A1-59EA-5588-1406-E4441560B350}"/>
              </a:ext>
            </a:extLst>
          </p:cNvPr>
          <p:cNvSpPr txBox="1">
            <a:spLocks/>
          </p:cNvSpPr>
          <p:nvPr/>
        </p:nvSpPr>
        <p:spPr bwMode="auto">
          <a:xfrm>
            <a:off x="95693" y="1180054"/>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pPr>
            <a:r>
              <a:rPr lang="en-GB" sz="1600" dirty="0">
                <a:effectLst/>
                <a:latin typeface="Arial" panose="020B0604020202020204" pitchFamily="34" charset="0"/>
                <a:ea typeface="Times New Roman" panose="02020603050405020304" pitchFamily="18" charset="0"/>
              </a:rPr>
              <a:t>Deliverables such as reports, presentations, analyses, letters, minutes of meetings, and databases must be provided in </a:t>
            </a:r>
            <a:r>
              <a:rPr lang="en-GB" sz="1600" b="1" dirty="0">
                <a:effectLst/>
                <a:latin typeface="Arial" panose="020B0604020202020204" pitchFamily="34" charset="0"/>
                <a:ea typeface="Times New Roman" panose="02020603050405020304" pitchFamily="18" charset="0"/>
              </a:rPr>
              <a:t>Microsoft applications</a:t>
            </a:r>
            <a:r>
              <a:rPr lang="en-GB" sz="1600" dirty="0">
                <a:effectLst/>
                <a:latin typeface="Arial" panose="020B0604020202020204" pitchFamily="34" charset="0"/>
                <a:ea typeface="Times New Roman" panose="02020603050405020304" pitchFamily="18" charset="0"/>
              </a:rPr>
              <a:t> and in </a:t>
            </a:r>
            <a:r>
              <a:rPr lang="en-GB" sz="1600" b="1" dirty="0">
                <a:effectLst/>
                <a:latin typeface="Arial" panose="020B0604020202020204" pitchFamily="34" charset="0"/>
                <a:ea typeface="Times New Roman" panose="02020603050405020304" pitchFamily="18" charset="0"/>
              </a:rPr>
              <a:t>PDF format</a:t>
            </a:r>
            <a:r>
              <a:rPr lang="en-GB" sz="1600" dirty="0">
                <a:effectLst/>
                <a:latin typeface="Arial" panose="020B0604020202020204" pitchFamily="34" charset="0"/>
                <a:ea typeface="Times New Roman" panose="02020603050405020304" pitchFamily="18" charset="0"/>
              </a:rPr>
              <a:t> (where applicable).  The text for all documents shall be in </a:t>
            </a:r>
            <a:r>
              <a:rPr lang="en-GB" sz="1600" b="1" dirty="0">
                <a:effectLst/>
                <a:latin typeface="Arial" panose="020B0604020202020204" pitchFamily="34" charset="0"/>
                <a:ea typeface="Times New Roman" panose="02020603050405020304" pitchFamily="18" charset="0"/>
              </a:rPr>
              <a:t>Arial 11 font</a:t>
            </a:r>
            <a:r>
              <a:rPr lang="en-GB" sz="1600" dirty="0">
                <a:effectLst/>
                <a:latin typeface="Arial" panose="020B0604020202020204" pitchFamily="34" charset="0"/>
                <a:ea typeface="Times New Roman" panose="02020603050405020304" pitchFamily="18" charset="0"/>
              </a:rPr>
              <a:t> at </a:t>
            </a:r>
            <a:r>
              <a:rPr lang="en-GB" sz="1600" b="1" dirty="0">
                <a:effectLst/>
                <a:latin typeface="Arial" panose="020B0604020202020204" pitchFamily="34" charset="0"/>
                <a:ea typeface="Times New Roman" panose="02020603050405020304" pitchFamily="18" charset="0"/>
              </a:rPr>
              <a:t>1.5 spacing</a:t>
            </a:r>
            <a:r>
              <a:rPr lang="en-GB" sz="1600" dirty="0">
                <a:effectLst/>
                <a:latin typeface="Arial" panose="020B0604020202020204" pitchFamily="34" charset="0"/>
                <a:ea typeface="Times New Roman" panose="02020603050405020304" pitchFamily="18" charset="0"/>
              </a:rPr>
              <a:t> unless otherwise stated or agreed.</a:t>
            </a:r>
          </a:p>
          <a:p>
            <a:pPr algn="just">
              <a:lnSpc>
                <a:spcPct val="150000"/>
              </a:lnSpc>
              <a:spcAft>
                <a:spcPts val="1200"/>
              </a:spcAft>
            </a:pPr>
            <a:r>
              <a:rPr lang="en-GB" sz="1600" dirty="0">
                <a:effectLst/>
                <a:latin typeface="Arial" panose="020B0604020202020204" pitchFamily="34" charset="0"/>
                <a:ea typeface="Times New Roman" panose="02020603050405020304" pitchFamily="18" charset="0"/>
              </a:rPr>
              <a:t>Provision must also be made to submit deliverables, such as reports and letters, in hard copy format if required.  The format of reports must be confirmed with the DWS before issuing final versions of reports.  Reports are typically</a:t>
            </a:r>
            <a:r>
              <a:rPr lang="en-US" sz="1600" dirty="0">
                <a:effectLst/>
                <a:latin typeface="Arial" panose="020B0604020202020204" pitchFamily="34" charset="0"/>
                <a:ea typeface="Times New Roman" panose="02020603050405020304" pitchFamily="18" charset="0"/>
              </a:rPr>
              <a:t> submitted as the First Draft, Draft Final and Final Version.</a:t>
            </a:r>
            <a:endParaRPr lang="en-ZA" sz="1600" dirty="0">
              <a:effectLst/>
              <a:latin typeface="Times New Roman" panose="02020603050405020304" pitchFamily="18" charset="0"/>
              <a:ea typeface="Times New Roman" panose="02020603050405020304" pitchFamily="18" charset="0"/>
            </a:endParaRPr>
          </a:p>
          <a:p>
            <a:pPr algn="just">
              <a:lnSpc>
                <a:spcPct val="150000"/>
              </a:lnSpc>
              <a:spcAft>
                <a:spcPts val="1200"/>
              </a:spcAft>
            </a:pPr>
            <a:r>
              <a:rPr lang="en-GB" sz="1600" dirty="0">
                <a:effectLst/>
                <a:latin typeface="Arial" panose="020B0604020202020204" pitchFamily="34" charset="0"/>
                <a:ea typeface="Times New Roman" panose="02020603050405020304" pitchFamily="18" charset="0"/>
              </a:rPr>
              <a:t>A </a:t>
            </a:r>
            <a:r>
              <a:rPr lang="en-GB" sz="1600" b="1" dirty="0">
                <a:effectLst/>
                <a:latin typeface="Arial" panose="020B0604020202020204" pitchFamily="34" charset="0"/>
                <a:ea typeface="Times New Roman" panose="02020603050405020304" pitchFamily="18" charset="0"/>
              </a:rPr>
              <a:t>Guideline of the Deliverables Required</a:t>
            </a:r>
            <a:r>
              <a:rPr lang="en-GB" sz="1600" dirty="0">
                <a:effectLst/>
                <a:latin typeface="Arial" panose="020B0604020202020204" pitchFamily="34" charset="0"/>
                <a:ea typeface="Times New Roman" panose="02020603050405020304" pitchFamily="18" charset="0"/>
              </a:rPr>
              <a:t> for this Study is provided in </a:t>
            </a:r>
            <a:r>
              <a:rPr lang="en-GB" sz="1600" b="1" dirty="0">
                <a:effectLst/>
                <a:latin typeface="Arial" panose="020B0604020202020204" pitchFamily="34" charset="0"/>
                <a:ea typeface="Times New Roman" panose="02020603050405020304" pitchFamily="18" charset="0"/>
              </a:rPr>
              <a:t>Table 9.1</a:t>
            </a:r>
            <a:r>
              <a:rPr lang="en-GB" sz="1600" dirty="0">
                <a:effectLst/>
                <a:latin typeface="Arial" panose="020B0604020202020204" pitchFamily="34" charset="0"/>
                <a:ea typeface="Times New Roman" panose="02020603050405020304" pitchFamily="18" charset="0"/>
              </a:rPr>
              <a:t> of the TOR, which is not an exhaustive and final list.  This list must be read in conjunction with the other sections of the </a:t>
            </a:r>
            <a:r>
              <a:rPr lang="en-GB" sz="1600" dirty="0" err="1">
                <a:effectLst/>
                <a:latin typeface="Arial" panose="020B0604020202020204" pitchFamily="34" charset="0"/>
                <a:ea typeface="Times New Roman" panose="02020603050405020304" pitchFamily="18" charset="0"/>
              </a:rPr>
              <a:t>ToR</a:t>
            </a:r>
            <a:r>
              <a:rPr lang="en-GB" sz="1600" dirty="0">
                <a:effectLst/>
                <a:latin typeface="Arial" panose="020B0604020202020204" pitchFamily="34" charset="0"/>
                <a:ea typeface="Times New Roman" panose="02020603050405020304" pitchFamily="18" charset="0"/>
              </a:rPr>
              <a:t>.  Bidders should scrutinize the list, as well as relevant sections of the </a:t>
            </a:r>
            <a:r>
              <a:rPr lang="en-GB" sz="1600" dirty="0" err="1">
                <a:effectLst/>
                <a:latin typeface="Arial" panose="020B0604020202020204" pitchFamily="34" charset="0"/>
                <a:ea typeface="Times New Roman" panose="02020603050405020304" pitchFamily="18" charset="0"/>
              </a:rPr>
              <a:t>ToR</a:t>
            </a:r>
            <a:r>
              <a:rPr lang="en-GB" sz="1600" dirty="0">
                <a:effectLst/>
                <a:latin typeface="Arial" panose="020B0604020202020204" pitchFamily="34" charset="0"/>
                <a:ea typeface="Times New Roman" panose="02020603050405020304" pitchFamily="18" charset="0"/>
              </a:rPr>
              <a:t>, and submit an </a:t>
            </a:r>
            <a:r>
              <a:rPr lang="en-GB" sz="1600" b="1" dirty="0">
                <a:effectLst/>
                <a:latin typeface="Arial" panose="020B0604020202020204" pitchFamily="34" charset="0"/>
                <a:ea typeface="Times New Roman" panose="02020603050405020304" pitchFamily="18" charset="0"/>
              </a:rPr>
              <a:t>Updated Comprehensive List of the Expected Deliverables</a:t>
            </a:r>
            <a:r>
              <a:rPr lang="en-GB" sz="1600" dirty="0">
                <a:effectLst/>
                <a:latin typeface="Arial" panose="020B0604020202020204" pitchFamily="34" charset="0"/>
                <a:ea typeface="Times New Roman" panose="02020603050405020304" pitchFamily="18" charset="0"/>
              </a:rPr>
              <a:t> for this Study in the </a:t>
            </a:r>
            <a:r>
              <a:rPr lang="en-GB" sz="1600" b="1" dirty="0">
                <a:effectLst/>
                <a:latin typeface="Arial" panose="020B0604020202020204" pitchFamily="34" charset="0"/>
                <a:ea typeface="Times New Roman" panose="02020603050405020304" pitchFamily="18" charset="0"/>
              </a:rPr>
              <a:t>Technical Proposal</a:t>
            </a:r>
            <a:r>
              <a:rPr lang="en-GB" sz="1600" dirty="0">
                <a:effectLst/>
                <a:latin typeface="Arial" panose="020B0604020202020204" pitchFamily="34" charset="0"/>
                <a:ea typeface="Times New Roman" panose="02020603050405020304" pitchFamily="18" charset="0"/>
              </a:rPr>
              <a:t>. </a:t>
            </a:r>
            <a:endParaRPr lang="en-ZA" sz="16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490262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1C50E-E250-A2F4-40EF-E8BCB6D41839}"/>
            </a:ext>
          </a:extLst>
        </p:cNvPr>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DD552350-0EB0-9A34-1D60-F1AEAF6E66B4}"/>
              </a:ext>
            </a:extLst>
          </p:cNvPr>
          <p:cNvSpPr>
            <a:spLocks noGrp="1"/>
          </p:cNvSpPr>
          <p:nvPr>
            <p:ph idx="4294967295"/>
          </p:nvPr>
        </p:nvSpPr>
        <p:spPr bwMode="auto">
          <a:xfrm>
            <a:off x="298450" y="637765"/>
            <a:ext cx="8229600" cy="7874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indent="0" algn="ctr">
              <a:buFont typeface="Arial" panose="020B0604020202020204" pitchFamily="34" charset="0"/>
              <a:buNone/>
            </a:pPr>
            <a:r>
              <a:rPr lang="en-US" altLang="en-US" sz="2800" b="1" dirty="0">
                <a:latin typeface="Arial" panose="020B0604020202020204" pitchFamily="34" charset="0"/>
                <a:cs typeface="Arial" panose="020B0604020202020204" pitchFamily="34" charset="0"/>
              </a:rPr>
              <a:t>PROJECT PROPOSAL</a:t>
            </a:r>
            <a:endParaRPr lang="en-US" altLang="en-US" sz="2400" dirty="0">
              <a:latin typeface="Arial" panose="020B0604020202020204" pitchFamily="34" charset="0"/>
              <a:cs typeface="Arial" panose="020B0604020202020204" pitchFamily="34" charset="0"/>
            </a:endParaRPr>
          </a:p>
        </p:txBody>
      </p:sp>
      <p:sp>
        <p:nvSpPr>
          <p:cNvPr id="14339" name="Slide Number Placeholder 3">
            <a:extLst>
              <a:ext uri="{FF2B5EF4-FFF2-40B4-BE49-F238E27FC236}">
                <a16:creationId xmlns:a16="http://schemas.microsoft.com/office/drawing/2014/main" id="{1E0A2E75-BC24-42E7-8817-DD40EEA22589}"/>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r" eaLnBrk="1" hangingPunct="1"/>
            <a:fld id="{28B0F695-CD5C-554E-9E62-846F77508B21}" type="slidenum">
              <a:rPr lang="en-US" altLang="en-US" sz="1000" b="1">
                <a:cs typeface="Arial" panose="020B0604020202020204" pitchFamily="34" charset="0"/>
              </a:rPr>
              <a:pPr algn="r" eaLnBrk="1" hangingPunct="1"/>
              <a:t>19</a:t>
            </a:fld>
            <a:endParaRPr lang="en-US" altLang="en-US" sz="1000" b="1" dirty="0">
              <a:cs typeface="Arial" panose="020B0604020202020204" pitchFamily="34" charset="0"/>
            </a:endParaRPr>
          </a:p>
        </p:txBody>
      </p:sp>
      <p:sp>
        <p:nvSpPr>
          <p:cNvPr id="14340" name="Content Placeholder 2">
            <a:extLst>
              <a:ext uri="{FF2B5EF4-FFF2-40B4-BE49-F238E27FC236}">
                <a16:creationId xmlns:a16="http://schemas.microsoft.com/office/drawing/2014/main" id="{23129FCF-A68C-5F63-C6D4-B62B9E598A7D}"/>
              </a:ext>
            </a:extLst>
          </p:cNvPr>
          <p:cNvSpPr txBox="1">
            <a:spLocks/>
          </p:cNvSpPr>
          <p:nvPr/>
        </p:nvSpPr>
        <p:spPr bwMode="auto">
          <a:xfrm>
            <a:off x="95693" y="1061330"/>
            <a:ext cx="8952614" cy="5040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just">
              <a:lnSpc>
                <a:spcPct val="150000"/>
              </a:lnSpc>
              <a:spcAft>
                <a:spcPts val="1200"/>
              </a:spcAft>
            </a:pPr>
            <a:r>
              <a:rPr lang="en-GB" sz="1800" dirty="0">
                <a:effectLst/>
                <a:latin typeface="Arial" panose="020B0604020202020204" pitchFamily="34" charset="0"/>
                <a:ea typeface="Times New Roman" panose="02020603050405020304" pitchFamily="18" charset="0"/>
              </a:rPr>
              <a:t>Bidders are required to submit, at their own cost, a Proposal (Bid), which consists of the following documents:</a:t>
            </a:r>
            <a:endParaRPr lang="en-ZA" sz="1800" dirty="0">
              <a:effectLst/>
              <a:latin typeface="Arial" panose="020B0604020202020204" pitchFamily="34" charset="0"/>
              <a:ea typeface="Times New Roman" panose="02020603050405020304" pitchFamily="18" charset="0"/>
            </a:endParaRPr>
          </a:p>
          <a:p>
            <a:pPr marL="342900" lvl="0" indent="-342900" algn="just">
              <a:lnSpc>
                <a:spcPct val="150000"/>
              </a:lnSpc>
              <a:spcAft>
                <a:spcPts val="6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Standard Bidding Documents</a:t>
            </a:r>
            <a:r>
              <a:rPr lang="en-GB" sz="1800" dirty="0">
                <a:effectLst/>
                <a:latin typeface="Arial" panose="020B0604020202020204" pitchFamily="34" charset="0"/>
                <a:ea typeface="Times New Roman" panose="02020603050405020304" pitchFamily="18" charset="0"/>
              </a:rPr>
              <a:t>, as specified in the</a:t>
            </a:r>
            <a:r>
              <a:rPr lang="en-GB" sz="1800" b="1" dirty="0">
                <a:effectLst/>
                <a:latin typeface="Arial" panose="020B0604020202020204" pitchFamily="34" charset="0"/>
                <a:ea typeface="Times New Roman" panose="02020603050405020304" pitchFamily="18" charset="0"/>
              </a:rPr>
              <a:t> TOR</a:t>
            </a:r>
            <a:r>
              <a:rPr lang="en-GB" sz="1800" dirty="0">
                <a:effectLst/>
                <a:latin typeface="Arial" panose="020B0604020202020204" pitchFamily="34" charset="0"/>
                <a:ea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endParaRPr>
          </a:p>
          <a:p>
            <a:pPr marL="342900" lvl="0" indent="-342900" algn="just">
              <a:lnSpc>
                <a:spcPct val="150000"/>
              </a:lnSpc>
              <a:spcAft>
                <a:spcPts val="600"/>
              </a:spcAft>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rPr>
              <a:t>A </a:t>
            </a:r>
            <a:r>
              <a:rPr lang="en-GB" sz="1800" b="1" dirty="0">
                <a:effectLst/>
                <a:latin typeface="Arial" panose="020B0604020202020204" pitchFamily="34" charset="0"/>
                <a:ea typeface="Times New Roman" panose="02020603050405020304" pitchFamily="18" charset="0"/>
              </a:rPr>
              <a:t>Technical Proposal</a:t>
            </a:r>
            <a:r>
              <a:rPr lang="en-GB" sz="1800" dirty="0">
                <a:effectLst/>
                <a:latin typeface="Arial" panose="020B0604020202020204" pitchFamily="34" charset="0"/>
                <a:ea typeface="Times New Roman" panose="02020603050405020304" pitchFamily="18" charset="0"/>
              </a:rPr>
              <a:t>, to demonstrate the capability of the Bidder to perform the full scope of this Study as presented in the Terms of Reference (</a:t>
            </a:r>
            <a:r>
              <a:rPr lang="en-GB" sz="1800" dirty="0" err="1">
                <a:effectLst/>
                <a:latin typeface="Arial" panose="020B0604020202020204" pitchFamily="34" charset="0"/>
                <a:ea typeface="Times New Roman" panose="02020603050405020304" pitchFamily="18" charset="0"/>
              </a:rPr>
              <a:t>ToR</a:t>
            </a:r>
            <a:r>
              <a:rPr lang="en-GB" sz="1800" dirty="0">
                <a:effectLst/>
                <a:latin typeface="Arial" panose="020B0604020202020204" pitchFamily="34" charset="0"/>
                <a:ea typeface="Times New Roman" panose="02020603050405020304" pitchFamily="18" charset="0"/>
              </a:rPr>
              <a:t>), and</a:t>
            </a:r>
            <a:endParaRPr lang="en-ZA" sz="1800" dirty="0">
              <a:effectLst/>
              <a:latin typeface="Arial" panose="020B0604020202020204" pitchFamily="34" charset="0"/>
              <a:ea typeface="Times New Roman" panose="02020603050405020304" pitchFamily="18" charset="0"/>
            </a:endParaRPr>
          </a:p>
          <a:p>
            <a:pPr marL="342900" lvl="0" indent="-342900" algn="just">
              <a:lnSpc>
                <a:spcPct val="150000"/>
              </a:lnSpc>
              <a:spcAft>
                <a:spcPts val="1200"/>
              </a:spcAft>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rPr>
              <a:t>A </a:t>
            </a:r>
            <a:r>
              <a:rPr lang="en-GB" sz="1800" b="1" dirty="0">
                <a:effectLst/>
                <a:latin typeface="Arial" panose="020B0604020202020204" pitchFamily="34" charset="0"/>
                <a:ea typeface="Times New Roman" panose="02020603050405020304" pitchFamily="18" charset="0"/>
              </a:rPr>
              <a:t>Financial Proposal</a:t>
            </a:r>
            <a:r>
              <a:rPr lang="en-GB" sz="1800" dirty="0">
                <a:effectLst/>
                <a:latin typeface="Arial" panose="020B0604020202020204" pitchFamily="34" charset="0"/>
                <a:ea typeface="Times New Roman" panose="02020603050405020304" pitchFamily="18" charset="0"/>
              </a:rPr>
              <a:t>, to provide the cost to undertake this Study:</a:t>
            </a:r>
          </a:p>
          <a:p>
            <a:pPr marL="1085850" lvl="1" indent="-342900" algn="just">
              <a:spcAft>
                <a:spcPts val="12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Breakdown of Deliverables</a:t>
            </a:r>
            <a:r>
              <a:rPr lang="en-GB" sz="1800" dirty="0">
                <a:effectLst/>
                <a:latin typeface="Arial" panose="020B0604020202020204" pitchFamily="34" charset="0"/>
                <a:ea typeface="Times New Roman" panose="02020603050405020304" pitchFamily="18" charset="0"/>
              </a:rPr>
              <a:t> and </a:t>
            </a:r>
            <a:r>
              <a:rPr lang="en-GB" sz="1800" b="1" dirty="0">
                <a:effectLst/>
                <a:latin typeface="Arial" panose="020B0604020202020204" pitchFamily="34" charset="0"/>
                <a:ea typeface="Times New Roman" panose="02020603050405020304" pitchFamily="18" charset="0"/>
              </a:rPr>
              <a:t>Associated Costs</a:t>
            </a:r>
            <a:r>
              <a:rPr lang="en-GB" sz="1800" dirty="0">
                <a:effectLst/>
                <a:latin typeface="Arial" panose="020B0604020202020204" pitchFamily="34" charset="0"/>
                <a:ea typeface="Times New Roman" panose="02020603050405020304" pitchFamily="18" charset="0"/>
              </a:rPr>
              <a:t> </a:t>
            </a:r>
          </a:p>
          <a:p>
            <a:pPr marL="1085850" lvl="1" indent="-342900" algn="just">
              <a:spcAft>
                <a:spcPts val="12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Value Added Tax</a:t>
            </a:r>
            <a:r>
              <a:rPr lang="en-GB" sz="1800" dirty="0">
                <a:effectLst/>
                <a:latin typeface="Arial" panose="020B0604020202020204" pitchFamily="34" charset="0"/>
                <a:ea typeface="Times New Roman" panose="02020603050405020304" pitchFamily="18" charset="0"/>
              </a:rPr>
              <a:t> </a:t>
            </a:r>
            <a:endParaRPr lang="en-GB" sz="1800" dirty="0">
              <a:ea typeface="Times New Roman" panose="02020603050405020304" pitchFamily="18" charset="0"/>
            </a:endParaRPr>
          </a:p>
          <a:p>
            <a:pPr marL="1085850" lvl="1" indent="-342900" algn="just">
              <a:spcAft>
                <a:spcPts val="12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Escalation of Professional Fees, including Disbursements</a:t>
            </a:r>
          </a:p>
          <a:p>
            <a:pPr marL="1085850" lvl="1" indent="-342900" algn="just">
              <a:spcAft>
                <a:spcPts val="12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Monthly Cash Flow</a:t>
            </a:r>
            <a:r>
              <a:rPr lang="en-GB" sz="1800" dirty="0">
                <a:effectLst/>
                <a:latin typeface="Arial" panose="020B0604020202020204" pitchFamily="34" charset="0"/>
                <a:ea typeface="Times New Roman" panose="02020603050405020304" pitchFamily="18" charset="0"/>
              </a:rPr>
              <a:t> for the contract period based on the </a:t>
            </a:r>
            <a:r>
              <a:rPr lang="en-GB" sz="1800" b="1" dirty="0">
                <a:effectLst/>
                <a:latin typeface="Arial" panose="020B0604020202020204" pitchFamily="34" charset="0"/>
                <a:ea typeface="Times New Roman" panose="02020603050405020304" pitchFamily="18" charset="0"/>
              </a:rPr>
              <a:t>Work Programme</a:t>
            </a:r>
            <a:endParaRPr lang="en-GB" sz="1800" b="1" dirty="0">
              <a:ea typeface="Times New Roman" panose="02020603050405020304" pitchFamily="18" charset="0"/>
            </a:endParaRPr>
          </a:p>
          <a:p>
            <a:pPr marL="1085850" lvl="1" indent="-342900" algn="just">
              <a:spcAft>
                <a:spcPts val="1200"/>
              </a:spcAft>
              <a:buFont typeface="Symbol" panose="05050102010706020507" pitchFamily="18" charset="2"/>
              <a:buChar char=""/>
            </a:pPr>
            <a:r>
              <a:rPr lang="en-GB" sz="1800" b="1" dirty="0">
                <a:effectLst/>
                <a:latin typeface="Arial" panose="020B0604020202020204" pitchFamily="34" charset="0"/>
                <a:ea typeface="Times New Roman" panose="02020603050405020304" pitchFamily="18" charset="0"/>
              </a:rPr>
              <a:t>Breakdown of Professional Fees</a:t>
            </a:r>
            <a:r>
              <a:rPr lang="en-GB" sz="1800" dirty="0">
                <a:effectLst/>
                <a:latin typeface="Arial" panose="020B0604020202020204" pitchFamily="34" charset="0"/>
                <a:ea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545434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Number Placeholder 3">
            <a:extLst>
              <a:ext uri="{FF2B5EF4-FFF2-40B4-BE49-F238E27FC236}">
                <a16:creationId xmlns:a16="http://schemas.microsoft.com/office/drawing/2014/main" id="{77C535CD-5C66-9E56-7BB2-8BF9D227603D}"/>
              </a:ext>
            </a:extLst>
          </p:cNvPr>
          <p:cNvSpPr>
            <a:spLocks noGrp="1"/>
          </p:cNvSpPr>
          <p:nvPr>
            <p:ph type="sldNum" sz="quarter" idx="4294967295"/>
          </p:nvPr>
        </p:nvSpPr>
        <p:spPr bwMode="auto">
          <a:xfrm>
            <a:off x="8369300" y="6356350"/>
            <a:ext cx="317500" cy="3651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D6A37BD-0B0E-E643-8CD8-6C2EB9B3B712}" type="slidenum">
              <a:rPr lang="en-US" altLang="en-US" sz="1000" b="1">
                <a:cs typeface="Arial" panose="020B0604020202020204" pitchFamily="34" charset="0"/>
              </a:rPr>
              <a:pPr algn="r" eaLnBrk="1" hangingPunct="1"/>
              <a:t>20</a:t>
            </a:fld>
            <a:endParaRPr lang="en-US" altLang="en-US" sz="1000" b="1">
              <a:cs typeface="Arial" panose="020B0604020202020204" pitchFamily="34" charset="0"/>
            </a:endParaRPr>
          </a:p>
        </p:txBody>
      </p:sp>
      <p:sp>
        <p:nvSpPr>
          <p:cNvPr id="41987" name="Content Placeholder 2">
            <a:extLst>
              <a:ext uri="{FF2B5EF4-FFF2-40B4-BE49-F238E27FC236}">
                <a16:creationId xmlns:a16="http://schemas.microsoft.com/office/drawing/2014/main" id="{75A0EE91-64D3-B20F-A42E-DD6FDD6D37E5}"/>
              </a:ext>
            </a:extLst>
          </p:cNvPr>
          <p:cNvSpPr txBox="1">
            <a:spLocks/>
          </p:cNvSpPr>
          <p:nvPr/>
        </p:nvSpPr>
        <p:spPr bwMode="auto">
          <a:xfrm>
            <a:off x="1546225" y="1052513"/>
            <a:ext cx="6634163"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20000"/>
              </a:spcBef>
              <a:buFont typeface="Arial" panose="020B0604020202020204" pitchFamily="34" charset="0"/>
              <a:buNone/>
            </a:pPr>
            <a:endParaRPr lang="en-US" altLang="en-US" sz="1800">
              <a:cs typeface="Arial" panose="020B0604020202020204" pitchFamily="34" charset="0"/>
            </a:endParaRPr>
          </a:p>
          <a:p>
            <a:pPr>
              <a:spcBef>
                <a:spcPct val="20000"/>
              </a:spcBef>
              <a:buFont typeface="Arial" panose="020B0604020202020204" pitchFamily="34" charset="0"/>
              <a:buNone/>
            </a:pPr>
            <a:endParaRPr lang="en-US" altLang="en-US" sz="1800">
              <a:cs typeface="Arial" panose="020B0604020202020204" pitchFamily="34" charset="0"/>
            </a:endParaRPr>
          </a:p>
          <a:p>
            <a:pPr>
              <a:spcBef>
                <a:spcPct val="20000"/>
              </a:spcBef>
              <a:buFont typeface="Arial" panose="020B0604020202020204" pitchFamily="34" charset="0"/>
              <a:buNone/>
            </a:pPr>
            <a:endParaRPr lang="en-US" altLang="en-US" sz="1800">
              <a:cs typeface="Arial" panose="020B0604020202020204" pitchFamily="34" charset="0"/>
            </a:endParaRPr>
          </a:p>
          <a:p>
            <a:pPr>
              <a:spcBef>
                <a:spcPct val="20000"/>
              </a:spcBef>
              <a:buFont typeface="Arial" panose="020B0604020202020204" pitchFamily="34" charset="0"/>
              <a:buNone/>
            </a:pPr>
            <a:endParaRPr lang="en-US" altLang="en-US" sz="1800">
              <a:cs typeface="Arial" panose="020B0604020202020204" pitchFamily="34" charset="0"/>
            </a:endParaRPr>
          </a:p>
          <a:p>
            <a:pPr algn="ctr">
              <a:spcBef>
                <a:spcPct val="20000"/>
              </a:spcBef>
              <a:buFont typeface="Arial" panose="020B0604020202020204" pitchFamily="34" charset="0"/>
              <a:buNone/>
            </a:pPr>
            <a:r>
              <a:rPr lang="en-US" altLang="en-US" sz="6000" b="1">
                <a:latin typeface="Gill Sans" panose="020B0502020104020203" pitchFamily="34" charset="-79"/>
                <a:cs typeface="Arial" panose="020B0604020202020204" pitchFamily="34" charset="0"/>
              </a:rPr>
              <a:t>Thank you </a:t>
            </a:r>
            <a:endParaRPr lang="en-US" altLang="en-US" sz="6000" b="1">
              <a:cs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42</TotalTime>
  <Words>1711</Words>
  <Application>Microsoft Office PowerPoint</Application>
  <PresentationFormat>On-screen Show (4:3)</PresentationFormat>
  <Paragraphs>149</Paragraphs>
  <Slides>20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Arial</vt:lpstr>
      <vt:lpstr>Calibri</vt:lpstr>
      <vt:lpstr>Gill Sans</vt:lpstr>
      <vt:lpstr>Segoe UI</vt:lpstr>
      <vt:lpstr>Symbol</vt:lpstr>
      <vt:lpstr>Times New Roman</vt:lpstr>
      <vt:lpstr>Office Theme</vt:lpstr>
      <vt:lpstr> Tender Briefing Meeting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Johan Maree</dc:creator>
  <cp:lastModifiedBy>Jugdawooh Prashen</cp:lastModifiedBy>
  <cp:revision>267</cp:revision>
  <dcterms:created xsi:type="dcterms:W3CDTF">2012-08-01T10:33:21Z</dcterms:created>
  <dcterms:modified xsi:type="dcterms:W3CDTF">2026-09-21T08:04:25Z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82c5201-1ce7-41e2-bc35-8f8dc05aa09a_Enabled">
    <vt:lpwstr>true</vt:lpwstr>
  </property>
  <property fmtid="{D5CDD505-2E9C-101B-9397-08002B2CF9AE}" pid="3" name="MSIP_Label_382c5201-1ce7-41e2-bc35-8f8dc05aa09a_SetDate">
    <vt:lpwstr>2025-02-12T07:05:04Z</vt:lpwstr>
  </property>
  <property fmtid="{D5CDD505-2E9C-101B-9397-08002B2CF9AE}" pid="4" name="MSIP_Label_382c5201-1ce7-41e2-bc35-8f8dc05aa09a_Method">
    <vt:lpwstr>Standard</vt:lpwstr>
  </property>
  <property fmtid="{D5CDD505-2E9C-101B-9397-08002B2CF9AE}" pid="5" name="MSIP_Label_382c5201-1ce7-41e2-bc35-8f8dc05aa09a_Name">
    <vt:lpwstr>DWS General - Public</vt:lpwstr>
  </property>
  <property fmtid="{D5CDD505-2E9C-101B-9397-08002B2CF9AE}" pid="6" name="MSIP_Label_382c5201-1ce7-41e2-bc35-8f8dc05aa09a_SiteId">
    <vt:lpwstr>c0491358-a254-4466-ab3d-ff428faeea29</vt:lpwstr>
  </property>
  <property fmtid="{D5CDD505-2E9C-101B-9397-08002B2CF9AE}" pid="7" name="MSIP_Label_382c5201-1ce7-41e2-bc35-8f8dc05aa09a_ActionId">
    <vt:lpwstr>e75dc3a7-177d-472b-a8be-6117138f3ebb</vt:lpwstr>
  </property>
  <property fmtid="{D5CDD505-2E9C-101B-9397-08002B2CF9AE}" pid="8" name="MSIP_Label_382c5201-1ce7-41e2-bc35-8f8dc05aa09a_ContentBits">
    <vt:lpwstr>0</vt:lpwstr>
  </property>
</Properties>
</file>