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49"/>
  </p:notesMasterIdLst>
  <p:sldIdLst>
    <p:sldId id="256" r:id="rId2"/>
    <p:sldId id="257" r:id="rId3"/>
    <p:sldId id="258" r:id="rId4"/>
    <p:sldId id="259" r:id="rId5"/>
    <p:sldId id="261" r:id="rId6"/>
    <p:sldId id="312" r:id="rId7"/>
    <p:sldId id="265" r:id="rId8"/>
    <p:sldId id="262" r:id="rId9"/>
    <p:sldId id="263" r:id="rId10"/>
    <p:sldId id="264" r:id="rId11"/>
    <p:sldId id="270" r:id="rId12"/>
    <p:sldId id="336" r:id="rId13"/>
    <p:sldId id="272" r:id="rId14"/>
    <p:sldId id="297" r:id="rId15"/>
    <p:sldId id="337" r:id="rId16"/>
    <p:sldId id="325" r:id="rId17"/>
    <p:sldId id="326" r:id="rId18"/>
    <p:sldId id="327" r:id="rId19"/>
    <p:sldId id="328" r:id="rId20"/>
    <p:sldId id="321" r:id="rId21"/>
    <p:sldId id="331" r:id="rId22"/>
    <p:sldId id="329" r:id="rId23"/>
    <p:sldId id="330" r:id="rId24"/>
    <p:sldId id="332" r:id="rId25"/>
    <p:sldId id="324" r:id="rId26"/>
    <p:sldId id="273" r:id="rId27"/>
    <p:sldId id="274" r:id="rId28"/>
    <p:sldId id="275" r:id="rId29"/>
    <p:sldId id="289" r:id="rId30"/>
    <p:sldId id="290" r:id="rId31"/>
    <p:sldId id="291" r:id="rId32"/>
    <p:sldId id="277" r:id="rId33"/>
    <p:sldId id="313" r:id="rId34"/>
    <p:sldId id="335" r:id="rId35"/>
    <p:sldId id="283" r:id="rId36"/>
    <p:sldId id="334" r:id="rId37"/>
    <p:sldId id="286" r:id="rId38"/>
    <p:sldId id="285" r:id="rId39"/>
    <p:sldId id="284" r:id="rId40"/>
    <p:sldId id="279" r:id="rId41"/>
    <p:sldId id="280" r:id="rId42"/>
    <p:sldId id="314" r:id="rId43"/>
    <p:sldId id="322" r:id="rId44"/>
    <p:sldId id="315" r:id="rId45"/>
    <p:sldId id="316" r:id="rId46"/>
    <p:sldId id="281" r:id="rId47"/>
    <p:sldId id="278" r:id="rId48"/>
  </p:sldIdLst>
  <p:sldSz cx="12192000" cy="6858000"/>
  <p:notesSz cx="7102475" cy="10233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3428"/>
          </a:xfrm>
          <a:prstGeom prst="rect">
            <a:avLst/>
          </a:prstGeom>
        </p:spPr>
        <p:txBody>
          <a:bodyPr vert="horz" lIns="99057" tIns="49528" rIns="99057" bIns="49528" rtlCol="0"/>
          <a:lstStyle>
            <a:lvl1pPr algn="l">
              <a:defRPr sz="1300"/>
            </a:lvl1pPr>
          </a:lstStyle>
          <a:p>
            <a:endParaRPr lang="en-ZA"/>
          </a:p>
        </p:txBody>
      </p:sp>
      <p:sp>
        <p:nvSpPr>
          <p:cNvPr id="3" name="Date Placeholder 2"/>
          <p:cNvSpPr>
            <a:spLocks noGrp="1"/>
          </p:cNvSpPr>
          <p:nvPr>
            <p:ph type="dt" idx="1"/>
          </p:nvPr>
        </p:nvSpPr>
        <p:spPr>
          <a:xfrm>
            <a:off x="4023092" y="0"/>
            <a:ext cx="3077739" cy="513428"/>
          </a:xfrm>
          <a:prstGeom prst="rect">
            <a:avLst/>
          </a:prstGeom>
        </p:spPr>
        <p:txBody>
          <a:bodyPr vert="horz" lIns="99057" tIns="49528" rIns="99057" bIns="49528" rtlCol="0"/>
          <a:lstStyle>
            <a:lvl1pPr algn="r">
              <a:defRPr sz="1300"/>
            </a:lvl1pPr>
          </a:lstStyle>
          <a:p>
            <a:fld id="{9422B715-30CB-46DE-A521-2648614C2343}" type="datetimeFigureOut">
              <a:rPr lang="en-ZA" smtClean="0"/>
              <a:t>2021-12-09</a:t>
            </a:fld>
            <a:endParaRPr lang="en-ZA"/>
          </a:p>
        </p:txBody>
      </p:sp>
      <p:sp>
        <p:nvSpPr>
          <p:cNvPr id="4" name="Slide Image Placeholder 3"/>
          <p:cNvSpPr>
            <a:spLocks noGrp="1" noRot="1" noChangeAspect="1"/>
          </p:cNvSpPr>
          <p:nvPr>
            <p:ph type="sldImg" idx="2"/>
          </p:nvPr>
        </p:nvSpPr>
        <p:spPr>
          <a:xfrm>
            <a:off x="482600" y="1279525"/>
            <a:ext cx="6137275" cy="3452813"/>
          </a:xfrm>
          <a:prstGeom prst="rect">
            <a:avLst/>
          </a:prstGeom>
          <a:noFill/>
          <a:ln w="12700">
            <a:solidFill>
              <a:prstClr val="black"/>
            </a:solidFill>
          </a:ln>
        </p:spPr>
        <p:txBody>
          <a:bodyPr vert="horz" lIns="99057" tIns="49528" rIns="99057" bIns="49528" rtlCol="0" anchor="ctr"/>
          <a:lstStyle/>
          <a:p>
            <a:endParaRPr lang="en-ZA"/>
          </a:p>
        </p:txBody>
      </p:sp>
      <p:sp>
        <p:nvSpPr>
          <p:cNvPr id="5" name="Notes Placeholder 4"/>
          <p:cNvSpPr>
            <a:spLocks noGrp="1"/>
          </p:cNvSpPr>
          <p:nvPr>
            <p:ph type="body" sz="quarter" idx="3"/>
          </p:nvPr>
        </p:nvSpPr>
        <p:spPr>
          <a:xfrm>
            <a:off x="710248" y="4924643"/>
            <a:ext cx="5681980" cy="4029254"/>
          </a:xfrm>
          <a:prstGeom prst="rect">
            <a:avLst/>
          </a:prstGeom>
        </p:spPr>
        <p:txBody>
          <a:bodyPr vert="horz" lIns="99057" tIns="49528" rIns="99057" bIns="4952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9719598"/>
            <a:ext cx="3077739" cy="513427"/>
          </a:xfrm>
          <a:prstGeom prst="rect">
            <a:avLst/>
          </a:prstGeom>
        </p:spPr>
        <p:txBody>
          <a:bodyPr vert="horz" lIns="99057" tIns="49528" rIns="99057" bIns="49528" rtlCol="0" anchor="b"/>
          <a:lstStyle>
            <a:lvl1pPr algn="l">
              <a:defRPr sz="1300"/>
            </a:lvl1pPr>
          </a:lstStyle>
          <a:p>
            <a:endParaRPr lang="en-ZA"/>
          </a:p>
        </p:txBody>
      </p:sp>
      <p:sp>
        <p:nvSpPr>
          <p:cNvPr id="7" name="Slide Number Placeholder 6"/>
          <p:cNvSpPr>
            <a:spLocks noGrp="1"/>
          </p:cNvSpPr>
          <p:nvPr>
            <p:ph type="sldNum" sz="quarter" idx="5"/>
          </p:nvPr>
        </p:nvSpPr>
        <p:spPr>
          <a:xfrm>
            <a:off x="4023092" y="9719598"/>
            <a:ext cx="3077739" cy="513427"/>
          </a:xfrm>
          <a:prstGeom prst="rect">
            <a:avLst/>
          </a:prstGeom>
        </p:spPr>
        <p:txBody>
          <a:bodyPr vert="horz" lIns="99057" tIns="49528" rIns="99057" bIns="49528" rtlCol="0" anchor="b"/>
          <a:lstStyle>
            <a:lvl1pPr algn="r">
              <a:defRPr sz="1300"/>
            </a:lvl1pPr>
          </a:lstStyle>
          <a:p>
            <a:fld id="{E321CC37-FE75-47ED-9553-036F19AA6243}" type="slidenum">
              <a:rPr lang="en-ZA" smtClean="0"/>
              <a:t>‹#›</a:t>
            </a:fld>
            <a:endParaRPr lang="en-ZA"/>
          </a:p>
        </p:txBody>
      </p:sp>
    </p:spTree>
    <p:extLst>
      <p:ext uri="{BB962C8B-B14F-4D97-AF65-F5344CB8AC3E}">
        <p14:creationId xmlns:p14="http://schemas.microsoft.com/office/powerpoint/2010/main" val="3388991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321CC37-FE75-47ED-9553-036F19AA6243}" type="slidenum">
              <a:rPr lang="en-ZA" smtClean="0"/>
              <a:t>2</a:t>
            </a:fld>
            <a:endParaRPr lang="en-ZA"/>
          </a:p>
        </p:txBody>
      </p:sp>
    </p:spTree>
    <p:extLst>
      <p:ext uri="{BB962C8B-B14F-4D97-AF65-F5344CB8AC3E}">
        <p14:creationId xmlns:p14="http://schemas.microsoft.com/office/powerpoint/2010/main" val="3904333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95F5AFD3-77A3-4DD8-9716-9ED4EAC1A358}" type="datetime1">
              <a:rPr lang="en-ZA" smtClean="0"/>
              <a:t>2021-12-09</a:t>
            </a:fld>
            <a:endParaRPr lang="en-ZA"/>
          </a:p>
        </p:txBody>
      </p:sp>
      <p:sp>
        <p:nvSpPr>
          <p:cNvPr id="5" name="Footer Placeholder 4"/>
          <p:cNvSpPr>
            <a:spLocks noGrp="1"/>
          </p:cNvSpPr>
          <p:nvPr>
            <p:ph type="ftr" sz="quarter" idx="11"/>
          </p:nvPr>
        </p:nvSpPr>
        <p:spPr/>
        <p:txBody>
          <a:bodyPr/>
          <a:lstStyle/>
          <a:p>
            <a:r>
              <a:rPr lang="en-ZA" smtClean="0"/>
              <a:t>CONTRACT SANRAL R.570-020-2019/1 FOR DIBBW: NATIONAL ROAD R570 SECTION 2: WIDENING AND URGENT REPAIR OF MALELANE RAIL OVERPASS BRIDGE NO. B1246 </a:t>
            </a:r>
            <a:endParaRPr lang="en-ZA"/>
          </a:p>
        </p:txBody>
      </p:sp>
      <p:sp>
        <p:nvSpPr>
          <p:cNvPr id="6" name="Slide Number Placeholder 5"/>
          <p:cNvSpPr>
            <a:spLocks noGrp="1"/>
          </p:cNvSpPr>
          <p:nvPr>
            <p:ph type="sldNum" sz="quarter" idx="12"/>
          </p:nvPr>
        </p:nvSpPr>
        <p:spPr/>
        <p:txBody>
          <a:bodyPr/>
          <a:lstStyle/>
          <a:p>
            <a:fld id="{755C9650-3DAD-4C9C-85D9-9686AE01FA0C}" type="slidenum">
              <a:rPr lang="en-ZA" smtClean="0"/>
              <a:t>‹#›</a:t>
            </a:fld>
            <a:endParaRPr lang="en-ZA"/>
          </a:p>
        </p:txBody>
      </p:sp>
    </p:spTree>
    <p:extLst>
      <p:ext uri="{BB962C8B-B14F-4D97-AF65-F5344CB8AC3E}">
        <p14:creationId xmlns:p14="http://schemas.microsoft.com/office/powerpoint/2010/main" val="3499444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3504F5A-9BB7-4073-BEF3-3B0BC9156E4B}" type="datetime1">
              <a:rPr lang="en-ZA" smtClean="0"/>
              <a:t>2021-12-09</a:t>
            </a:fld>
            <a:endParaRPr lang="en-ZA"/>
          </a:p>
        </p:txBody>
      </p:sp>
      <p:sp>
        <p:nvSpPr>
          <p:cNvPr id="5" name="Footer Placeholder 4"/>
          <p:cNvSpPr>
            <a:spLocks noGrp="1"/>
          </p:cNvSpPr>
          <p:nvPr>
            <p:ph type="ftr" sz="quarter" idx="11"/>
          </p:nvPr>
        </p:nvSpPr>
        <p:spPr/>
        <p:txBody>
          <a:bodyPr/>
          <a:lstStyle/>
          <a:p>
            <a:r>
              <a:rPr lang="en-ZA" smtClean="0"/>
              <a:t>CONTRACT SANRAL R.570-020-2019/1 FOR DIBBW: NATIONAL ROAD R570 SECTION 2: WIDENING AND URGENT REPAIR OF MALELANE RAIL OVERPASS BRIDGE NO. B1246 </a:t>
            </a:r>
            <a:endParaRPr lang="en-ZA"/>
          </a:p>
        </p:txBody>
      </p:sp>
      <p:sp>
        <p:nvSpPr>
          <p:cNvPr id="6" name="Slide Number Placeholder 5"/>
          <p:cNvSpPr>
            <a:spLocks noGrp="1"/>
          </p:cNvSpPr>
          <p:nvPr>
            <p:ph type="sldNum" sz="quarter" idx="12"/>
          </p:nvPr>
        </p:nvSpPr>
        <p:spPr/>
        <p:txBody>
          <a:bodyPr/>
          <a:lstStyle/>
          <a:p>
            <a:fld id="{755C9650-3DAD-4C9C-85D9-9686AE01FA0C}" type="slidenum">
              <a:rPr lang="en-ZA" smtClean="0"/>
              <a:t>‹#›</a:t>
            </a:fld>
            <a:endParaRPr lang="en-ZA"/>
          </a:p>
        </p:txBody>
      </p:sp>
    </p:spTree>
    <p:extLst>
      <p:ext uri="{BB962C8B-B14F-4D97-AF65-F5344CB8AC3E}">
        <p14:creationId xmlns:p14="http://schemas.microsoft.com/office/powerpoint/2010/main" val="4285286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F354B4-8253-41CA-A824-E5DAB665A2BC}" type="datetime1">
              <a:rPr lang="en-ZA" smtClean="0"/>
              <a:t>2021-12-09</a:t>
            </a:fld>
            <a:endParaRPr lang="en-ZA"/>
          </a:p>
        </p:txBody>
      </p:sp>
      <p:sp>
        <p:nvSpPr>
          <p:cNvPr id="5" name="Footer Placeholder 4"/>
          <p:cNvSpPr>
            <a:spLocks noGrp="1"/>
          </p:cNvSpPr>
          <p:nvPr>
            <p:ph type="ftr" sz="quarter" idx="11"/>
          </p:nvPr>
        </p:nvSpPr>
        <p:spPr/>
        <p:txBody>
          <a:bodyPr/>
          <a:lstStyle/>
          <a:p>
            <a:r>
              <a:rPr lang="en-ZA" smtClean="0"/>
              <a:t>CONTRACT SANRAL R.570-020-2019/1 FOR DIBBW: NATIONAL ROAD R570 SECTION 2: WIDENING AND URGENT REPAIR OF MALELANE RAIL OVERPASS BRIDGE NO. B1246 </a:t>
            </a:r>
            <a:endParaRPr lang="en-ZA"/>
          </a:p>
        </p:txBody>
      </p:sp>
      <p:sp>
        <p:nvSpPr>
          <p:cNvPr id="6" name="Slide Number Placeholder 5"/>
          <p:cNvSpPr>
            <a:spLocks noGrp="1"/>
          </p:cNvSpPr>
          <p:nvPr>
            <p:ph type="sldNum" sz="quarter" idx="12"/>
          </p:nvPr>
        </p:nvSpPr>
        <p:spPr/>
        <p:txBody>
          <a:bodyPr/>
          <a:lstStyle/>
          <a:p>
            <a:fld id="{755C9650-3DAD-4C9C-85D9-9686AE01FA0C}" type="slidenum">
              <a:rPr lang="en-ZA" smtClean="0"/>
              <a:t>‹#›</a:t>
            </a:fld>
            <a:endParaRPr lang="en-ZA"/>
          </a:p>
        </p:txBody>
      </p:sp>
    </p:spTree>
    <p:extLst>
      <p:ext uri="{BB962C8B-B14F-4D97-AF65-F5344CB8AC3E}">
        <p14:creationId xmlns:p14="http://schemas.microsoft.com/office/powerpoint/2010/main" val="3574844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17580F5D-2F7E-4643-BB9B-EDD511B03A05}" type="datetime1">
              <a:rPr lang="en-ZA" smtClean="0"/>
              <a:t>2021-12-09</a:t>
            </a:fld>
            <a:endParaRPr lang="en-ZA"/>
          </a:p>
        </p:txBody>
      </p:sp>
      <p:sp>
        <p:nvSpPr>
          <p:cNvPr id="6" name="Footer Placeholder 5"/>
          <p:cNvSpPr>
            <a:spLocks noGrp="1"/>
          </p:cNvSpPr>
          <p:nvPr>
            <p:ph type="ftr" sz="quarter" idx="11"/>
          </p:nvPr>
        </p:nvSpPr>
        <p:spPr/>
        <p:txBody>
          <a:bodyPr/>
          <a:lstStyle/>
          <a:p>
            <a:r>
              <a:rPr lang="en-ZA" smtClean="0"/>
              <a:t>CONTRACT SANRAL R.570-020-2019/1 FOR DIBBW: NATIONAL ROAD R570 SECTION 2: WIDENING AND URGENT REPAIR OF MALELANE RAIL OVERPASS BRIDGE NO. B1246 </a:t>
            </a:r>
            <a:endParaRPr lang="en-ZA"/>
          </a:p>
        </p:txBody>
      </p:sp>
      <p:sp>
        <p:nvSpPr>
          <p:cNvPr id="7" name="Slide Number Placeholder 6"/>
          <p:cNvSpPr>
            <a:spLocks noGrp="1"/>
          </p:cNvSpPr>
          <p:nvPr>
            <p:ph type="sldNum" sz="quarter" idx="12"/>
          </p:nvPr>
        </p:nvSpPr>
        <p:spPr/>
        <p:txBody>
          <a:bodyPr/>
          <a:lstStyle/>
          <a:p>
            <a:fld id="{755C9650-3DAD-4C9C-85D9-9686AE01FA0C}" type="slidenum">
              <a:rPr lang="en-ZA" smtClean="0"/>
              <a:t>‹#›</a:t>
            </a:fld>
            <a:endParaRPr lang="en-ZA"/>
          </a:p>
        </p:txBody>
      </p:sp>
    </p:spTree>
    <p:extLst>
      <p:ext uri="{BB962C8B-B14F-4D97-AF65-F5344CB8AC3E}">
        <p14:creationId xmlns:p14="http://schemas.microsoft.com/office/powerpoint/2010/main" val="3163965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2A28E2E3-1AB0-4A3C-B4C7-7D3D4D4A9548}" type="datetime1">
              <a:rPr lang="en-ZA" smtClean="0"/>
              <a:t>2021-12-09</a:t>
            </a:fld>
            <a:endParaRPr lang="en-ZA"/>
          </a:p>
        </p:txBody>
      </p:sp>
      <p:sp>
        <p:nvSpPr>
          <p:cNvPr id="8" name="Footer Placeholder 7"/>
          <p:cNvSpPr>
            <a:spLocks noGrp="1"/>
          </p:cNvSpPr>
          <p:nvPr>
            <p:ph type="ftr" sz="quarter" idx="11"/>
          </p:nvPr>
        </p:nvSpPr>
        <p:spPr/>
        <p:txBody>
          <a:bodyPr/>
          <a:lstStyle/>
          <a:p>
            <a:r>
              <a:rPr lang="en-ZA" smtClean="0"/>
              <a:t>CONTRACT SANRAL R.570-020-2019/1 FOR DIBBW: NATIONAL ROAD R570 SECTION 2: WIDENING AND URGENT REPAIR OF MALELANE RAIL OVERPASS BRIDGE NO. B1246 </a:t>
            </a:r>
            <a:endParaRPr lang="en-ZA"/>
          </a:p>
        </p:txBody>
      </p:sp>
      <p:sp>
        <p:nvSpPr>
          <p:cNvPr id="9" name="Slide Number Placeholder 8"/>
          <p:cNvSpPr>
            <a:spLocks noGrp="1"/>
          </p:cNvSpPr>
          <p:nvPr>
            <p:ph type="sldNum" sz="quarter" idx="12"/>
          </p:nvPr>
        </p:nvSpPr>
        <p:spPr/>
        <p:txBody>
          <a:bodyPr/>
          <a:lstStyle/>
          <a:p>
            <a:fld id="{755C9650-3DAD-4C9C-85D9-9686AE01FA0C}" type="slidenum">
              <a:rPr lang="en-ZA" smtClean="0"/>
              <a:t>‹#›</a:t>
            </a:fld>
            <a:endParaRPr lang="en-ZA"/>
          </a:p>
        </p:txBody>
      </p:sp>
    </p:spTree>
    <p:extLst>
      <p:ext uri="{BB962C8B-B14F-4D97-AF65-F5344CB8AC3E}">
        <p14:creationId xmlns:p14="http://schemas.microsoft.com/office/powerpoint/2010/main" val="3966533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6C77D3B4-AB17-4727-89AE-8A7604BBD170}" type="datetime1">
              <a:rPr lang="en-ZA" smtClean="0"/>
              <a:t>2021-12-09</a:t>
            </a:fld>
            <a:endParaRPr lang="en-ZA"/>
          </a:p>
        </p:txBody>
      </p:sp>
      <p:sp>
        <p:nvSpPr>
          <p:cNvPr id="4" name="Footer Placeholder 3"/>
          <p:cNvSpPr>
            <a:spLocks noGrp="1"/>
          </p:cNvSpPr>
          <p:nvPr>
            <p:ph type="ftr" sz="quarter" idx="11"/>
          </p:nvPr>
        </p:nvSpPr>
        <p:spPr/>
        <p:txBody>
          <a:bodyPr/>
          <a:lstStyle/>
          <a:p>
            <a:r>
              <a:rPr lang="en-ZA" smtClean="0"/>
              <a:t>CONTRACT SANRAL R.570-020-2019/1 FOR DIBBW: NATIONAL ROAD R570 SECTION 2: WIDENING AND URGENT REPAIR OF MALELANE RAIL OVERPASS BRIDGE NO. B1246 </a:t>
            </a:r>
            <a:endParaRPr lang="en-ZA"/>
          </a:p>
        </p:txBody>
      </p:sp>
      <p:sp>
        <p:nvSpPr>
          <p:cNvPr id="5" name="Slide Number Placeholder 4"/>
          <p:cNvSpPr>
            <a:spLocks noGrp="1"/>
          </p:cNvSpPr>
          <p:nvPr>
            <p:ph type="sldNum" sz="quarter" idx="12"/>
          </p:nvPr>
        </p:nvSpPr>
        <p:spPr/>
        <p:txBody>
          <a:bodyPr/>
          <a:lstStyle/>
          <a:p>
            <a:fld id="{755C9650-3DAD-4C9C-85D9-9686AE01FA0C}" type="slidenum">
              <a:rPr lang="en-ZA" smtClean="0"/>
              <a:t>‹#›</a:t>
            </a:fld>
            <a:endParaRPr lang="en-ZA"/>
          </a:p>
        </p:txBody>
      </p:sp>
    </p:spTree>
    <p:extLst>
      <p:ext uri="{BB962C8B-B14F-4D97-AF65-F5344CB8AC3E}">
        <p14:creationId xmlns:p14="http://schemas.microsoft.com/office/powerpoint/2010/main" val="1143710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6C2DF5-8014-49A2-96D1-1227ABC6B206}" type="datetime1">
              <a:rPr lang="en-ZA" smtClean="0"/>
              <a:t>2021-12-09</a:t>
            </a:fld>
            <a:endParaRPr lang="en-ZA"/>
          </a:p>
        </p:txBody>
      </p:sp>
      <p:sp>
        <p:nvSpPr>
          <p:cNvPr id="3" name="Footer Placeholder 2"/>
          <p:cNvSpPr>
            <a:spLocks noGrp="1"/>
          </p:cNvSpPr>
          <p:nvPr>
            <p:ph type="ftr" sz="quarter" idx="11"/>
          </p:nvPr>
        </p:nvSpPr>
        <p:spPr/>
        <p:txBody>
          <a:bodyPr/>
          <a:lstStyle/>
          <a:p>
            <a:r>
              <a:rPr lang="en-ZA" smtClean="0"/>
              <a:t>CONTRACT SANRAL R.570-020-2019/1 FOR DIBBW: NATIONAL ROAD R570 SECTION 2: WIDENING AND URGENT REPAIR OF MALELANE RAIL OVERPASS BRIDGE NO. B1246 </a:t>
            </a:r>
            <a:endParaRPr lang="en-ZA"/>
          </a:p>
        </p:txBody>
      </p:sp>
      <p:sp>
        <p:nvSpPr>
          <p:cNvPr id="4" name="Slide Number Placeholder 3"/>
          <p:cNvSpPr>
            <a:spLocks noGrp="1"/>
          </p:cNvSpPr>
          <p:nvPr>
            <p:ph type="sldNum" sz="quarter" idx="12"/>
          </p:nvPr>
        </p:nvSpPr>
        <p:spPr/>
        <p:txBody>
          <a:bodyPr/>
          <a:lstStyle/>
          <a:p>
            <a:fld id="{755C9650-3DAD-4C9C-85D9-9686AE01FA0C}" type="slidenum">
              <a:rPr lang="en-ZA" smtClean="0"/>
              <a:t>‹#›</a:t>
            </a:fld>
            <a:endParaRPr lang="en-ZA"/>
          </a:p>
        </p:txBody>
      </p:sp>
    </p:spTree>
    <p:extLst>
      <p:ext uri="{BB962C8B-B14F-4D97-AF65-F5344CB8AC3E}">
        <p14:creationId xmlns:p14="http://schemas.microsoft.com/office/powerpoint/2010/main" val="4240248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71A6CC-BD5F-4AD2-9450-8E750EE1BEEE}" type="datetime1">
              <a:rPr lang="en-ZA" smtClean="0"/>
              <a:t>2021-12-09</a:t>
            </a:fld>
            <a:endParaRPr lang="en-ZA"/>
          </a:p>
        </p:txBody>
      </p:sp>
      <p:sp>
        <p:nvSpPr>
          <p:cNvPr id="6" name="Footer Placeholder 5"/>
          <p:cNvSpPr>
            <a:spLocks noGrp="1"/>
          </p:cNvSpPr>
          <p:nvPr>
            <p:ph type="ftr" sz="quarter" idx="11"/>
          </p:nvPr>
        </p:nvSpPr>
        <p:spPr/>
        <p:txBody>
          <a:bodyPr/>
          <a:lstStyle/>
          <a:p>
            <a:r>
              <a:rPr lang="en-ZA" smtClean="0"/>
              <a:t>CONTRACT SANRAL R.570-020-2019/1 FOR DIBBW: NATIONAL ROAD R570 SECTION 2: WIDENING AND URGENT REPAIR OF MALELANE RAIL OVERPASS BRIDGE NO. B1246 </a:t>
            </a:r>
            <a:endParaRPr lang="en-ZA"/>
          </a:p>
        </p:txBody>
      </p:sp>
      <p:sp>
        <p:nvSpPr>
          <p:cNvPr id="7" name="Slide Number Placeholder 6"/>
          <p:cNvSpPr>
            <a:spLocks noGrp="1"/>
          </p:cNvSpPr>
          <p:nvPr>
            <p:ph type="sldNum" sz="quarter" idx="12"/>
          </p:nvPr>
        </p:nvSpPr>
        <p:spPr/>
        <p:txBody>
          <a:bodyPr/>
          <a:lstStyle/>
          <a:p>
            <a:fld id="{755C9650-3DAD-4C9C-85D9-9686AE01FA0C}" type="slidenum">
              <a:rPr lang="en-ZA" smtClean="0"/>
              <a:t>‹#›</a:t>
            </a:fld>
            <a:endParaRPr lang="en-ZA"/>
          </a:p>
        </p:txBody>
      </p:sp>
    </p:spTree>
    <p:extLst>
      <p:ext uri="{BB962C8B-B14F-4D97-AF65-F5344CB8AC3E}">
        <p14:creationId xmlns:p14="http://schemas.microsoft.com/office/powerpoint/2010/main" val="436883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CE7C0D-AFEA-46CC-A758-746FE1C2E1D5}" type="datetime1">
              <a:rPr lang="en-ZA" smtClean="0"/>
              <a:t>2021-12-09</a:t>
            </a:fld>
            <a:endParaRPr lang="en-ZA"/>
          </a:p>
        </p:txBody>
      </p:sp>
      <p:sp>
        <p:nvSpPr>
          <p:cNvPr id="6" name="Footer Placeholder 5"/>
          <p:cNvSpPr>
            <a:spLocks noGrp="1"/>
          </p:cNvSpPr>
          <p:nvPr>
            <p:ph type="ftr" sz="quarter" idx="11"/>
          </p:nvPr>
        </p:nvSpPr>
        <p:spPr/>
        <p:txBody>
          <a:bodyPr/>
          <a:lstStyle/>
          <a:p>
            <a:r>
              <a:rPr lang="en-ZA" smtClean="0"/>
              <a:t>CONTRACT SANRAL R.570-020-2019/1 FOR DIBBW: NATIONAL ROAD R570 SECTION 2: WIDENING AND URGENT REPAIR OF MALELANE RAIL OVERPASS BRIDGE NO. B1246 </a:t>
            </a:r>
            <a:endParaRPr lang="en-ZA"/>
          </a:p>
        </p:txBody>
      </p:sp>
      <p:sp>
        <p:nvSpPr>
          <p:cNvPr id="7" name="Slide Number Placeholder 6"/>
          <p:cNvSpPr>
            <a:spLocks noGrp="1"/>
          </p:cNvSpPr>
          <p:nvPr>
            <p:ph type="sldNum" sz="quarter" idx="12"/>
          </p:nvPr>
        </p:nvSpPr>
        <p:spPr/>
        <p:txBody>
          <a:bodyPr/>
          <a:lstStyle/>
          <a:p>
            <a:fld id="{755C9650-3DAD-4C9C-85D9-9686AE01FA0C}" type="slidenum">
              <a:rPr lang="en-ZA" smtClean="0"/>
              <a:t>‹#›</a:t>
            </a:fld>
            <a:endParaRPr lang="en-ZA"/>
          </a:p>
        </p:txBody>
      </p:sp>
    </p:spTree>
    <p:extLst>
      <p:ext uri="{BB962C8B-B14F-4D97-AF65-F5344CB8AC3E}">
        <p14:creationId xmlns:p14="http://schemas.microsoft.com/office/powerpoint/2010/main" val="659876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681DD4C8-ADAA-49BC-9873-554631374003}" type="datetime1">
              <a:rPr lang="en-ZA" smtClean="0"/>
              <a:t>2021-12-09</a:t>
            </a:fld>
            <a:endParaRPr lang="en-ZA"/>
          </a:p>
        </p:txBody>
      </p:sp>
      <p:sp>
        <p:nvSpPr>
          <p:cNvPr id="5" name="Footer Placeholder 4"/>
          <p:cNvSpPr>
            <a:spLocks noGrp="1"/>
          </p:cNvSpPr>
          <p:nvPr>
            <p:ph type="ftr" sz="quarter" idx="11"/>
          </p:nvPr>
        </p:nvSpPr>
        <p:spPr/>
        <p:txBody>
          <a:bodyPr/>
          <a:lstStyle/>
          <a:p>
            <a:r>
              <a:rPr lang="en-ZA" smtClean="0"/>
              <a:t>CONTRACT SANRAL R.570-020-2019/1 FOR DIBBW: NATIONAL ROAD R570 SECTION 2: WIDENING AND URGENT REPAIR OF MALELANE RAIL OVERPASS BRIDGE NO. B1246 </a:t>
            </a:r>
            <a:endParaRPr lang="en-ZA"/>
          </a:p>
        </p:txBody>
      </p:sp>
      <p:sp>
        <p:nvSpPr>
          <p:cNvPr id="6" name="Slide Number Placeholder 5"/>
          <p:cNvSpPr>
            <a:spLocks noGrp="1"/>
          </p:cNvSpPr>
          <p:nvPr>
            <p:ph type="sldNum" sz="quarter" idx="12"/>
          </p:nvPr>
        </p:nvSpPr>
        <p:spPr/>
        <p:txBody>
          <a:bodyPr/>
          <a:lstStyle/>
          <a:p>
            <a:fld id="{755C9650-3DAD-4C9C-85D9-9686AE01FA0C}" type="slidenum">
              <a:rPr lang="en-ZA" smtClean="0"/>
              <a:t>‹#›</a:t>
            </a:fld>
            <a:endParaRPr lang="en-ZA"/>
          </a:p>
        </p:txBody>
      </p:sp>
    </p:spTree>
    <p:extLst>
      <p:ext uri="{BB962C8B-B14F-4D97-AF65-F5344CB8AC3E}">
        <p14:creationId xmlns:p14="http://schemas.microsoft.com/office/powerpoint/2010/main" val="3742916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53174AD6-19AF-4DD5-A3EC-5A24DDB0F943}" type="datetime1">
              <a:rPr lang="en-ZA" smtClean="0"/>
              <a:t>2021-12-09</a:t>
            </a:fld>
            <a:endParaRPr lang="en-ZA"/>
          </a:p>
        </p:txBody>
      </p:sp>
      <p:sp>
        <p:nvSpPr>
          <p:cNvPr id="5" name="Footer Placeholder 4"/>
          <p:cNvSpPr>
            <a:spLocks noGrp="1"/>
          </p:cNvSpPr>
          <p:nvPr>
            <p:ph type="ftr" sz="quarter" idx="11"/>
          </p:nvPr>
        </p:nvSpPr>
        <p:spPr/>
        <p:txBody>
          <a:bodyPr/>
          <a:lstStyle/>
          <a:p>
            <a:r>
              <a:rPr lang="en-ZA" smtClean="0"/>
              <a:t>CONTRACT SANRAL R.570-020-2019/1 FOR DIBBW: NATIONAL ROAD R570 SECTION 2: WIDENING AND URGENT REPAIR OF MALELANE RAIL OVERPASS BRIDGE NO. B1246 </a:t>
            </a:r>
            <a:endParaRPr lang="en-ZA"/>
          </a:p>
        </p:txBody>
      </p:sp>
      <p:sp>
        <p:nvSpPr>
          <p:cNvPr id="6" name="Slide Number Placeholder 5"/>
          <p:cNvSpPr>
            <a:spLocks noGrp="1"/>
          </p:cNvSpPr>
          <p:nvPr>
            <p:ph type="sldNum" sz="quarter" idx="12"/>
          </p:nvPr>
        </p:nvSpPr>
        <p:spPr/>
        <p:txBody>
          <a:bodyPr/>
          <a:lstStyle/>
          <a:p>
            <a:fld id="{755C9650-3DAD-4C9C-85D9-9686AE01FA0C}" type="slidenum">
              <a:rPr lang="en-ZA" smtClean="0"/>
              <a:t>‹#›</a:t>
            </a:fld>
            <a:endParaRPr lang="en-ZA"/>
          </a:p>
        </p:txBody>
      </p:sp>
    </p:spTree>
    <p:extLst>
      <p:ext uri="{BB962C8B-B14F-4D97-AF65-F5344CB8AC3E}">
        <p14:creationId xmlns:p14="http://schemas.microsoft.com/office/powerpoint/2010/main" val="998708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30A734-5333-4192-820F-E0C4C6E3B38E}" type="datetime1">
              <a:rPr lang="en-ZA" smtClean="0"/>
              <a:t>2021-12-09</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smtClean="0"/>
              <a:t>CONTRACT SANRAL R.570-020-2019/1 FOR DIBBW: NATIONAL ROAD R570 SECTION 2: WIDENING AND URGENT REPAIR OF MALELANE RAIL OVERPASS BRIDGE NO. B1246 </a:t>
            </a:r>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5C9650-3DAD-4C9C-85D9-9686AE01FA0C}" type="slidenum">
              <a:rPr lang="en-ZA" smtClean="0"/>
              <a:t>‹#›</a:t>
            </a:fld>
            <a:endParaRPr lang="en-ZA"/>
          </a:p>
        </p:txBody>
      </p:sp>
    </p:spTree>
    <p:extLst>
      <p:ext uri="{BB962C8B-B14F-4D97-AF65-F5344CB8AC3E}">
        <p14:creationId xmlns:p14="http://schemas.microsoft.com/office/powerpoint/2010/main" val="3941925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3.png"/><Relationship Id="rId7"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www.nra.co.za/service-provider-zone/tenders/open-tenders/" TargetMode="Externa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25.png"/><Relationship Id="rId5" Type="http://schemas.openxmlformats.org/officeDocument/2006/relationships/image" Target="../media/image6.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ZA" dirty="0"/>
          </a:p>
        </p:txBody>
      </p:sp>
      <p:sp>
        <p:nvSpPr>
          <p:cNvPr id="2" name="Title 1"/>
          <p:cNvSpPr>
            <a:spLocks noGrp="1"/>
          </p:cNvSpPr>
          <p:nvPr>
            <p:ph type="ctrTitle"/>
          </p:nvPr>
        </p:nvSpPr>
        <p:spPr/>
        <p:txBody>
          <a:bodyPr/>
          <a:lstStyle/>
          <a:p>
            <a:endParaRPr lang="en-ZA"/>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43" y="-790831"/>
            <a:ext cx="12000333" cy="813898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1308" y="153259"/>
            <a:ext cx="1432745" cy="830992"/>
          </a:xfrm>
          <a:prstGeom prst="rect">
            <a:avLst/>
          </a:prstGeom>
        </p:spPr>
      </p:pic>
      <p:pic>
        <p:nvPicPr>
          <p:cNvPr id="6" name="Picture 5">
            <a:extLst>
              <a:ext uri="{FF2B5EF4-FFF2-40B4-BE49-F238E27FC236}">
                <a16:creationId xmlns:a16="http://schemas.microsoft.com/office/drawing/2014/main" xmlns="" id="{B35B4790-3425-49E1-8F95-240CCAC4CC2F}"/>
              </a:ext>
            </a:extLst>
          </p:cNvPr>
          <p:cNvPicPr>
            <a:picLocks noChangeAspect="1"/>
          </p:cNvPicPr>
          <p:nvPr/>
        </p:nvPicPr>
        <p:blipFill>
          <a:blip r:embed="rId4"/>
          <a:stretch>
            <a:fillRect/>
          </a:stretch>
        </p:blipFill>
        <p:spPr>
          <a:xfrm>
            <a:off x="10411073" y="5395245"/>
            <a:ext cx="1602635" cy="1223235"/>
          </a:xfrm>
          <a:prstGeom prst="rect">
            <a:avLst/>
          </a:prstGeom>
        </p:spPr>
      </p:pic>
      <p:sp>
        <p:nvSpPr>
          <p:cNvPr id="7" name="Title 2"/>
          <p:cNvSpPr txBox="1">
            <a:spLocks/>
          </p:cNvSpPr>
          <p:nvPr/>
        </p:nvSpPr>
        <p:spPr>
          <a:xfrm>
            <a:off x="914400" y="1620542"/>
            <a:ext cx="9144000" cy="2366963"/>
          </a:xfrm>
          <a:prstGeom prst="rect">
            <a:avLst/>
          </a:prstGeom>
        </p:spPr>
        <p:txBody>
          <a:bodyPr vert="horz" lIns="0" tIns="45720" rIns="0" bIns="45720" rtlCol="0" anchor="b">
            <a:noAutofit/>
          </a:bodyPr>
          <a:lstStyle>
            <a:lvl1pPr algn="l" defTabSz="914354" rtl="0" eaLnBrk="1" latinLnBrk="0" hangingPunct="1">
              <a:lnSpc>
                <a:spcPct val="90000"/>
              </a:lnSpc>
              <a:spcBef>
                <a:spcPct val="0"/>
              </a:spcBef>
              <a:buNone/>
              <a:defRPr sz="5400" b="0" i="0" kern="1200">
                <a:solidFill>
                  <a:schemeClr val="bg1"/>
                </a:solidFill>
                <a:latin typeface="Arial" charset="0"/>
                <a:ea typeface="Arial" charset="0"/>
                <a:cs typeface="Arial" charset="0"/>
              </a:defRPr>
            </a:lvl1pPr>
          </a:lstStyle>
          <a:p>
            <a:pPr lvl="0">
              <a:defRPr/>
            </a:pPr>
            <a:r>
              <a:rPr kumimoji="0" lang="en-US" sz="3200" b="1" i="0" u="none" strike="noStrike" kern="1200" cap="none" spc="0" normalizeH="0" baseline="0" noProof="0" dirty="0" smtClean="0">
                <a:ln>
                  <a:noFill/>
                </a:ln>
                <a:solidFill>
                  <a:srgbClr val="FFFFFF"/>
                </a:solidFill>
                <a:effectLst/>
                <a:uLnTx/>
                <a:uFillTx/>
                <a:latin typeface="Arial" charset="0"/>
                <a:cs typeface="Arial" charset="0"/>
              </a:rPr>
              <a:t>CONTRACT SANRAL </a:t>
            </a:r>
            <a:r>
              <a:rPr lang="en-US" sz="3200" b="1" dirty="0" smtClean="0">
                <a:solidFill>
                  <a:srgbClr val="FFFFFF"/>
                </a:solidFill>
              </a:rPr>
              <a:t>N.001-200-20191 </a:t>
            </a:r>
            <a:r>
              <a:rPr kumimoji="0" lang="en-US" sz="3200" b="0" i="0" u="none" strike="noStrike" kern="1200" cap="none" spc="0" normalizeH="0" baseline="0" noProof="0" dirty="0" smtClean="0">
                <a:ln>
                  <a:noFill/>
                </a:ln>
                <a:solidFill>
                  <a:srgbClr val="FFFFFF"/>
                </a:solidFill>
                <a:effectLst/>
                <a:uLnTx/>
                <a:uFillTx/>
                <a:latin typeface="Arial" charset="0"/>
                <a:cs typeface="Arial" charset="0"/>
              </a:rPr>
              <a:t/>
            </a:r>
            <a:br>
              <a:rPr kumimoji="0" lang="en-US" sz="3200" b="0" i="0" u="none" strike="noStrike" kern="1200" cap="none" spc="0" normalizeH="0" baseline="0" noProof="0" dirty="0" smtClean="0">
                <a:ln>
                  <a:noFill/>
                </a:ln>
                <a:solidFill>
                  <a:srgbClr val="FFFFFF"/>
                </a:solidFill>
                <a:effectLst/>
                <a:uLnTx/>
                <a:uFillTx/>
                <a:latin typeface="Arial" charset="0"/>
                <a:cs typeface="Arial" charset="0"/>
              </a:rPr>
            </a:br>
            <a:r>
              <a:rPr kumimoji="0" lang="en-US" sz="3200" b="0" i="0" u="none" strike="noStrike" kern="1200" cap="none" spc="0" normalizeH="0" baseline="0" noProof="0" dirty="0" smtClean="0">
                <a:ln>
                  <a:noFill/>
                </a:ln>
                <a:solidFill>
                  <a:srgbClr val="FFFFFF"/>
                </a:solidFill>
                <a:effectLst/>
                <a:uLnTx/>
                <a:uFillTx/>
                <a:latin typeface="Arial" charset="0"/>
                <a:cs typeface="Arial" charset="0"/>
              </a:rPr>
              <a:t/>
            </a:r>
            <a:br>
              <a:rPr kumimoji="0" lang="en-US" sz="3200" b="0" i="0" u="none" strike="noStrike" kern="1200" cap="none" spc="0" normalizeH="0" baseline="0" noProof="0" dirty="0" smtClean="0">
                <a:ln>
                  <a:noFill/>
                </a:ln>
                <a:solidFill>
                  <a:srgbClr val="FFFFFF"/>
                </a:solidFill>
                <a:effectLst/>
                <a:uLnTx/>
                <a:uFillTx/>
                <a:latin typeface="Arial" charset="0"/>
                <a:cs typeface="Arial" charset="0"/>
              </a:rPr>
            </a:br>
            <a:r>
              <a:rPr kumimoji="0" lang="en-US" sz="3200" b="1" i="0" u="none" strike="noStrike" kern="1200" cap="none" spc="0" normalizeH="0" baseline="0" noProof="0" dirty="0" smtClean="0">
                <a:ln>
                  <a:noFill/>
                </a:ln>
                <a:solidFill>
                  <a:srgbClr val="FFFFFF"/>
                </a:solidFill>
                <a:effectLst/>
                <a:uLnTx/>
                <a:uFillTx/>
                <a:latin typeface="Arial" charset="0"/>
                <a:cs typeface="Arial" charset="0"/>
              </a:rPr>
              <a:t>FOR </a:t>
            </a:r>
            <a:r>
              <a:rPr lang="en-ZA" sz="3200" b="1" dirty="0">
                <a:solidFill>
                  <a:srgbClr val="FFFFFF"/>
                </a:solidFill>
              </a:rPr>
              <a:t>THE REPAIRS TO THE HANS SCHOEMAN BRIDGE No. 262 A AND B</a:t>
            </a:r>
            <a:endParaRPr kumimoji="0" lang="en-US" sz="3200" b="1" i="0" u="none" strike="noStrike" kern="1200" cap="none" spc="0" normalizeH="0" baseline="0" noProof="0" dirty="0">
              <a:ln>
                <a:noFill/>
              </a:ln>
              <a:solidFill>
                <a:srgbClr val="FFFFFF"/>
              </a:solidFill>
              <a:effectLst/>
              <a:uLnTx/>
              <a:uFillTx/>
              <a:latin typeface="Arial" charset="0"/>
              <a:cs typeface="Arial" charset="0"/>
            </a:endParaRPr>
          </a:p>
        </p:txBody>
      </p:sp>
      <p:sp>
        <p:nvSpPr>
          <p:cNvPr id="8" name="Subtitle 4"/>
          <p:cNvSpPr txBox="1">
            <a:spLocks/>
          </p:cNvSpPr>
          <p:nvPr/>
        </p:nvSpPr>
        <p:spPr>
          <a:xfrm>
            <a:off x="914400" y="4744067"/>
            <a:ext cx="9144000" cy="1655763"/>
          </a:xfrm>
          <a:prstGeom prst="rect">
            <a:avLst/>
          </a:prstGeom>
        </p:spPr>
        <p:txBody>
          <a:bodyPr vert="horz" lIns="0" tIns="0" rIns="0" bIns="0" rtlCol="0">
            <a:normAutofit/>
          </a:bodyPr>
          <a:lstStyle>
            <a:lvl1pPr marL="0" indent="0" algn="l" defTabSz="914354" rtl="0" eaLnBrk="1" latinLnBrk="0" hangingPunct="1">
              <a:lnSpc>
                <a:spcPct val="100000"/>
              </a:lnSpc>
              <a:spcBef>
                <a:spcPts val="300"/>
              </a:spcBef>
              <a:buFont typeface="Symbol" panose="05050102010706020507" pitchFamily="18" charset="2"/>
              <a:buNone/>
              <a:defRPr sz="2400" b="0" i="0" kern="1200">
                <a:solidFill>
                  <a:schemeClr val="bg1"/>
                </a:solidFill>
                <a:latin typeface="Arial" charset="0"/>
                <a:ea typeface="Arial" charset="0"/>
                <a:cs typeface="Arial" charset="0"/>
              </a:defRPr>
            </a:lvl1pPr>
            <a:lvl2pPr marL="457178" indent="0" algn="ctr" defTabSz="914354" rtl="0" eaLnBrk="1" latinLnBrk="0" hangingPunct="1">
              <a:lnSpc>
                <a:spcPct val="100000"/>
              </a:lnSpc>
              <a:spcBef>
                <a:spcPts val="300"/>
              </a:spcBef>
              <a:buFont typeface="Arial"/>
              <a:buNone/>
              <a:defRPr sz="2000" b="0" i="0" kern="1200">
                <a:solidFill>
                  <a:schemeClr val="tx1"/>
                </a:solidFill>
                <a:latin typeface="Arial" charset="0"/>
                <a:ea typeface="Arial" charset="0"/>
                <a:cs typeface="Arial" charset="0"/>
              </a:defRPr>
            </a:lvl2pPr>
            <a:lvl3pPr marL="914354" indent="0" algn="ctr" defTabSz="914354" rtl="0" eaLnBrk="1" latinLnBrk="0" hangingPunct="1">
              <a:lnSpc>
                <a:spcPct val="100000"/>
              </a:lnSpc>
              <a:spcBef>
                <a:spcPts val="300"/>
              </a:spcBef>
              <a:buFont typeface="Courier New" charset="0"/>
              <a:buNone/>
              <a:defRPr sz="1800" b="0" i="0" kern="1200">
                <a:solidFill>
                  <a:schemeClr val="tx1"/>
                </a:solidFill>
                <a:latin typeface="Arial" charset="0"/>
                <a:ea typeface="Arial" charset="0"/>
                <a:cs typeface="Arial" charset="0"/>
              </a:defRPr>
            </a:lvl3pPr>
            <a:lvl4pPr marL="1371532" indent="0" algn="ctr" defTabSz="914354" rtl="0" eaLnBrk="1" latinLnBrk="0" hangingPunct="1">
              <a:lnSpc>
                <a:spcPct val="100000"/>
              </a:lnSpc>
              <a:spcBef>
                <a:spcPts val="300"/>
              </a:spcBef>
              <a:buFont typeface="Symbol" panose="05050102010706020507" pitchFamily="18" charset="2"/>
              <a:buNone/>
              <a:defRPr sz="1600" b="0" i="0" kern="1200">
                <a:solidFill>
                  <a:schemeClr val="tx1"/>
                </a:solidFill>
                <a:latin typeface="Arial" charset="0"/>
                <a:ea typeface="Arial" charset="0"/>
                <a:cs typeface="Arial" charset="0"/>
              </a:defRPr>
            </a:lvl4pPr>
            <a:lvl5pPr marL="1828709" indent="0" algn="ctr" defTabSz="914354" rtl="0" eaLnBrk="1" latinLnBrk="0" hangingPunct="1">
              <a:lnSpc>
                <a:spcPct val="100000"/>
              </a:lnSpc>
              <a:spcBef>
                <a:spcPts val="300"/>
              </a:spcBef>
              <a:buFont typeface="Arial" panose="020B0604020202020204" pitchFamily="34" charset="0"/>
              <a:buNone/>
              <a:defRPr sz="1600" b="0" i="0" kern="1200">
                <a:solidFill>
                  <a:schemeClr val="tx1"/>
                </a:solidFill>
                <a:latin typeface="Arial" charset="0"/>
                <a:ea typeface="Arial" charset="0"/>
                <a:cs typeface="Arial" charset="0"/>
              </a:defRPr>
            </a:lvl5pPr>
            <a:lvl6pPr marL="2285886" indent="0" algn="ctr" defTabSz="914354"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endParaRPr kumimoji="0" lang="en-US" sz="2400" b="0" i="0" u="none" strike="noStrike" kern="1200" cap="none" spc="0" normalizeH="0" baseline="0" noProof="0" smtClean="0">
              <a:ln>
                <a:noFill/>
              </a:ln>
              <a:solidFill>
                <a:srgbClr val="FFFFFF"/>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r>
              <a:rPr kumimoji="0" lang="en-US" sz="2400" b="1" i="0" u="none" strike="noStrike" kern="1200" cap="none" spc="0" normalizeH="0" baseline="0" noProof="0" smtClean="0">
                <a:ln>
                  <a:noFill/>
                </a:ln>
                <a:solidFill>
                  <a:srgbClr val="FFFFFF"/>
                </a:solidFill>
                <a:effectLst/>
                <a:uLnTx/>
                <a:uFillTx/>
                <a:latin typeface="Arial" charset="0"/>
                <a:cs typeface="Arial" charset="0"/>
              </a:rPr>
              <a:t>Tender Briefing</a:t>
            </a:r>
            <a:endParaRPr kumimoji="0" lang="en-US" sz="2400" b="1" i="0" u="none" strike="noStrike" kern="1200" cap="none" spc="0" normalizeH="0" baseline="0" noProof="0" dirty="0">
              <a:ln>
                <a:noFill/>
              </a:ln>
              <a:solidFill>
                <a:srgbClr val="FFFFFF"/>
              </a:solidFill>
              <a:effectLst/>
              <a:uLnTx/>
              <a:uFillTx/>
              <a:latin typeface="Arial" charset="0"/>
              <a:cs typeface="Arial" charset="0"/>
            </a:endParaRPr>
          </a:p>
        </p:txBody>
      </p:sp>
      <p:sp>
        <p:nvSpPr>
          <p:cNvPr id="9" name="Footer Placeholder 4"/>
          <p:cNvSpPr txBox="1">
            <a:spLocks/>
          </p:cNvSpPr>
          <p:nvPr/>
        </p:nvSpPr>
        <p:spPr>
          <a:xfrm>
            <a:off x="914400" y="6006862"/>
            <a:ext cx="4114800" cy="182880"/>
          </a:xfrm>
          <a:prstGeom prst="rect">
            <a:avLst/>
          </a:prstGeom>
        </p:spPr>
        <p:txBody>
          <a:bodyPr vert="horz" lIns="0" tIns="0" rIns="0" bIns="0" rtlCol="0" anchor="t" anchorCtr="0"/>
          <a:lstStyle>
            <a:defPPr>
              <a:defRPr lang="en-US"/>
            </a:defPPr>
            <a:lvl1pPr marL="0" algn="l" defTabSz="914354" rtl="0" eaLnBrk="1" latinLnBrk="0" hangingPunct="1">
              <a:defRPr sz="1200" kern="1200">
                <a:solidFill>
                  <a:schemeClr val="bg1"/>
                </a:solidFill>
                <a:latin typeface="Arial" charset="0"/>
                <a:ea typeface="Arial" charset="0"/>
                <a:cs typeface="Arial" charset="0"/>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400" b="1" dirty="0" smtClean="0">
                <a:solidFill>
                  <a:srgbClr val="FFFFFF"/>
                </a:solidFill>
              </a:rPr>
              <a:t>JANUARY </a:t>
            </a:r>
            <a:r>
              <a:rPr kumimoji="0" lang="en-US" sz="1400" b="1" i="0" u="none" strike="noStrike" kern="1200" cap="none" spc="0" normalizeH="0" baseline="0" noProof="0" dirty="0" smtClean="0">
                <a:ln>
                  <a:noFill/>
                </a:ln>
                <a:solidFill>
                  <a:srgbClr val="FFFFFF"/>
                </a:solidFill>
                <a:effectLst/>
                <a:uLnTx/>
                <a:uFillTx/>
                <a:latin typeface="Arial" charset="0"/>
                <a:cs typeface="Arial" charset="0"/>
              </a:rPr>
              <a:t>2021</a:t>
            </a:r>
            <a:endParaRPr kumimoji="0" lang="en-US" sz="1400" b="1" i="0" u="none" strike="noStrike" kern="1200" cap="none" spc="0" normalizeH="0" baseline="0" noProof="0" dirty="0">
              <a:ln>
                <a:noFill/>
              </a:ln>
              <a:solidFill>
                <a:srgbClr val="FFFFFF"/>
              </a:solidFill>
              <a:effectLst/>
              <a:uLnTx/>
              <a:uFillTx/>
              <a:latin typeface="Arial" charset="0"/>
              <a:cs typeface="Arial" charset="0"/>
            </a:endParaRPr>
          </a:p>
        </p:txBody>
      </p:sp>
      <p:pic>
        <p:nvPicPr>
          <p:cNvPr id="10" name="Picture 6" descr="cid:image003.png@01D59325.6725A1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62122" y="1030288"/>
            <a:ext cx="1431931" cy="554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81903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9974439" y="6246647"/>
            <a:ext cx="833926" cy="480567"/>
          </a:xfrm>
          <a:prstGeom prst="rect">
            <a:avLst/>
          </a:prstGeom>
        </p:spPr>
      </p:pic>
      <p:pic>
        <p:nvPicPr>
          <p:cNvPr id="4" name="Picture 3">
            <a:extLst>
              <a:ext uri="{FF2B5EF4-FFF2-40B4-BE49-F238E27FC236}">
                <a16:creationId xmlns:a16="http://schemas.microsoft.com/office/drawing/2014/main" xmlns="" id="{F216348D-8A9C-4AD4-AF34-2248D3DA4A45}"/>
              </a:ext>
            </a:extLst>
          </p:cNvPr>
          <p:cNvPicPr>
            <a:picLocks noChangeAspect="1"/>
          </p:cNvPicPr>
          <p:nvPr/>
        </p:nvPicPr>
        <p:blipFill>
          <a:blip r:embed="rId4"/>
          <a:stretch>
            <a:fillRect/>
          </a:stretch>
        </p:blipFill>
        <p:spPr>
          <a:xfrm>
            <a:off x="10773349" y="78989"/>
            <a:ext cx="1097375" cy="1030313"/>
          </a:xfrm>
          <a:prstGeom prst="rect">
            <a:avLst/>
          </a:prstGeom>
        </p:spPr>
      </p:pic>
      <p:pic>
        <p:nvPicPr>
          <p:cNvPr id="1026" name="Picture 6" descr="cid:image003.png@01D59325.6725A1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22969" y="6309998"/>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0000FF"/>
                </a:solidFill>
                <a:effectLst/>
                <a:uLnTx/>
                <a:uFillTx/>
                <a:latin typeface="Arial" charset="0"/>
                <a:cs typeface="Arial" charset="0"/>
              </a:rPr>
              <a:t>Agenda</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9" name="Content Placeholder 2"/>
          <p:cNvSpPr txBox="1">
            <a:spLocks/>
          </p:cNvSpPr>
          <p:nvPr/>
        </p:nvSpPr>
        <p:spPr>
          <a:xfrm>
            <a:off x="462501" y="1148420"/>
            <a:ext cx="11270299" cy="50199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smtClean="0"/>
              <a:t>Attendance register</a:t>
            </a:r>
          </a:p>
          <a:p>
            <a:r>
              <a:rPr lang="en-US" dirty="0" smtClean="0"/>
              <a:t>Welcome and </a:t>
            </a:r>
            <a:r>
              <a:rPr lang="en-US" dirty="0"/>
              <a:t>I</a:t>
            </a:r>
            <a:r>
              <a:rPr lang="en-US" dirty="0" smtClean="0"/>
              <a:t>ntroductions</a:t>
            </a:r>
          </a:p>
          <a:p>
            <a:r>
              <a:rPr lang="en-US" dirty="0" smtClean="0"/>
              <a:t>Background and description of the Works</a:t>
            </a:r>
          </a:p>
          <a:p>
            <a:r>
              <a:rPr lang="en-US" dirty="0" smtClean="0"/>
              <a:t>Tendering procedures</a:t>
            </a:r>
          </a:p>
          <a:p>
            <a:r>
              <a:rPr lang="en-US" i="1" dirty="0" smtClean="0"/>
              <a:t>Questions from tenderers</a:t>
            </a:r>
          </a:p>
          <a:p>
            <a:r>
              <a:rPr lang="en-US" i="1" dirty="0" smtClean="0"/>
              <a:t>Site visit – No site visit (virtual presentation only)</a:t>
            </a:r>
          </a:p>
          <a:p>
            <a:r>
              <a:rPr lang="en-US" dirty="0" smtClean="0"/>
              <a:t>Conclusion of meeting </a:t>
            </a:r>
            <a:endParaRPr lang="en-US" dirty="0"/>
          </a:p>
        </p:txBody>
      </p:sp>
      <p:sp>
        <p:nvSpPr>
          <p:cNvPr id="11" name="Footer Placeholder 10"/>
          <p:cNvSpPr>
            <a:spLocks noGrp="1"/>
          </p:cNvSpPr>
          <p:nvPr>
            <p:ph type="ftr" sz="quarter" idx="11"/>
          </p:nvPr>
        </p:nvSpPr>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11551735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0808365" y="92050"/>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73680" y="6246647"/>
            <a:ext cx="1240737" cy="480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txBox="1">
            <a:spLocks/>
          </p:cNvSpPr>
          <p:nvPr/>
        </p:nvSpPr>
        <p:spPr>
          <a:xfrm>
            <a:off x="466727" y="1122363"/>
            <a:ext cx="11276013" cy="2387600"/>
          </a:xfrm>
          <a:prstGeom prst="rect">
            <a:avLst/>
          </a:prstGeom>
        </p:spPr>
        <p:txBody>
          <a:bodyPr vert="horz" lIns="0" tIns="45720" rIns="0" bIns="45720" rtlCol="0" anchor="b">
            <a:normAutofit/>
          </a:bodyPr>
          <a:lstStyle>
            <a:lvl1pPr algn="l" defTabSz="914354" rtl="0" eaLnBrk="1" latinLnBrk="0" hangingPunct="1">
              <a:lnSpc>
                <a:spcPct val="90000"/>
              </a:lnSpc>
              <a:spcBef>
                <a:spcPct val="0"/>
              </a:spcBef>
              <a:buNone/>
              <a:defRPr sz="5400" b="0" i="0" kern="1200">
                <a:solidFill>
                  <a:schemeClr val="bg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rgbClr val="FFFFFF"/>
                </a:solidFill>
                <a:effectLst/>
                <a:uLnTx/>
                <a:uFillTx/>
                <a:latin typeface="Arial" charset="0"/>
                <a:cs typeface="Arial" charset="0"/>
              </a:rPr>
              <a:t>Welcome</a:t>
            </a:r>
            <a:r>
              <a:rPr lang="en-US" b="1" dirty="0">
                <a:solidFill>
                  <a:srgbClr val="FFFFFF"/>
                </a:solidFill>
              </a:rPr>
              <a:t> </a:t>
            </a:r>
            <a:r>
              <a:rPr lang="en-US" b="1" dirty="0" smtClean="0">
                <a:solidFill>
                  <a:srgbClr val="FFFFFF"/>
                </a:solidFill>
              </a:rPr>
              <a:t>and</a:t>
            </a:r>
            <a:r>
              <a:rPr kumimoji="0" lang="en-US" sz="5400" b="1" i="0" u="none" strike="noStrike" kern="1200" cap="none" spc="0" normalizeH="0" baseline="0" noProof="0" dirty="0" smtClean="0">
                <a:ln>
                  <a:noFill/>
                </a:ln>
                <a:solidFill>
                  <a:srgbClr val="FFFFFF"/>
                </a:solidFill>
                <a:effectLst/>
                <a:uLnTx/>
                <a:uFillTx/>
                <a:latin typeface="Arial" charset="0"/>
                <a:cs typeface="Arial" charset="0"/>
              </a:rPr>
              <a:t> Introductions</a:t>
            </a:r>
            <a:endParaRPr kumimoji="0" lang="en-US" sz="5400" b="1" i="0" u="none" strike="noStrike" kern="1200" cap="none" spc="0" normalizeH="0" baseline="0" noProof="0" dirty="0">
              <a:ln>
                <a:noFill/>
              </a:ln>
              <a:solidFill>
                <a:srgbClr val="FFFFFF"/>
              </a:solidFill>
              <a:effectLst/>
              <a:uLnTx/>
              <a:uFillTx/>
              <a:latin typeface="Arial" charset="0"/>
              <a:cs typeface="Arial" charset="0"/>
            </a:endParaRPr>
          </a:p>
        </p:txBody>
      </p:sp>
      <p:sp>
        <p:nvSpPr>
          <p:cNvPr id="10"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4477423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0808365" y="78989"/>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0000FF"/>
                </a:solidFill>
                <a:effectLst/>
                <a:uLnTx/>
                <a:uFillTx/>
                <a:latin typeface="Arial" charset="0"/>
                <a:cs typeface="Arial" charset="0"/>
              </a:rPr>
              <a:t>Welcome</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2" name="Content Placeholder 2"/>
          <p:cNvSpPr txBox="1">
            <a:spLocks/>
          </p:cNvSpPr>
          <p:nvPr/>
        </p:nvSpPr>
        <p:spPr>
          <a:xfrm>
            <a:off x="462501" y="1148420"/>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smtClean="0">
                <a:ln>
                  <a:noFill/>
                </a:ln>
                <a:solidFill>
                  <a:srgbClr val="000000"/>
                </a:solidFill>
                <a:effectLst/>
                <a:uLnTx/>
                <a:uFillTx/>
                <a:latin typeface="Arial" charset="0"/>
                <a:cs typeface="Arial" charset="0"/>
              </a:rPr>
              <a:t>Virtual Tender Briefing for:</a:t>
            </a: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1200" b="0" i="0" u="none" strike="noStrike" kern="1200" cap="none" spc="0" normalizeH="0" baseline="0" noProof="0" dirty="0" smtClean="0">
              <a:ln>
                <a:noFill/>
              </a:ln>
              <a:solidFill>
                <a:srgbClr val="000000"/>
              </a:solidFill>
              <a:effectLst/>
              <a:uLnTx/>
              <a:uFillTx/>
              <a:latin typeface="Arial" charset="0"/>
              <a:cs typeface="Arial" charset="0"/>
            </a:endParaRPr>
          </a:p>
          <a:p>
            <a:pPr marL="0" lvl="0" indent="0">
              <a:buNone/>
              <a:defRPr/>
            </a:pPr>
            <a:r>
              <a:rPr lang="en-ZA" sz="2200" dirty="0" smtClean="0"/>
              <a:t>SANRAL </a:t>
            </a:r>
            <a:r>
              <a:rPr lang="en-ZA" sz="2200" dirty="0"/>
              <a:t>N.001-200-2019/1  FOR THE REPAIRS TO THE HANS SCHOEMAN BRIDGE No. 262 A AND B</a:t>
            </a:r>
          </a:p>
          <a:p>
            <a:pPr marL="0" marR="0" lvl="0" indent="0" algn="l" defTabSz="914354" rtl="0" eaLnBrk="1" fontAlgn="auto" latinLnBrk="0" hangingPunct="1">
              <a:lnSpc>
                <a:spcPct val="100000"/>
              </a:lnSpc>
              <a:spcBef>
                <a:spcPts val="300"/>
              </a:spcBef>
              <a:spcAft>
                <a:spcPts val="0"/>
              </a:spcAft>
              <a:buClrTx/>
              <a:buSzTx/>
              <a:buNone/>
              <a:tabLst/>
              <a:defRPr/>
            </a:pPr>
            <a:endParaRPr lang="en-ZA" sz="1500" dirty="0" smtClean="0"/>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lang="en-US" dirty="0" smtClean="0">
                <a:solidFill>
                  <a:srgbClr val="000000"/>
                </a:solidFill>
              </a:rPr>
              <a:t>Attendance:</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endParaRPr lang="en-US" sz="1200" dirty="0">
              <a:solidFill>
                <a:srgbClr val="000000"/>
              </a:solidFill>
            </a:endParaRPr>
          </a:p>
          <a:p>
            <a:pPr marL="0" lvl="0" indent="0">
              <a:buNone/>
            </a:pPr>
            <a:r>
              <a:rPr lang="en-ZA" sz="2200" dirty="0" smtClean="0"/>
              <a:t>The </a:t>
            </a:r>
            <a:r>
              <a:rPr lang="en-ZA" sz="2200" dirty="0"/>
              <a:t>signature on the duly completed and </a:t>
            </a:r>
            <a:r>
              <a:rPr lang="en-ZA" sz="2200" dirty="0">
                <a:solidFill>
                  <a:srgbClr val="FF0000"/>
                </a:solidFill>
              </a:rPr>
              <a:t>signed Form </a:t>
            </a:r>
            <a:r>
              <a:rPr lang="en-ZA" sz="2200" dirty="0" smtClean="0">
                <a:solidFill>
                  <a:srgbClr val="FF0000"/>
                </a:solidFill>
              </a:rPr>
              <a:t>A1 </a:t>
            </a:r>
            <a:r>
              <a:rPr lang="en-ZA" sz="2200" dirty="0"/>
              <a:t>shall be considered proof that the tenderer </a:t>
            </a:r>
            <a:r>
              <a:rPr lang="en-ZA" sz="2200" dirty="0" smtClean="0"/>
              <a:t>viewed and attended the </a:t>
            </a:r>
            <a:r>
              <a:rPr lang="en-ZA" sz="2200" dirty="0"/>
              <a:t>whole clarification briefing presentation and clearly understood all directives and clarifications given in the presentation. </a:t>
            </a:r>
            <a:endParaRPr lang="en-ZA" sz="2200" dirty="0" smtClean="0"/>
          </a:p>
          <a:p>
            <a:pPr marL="0" lvl="0" indent="0">
              <a:buNone/>
            </a:pPr>
            <a:endParaRPr lang="en-ZA" sz="2200" dirty="0"/>
          </a:p>
          <a:p>
            <a:pPr marL="0" lvl="0" indent="0">
              <a:buNone/>
            </a:pPr>
            <a:r>
              <a:rPr lang="en-ZA" sz="2200" dirty="0" smtClean="0"/>
              <a:t>The </a:t>
            </a:r>
            <a:r>
              <a:rPr lang="en-ZA" sz="2200" dirty="0"/>
              <a:t>onus rests with the tenderer to ensure that the representative </a:t>
            </a:r>
            <a:r>
              <a:rPr lang="en-ZA" sz="2200" dirty="0" smtClean="0"/>
              <a:t>attending and viewing </a:t>
            </a:r>
            <a:r>
              <a:rPr lang="en-ZA" sz="2200" dirty="0"/>
              <a:t>the clarification briefing </a:t>
            </a:r>
            <a:r>
              <a:rPr lang="en-ZA" sz="2200" dirty="0" smtClean="0"/>
              <a:t>presentation </a:t>
            </a:r>
            <a:r>
              <a:rPr lang="en-ZA" sz="2200" dirty="0"/>
              <a:t>is appropriately qualified to understand all directives and clarifications given in the </a:t>
            </a:r>
            <a:r>
              <a:rPr lang="en-ZA" sz="2200" dirty="0" smtClean="0"/>
              <a:t>presentation.</a:t>
            </a:r>
            <a:endParaRPr lang="en-US" sz="2200" dirty="0"/>
          </a:p>
          <a:p>
            <a:pPr marL="0" lvl="0" indent="0">
              <a:buNone/>
            </a:pPr>
            <a:endParaRPr lang="en-ZA" dirty="0" smtClean="0"/>
          </a:p>
          <a:p>
            <a:pPr marL="0" lvl="0" indent="0">
              <a:buNone/>
            </a:pPr>
            <a:endParaRPr kumimoji="0" lang="en-US" sz="2400" b="0" i="0" u="none" strike="noStrike" kern="1200" cap="none" spc="0" normalizeH="0" baseline="0" noProof="0" dirty="0">
              <a:ln>
                <a:noFill/>
              </a:ln>
              <a:solidFill>
                <a:srgbClr val="000000"/>
              </a:solidFill>
              <a:effectLst/>
              <a:uLnTx/>
              <a:uFillTx/>
              <a:latin typeface="Arial" charset="0"/>
              <a:cs typeface="Arial" charset="0"/>
            </a:endParaRPr>
          </a:p>
        </p:txBody>
      </p:sp>
      <p:sp>
        <p:nvSpPr>
          <p:cNvPr id="10"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33425164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0938993"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0000FF"/>
                </a:solidFill>
                <a:effectLst/>
                <a:uLnTx/>
                <a:uFillTx/>
                <a:latin typeface="Arial" charset="0"/>
                <a:cs typeface="Arial" charset="0"/>
              </a:rPr>
              <a:t>Introductions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148420"/>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smtClean="0">
                <a:ln>
                  <a:noFill/>
                </a:ln>
                <a:solidFill>
                  <a:srgbClr val="000000"/>
                </a:solidFill>
                <a:effectLst/>
                <a:uLnTx/>
                <a:uFillTx/>
                <a:latin typeface="Arial" charset="0"/>
                <a:cs typeface="Arial" charset="0"/>
              </a:rPr>
              <a:t>SANRAL</a:t>
            </a:r>
          </a:p>
          <a:p>
            <a:pPr marL="457200" marR="0" lvl="1" indent="-182880" algn="l" defTabSz="914354" rtl="0" eaLnBrk="1" fontAlgn="auto" latinLnBrk="0" hangingPunct="1">
              <a:lnSpc>
                <a:spcPct val="100000"/>
              </a:lnSpc>
              <a:spcBef>
                <a:spcPts val="300"/>
              </a:spcBef>
              <a:spcAft>
                <a:spcPts val="0"/>
              </a:spcAft>
              <a:buClrTx/>
              <a:buSzTx/>
              <a:buFont typeface="Arial"/>
              <a:buChar char="•"/>
              <a:tabLst/>
              <a:defRPr/>
            </a:pPr>
            <a:r>
              <a:rPr kumimoji="0" lang="en-US" sz="2200" b="0" i="0" u="none" strike="noStrike" kern="1200" cap="none" spc="0" normalizeH="0" baseline="0" noProof="0" dirty="0" smtClean="0">
                <a:ln>
                  <a:noFill/>
                </a:ln>
                <a:solidFill>
                  <a:srgbClr val="000000"/>
                </a:solidFill>
                <a:effectLst/>
                <a:uLnTx/>
                <a:uFillTx/>
                <a:latin typeface="Arial" charset="0"/>
                <a:cs typeface="Arial" charset="0"/>
              </a:rPr>
              <a:t>Mr. Alan Agaienz (SANRAL Project Manager)</a:t>
            </a:r>
          </a:p>
          <a:p>
            <a:pPr marL="0" indent="0">
              <a:buNone/>
            </a:pPr>
            <a:endParaRPr lang="en-ZA" dirty="0"/>
          </a:p>
          <a:p>
            <a:r>
              <a:rPr lang="en-ZA" dirty="0" smtClean="0"/>
              <a:t>SANRAL </a:t>
            </a:r>
            <a:r>
              <a:rPr lang="en-ZA" dirty="0"/>
              <a:t>Tender Queries</a:t>
            </a:r>
          </a:p>
          <a:p>
            <a:pPr marL="0" indent="0">
              <a:buNone/>
            </a:pPr>
            <a:r>
              <a:rPr lang="en-ZA" dirty="0" smtClean="0"/>
              <a:t>   • Mr</a:t>
            </a:r>
            <a:r>
              <a:rPr lang="en-ZA" dirty="0"/>
              <a:t>. Andile Gogotya :</a:t>
            </a:r>
            <a:r>
              <a:rPr lang="en-ZA" dirty="0" smtClean="0"/>
              <a:t> e-mail</a:t>
            </a:r>
            <a:r>
              <a:rPr lang="en-ZA" dirty="0"/>
              <a:t>: </a:t>
            </a:r>
            <a:r>
              <a:rPr lang="en-ZA" dirty="0" smtClean="0"/>
              <a:t>gogotyaA@nra.co.za</a:t>
            </a:r>
            <a:endParaRPr lang="en-ZA" dirty="0"/>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lang="en-US" dirty="0" smtClean="0">
                <a:solidFill>
                  <a:srgbClr val="000000"/>
                </a:solidFill>
              </a:rPr>
              <a:t>SNA / </a:t>
            </a:r>
            <a:r>
              <a:rPr lang="en-US" dirty="0" err="1" smtClean="0">
                <a:solidFill>
                  <a:srgbClr val="000000"/>
                </a:solidFill>
              </a:rPr>
              <a:t>Kgarebana</a:t>
            </a: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457200" marR="0" lvl="1" indent="-182880" algn="l" defTabSz="914354" rtl="0" eaLnBrk="1" fontAlgn="auto" latinLnBrk="0" hangingPunct="1">
              <a:lnSpc>
                <a:spcPct val="100000"/>
              </a:lnSpc>
              <a:spcBef>
                <a:spcPts val="300"/>
              </a:spcBef>
              <a:spcAft>
                <a:spcPts val="0"/>
              </a:spcAft>
              <a:buClrTx/>
              <a:buSzTx/>
              <a:buFont typeface="Arial"/>
              <a:buChar char="•"/>
              <a:tabLst/>
              <a:defRPr/>
            </a:pPr>
            <a:r>
              <a:rPr kumimoji="0" lang="en-US" sz="2200" b="0" i="0" u="none" strike="noStrike" kern="1200" cap="none" spc="0" normalizeH="0" baseline="0" noProof="0" dirty="0" smtClean="0">
                <a:ln>
                  <a:noFill/>
                </a:ln>
                <a:solidFill>
                  <a:srgbClr val="000000"/>
                </a:solidFill>
                <a:effectLst/>
                <a:uLnTx/>
                <a:uFillTx/>
                <a:latin typeface="Arial" charset="0"/>
                <a:cs typeface="Arial" charset="0"/>
              </a:rPr>
              <a:t>Mr. Gert Loubser (Project Leader) </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228589" lvl="0" indent="-228589">
              <a:lnSpc>
                <a:spcPct val="110000"/>
              </a:lnSpc>
              <a:buFont typeface="Symbol" panose="05050102010706020507" pitchFamily="18" charset="2"/>
              <a:buChar char="-"/>
              <a:defRPr/>
            </a:pPr>
            <a:r>
              <a:rPr lang="en-US" dirty="0">
                <a:solidFill>
                  <a:srgbClr val="000000"/>
                </a:solidFill>
              </a:rPr>
              <a:t>RRM Route </a:t>
            </a:r>
            <a:r>
              <a:rPr lang="en-US" dirty="0" smtClean="0">
                <a:solidFill>
                  <a:srgbClr val="000000"/>
                </a:solidFill>
              </a:rPr>
              <a:t>Manager (TBC)</a:t>
            </a:r>
            <a:endParaRPr lang="en-US" dirty="0">
              <a:solidFill>
                <a:srgbClr val="000000"/>
              </a:solidFill>
            </a:endParaRPr>
          </a:p>
          <a:p>
            <a:pPr marL="457200" lvl="1" indent="-182880">
              <a:lnSpc>
                <a:spcPct val="110000"/>
              </a:lnSpc>
              <a:buFont typeface="Arial"/>
              <a:buChar char="•"/>
              <a:defRPr/>
            </a:pPr>
            <a:r>
              <a:rPr lang="en-ZA" sz="2400" dirty="0" smtClean="0">
                <a:solidFill>
                  <a:srgbClr val="000000"/>
                </a:solidFill>
              </a:rPr>
              <a:t>The </a:t>
            </a:r>
            <a:r>
              <a:rPr lang="en-ZA" sz="2400" dirty="0">
                <a:solidFill>
                  <a:srgbClr val="000000"/>
                </a:solidFill>
              </a:rPr>
              <a:t>details of the Contractor will be confirmed.</a:t>
            </a:r>
            <a:endParaRPr lang="en-US" sz="2400" dirty="0">
              <a:solidFill>
                <a:srgbClr val="000000"/>
              </a:solidFill>
            </a:endParaRPr>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17687606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0808365" y="78989"/>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0000FF"/>
                </a:solidFill>
                <a:effectLst/>
                <a:uLnTx/>
                <a:uFillTx/>
                <a:latin typeface="Arial" charset="0"/>
                <a:cs typeface="Arial" charset="0"/>
              </a:rPr>
              <a:t>COVID – 19 Regulations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2" name="Content Placeholder 2"/>
          <p:cNvSpPr txBox="1">
            <a:spLocks/>
          </p:cNvSpPr>
          <p:nvPr/>
        </p:nvSpPr>
        <p:spPr>
          <a:xfrm>
            <a:off x="462501" y="1148420"/>
            <a:ext cx="11270299" cy="5019992"/>
          </a:xfrm>
          <a:prstGeom prst="rect">
            <a:avLst/>
          </a:prstGeom>
        </p:spPr>
        <p:txBody>
          <a:bodyPr vert="horz" lIns="0" tIns="0" rIns="0" bIns="0" rtlCol="0">
            <a:normAutofit lnSpcReduction="10000"/>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ZA" dirty="0">
                <a:solidFill>
                  <a:srgbClr val="000000"/>
                </a:solidFill>
              </a:rPr>
              <a:t>L</a:t>
            </a:r>
            <a:r>
              <a:rPr lang="en-ZA" dirty="0" smtClean="0">
                <a:solidFill>
                  <a:srgbClr val="000000"/>
                </a:solidFill>
              </a:rPr>
              <a:t>egislation to be adhered to governing </a:t>
            </a:r>
            <a:r>
              <a:rPr lang="en-ZA" dirty="0">
                <a:solidFill>
                  <a:srgbClr val="000000"/>
                </a:solidFill>
              </a:rPr>
              <a:t>workplaces in relation to COVID – </a:t>
            </a:r>
            <a:r>
              <a:rPr lang="en-ZA" dirty="0" smtClean="0">
                <a:solidFill>
                  <a:srgbClr val="000000"/>
                </a:solidFill>
              </a:rPr>
              <a:t>19:</a:t>
            </a:r>
          </a:p>
          <a:p>
            <a:pPr marL="0" lvl="0" indent="0">
              <a:buNone/>
            </a:pPr>
            <a:r>
              <a:rPr lang="en-ZA" dirty="0" smtClean="0">
                <a:solidFill>
                  <a:srgbClr val="000000"/>
                </a:solidFill>
              </a:rPr>
              <a:t> </a:t>
            </a:r>
          </a:p>
          <a:p>
            <a:pPr lvl="0"/>
            <a:r>
              <a:rPr lang="en-ZA" dirty="0" smtClean="0">
                <a:solidFill>
                  <a:srgbClr val="000000"/>
                </a:solidFill>
              </a:rPr>
              <a:t>Occupational </a:t>
            </a:r>
            <a:r>
              <a:rPr lang="en-ZA" dirty="0">
                <a:solidFill>
                  <a:srgbClr val="000000"/>
                </a:solidFill>
              </a:rPr>
              <a:t>Health </a:t>
            </a:r>
            <a:r>
              <a:rPr lang="en-ZA" dirty="0" smtClean="0">
                <a:solidFill>
                  <a:srgbClr val="000000"/>
                </a:solidFill>
              </a:rPr>
              <a:t>and Safety </a:t>
            </a:r>
            <a:r>
              <a:rPr lang="en-ZA" dirty="0">
                <a:solidFill>
                  <a:srgbClr val="000000"/>
                </a:solidFill>
              </a:rPr>
              <a:t>Act, Act 85 of 1993, as amended, </a:t>
            </a:r>
            <a:r>
              <a:rPr lang="en-ZA" dirty="0" smtClean="0">
                <a:solidFill>
                  <a:srgbClr val="000000"/>
                </a:solidFill>
              </a:rPr>
              <a:t>to read </a:t>
            </a:r>
            <a:r>
              <a:rPr lang="en-ZA" dirty="0">
                <a:solidFill>
                  <a:srgbClr val="000000"/>
                </a:solidFill>
              </a:rPr>
              <a:t>with the Hazardous Biological </a:t>
            </a:r>
            <a:r>
              <a:rPr lang="en-ZA" dirty="0" smtClean="0">
                <a:solidFill>
                  <a:srgbClr val="000000"/>
                </a:solidFill>
              </a:rPr>
              <a:t>Agents Regulations</a:t>
            </a:r>
            <a:r>
              <a:rPr lang="en-ZA" dirty="0">
                <a:solidFill>
                  <a:srgbClr val="000000"/>
                </a:solidFill>
              </a:rPr>
              <a:t>. Section 8 (1) of the Occupational Health and Safety (OHS) Act, Act 85 of </a:t>
            </a:r>
            <a:r>
              <a:rPr lang="en-ZA" dirty="0" smtClean="0">
                <a:solidFill>
                  <a:srgbClr val="000000"/>
                </a:solidFill>
              </a:rPr>
              <a:t>1993. </a:t>
            </a:r>
          </a:p>
          <a:p>
            <a:pPr lvl="0"/>
            <a:endParaRPr lang="en-ZA" dirty="0" smtClean="0">
              <a:solidFill>
                <a:srgbClr val="000000"/>
              </a:solidFill>
            </a:endParaRPr>
          </a:p>
          <a:p>
            <a:pPr lvl="0"/>
            <a:r>
              <a:rPr lang="en-ZA" dirty="0" smtClean="0">
                <a:solidFill>
                  <a:srgbClr val="000000"/>
                </a:solidFill>
              </a:rPr>
              <a:t>Act requires </a:t>
            </a:r>
            <a:r>
              <a:rPr lang="en-ZA" dirty="0">
                <a:solidFill>
                  <a:srgbClr val="000000"/>
                </a:solidFill>
              </a:rPr>
              <a:t>the employer to provide and maintain as far as is reasonably </a:t>
            </a:r>
            <a:r>
              <a:rPr lang="en-ZA" dirty="0" smtClean="0">
                <a:solidFill>
                  <a:srgbClr val="000000"/>
                </a:solidFill>
              </a:rPr>
              <a:t>practicable a </a:t>
            </a:r>
            <a:r>
              <a:rPr lang="en-ZA" dirty="0">
                <a:solidFill>
                  <a:srgbClr val="000000"/>
                </a:solidFill>
              </a:rPr>
              <a:t>working environment that is safe and without risks to the health of employees. </a:t>
            </a:r>
            <a:endParaRPr lang="en-ZA" dirty="0" smtClean="0">
              <a:solidFill>
                <a:srgbClr val="000000"/>
              </a:solidFill>
            </a:endParaRPr>
          </a:p>
          <a:p>
            <a:pPr lvl="0"/>
            <a:endParaRPr lang="en-ZA" dirty="0" smtClean="0">
              <a:solidFill>
                <a:srgbClr val="000000"/>
              </a:solidFill>
            </a:endParaRPr>
          </a:p>
          <a:p>
            <a:pPr lvl="0"/>
            <a:r>
              <a:rPr lang="en-ZA" dirty="0" smtClean="0">
                <a:solidFill>
                  <a:srgbClr val="000000"/>
                </a:solidFill>
              </a:rPr>
              <a:t>Specifically Section </a:t>
            </a:r>
            <a:r>
              <a:rPr lang="en-ZA" dirty="0">
                <a:solidFill>
                  <a:srgbClr val="000000"/>
                </a:solidFill>
              </a:rPr>
              <a:t>8(2)(b) requires steps such as may be reasonably practicable to eliminate or </a:t>
            </a:r>
            <a:r>
              <a:rPr lang="en-ZA" dirty="0" smtClean="0">
                <a:solidFill>
                  <a:srgbClr val="000000"/>
                </a:solidFill>
              </a:rPr>
              <a:t>mitigate any </a:t>
            </a:r>
            <a:r>
              <a:rPr lang="en-ZA" dirty="0">
                <a:solidFill>
                  <a:srgbClr val="000000"/>
                </a:solidFill>
              </a:rPr>
              <a:t>hazard or potential </a:t>
            </a:r>
            <a:r>
              <a:rPr lang="en-ZA" dirty="0" smtClean="0">
                <a:solidFill>
                  <a:srgbClr val="000000"/>
                </a:solidFill>
              </a:rPr>
              <a:t>hazard.</a:t>
            </a:r>
          </a:p>
          <a:p>
            <a:pPr lvl="0"/>
            <a:endParaRPr kumimoji="0" lang="en-US" sz="2400" b="0" i="0" u="none" strike="noStrike" kern="1200" cap="none" spc="0" normalizeH="0" baseline="0" noProof="0" dirty="0">
              <a:ln>
                <a:noFill/>
              </a:ln>
              <a:solidFill>
                <a:srgbClr val="000000"/>
              </a:solidFill>
              <a:effectLst/>
              <a:uLnTx/>
              <a:uFillTx/>
              <a:latin typeface="Arial" charset="0"/>
              <a:cs typeface="Arial" charset="0"/>
            </a:endParaRPr>
          </a:p>
          <a:p>
            <a:pPr lvl="0"/>
            <a:r>
              <a:rPr lang="en-US" noProof="0" dirty="0" smtClean="0">
                <a:solidFill>
                  <a:srgbClr val="FF0000"/>
                </a:solidFill>
              </a:rPr>
              <a:t>No additional </a:t>
            </a:r>
            <a:r>
              <a:rPr lang="en-US" dirty="0" smtClean="0">
                <a:solidFill>
                  <a:srgbClr val="FF0000"/>
                </a:solidFill>
              </a:rPr>
              <a:t>fee</a:t>
            </a:r>
            <a:r>
              <a:rPr lang="en-US" noProof="0" dirty="0" smtClean="0">
                <a:solidFill>
                  <a:srgbClr val="FF0000"/>
                </a:solidFill>
              </a:rPr>
              <a:t>s will be payable – All cost to be included in tendered rates. </a:t>
            </a:r>
            <a:endParaRPr kumimoji="0" lang="en-US" sz="2400" b="0" i="0" u="none" strike="noStrike" kern="1200" cap="none" spc="0" normalizeH="0" baseline="0" noProof="0" dirty="0">
              <a:ln>
                <a:noFill/>
              </a:ln>
              <a:solidFill>
                <a:srgbClr val="FF0000"/>
              </a:solidFill>
              <a:effectLst/>
              <a:uLnTx/>
              <a:uFillTx/>
            </a:endParaRPr>
          </a:p>
        </p:txBody>
      </p:sp>
      <p:sp>
        <p:nvSpPr>
          <p:cNvPr id="10"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14225565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0969634" y="102558"/>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04650" y="6246648"/>
            <a:ext cx="1062359" cy="474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txBox="1">
            <a:spLocks/>
          </p:cNvSpPr>
          <p:nvPr/>
        </p:nvSpPr>
        <p:spPr>
          <a:xfrm>
            <a:off x="520409" y="1029057"/>
            <a:ext cx="11276013" cy="2387600"/>
          </a:xfrm>
          <a:prstGeom prst="rect">
            <a:avLst/>
          </a:prstGeom>
        </p:spPr>
        <p:txBody>
          <a:bodyPr vert="horz" lIns="0" tIns="45720" rIns="0" bIns="45720" rtlCol="0" anchor="b">
            <a:normAutofit/>
          </a:bodyPr>
          <a:lstStyle>
            <a:lvl1pPr algn="l" defTabSz="914354" rtl="0" eaLnBrk="1" latinLnBrk="0" hangingPunct="1">
              <a:lnSpc>
                <a:spcPct val="90000"/>
              </a:lnSpc>
              <a:spcBef>
                <a:spcPct val="0"/>
              </a:spcBef>
              <a:buNone/>
              <a:defRPr sz="5400" b="0" i="0" kern="1200">
                <a:solidFill>
                  <a:schemeClr val="bg1"/>
                </a:solidFill>
                <a:latin typeface="Arial" charset="0"/>
                <a:ea typeface="Arial" charset="0"/>
                <a:cs typeface="Arial" charset="0"/>
              </a:defRPr>
            </a:lvl1pPr>
          </a:lstStyle>
          <a:p>
            <a:pPr lvl="0"/>
            <a:r>
              <a:rPr lang="en-ZA" b="1" dirty="0">
                <a:solidFill>
                  <a:srgbClr val="FFFFFF"/>
                </a:solidFill>
              </a:rPr>
              <a:t>Background and Description of the </a:t>
            </a:r>
            <a:r>
              <a:rPr lang="en-ZA" b="1" dirty="0" smtClean="0">
                <a:solidFill>
                  <a:srgbClr val="FFFFFF"/>
                </a:solidFill>
              </a:rPr>
              <a:t>Works</a:t>
            </a:r>
            <a:endParaRPr kumimoji="0" lang="en-US" sz="5400" b="1" i="0" u="none" strike="noStrike" kern="1200" cap="none" spc="0" normalizeH="0" baseline="0" noProof="0" dirty="0">
              <a:ln>
                <a:noFill/>
              </a:ln>
              <a:solidFill>
                <a:srgbClr val="FFFFFF"/>
              </a:solidFill>
              <a:effectLst/>
              <a:uLnTx/>
              <a:uFillTx/>
              <a:latin typeface="Arial" charset="0"/>
              <a:cs typeface="Arial" charset="0"/>
            </a:endParaRPr>
          </a:p>
        </p:txBody>
      </p:sp>
      <p:sp>
        <p:nvSpPr>
          <p:cNvPr id="10"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24438651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0941643" y="119967"/>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0000FF"/>
                </a:solidFill>
                <a:effectLst/>
                <a:uLnTx/>
                <a:uFillTx/>
                <a:latin typeface="Arial" charset="0"/>
                <a:cs typeface="Arial" charset="0"/>
              </a:rPr>
              <a:t>Locality</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0850" y="1394771"/>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spcBef>
                <a:spcPts val="200"/>
              </a:spcBef>
            </a:pPr>
            <a:r>
              <a:rPr lang="en-ZA" dirty="0" smtClean="0">
                <a:solidFill>
                  <a:srgbClr val="000000"/>
                </a:solidFill>
              </a:rPr>
              <a:t>This </a:t>
            </a:r>
            <a:r>
              <a:rPr lang="en-ZA" dirty="0">
                <a:solidFill>
                  <a:srgbClr val="000000"/>
                </a:solidFill>
              </a:rPr>
              <a:t>project is </a:t>
            </a:r>
            <a:r>
              <a:rPr lang="en-ZA" dirty="0" smtClean="0">
                <a:solidFill>
                  <a:srgbClr val="000000"/>
                </a:solidFill>
              </a:rPr>
              <a:t>located in </a:t>
            </a:r>
            <a:r>
              <a:rPr lang="en-ZA" dirty="0" err="1" smtClean="0">
                <a:solidFill>
                  <a:srgbClr val="000000"/>
                </a:solidFill>
              </a:rPr>
              <a:t>Randburg</a:t>
            </a:r>
            <a:r>
              <a:rPr lang="en-ZA" dirty="0" smtClean="0">
                <a:solidFill>
                  <a:srgbClr val="000000"/>
                </a:solidFill>
              </a:rPr>
              <a:t>, within the City of Johannesburg in Gauteng.</a:t>
            </a:r>
          </a:p>
          <a:p>
            <a:pPr lvl="0">
              <a:spcBef>
                <a:spcPts val="200"/>
              </a:spcBef>
            </a:pPr>
            <a:endParaRPr lang="en-ZA" sz="1600" dirty="0" smtClean="0">
              <a:solidFill>
                <a:srgbClr val="FFC000"/>
              </a:solidFill>
            </a:endParaRPr>
          </a:p>
          <a:p>
            <a:pPr>
              <a:spcBef>
                <a:spcPts val="200"/>
              </a:spcBef>
            </a:pPr>
            <a:r>
              <a:rPr lang="en-ZA" dirty="0"/>
              <a:t>The Hans </a:t>
            </a:r>
            <a:r>
              <a:rPr lang="en-ZA" dirty="0" err="1"/>
              <a:t>Schoeman</a:t>
            </a:r>
            <a:r>
              <a:rPr lang="en-ZA" dirty="0"/>
              <a:t> Bridge is situated at Km 33.65 on road N1 section 20. </a:t>
            </a:r>
            <a:endParaRPr lang="en-ZA" dirty="0" smtClean="0"/>
          </a:p>
          <a:p>
            <a:pPr>
              <a:spcBef>
                <a:spcPts val="200"/>
              </a:spcBef>
            </a:pPr>
            <a:endParaRPr lang="en-US" sz="1600" dirty="0" smtClean="0"/>
          </a:p>
          <a:p>
            <a:r>
              <a:rPr lang="en-ZA" dirty="0"/>
              <a:t>The N1 is a dual carriageway road with paved shoulders. The surfacing width of each carriageway in the vicinity of the bridge is approximately 18.55m.  The bridge is situated at on a straight horizontal alignment.</a:t>
            </a:r>
          </a:p>
          <a:p>
            <a:pPr marL="0" lvl="0" indent="0">
              <a:spcBef>
                <a:spcPts val="200"/>
              </a:spcBef>
              <a:buNone/>
              <a:defRPr/>
            </a:pPr>
            <a:endParaRPr kumimoji="0" lang="en-US" sz="1600" b="0" i="0" u="none" strike="noStrike" kern="1200" cap="none" spc="0" normalizeH="0" baseline="0" noProof="0" dirty="0" smtClean="0">
              <a:ln>
                <a:noFill/>
              </a:ln>
              <a:solidFill>
                <a:srgbClr val="000000"/>
              </a:solidFill>
              <a:effectLst/>
              <a:uLnTx/>
              <a:uFillTx/>
              <a:latin typeface="Arial" charset="0"/>
              <a:cs typeface="Arial" charset="0"/>
            </a:endParaRPr>
          </a:p>
          <a:p>
            <a:pPr marL="228589" marR="0" lvl="0" indent="-228589" algn="l" defTabSz="914354" rtl="0" eaLnBrk="1" fontAlgn="auto" latinLnBrk="0" hangingPunct="1">
              <a:lnSpc>
                <a:spcPct val="100000"/>
              </a:lnSpc>
              <a:spcBef>
                <a:spcPts val="20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smtClean="0">
                <a:ln>
                  <a:noFill/>
                </a:ln>
                <a:solidFill>
                  <a:srgbClr val="000000"/>
                </a:solidFill>
                <a:effectLst/>
                <a:uLnTx/>
                <a:uFillTx/>
                <a:latin typeface="Arial" charset="0"/>
                <a:cs typeface="Arial" charset="0"/>
              </a:rPr>
              <a:t>The project locality and project area are shown on the next slides.</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endParaRPr kumimoji="0" lang="en-US" sz="2400" b="0" i="0" u="none" strike="noStrike" kern="1200" cap="none" spc="0" normalizeH="0" baseline="0" noProof="0" dirty="0">
              <a:ln>
                <a:noFill/>
              </a:ln>
              <a:solidFill>
                <a:srgbClr val="000000"/>
              </a:solidFill>
              <a:effectLst/>
              <a:uLnTx/>
              <a:uFillTx/>
              <a:latin typeface="Arial" charset="0"/>
              <a:cs typeface="Arial" charset="0"/>
            </a:endParaRPr>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29785720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0978965" y="87313"/>
            <a:ext cx="1097375" cy="1030313"/>
          </a:xfrm>
          <a:prstGeom prst="rect">
            <a:avLst/>
          </a:prstGeom>
        </p:spPr>
      </p:pic>
      <p:pic>
        <p:nvPicPr>
          <p:cNvPr id="14"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15"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3" name="Picture 2"/>
          <p:cNvPicPr>
            <a:picLocks noChangeAspect="1"/>
          </p:cNvPicPr>
          <p:nvPr/>
        </p:nvPicPr>
        <p:blipFill>
          <a:blip r:embed="rId5"/>
          <a:stretch>
            <a:fillRect/>
          </a:stretch>
        </p:blipFill>
        <p:spPr>
          <a:xfrm>
            <a:off x="626075" y="468660"/>
            <a:ext cx="9783397" cy="5289588"/>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6631550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Objective</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2194626"/>
            <a:ext cx="11270299" cy="135588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300"/>
              </a:spcBef>
              <a:spcAft>
                <a:spcPts val="0"/>
              </a:spcAft>
              <a:buClrTx/>
              <a:buSzTx/>
              <a:buNone/>
              <a:tabLst/>
              <a:defRPr/>
            </a:pPr>
            <a:r>
              <a:rPr kumimoji="0" lang="en-US" b="0" i="0" u="none" strike="noStrike" kern="1200" cap="none" spc="0" normalizeH="0" baseline="0" noProof="0" dirty="0" smtClean="0">
                <a:ln>
                  <a:noFill/>
                </a:ln>
                <a:solidFill>
                  <a:srgbClr val="000000"/>
                </a:solidFill>
                <a:effectLst/>
                <a:uLnTx/>
                <a:uFillTx/>
              </a:rPr>
              <a:t>The overall objective of the project is to </a:t>
            </a:r>
            <a:r>
              <a:rPr lang="en-ZA" dirty="0" smtClean="0"/>
              <a:t>repair </a:t>
            </a:r>
            <a:r>
              <a:rPr lang="en-ZA" dirty="0"/>
              <a:t>of precast concrete </a:t>
            </a:r>
            <a:r>
              <a:rPr lang="en-ZA" dirty="0" smtClean="0"/>
              <a:t>beams on the </a:t>
            </a:r>
          </a:p>
          <a:p>
            <a:pPr marL="0" marR="0" lvl="0" indent="0" algn="l" defTabSz="914354" rtl="0" eaLnBrk="1" fontAlgn="auto" latinLnBrk="0" hangingPunct="1">
              <a:lnSpc>
                <a:spcPct val="100000"/>
              </a:lnSpc>
              <a:spcBef>
                <a:spcPts val="300"/>
              </a:spcBef>
              <a:spcAft>
                <a:spcPts val="0"/>
              </a:spcAft>
              <a:buClrTx/>
              <a:buSzTx/>
              <a:buNone/>
              <a:tabLst/>
              <a:defRPr/>
            </a:pPr>
            <a:endParaRPr lang="en-ZA" dirty="0" smtClean="0"/>
          </a:p>
          <a:p>
            <a:pPr marL="0" marR="0" lvl="0" indent="0" algn="l" defTabSz="914354" rtl="0" eaLnBrk="1" fontAlgn="auto" latinLnBrk="0" hangingPunct="1">
              <a:lnSpc>
                <a:spcPct val="100000"/>
              </a:lnSpc>
              <a:spcBef>
                <a:spcPts val="300"/>
              </a:spcBef>
              <a:spcAft>
                <a:spcPts val="0"/>
              </a:spcAft>
              <a:buClrTx/>
              <a:buSzTx/>
              <a:buNone/>
              <a:tabLst/>
              <a:defRPr/>
            </a:pPr>
            <a:r>
              <a:rPr lang="en-ZA" dirty="0" smtClean="0"/>
              <a:t>Hans </a:t>
            </a:r>
            <a:r>
              <a:rPr lang="en-ZA" dirty="0" err="1" smtClean="0"/>
              <a:t>Schoeman</a:t>
            </a:r>
            <a:r>
              <a:rPr lang="en-ZA" dirty="0" smtClean="0"/>
              <a:t> Bridge </a:t>
            </a:r>
            <a:r>
              <a:rPr lang="en-ZA" dirty="0"/>
              <a:t>that have been damaged by vehicle impact. </a:t>
            </a:r>
          </a:p>
          <a:p>
            <a:pPr lvl="0"/>
            <a:endParaRPr kumimoji="0" lang="en-US" sz="2400" b="0" i="1" u="none" strike="noStrike" kern="1200" cap="none" spc="0" normalizeH="0" baseline="0" noProof="0" dirty="0">
              <a:ln>
                <a:noFill/>
              </a:ln>
              <a:effectLst/>
              <a:uLnTx/>
              <a:uFillTx/>
            </a:endParaRPr>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1879858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Project Description</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148420"/>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US" b="1" dirty="0">
                <a:solidFill>
                  <a:srgbClr val="000000"/>
                </a:solidFill>
              </a:rPr>
              <a:t>The </a:t>
            </a:r>
            <a:r>
              <a:rPr lang="en-US" b="1" dirty="0" smtClean="0">
                <a:solidFill>
                  <a:srgbClr val="000000"/>
                </a:solidFill>
              </a:rPr>
              <a:t>works </a:t>
            </a:r>
            <a:r>
              <a:rPr lang="en-US" b="1" dirty="0">
                <a:solidFill>
                  <a:srgbClr val="000000"/>
                </a:solidFill>
              </a:rPr>
              <a:t>entail the following main components</a:t>
            </a:r>
            <a:r>
              <a:rPr lang="en-US" b="1" dirty="0" smtClean="0">
                <a:solidFill>
                  <a:srgbClr val="000000"/>
                </a:solidFill>
              </a:rPr>
              <a:t>:</a:t>
            </a:r>
          </a:p>
          <a:p>
            <a:pPr marL="0" lvl="0" indent="0">
              <a:buNone/>
            </a:pPr>
            <a:endParaRPr lang="en-US" dirty="0">
              <a:solidFill>
                <a:srgbClr val="000000"/>
              </a:solidFill>
            </a:endParaRPr>
          </a:p>
          <a:p>
            <a:pPr>
              <a:spcBef>
                <a:spcPts val="1200"/>
              </a:spcBef>
            </a:pPr>
            <a:r>
              <a:rPr lang="en-ZA" dirty="0" smtClean="0">
                <a:solidFill>
                  <a:srgbClr val="000000"/>
                </a:solidFill>
                <a:latin typeface="Arial" panose="020B0604020202020204" pitchFamily="34" charset="0"/>
              </a:rPr>
              <a:t>Liaise </a:t>
            </a:r>
            <a:r>
              <a:rPr lang="en-ZA" dirty="0">
                <a:solidFill>
                  <a:srgbClr val="000000"/>
                </a:solidFill>
                <a:latin typeface="Arial" panose="020B0604020202020204" pitchFamily="34" charset="0"/>
              </a:rPr>
              <a:t>with community through </a:t>
            </a:r>
            <a:r>
              <a:rPr lang="en-ZA" dirty="0" smtClean="0">
                <a:solidFill>
                  <a:srgbClr val="000000"/>
                </a:solidFill>
                <a:latin typeface="Arial" panose="020B0604020202020204" pitchFamily="34" charset="0"/>
              </a:rPr>
              <a:t>RRM, and appointment </a:t>
            </a:r>
            <a:r>
              <a:rPr lang="en-ZA" dirty="0">
                <a:solidFill>
                  <a:srgbClr val="000000"/>
                </a:solidFill>
                <a:latin typeface="Arial" panose="020B0604020202020204" pitchFamily="34" charset="0"/>
              </a:rPr>
              <a:t>of PLO. </a:t>
            </a:r>
          </a:p>
          <a:p>
            <a:pPr>
              <a:spcBef>
                <a:spcPts val="1200"/>
              </a:spcBef>
            </a:pPr>
            <a:r>
              <a:rPr lang="en-ZA" dirty="0" smtClean="0">
                <a:solidFill>
                  <a:srgbClr val="000000"/>
                </a:solidFill>
                <a:latin typeface="Arial" panose="020B0604020202020204" pitchFamily="34" charset="0"/>
              </a:rPr>
              <a:t>Set-up </a:t>
            </a:r>
            <a:r>
              <a:rPr lang="en-ZA" dirty="0">
                <a:solidFill>
                  <a:srgbClr val="000000"/>
                </a:solidFill>
                <a:latin typeface="Arial" panose="020B0604020202020204" pitchFamily="34" charset="0"/>
              </a:rPr>
              <a:t>procedure for appointment of local labour. </a:t>
            </a:r>
          </a:p>
          <a:p>
            <a:pPr>
              <a:spcBef>
                <a:spcPts val="1200"/>
              </a:spcBef>
            </a:pPr>
            <a:r>
              <a:rPr lang="en-ZA" dirty="0" smtClean="0">
                <a:solidFill>
                  <a:srgbClr val="000000"/>
                </a:solidFill>
                <a:latin typeface="Arial" panose="020B0604020202020204" pitchFamily="34" charset="0"/>
              </a:rPr>
              <a:t>Site </a:t>
            </a:r>
            <a:r>
              <a:rPr lang="en-ZA" dirty="0">
                <a:solidFill>
                  <a:srgbClr val="000000"/>
                </a:solidFill>
                <a:latin typeface="Arial" panose="020B0604020202020204" pitchFamily="34" charset="0"/>
              </a:rPr>
              <a:t>establishment and provision of </a:t>
            </a:r>
            <a:r>
              <a:rPr lang="en-ZA" dirty="0" smtClean="0">
                <a:solidFill>
                  <a:srgbClr val="000000"/>
                </a:solidFill>
                <a:latin typeface="Arial" panose="020B0604020202020204" pitchFamily="34" charset="0"/>
              </a:rPr>
              <a:t>office and meeting facilities</a:t>
            </a:r>
            <a:r>
              <a:rPr lang="en-ZA" dirty="0">
                <a:solidFill>
                  <a:srgbClr val="000000"/>
                </a:solidFill>
                <a:latin typeface="Arial" panose="020B0604020202020204" pitchFamily="34" charset="0"/>
              </a:rPr>
              <a:t>. </a:t>
            </a:r>
            <a:endParaRPr lang="en-US" dirty="0">
              <a:solidFill>
                <a:srgbClr val="000000"/>
              </a:solidFill>
            </a:endParaRPr>
          </a:p>
          <a:p>
            <a:pPr lvl="0">
              <a:spcBef>
                <a:spcPts val="1200"/>
              </a:spcBef>
            </a:pPr>
            <a:r>
              <a:rPr lang="en-US" dirty="0" smtClean="0">
                <a:solidFill>
                  <a:srgbClr val="000000"/>
                </a:solidFill>
              </a:rPr>
              <a:t>Accommodation of traffic on the N1</a:t>
            </a:r>
          </a:p>
          <a:p>
            <a:pPr lvl="0">
              <a:spcBef>
                <a:spcPts val="1200"/>
              </a:spcBef>
            </a:pPr>
            <a:r>
              <a:rPr lang="en-US" dirty="0" smtClean="0">
                <a:solidFill>
                  <a:srgbClr val="000000"/>
                </a:solidFill>
              </a:rPr>
              <a:t>Concrete Repairs to the damaged Hans </a:t>
            </a:r>
            <a:r>
              <a:rPr lang="en-US" dirty="0" err="1" smtClean="0">
                <a:solidFill>
                  <a:srgbClr val="000000"/>
                </a:solidFill>
              </a:rPr>
              <a:t>Schoeman</a:t>
            </a:r>
            <a:r>
              <a:rPr lang="en-US" dirty="0" smtClean="0">
                <a:solidFill>
                  <a:srgbClr val="000000"/>
                </a:solidFill>
              </a:rPr>
              <a:t> bridge beam</a:t>
            </a:r>
          </a:p>
          <a:p>
            <a:pPr lvl="0">
              <a:spcBef>
                <a:spcPts val="1200"/>
              </a:spcBef>
            </a:pPr>
            <a:r>
              <a:rPr lang="en-US" dirty="0" smtClean="0">
                <a:solidFill>
                  <a:srgbClr val="000000"/>
                </a:solidFill>
              </a:rPr>
              <a:t>The RRM team will remain responsible for the section of the N1</a:t>
            </a:r>
          </a:p>
          <a:p>
            <a:pPr marL="0" lvl="0" indent="0">
              <a:buNone/>
            </a:pPr>
            <a:endParaRPr lang="en-US" dirty="0"/>
          </a:p>
          <a:p>
            <a:pPr lvl="0"/>
            <a:endParaRPr lang="en-US"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21934520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Working Hours/Days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391888" y="834701"/>
            <a:ext cx="11408223" cy="5651156"/>
          </a:xfrm>
          <a:prstGeom prst="rect">
            <a:avLst/>
          </a:prstGeom>
        </p:spPr>
        <p:txBody>
          <a:bodyPr vert="horz" lIns="0" tIns="0" rIns="0" bIns="0" rtlCol="0">
            <a:normAutofit fontScale="92500" lnSpcReduction="10000"/>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dirty="0" smtClean="0"/>
          </a:p>
          <a:p>
            <a:pPr marL="0" indent="0">
              <a:buNone/>
            </a:pPr>
            <a:r>
              <a:rPr lang="en-US" dirty="0"/>
              <a:t>Special non-working </a:t>
            </a:r>
            <a:r>
              <a:rPr lang="en-US" dirty="0" smtClean="0"/>
              <a:t>hours/days (A6.5)</a:t>
            </a:r>
          </a:p>
          <a:p>
            <a:pPr marL="0" indent="0">
              <a:buNone/>
            </a:pPr>
            <a:r>
              <a:rPr lang="en-ZA" dirty="0"/>
              <a:t>(</a:t>
            </a:r>
            <a:r>
              <a:rPr lang="en-ZA" dirty="0" smtClean="0"/>
              <a:t>a) All </a:t>
            </a:r>
            <a:r>
              <a:rPr lang="en-ZA" dirty="0"/>
              <a:t>designated public holidays (including all foreseeable statutory declared election days)</a:t>
            </a:r>
            <a:endParaRPr lang="en-US" dirty="0"/>
          </a:p>
          <a:p>
            <a:pPr marL="0" indent="0">
              <a:buNone/>
            </a:pPr>
            <a:r>
              <a:rPr lang="en-ZA" dirty="0"/>
              <a:t>(</a:t>
            </a:r>
            <a:r>
              <a:rPr lang="en-ZA" dirty="0" smtClean="0"/>
              <a:t>b) The </a:t>
            </a:r>
            <a:r>
              <a:rPr lang="en-ZA" dirty="0"/>
              <a:t>annual shut-down period between December and January</a:t>
            </a:r>
            <a:endParaRPr lang="en-US" dirty="0" smtClean="0"/>
          </a:p>
          <a:p>
            <a:pPr marL="0" indent="0">
              <a:buNone/>
            </a:pPr>
            <a:r>
              <a:rPr lang="en-ZA" dirty="0"/>
              <a:t>(</a:t>
            </a:r>
            <a:r>
              <a:rPr lang="en-ZA" dirty="0" smtClean="0"/>
              <a:t>c) Day </a:t>
            </a:r>
            <a:r>
              <a:rPr lang="en-ZA" dirty="0"/>
              <a:t>before Easter Weekend</a:t>
            </a:r>
            <a:endParaRPr lang="en-US" dirty="0"/>
          </a:p>
          <a:p>
            <a:pPr marL="0" indent="0">
              <a:buNone/>
            </a:pPr>
            <a:r>
              <a:rPr lang="en-ZA" dirty="0"/>
              <a:t>(</a:t>
            </a:r>
            <a:r>
              <a:rPr lang="en-ZA" dirty="0" smtClean="0"/>
              <a:t>d) Day </a:t>
            </a:r>
            <a:r>
              <a:rPr lang="en-ZA" dirty="0"/>
              <a:t>of State school term closure and day prior to State school term start</a:t>
            </a:r>
            <a:endParaRPr lang="en-US" dirty="0" smtClean="0"/>
          </a:p>
          <a:p>
            <a:pPr marL="0" indent="0">
              <a:buNone/>
            </a:pPr>
            <a:r>
              <a:rPr lang="en-ZA" dirty="0"/>
              <a:t>(</a:t>
            </a:r>
            <a:r>
              <a:rPr lang="en-ZA" dirty="0" smtClean="0"/>
              <a:t>e) </a:t>
            </a:r>
            <a:r>
              <a:rPr lang="en-ZA" dirty="0" smtClean="0">
                <a:solidFill>
                  <a:srgbClr val="FF0000"/>
                </a:solidFill>
              </a:rPr>
              <a:t>Other </a:t>
            </a:r>
            <a:r>
              <a:rPr lang="en-ZA" dirty="0">
                <a:solidFill>
                  <a:srgbClr val="FF0000"/>
                </a:solidFill>
              </a:rPr>
              <a:t>non-working days and restricted working hours:</a:t>
            </a:r>
          </a:p>
          <a:p>
            <a:pPr marL="0" indent="0">
              <a:buNone/>
            </a:pPr>
            <a:r>
              <a:rPr lang="en-ZA" dirty="0">
                <a:solidFill>
                  <a:srgbClr val="FF0000"/>
                </a:solidFill>
              </a:rPr>
              <a:t>     </a:t>
            </a:r>
            <a:r>
              <a:rPr lang="en-ZA" dirty="0" smtClean="0">
                <a:solidFill>
                  <a:srgbClr val="FF0000"/>
                </a:solidFill>
              </a:rPr>
              <a:t>Between</a:t>
            </a:r>
            <a:r>
              <a:rPr lang="en-ZA" dirty="0">
                <a:solidFill>
                  <a:srgbClr val="FF0000"/>
                </a:solidFill>
              </a:rPr>
              <a:t>: Monday 5:00AM and Friday 21:00PM</a:t>
            </a:r>
          </a:p>
          <a:p>
            <a:pPr marL="0" indent="0">
              <a:buNone/>
            </a:pPr>
            <a:endParaRPr lang="en-US" dirty="0" smtClean="0"/>
          </a:p>
          <a:p>
            <a:pPr marL="0" indent="0">
              <a:buNone/>
            </a:pPr>
            <a:endParaRPr lang="en-US" dirty="0" smtClean="0"/>
          </a:p>
          <a:p>
            <a:pPr marL="0" indent="0">
              <a:buNone/>
            </a:pPr>
            <a:r>
              <a:rPr lang="en-US" dirty="0" smtClean="0"/>
              <a:t>As </a:t>
            </a:r>
            <a:r>
              <a:rPr lang="en-US" dirty="0"/>
              <a:t>defined </a:t>
            </a:r>
            <a:r>
              <a:rPr lang="en-US" dirty="0" smtClean="0"/>
              <a:t>under 1.1.3.11:</a:t>
            </a:r>
            <a:r>
              <a:rPr lang="en-US" dirty="0"/>
              <a:t> </a:t>
            </a:r>
            <a:r>
              <a:rPr lang="en-US" dirty="0" smtClean="0"/>
              <a:t> </a:t>
            </a:r>
            <a:r>
              <a:rPr lang="en-ZA" dirty="0" smtClean="0"/>
              <a:t>“</a:t>
            </a:r>
            <a:r>
              <a:rPr lang="en-ZA" b="1" dirty="0"/>
              <a:t>Working day</a:t>
            </a:r>
            <a:r>
              <a:rPr lang="en-ZA" dirty="0"/>
              <a:t>” means a day that is not listed as a Special non-working day and is taken as an </a:t>
            </a:r>
            <a:r>
              <a:rPr lang="en-ZA" b="1" dirty="0">
                <a:solidFill>
                  <a:srgbClr val="FF0000"/>
                </a:solidFill>
              </a:rPr>
              <a:t>8 hour shift</a:t>
            </a:r>
            <a:r>
              <a:rPr lang="en-ZA" dirty="0" smtClean="0"/>
              <a:t>.”</a:t>
            </a:r>
          </a:p>
          <a:p>
            <a:pPr marL="0" indent="0">
              <a:buNone/>
            </a:pPr>
            <a:endParaRPr lang="en-US" dirty="0"/>
          </a:p>
          <a:p>
            <a:pPr marL="0" indent="0">
              <a:buNone/>
            </a:pPr>
            <a:r>
              <a:rPr lang="en-ZA" b="1" dirty="0" smtClean="0"/>
              <a:t>From Friday </a:t>
            </a:r>
            <a:r>
              <a:rPr lang="en-ZA" b="1" dirty="0"/>
              <a:t>evenings at 21:00 </a:t>
            </a:r>
            <a:r>
              <a:rPr lang="en-ZA" b="1" dirty="0" smtClean="0"/>
              <a:t>PM</a:t>
            </a:r>
            <a:r>
              <a:rPr lang="en-ZA" b="1" dirty="0"/>
              <a:t> </a:t>
            </a:r>
            <a:r>
              <a:rPr lang="en-ZA" b="1" dirty="0" smtClean="0"/>
              <a:t>to Monday </a:t>
            </a:r>
            <a:r>
              <a:rPr lang="en-ZA" b="1" dirty="0"/>
              <a:t>mornings at 05:00 </a:t>
            </a:r>
            <a:r>
              <a:rPr lang="en-ZA" b="1" dirty="0" smtClean="0"/>
              <a:t>AM is 32 Hours which consist of 4 x 8 hour shifts (working days).</a:t>
            </a:r>
            <a:endParaRPr lang="en-ZA" dirty="0"/>
          </a:p>
          <a:p>
            <a:pPr marL="0" indent="0">
              <a:buNone/>
            </a:pPr>
            <a:r>
              <a:rPr lang="en-US" dirty="0" smtClean="0"/>
              <a:t> </a:t>
            </a:r>
            <a:endParaRPr lang="en-US"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31414472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Traffic Accommodation</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336358"/>
            <a:ext cx="11270299" cy="4950254"/>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smtClean="0"/>
              <a:t>Traffic accommodation on Hans </a:t>
            </a:r>
            <a:r>
              <a:rPr lang="en-US" dirty="0" err="1" smtClean="0"/>
              <a:t>Schoeman</a:t>
            </a:r>
            <a:endParaRPr lang="en-US" dirty="0" smtClean="0"/>
          </a:p>
          <a:p>
            <a:r>
              <a:rPr lang="en-US" dirty="0"/>
              <a:t>Traffic accommodation on </a:t>
            </a:r>
            <a:r>
              <a:rPr lang="en-US" dirty="0" smtClean="0"/>
              <a:t>N1  (up to 130 000 </a:t>
            </a:r>
            <a:r>
              <a:rPr lang="en-US" dirty="0" err="1" smtClean="0"/>
              <a:t>veh</a:t>
            </a:r>
            <a:r>
              <a:rPr lang="en-US" dirty="0" smtClean="0"/>
              <a:t>/day)</a:t>
            </a:r>
            <a:endParaRPr lang="en-US" dirty="0"/>
          </a:p>
          <a:p>
            <a:pPr marL="0" indent="0">
              <a:buNone/>
            </a:pPr>
            <a:endParaRPr lang="en-ZA" dirty="0" smtClean="0"/>
          </a:p>
          <a:p>
            <a:pPr marL="0" indent="0">
              <a:buNone/>
            </a:pPr>
            <a:r>
              <a:rPr lang="en-ZA" dirty="0" smtClean="0"/>
              <a:t>Overhead </a:t>
            </a:r>
            <a:r>
              <a:rPr lang="en-ZA" dirty="0"/>
              <a:t>work on the Hans </a:t>
            </a:r>
            <a:r>
              <a:rPr lang="en-ZA" dirty="0" err="1"/>
              <a:t>Schoeman</a:t>
            </a:r>
            <a:r>
              <a:rPr lang="en-ZA" dirty="0"/>
              <a:t> road bridge will require certain lanes </a:t>
            </a:r>
            <a:r>
              <a:rPr lang="en-ZA" dirty="0" smtClean="0"/>
              <a:t>on </a:t>
            </a:r>
            <a:r>
              <a:rPr lang="en-ZA" dirty="0"/>
              <a:t>the N1 to be closed</a:t>
            </a:r>
            <a:r>
              <a:rPr lang="en-ZA" dirty="0" smtClean="0"/>
              <a:t>.</a:t>
            </a:r>
          </a:p>
          <a:p>
            <a:pPr marL="0" indent="0">
              <a:buNone/>
            </a:pPr>
            <a:endParaRPr lang="en-US" dirty="0"/>
          </a:p>
          <a:p>
            <a:pPr marL="0" indent="0">
              <a:buNone/>
            </a:pPr>
            <a:r>
              <a:rPr lang="en-ZA" b="1" dirty="0">
                <a:solidFill>
                  <a:srgbClr val="FF0000"/>
                </a:solidFill>
              </a:rPr>
              <a:t>The traffic accommodation along the N1 and Hans </a:t>
            </a:r>
            <a:r>
              <a:rPr lang="en-ZA" b="1" dirty="0" err="1">
                <a:solidFill>
                  <a:srgbClr val="FF0000"/>
                </a:solidFill>
              </a:rPr>
              <a:t>Schoeman</a:t>
            </a:r>
            <a:r>
              <a:rPr lang="en-ZA" b="1" dirty="0">
                <a:solidFill>
                  <a:srgbClr val="FF0000"/>
                </a:solidFill>
              </a:rPr>
              <a:t> will only be in place during weekends. Traffic accommodation measures may only be placed from Friday evenings at 21:00 PM, and the road will be fully open for traffic on Monday mornings at 05:00 AM.</a:t>
            </a:r>
          </a:p>
          <a:p>
            <a:pPr marL="0" indent="0">
              <a:buNone/>
            </a:pPr>
            <a:endParaRPr lang="en-US"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14492454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Traffic Accommodation (Hans </a:t>
            </a:r>
            <a:r>
              <a:rPr lang="en-US" b="1" dirty="0" err="1" smtClean="0">
                <a:solidFill>
                  <a:srgbClr val="0000FF"/>
                </a:solidFill>
              </a:rPr>
              <a:t>Schoeman</a:t>
            </a:r>
            <a:r>
              <a:rPr lang="en-US" b="1" dirty="0" smtClean="0">
                <a:solidFill>
                  <a:srgbClr val="0000FF"/>
                </a:solidFill>
              </a:rPr>
              <a:t> Rd)</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336358"/>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endParaRPr lang="en-US"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3" name="Picture 2"/>
          <p:cNvPicPr>
            <a:picLocks noChangeAspect="1"/>
          </p:cNvPicPr>
          <p:nvPr/>
        </p:nvPicPr>
        <p:blipFill>
          <a:blip r:embed="rId5"/>
          <a:stretch>
            <a:fillRect/>
          </a:stretch>
        </p:blipFill>
        <p:spPr>
          <a:xfrm>
            <a:off x="1033745" y="1212090"/>
            <a:ext cx="9982200" cy="4705350"/>
          </a:xfrm>
          <a:prstGeom prst="rect">
            <a:avLst/>
          </a:prstGeom>
        </p:spPr>
      </p:pic>
    </p:spTree>
    <p:extLst>
      <p:ext uri="{BB962C8B-B14F-4D97-AF65-F5344CB8AC3E}">
        <p14:creationId xmlns:p14="http://schemas.microsoft.com/office/powerpoint/2010/main" val="2579539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Traffic Accommodation (N1) – Stage 1</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336358"/>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endParaRPr lang="en-US"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3" name="Picture 2"/>
          <p:cNvPicPr>
            <a:picLocks noChangeAspect="1"/>
          </p:cNvPicPr>
          <p:nvPr/>
        </p:nvPicPr>
        <p:blipFill>
          <a:blip r:embed="rId5"/>
          <a:stretch>
            <a:fillRect/>
          </a:stretch>
        </p:blipFill>
        <p:spPr>
          <a:xfrm>
            <a:off x="0" y="1757068"/>
            <a:ext cx="12192000" cy="3343864"/>
          </a:xfrm>
          <a:prstGeom prst="rect">
            <a:avLst/>
          </a:prstGeom>
        </p:spPr>
      </p:pic>
    </p:spTree>
    <p:extLst>
      <p:ext uri="{BB962C8B-B14F-4D97-AF65-F5344CB8AC3E}">
        <p14:creationId xmlns:p14="http://schemas.microsoft.com/office/powerpoint/2010/main" val="10156753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72145"/>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Traffic Accommodation (N1) – Stage 2</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336358"/>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endParaRPr lang="en-US"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4" name="Picture 3"/>
          <p:cNvPicPr>
            <a:picLocks noChangeAspect="1"/>
          </p:cNvPicPr>
          <p:nvPr/>
        </p:nvPicPr>
        <p:blipFill>
          <a:blip r:embed="rId5"/>
          <a:stretch>
            <a:fillRect/>
          </a:stretch>
        </p:blipFill>
        <p:spPr>
          <a:xfrm>
            <a:off x="0" y="1761077"/>
            <a:ext cx="12192000" cy="3335845"/>
          </a:xfrm>
          <a:prstGeom prst="rect">
            <a:avLst/>
          </a:prstGeom>
        </p:spPr>
      </p:pic>
    </p:spTree>
    <p:extLst>
      <p:ext uri="{BB962C8B-B14F-4D97-AF65-F5344CB8AC3E}">
        <p14:creationId xmlns:p14="http://schemas.microsoft.com/office/powerpoint/2010/main" val="903250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Structural Works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336358"/>
            <a:ext cx="11270299" cy="475964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spcBef>
                <a:spcPts val="200"/>
              </a:spcBef>
              <a:spcAft>
                <a:spcPts val="200"/>
              </a:spcAft>
            </a:pPr>
            <a:endParaRPr lang="en-ZA"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
        <p:nvSpPr>
          <p:cNvPr id="3" name="Rectangle 2"/>
          <p:cNvSpPr/>
          <p:nvPr/>
        </p:nvSpPr>
        <p:spPr>
          <a:xfrm>
            <a:off x="462501" y="983548"/>
            <a:ext cx="10345864" cy="5324535"/>
          </a:xfrm>
          <a:prstGeom prst="rect">
            <a:avLst/>
          </a:prstGeom>
        </p:spPr>
        <p:txBody>
          <a:bodyPr wrap="square">
            <a:spAutoFit/>
          </a:bodyPr>
          <a:lstStyle/>
          <a:p>
            <a:r>
              <a:rPr lang="en-ZA" sz="2000" dirty="0">
                <a:latin typeface="Arial" panose="020B0604020202020204" pitchFamily="34" charset="0"/>
                <a:cs typeface="Arial" panose="020B0604020202020204" pitchFamily="34" charset="0"/>
              </a:rPr>
              <a:t>Major edge beam repair (B262-B Edge beam 1 Southbound Carriageway)</a:t>
            </a:r>
          </a:p>
          <a:p>
            <a:endParaRPr lang="en-ZA"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ZA" sz="2000" dirty="0" smtClean="0">
                <a:latin typeface="Arial" panose="020B0604020202020204" pitchFamily="34" charset="0"/>
                <a:cs typeface="Arial" panose="020B0604020202020204" pitchFamily="34" charset="0"/>
              </a:rPr>
              <a:t>   Preparation </a:t>
            </a:r>
            <a:r>
              <a:rPr lang="en-ZA" sz="2000" dirty="0">
                <a:latin typeface="Arial" panose="020B0604020202020204" pitchFamily="34" charset="0"/>
                <a:cs typeface="Arial" panose="020B0604020202020204" pitchFamily="34" charset="0"/>
              </a:rPr>
              <a:t>of concrete surface (inclusive of mapping rebar and </a:t>
            </a:r>
            <a:r>
              <a:rPr lang="en-ZA" sz="2000" dirty="0" err="1">
                <a:latin typeface="Arial" panose="020B0604020202020204" pitchFamily="34" charset="0"/>
                <a:cs typeface="Arial" panose="020B0604020202020204" pitchFamily="34" charset="0"/>
              </a:rPr>
              <a:t>prestressing</a:t>
            </a:r>
            <a:r>
              <a:rPr lang="en-ZA" sz="2000" dirty="0">
                <a:latin typeface="Arial" panose="020B0604020202020204" pitchFamily="34" charset="0"/>
                <a:cs typeface="Arial" panose="020B0604020202020204" pitchFamily="34" charset="0"/>
              </a:rPr>
              <a:t> </a:t>
            </a:r>
            <a:r>
              <a:rPr lang="en-ZA" sz="2000" dirty="0" smtClean="0">
                <a:latin typeface="Arial" panose="020B0604020202020204" pitchFamily="34" charset="0"/>
                <a:cs typeface="Arial" panose="020B0604020202020204" pitchFamily="34" charset="0"/>
              </a:rPr>
              <a:t>     	ducts, saw cutting </a:t>
            </a:r>
            <a:r>
              <a:rPr lang="en-ZA" sz="2000" dirty="0">
                <a:latin typeface="Arial" panose="020B0604020202020204" pitchFamily="34" charset="0"/>
                <a:cs typeface="Arial" panose="020B0604020202020204" pitchFamily="34" charset="0"/>
              </a:rPr>
              <a:t>repair edge, high pressure water jetting, and grit blasting).</a:t>
            </a:r>
          </a:p>
          <a:p>
            <a:pPr marL="742950" lvl="1" indent="-285750">
              <a:buFont typeface="Arial" panose="020B0604020202020204" pitchFamily="34" charset="0"/>
              <a:buChar char="–"/>
            </a:pPr>
            <a:r>
              <a:rPr lang="en-ZA" sz="2000" dirty="0" smtClean="0">
                <a:latin typeface="Arial" panose="020B0604020202020204" pitchFamily="34" charset="0"/>
                <a:cs typeface="Arial" panose="020B0604020202020204" pitchFamily="34" charset="0"/>
              </a:rPr>
              <a:t>   Inspect </a:t>
            </a:r>
            <a:r>
              <a:rPr lang="en-ZA" sz="2000" dirty="0">
                <a:latin typeface="Arial" panose="020B0604020202020204" pitchFamily="34" charset="0"/>
                <a:cs typeface="Arial" panose="020B0604020202020204" pitchFamily="34" charset="0"/>
              </a:rPr>
              <a:t>and confirm with the Engineer which ducts and tendons have been </a:t>
            </a:r>
            <a:r>
              <a:rPr lang="en-ZA" sz="2000" dirty="0" smtClean="0">
                <a:latin typeface="Arial" panose="020B0604020202020204" pitchFamily="34" charset="0"/>
                <a:cs typeface="Arial" panose="020B0604020202020204" pitchFamily="34" charset="0"/>
              </a:rPr>
              <a:t>	damaged for repair </a:t>
            </a:r>
            <a:r>
              <a:rPr lang="en-ZA" sz="2000" dirty="0">
                <a:latin typeface="Arial" panose="020B0604020202020204" pitchFamily="34" charset="0"/>
                <a:cs typeface="Arial" panose="020B0604020202020204" pitchFamily="34" charset="0"/>
              </a:rPr>
              <a:t>and </a:t>
            </a:r>
            <a:r>
              <a:rPr lang="en-ZA" sz="2000" dirty="0" smtClean="0">
                <a:latin typeface="Arial" panose="020B0604020202020204" pitchFamily="34" charset="0"/>
                <a:cs typeface="Arial" panose="020B0604020202020204" pitchFamily="34" charset="0"/>
              </a:rPr>
              <a:t>re-grouting</a:t>
            </a:r>
            <a:r>
              <a:rPr lang="en-ZA" sz="2000"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ZA" sz="2000" dirty="0" smtClean="0">
                <a:latin typeface="Arial" panose="020B0604020202020204" pitchFamily="34" charset="0"/>
                <a:cs typeface="Arial" panose="020B0604020202020204" pitchFamily="34" charset="0"/>
              </a:rPr>
              <a:t>   Installation </a:t>
            </a:r>
            <a:r>
              <a:rPr lang="en-ZA" sz="2000" dirty="0">
                <a:latin typeface="Arial" panose="020B0604020202020204" pitchFamily="34" charset="0"/>
                <a:cs typeface="Arial" panose="020B0604020202020204" pitchFamily="34" charset="0"/>
              </a:rPr>
              <a:t>of carbon fibre strips.</a:t>
            </a:r>
          </a:p>
          <a:p>
            <a:pPr marL="742950" lvl="1" indent="-285750">
              <a:buFont typeface="Arial" panose="020B0604020202020204" pitchFamily="34" charset="0"/>
              <a:buChar char="–"/>
            </a:pPr>
            <a:r>
              <a:rPr lang="en-ZA" sz="2000" dirty="0" smtClean="0">
                <a:latin typeface="Arial" panose="020B0604020202020204" pitchFamily="34" charset="0"/>
                <a:cs typeface="Arial" panose="020B0604020202020204" pitchFamily="34" charset="0"/>
              </a:rPr>
              <a:t>   Installation </a:t>
            </a:r>
            <a:r>
              <a:rPr lang="en-ZA" sz="2000" dirty="0">
                <a:latin typeface="Arial" panose="020B0604020202020204" pitchFamily="34" charset="0"/>
                <a:cs typeface="Arial" panose="020B0604020202020204" pitchFamily="34" charset="0"/>
              </a:rPr>
              <a:t>of steel plates.</a:t>
            </a:r>
          </a:p>
          <a:p>
            <a:pPr marL="742950" lvl="1" indent="-285750">
              <a:buFont typeface="Arial" panose="020B0604020202020204" pitchFamily="34" charset="0"/>
              <a:buChar char="–"/>
            </a:pPr>
            <a:r>
              <a:rPr lang="en-ZA" sz="2000" dirty="0" smtClean="0">
                <a:latin typeface="Arial" panose="020B0604020202020204" pitchFamily="34" charset="0"/>
                <a:cs typeface="Arial" panose="020B0604020202020204" pitchFamily="34" charset="0"/>
              </a:rPr>
              <a:t>   Casting </a:t>
            </a:r>
            <a:r>
              <a:rPr lang="en-ZA" sz="2000" dirty="0">
                <a:latin typeface="Arial" panose="020B0604020202020204" pitchFamily="34" charset="0"/>
                <a:cs typeface="Arial" panose="020B0604020202020204" pitchFamily="34" charset="0"/>
              </a:rPr>
              <a:t>of micro concrete beam inclusive of</a:t>
            </a:r>
            <a:r>
              <a:rPr lang="en-ZA" sz="2000" dirty="0" smtClean="0">
                <a:latin typeface="Arial" panose="020B0604020202020204" pitchFamily="34" charset="0"/>
                <a:cs typeface="Arial" panose="020B0604020202020204" pitchFamily="34" charset="0"/>
              </a:rPr>
              <a:t>:</a:t>
            </a:r>
          </a:p>
          <a:p>
            <a:pPr marL="1257300" lvl="2" indent="-342900">
              <a:buFont typeface="Arial" panose="020B0604020202020204" pitchFamily="34" charset="0"/>
              <a:buChar char="•"/>
            </a:pPr>
            <a:r>
              <a:rPr lang="en-ZA" sz="2000" dirty="0" smtClean="0">
                <a:latin typeface="Arial" panose="020B0604020202020204" pitchFamily="34" charset="0"/>
                <a:cs typeface="Arial" panose="020B0604020202020204" pitchFamily="34" charset="0"/>
              </a:rPr>
              <a:t>  Installation </a:t>
            </a:r>
            <a:r>
              <a:rPr lang="en-ZA" sz="2000" dirty="0">
                <a:latin typeface="Arial" panose="020B0604020202020204" pitchFamily="34" charset="0"/>
                <a:cs typeface="Arial" panose="020B0604020202020204" pitchFamily="34" charset="0"/>
              </a:rPr>
              <a:t>of temporary shuttering,</a:t>
            </a:r>
          </a:p>
          <a:p>
            <a:pPr marL="1257300" lvl="2" indent="-342900">
              <a:buFont typeface="Arial" panose="020B0604020202020204" pitchFamily="34" charset="0"/>
              <a:buChar char="•"/>
            </a:pPr>
            <a:r>
              <a:rPr lang="en-ZA" sz="2000" dirty="0">
                <a:latin typeface="Arial" panose="020B0604020202020204" pitchFamily="34" charset="0"/>
                <a:cs typeface="Arial" panose="020B0604020202020204" pitchFamily="34" charset="0"/>
              </a:rPr>
              <a:t>  </a:t>
            </a:r>
            <a:r>
              <a:rPr lang="en-ZA" sz="2000" dirty="0" smtClean="0">
                <a:latin typeface="Arial" panose="020B0604020202020204" pitchFamily="34" charset="0"/>
                <a:cs typeface="Arial" panose="020B0604020202020204" pitchFamily="34" charset="0"/>
              </a:rPr>
              <a:t>Installation </a:t>
            </a:r>
            <a:r>
              <a:rPr lang="en-ZA" sz="2000" dirty="0">
                <a:latin typeface="Arial" panose="020B0604020202020204" pitchFamily="34" charset="0"/>
                <a:cs typeface="Arial" panose="020B0604020202020204" pitchFamily="34" charset="0"/>
              </a:rPr>
              <a:t>of ducts and </a:t>
            </a:r>
            <a:r>
              <a:rPr lang="en-ZA" sz="2000" dirty="0" smtClean="0">
                <a:latin typeface="Arial" panose="020B0604020202020204" pitchFamily="34" charset="0"/>
                <a:cs typeface="Arial" panose="020B0604020202020204" pitchFamily="34" charset="0"/>
              </a:rPr>
              <a:t>pre-stressing </a:t>
            </a:r>
            <a:r>
              <a:rPr lang="en-ZA" sz="2000" dirty="0">
                <a:latin typeface="Arial" panose="020B0604020202020204" pitchFamily="34" charset="0"/>
                <a:cs typeface="Arial" panose="020B0604020202020204" pitchFamily="34" charset="0"/>
              </a:rPr>
              <a:t>bars, </a:t>
            </a:r>
          </a:p>
          <a:p>
            <a:pPr marL="1257300" lvl="2" indent="-342900">
              <a:buFont typeface="Arial" panose="020B0604020202020204" pitchFamily="34" charset="0"/>
              <a:buChar char="•"/>
            </a:pPr>
            <a:r>
              <a:rPr lang="en-ZA" sz="2000" dirty="0">
                <a:latin typeface="Arial" panose="020B0604020202020204" pitchFamily="34" charset="0"/>
                <a:cs typeface="Arial" panose="020B0604020202020204" pitchFamily="34" charset="0"/>
              </a:rPr>
              <a:t> </a:t>
            </a:r>
            <a:r>
              <a:rPr lang="en-ZA" sz="2000" dirty="0" smtClean="0">
                <a:latin typeface="Arial" panose="020B0604020202020204" pitchFamily="34" charset="0"/>
                <a:cs typeface="Arial" panose="020B0604020202020204" pitchFamily="34" charset="0"/>
              </a:rPr>
              <a:t> Installation </a:t>
            </a:r>
            <a:r>
              <a:rPr lang="en-ZA" sz="2000" dirty="0">
                <a:latin typeface="Arial" panose="020B0604020202020204" pitchFamily="34" charset="0"/>
                <a:cs typeface="Arial" panose="020B0604020202020204" pitchFamily="34" charset="0"/>
              </a:rPr>
              <a:t>of reinforcement, </a:t>
            </a:r>
          </a:p>
          <a:p>
            <a:pPr marL="1257300" lvl="2" indent="-342900">
              <a:buFont typeface="Arial" panose="020B0604020202020204" pitchFamily="34" charset="0"/>
              <a:buChar char="•"/>
            </a:pPr>
            <a:r>
              <a:rPr lang="en-ZA" sz="2000" dirty="0">
                <a:latin typeface="Arial" panose="020B0604020202020204" pitchFamily="34" charset="0"/>
                <a:cs typeface="Arial" panose="020B0604020202020204" pitchFamily="34" charset="0"/>
              </a:rPr>
              <a:t> </a:t>
            </a:r>
            <a:r>
              <a:rPr lang="en-ZA" sz="2000" dirty="0" smtClean="0">
                <a:latin typeface="Arial" panose="020B0604020202020204" pitchFamily="34" charset="0"/>
                <a:cs typeface="Arial" panose="020B0604020202020204" pitchFamily="34" charset="0"/>
              </a:rPr>
              <a:t> Placing </a:t>
            </a:r>
            <a:r>
              <a:rPr lang="en-ZA" sz="2000" dirty="0">
                <a:latin typeface="Arial" panose="020B0604020202020204" pitchFamily="34" charset="0"/>
                <a:cs typeface="Arial" panose="020B0604020202020204" pitchFamily="34" charset="0"/>
              </a:rPr>
              <a:t>of steel shuttering and strengthening plates,</a:t>
            </a:r>
          </a:p>
          <a:p>
            <a:pPr marL="1257300" lvl="2" indent="-342900">
              <a:buFont typeface="Arial" panose="020B0604020202020204" pitchFamily="34" charset="0"/>
              <a:buChar char="•"/>
            </a:pPr>
            <a:r>
              <a:rPr lang="en-ZA" sz="2000" dirty="0">
                <a:latin typeface="Arial" panose="020B0604020202020204" pitchFamily="34" charset="0"/>
                <a:cs typeface="Arial" panose="020B0604020202020204" pitchFamily="34" charset="0"/>
              </a:rPr>
              <a:t> </a:t>
            </a:r>
            <a:r>
              <a:rPr lang="en-ZA" sz="2000" dirty="0" smtClean="0">
                <a:latin typeface="Arial" panose="020B0604020202020204" pitchFamily="34" charset="0"/>
                <a:cs typeface="Arial" panose="020B0604020202020204" pitchFamily="34" charset="0"/>
              </a:rPr>
              <a:t> Pre-wetting </a:t>
            </a:r>
            <a:r>
              <a:rPr lang="en-ZA" sz="2000" dirty="0">
                <a:latin typeface="Arial" panose="020B0604020202020204" pitchFamily="34" charset="0"/>
                <a:cs typeface="Arial" panose="020B0604020202020204" pitchFamily="34" charset="0"/>
              </a:rPr>
              <a:t>of concrete surfaces (by means of ponding), </a:t>
            </a:r>
          </a:p>
          <a:p>
            <a:pPr marL="1257300" lvl="2" indent="-342900">
              <a:buFont typeface="Arial" panose="020B0604020202020204" pitchFamily="34" charset="0"/>
              <a:buChar char="•"/>
            </a:pPr>
            <a:r>
              <a:rPr lang="en-ZA" sz="2000" dirty="0">
                <a:latin typeface="Arial" panose="020B0604020202020204" pitchFamily="34" charset="0"/>
                <a:cs typeface="Arial" panose="020B0604020202020204" pitchFamily="34" charset="0"/>
              </a:rPr>
              <a:t> </a:t>
            </a:r>
            <a:r>
              <a:rPr lang="en-ZA" sz="2000" dirty="0" smtClean="0">
                <a:latin typeface="Arial" panose="020B0604020202020204" pitchFamily="34" charset="0"/>
                <a:cs typeface="Arial" panose="020B0604020202020204" pitchFamily="34" charset="0"/>
              </a:rPr>
              <a:t> Casting </a:t>
            </a:r>
            <a:r>
              <a:rPr lang="en-ZA" sz="2000" dirty="0">
                <a:latin typeface="Arial" panose="020B0604020202020204" pitchFamily="34" charset="0"/>
                <a:cs typeface="Arial" panose="020B0604020202020204" pitchFamily="34" charset="0"/>
              </a:rPr>
              <a:t>beam, and </a:t>
            </a:r>
          </a:p>
          <a:p>
            <a:pPr marL="1257300" lvl="2" indent="-342900">
              <a:buFont typeface="Arial" panose="020B0604020202020204" pitchFamily="34" charset="0"/>
              <a:buChar char="•"/>
            </a:pPr>
            <a:r>
              <a:rPr lang="en-ZA" sz="2000" dirty="0">
                <a:latin typeface="Arial" panose="020B0604020202020204" pitchFamily="34" charset="0"/>
                <a:cs typeface="Arial" panose="020B0604020202020204" pitchFamily="34" charset="0"/>
              </a:rPr>
              <a:t> </a:t>
            </a:r>
            <a:r>
              <a:rPr lang="en-ZA" sz="2000" dirty="0" smtClean="0">
                <a:latin typeface="Arial" panose="020B0604020202020204" pitchFamily="34" charset="0"/>
                <a:cs typeface="Arial" panose="020B0604020202020204" pitchFamily="34" charset="0"/>
              </a:rPr>
              <a:t> Curing</a:t>
            </a:r>
            <a:r>
              <a:rPr lang="en-ZA" sz="2000"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ZA" sz="2000" dirty="0">
                <a:latin typeface="Arial" panose="020B0604020202020204" pitchFamily="34" charset="0"/>
                <a:cs typeface="Arial" panose="020B0604020202020204" pitchFamily="34" charset="0"/>
              </a:rPr>
              <a:t>	Installation, stressing and grouting of </a:t>
            </a:r>
            <a:r>
              <a:rPr lang="en-ZA" sz="2000" dirty="0" err="1">
                <a:latin typeface="Arial" panose="020B0604020202020204" pitchFamily="34" charset="0"/>
                <a:cs typeface="Arial" panose="020B0604020202020204" pitchFamily="34" charset="0"/>
              </a:rPr>
              <a:t>prestressed</a:t>
            </a:r>
            <a:r>
              <a:rPr lang="en-ZA" sz="2000" dirty="0">
                <a:latin typeface="Arial" panose="020B0604020202020204" pitchFamily="34" charset="0"/>
                <a:cs typeface="Arial" panose="020B0604020202020204" pitchFamily="34" charset="0"/>
              </a:rPr>
              <a:t> bars and ducts.</a:t>
            </a:r>
          </a:p>
        </p:txBody>
      </p:sp>
    </p:spTree>
    <p:extLst>
      <p:ext uri="{BB962C8B-B14F-4D97-AF65-F5344CB8AC3E}">
        <p14:creationId xmlns:p14="http://schemas.microsoft.com/office/powerpoint/2010/main" val="23479612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Structural Works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336358"/>
            <a:ext cx="11270299" cy="475964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spcBef>
                <a:spcPts val="200"/>
              </a:spcBef>
              <a:spcAft>
                <a:spcPts val="200"/>
              </a:spcAft>
            </a:pPr>
            <a:endParaRPr lang="en-ZA"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2" name="Picture 1"/>
          <p:cNvPicPr>
            <a:picLocks noChangeAspect="1"/>
          </p:cNvPicPr>
          <p:nvPr/>
        </p:nvPicPr>
        <p:blipFill>
          <a:blip r:embed="rId5"/>
          <a:stretch>
            <a:fillRect/>
          </a:stretch>
        </p:blipFill>
        <p:spPr>
          <a:xfrm>
            <a:off x="1357312" y="1014412"/>
            <a:ext cx="9477375" cy="4829175"/>
          </a:xfrm>
          <a:prstGeom prst="rect">
            <a:avLst/>
          </a:prstGeom>
        </p:spPr>
      </p:pic>
    </p:spTree>
    <p:extLst>
      <p:ext uri="{BB962C8B-B14F-4D97-AF65-F5344CB8AC3E}">
        <p14:creationId xmlns:p14="http://schemas.microsoft.com/office/powerpoint/2010/main" val="24909038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Structural Works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336358"/>
            <a:ext cx="11270299" cy="475964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spcBef>
                <a:spcPts val="200"/>
              </a:spcBef>
              <a:spcAft>
                <a:spcPts val="200"/>
              </a:spcAft>
            </a:pPr>
            <a:endParaRPr lang="en-ZA"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3" name="Picture 2"/>
          <p:cNvPicPr>
            <a:picLocks noChangeAspect="1"/>
          </p:cNvPicPr>
          <p:nvPr/>
        </p:nvPicPr>
        <p:blipFill>
          <a:blip r:embed="rId5"/>
          <a:stretch>
            <a:fillRect/>
          </a:stretch>
        </p:blipFill>
        <p:spPr>
          <a:xfrm>
            <a:off x="700087" y="1166812"/>
            <a:ext cx="10791825" cy="4524375"/>
          </a:xfrm>
          <a:prstGeom prst="rect">
            <a:avLst/>
          </a:prstGeom>
        </p:spPr>
      </p:pic>
    </p:spTree>
    <p:extLst>
      <p:ext uri="{BB962C8B-B14F-4D97-AF65-F5344CB8AC3E}">
        <p14:creationId xmlns:p14="http://schemas.microsoft.com/office/powerpoint/2010/main" val="18171618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Structural Works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336358"/>
            <a:ext cx="11270299" cy="475964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spcBef>
                <a:spcPts val="200"/>
              </a:spcBef>
              <a:spcAft>
                <a:spcPts val="200"/>
              </a:spcAft>
            </a:pPr>
            <a:endParaRPr lang="en-ZA"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
        <p:nvSpPr>
          <p:cNvPr id="3" name="Rectangle 2"/>
          <p:cNvSpPr/>
          <p:nvPr/>
        </p:nvSpPr>
        <p:spPr>
          <a:xfrm>
            <a:off x="561355" y="1757905"/>
            <a:ext cx="10345864" cy="3170099"/>
          </a:xfrm>
          <a:prstGeom prst="rect">
            <a:avLst/>
          </a:prstGeom>
        </p:spPr>
        <p:txBody>
          <a:bodyPr wrap="square">
            <a:spAutoFit/>
          </a:bodyPr>
          <a:lstStyle/>
          <a:p>
            <a:r>
              <a:rPr lang="en-ZA" sz="2000" dirty="0">
                <a:latin typeface="Arial" panose="020B0604020202020204" pitchFamily="34" charset="0"/>
                <a:cs typeface="Arial" panose="020B0604020202020204" pitchFamily="34" charset="0"/>
              </a:rPr>
              <a:t>Minor edge beam repair (B262-A Beams 1-6 &amp; B262-B Beams 2-6 Southbound Carriageway B262-A Beams 1-6 &amp; B262-B Beams 1-6 Northbound Carriageway</a:t>
            </a:r>
            <a:r>
              <a:rPr lang="en-ZA" sz="2000" dirty="0" smtClean="0">
                <a:latin typeface="Arial" panose="020B0604020202020204" pitchFamily="34" charset="0"/>
                <a:cs typeface="Arial" panose="020B0604020202020204" pitchFamily="34" charset="0"/>
              </a:rPr>
              <a:t>)</a:t>
            </a:r>
          </a:p>
          <a:p>
            <a:endParaRPr lang="en-ZA"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ZA" sz="2000" dirty="0">
                <a:latin typeface="Arial" panose="020B0604020202020204" pitchFamily="34" charset="0"/>
                <a:cs typeface="Arial" panose="020B0604020202020204" pitchFamily="34" charset="0"/>
              </a:rPr>
              <a:t>Preparation of concrete surfaces, inclusive of:</a:t>
            </a:r>
          </a:p>
          <a:p>
            <a:pPr marL="800100" lvl="1" indent="-342900">
              <a:buFont typeface="Arial" panose="020B0604020202020204" pitchFamily="34" charset="0"/>
              <a:buChar char="•"/>
            </a:pPr>
            <a:r>
              <a:rPr lang="en-ZA" sz="2000" dirty="0" smtClean="0">
                <a:latin typeface="Arial" panose="020B0604020202020204" pitchFamily="34" charset="0"/>
                <a:cs typeface="Arial" panose="020B0604020202020204" pitchFamily="34" charset="0"/>
              </a:rPr>
              <a:t>Mapping </a:t>
            </a:r>
            <a:r>
              <a:rPr lang="en-ZA" sz="2000" dirty="0">
                <a:latin typeface="Arial" panose="020B0604020202020204" pitchFamily="34" charset="0"/>
                <a:cs typeface="Arial" panose="020B0604020202020204" pitchFamily="34" charset="0"/>
              </a:rPr>
              <a:t>rebar and pre-stressing ducts, </a:t>
            </a:r>
          </a:p>
          <a:p>
            <a:pPr marL="800100" lvl="1" indent="-342900">
              <a:buFont typeface="Arial" panose="020B0604020202020204" pitchFamily="34" charset="0"/>
              <a:buChar char="•"/>
            </a:pPr>
            <a:r>
              <a:rPr lang="en-ZA" sz="2000" dirty="0" smtClean="0">
                <a:latin typeface="Arial" panose="020B0604020202020204" pitchFamily="34" charset="0"/>
                <a:cs typeface="Arial" panose="020B0604020202020204" pitchFamily="34" charset="0"/>
              </a:rPr>
              <a:t>Saw </a:t>
            </a:r>
            <a:r>
              <a:rPr lang="en-ZA" sz="2000" dirty="0">
                <a:latin typeface="Arial" panose="020B0604020202020204" pitchFamily="34" charset="0"/>
                <a:cs typeface="Arial" panose="020B0604020202020204" pitchFamily="34" charset="0"/>
              </a:rPr>
              <a:t>cutting repair edge, </a:t>
            </a:r>
          </a:p>
          <a:p>
            <a:pPr marL="800100" lvl="1" indent="-342900">
              <a:buFont typeface="Arial" panose="020B0604020202020204" pitchFamily="34" charset="0"/>
              <a:buChar char="•"/>
            </a:pPr>
            <a:r>
              <a:rPr lang="en-ZA" sz="2000" dirty="0" smtClean="0">
                <a:latin typeface="Arial" panose="020B0604020202020204" pitchFamily="34" charset="0"/>
                <a:cs typeface="Arial" panose="020B0604020202020204" pitchFamily="34" charset="0"/>
              </a:rPr>
              <a:t>High </a:t>
            </a:r>
            <a:r>
              <a:rPr lang="en-ZA" sz="2000" dirty="0">
                <a:latin typeface="Arial" panose="020B0604020202020204" pitchFamily="34" charset="0"/>
                <a:cs typeface="Arial" panose="020B0604020202020204" pitchFamily="34" charset="0"/>
              </a:rPr>
              <a:t>pressure water jetting, and </a:t>
            </a:r>
          </a:p>
          <a:p>
            <a:pPr marL="800100" lvl="1" indent="-342900">
              <a:buFont typeface="Arial" panose="020B0604020202020204" pitchFamily="34" charset="0"/>
              <a:buChar char="•"/>
            </a:pPr>
            <a:r>
              <a:rPr lang="en-ZA" sz="2000" dirty="0" smtClean="0">
                <a:latin typeface="Arial" panose="020B0604020202020204" pitchFamily="34" charset="0"/>
                <a:cs typeface="Arial" panose="020B0604020202020204" pitchFamily="34" charset="0"/>
              </a:rPr>
              <a:t>Grit </a:t>
            </a:r>
            <a:r>
              <a:rPr lang="en-ZA" sz="2000" dirty="0">
                <a:latin typeface="Arial" panose="020B0604020202020204" pitchFamily="34" charset="0"/>
                <a:cs typeface="Arial" panose="020B0604020202020204" pitchFamily="34" charset="0"/>
              </a:rPr>
              <a:t>blasting.</a:t>
            </a:r>
          </a:p>
          <a:p>
            <a:pPr marL="342900" indent="-342900">
              <a:buFont typeface="Arial" panose="020B0604020202020204" pitchFamily="34" charset="0"/>
              <a:buChar char="–"/>
            </a:pPr>
            <a:r>
              <a:rPr lang="en-ZA" sz="2000" dirty="0" smtClean="0">
                <a:latin typeface="Arial" panose="020B0604020202020204" pitchFamily="34" charset="0"/>
                <a:cs typeface="Arial" panose="020B0604020202020204" pitchFamily="34" charset="0"/>
              </a:rPr>
              <a:t>Straightening </a:t>
            </a:r>
            <a:r>
              <a:rPr lang="en-ZA" sz="2000" dirty="0">
                <a:latin typeface="Arial" panose="020B0604020202020204" pitchFamily="34" charset="0"/>
                <a:cs typeface="Arial" panose="020B0604020202020204" pitchFamily="34" charset="0"/>
              </a:rPr>
              <a:t>of existing rebar and splicing of new rebar where required.</a:t>
            </a:r>
          </a:p>
          <a:p>
            <a:pPr marL="342900" indent="-342900">
              <a:buFont typeface="Arial" panose="020B0604020202020204" pitchFamily="34" charset="0"/>
              <a:buChar char="–"/>
            </a:pPr>
            <a:r>
              <a:rPr lang="en-ZA" sz="2000" dirty="0" smtClean="0">
                <a:latin typeface="Arial" panose="020B0604020202020204" pitchFamily="34" charset="0"/>
                <a:cs typeface="Arial" panose="020B0604020202020204" pitchFamily="34" charset="0"/>
              </a:rPr>
              <a:t>Re-profiling </a:t>
            </a:r>
            <a:r>
              <a:rPr lang="en-ZA" sz="2000" dirty="0">
                <a:latin typeface="Arial" panose="020B0604020202020204" pitchFamily="34" charset="0"/>
                <a:cs typeface="Arial" panose="020B0604020202020204" pitchFamily="34" charset="0"/>
              </a:rPr>
              <a:t>of longitudinal beams using shrinkage compensating cementitious grout.</a:t>
            </a:r>
          </a:p>
        </p:txBody>
      </p:sp>
    </p:spTree>
    <p:extLst>
      <p:ext uri="{BB962C8B-B14F-4D97-AF65-F5344CB8AC3E}">
        <p14:creationId xmlns:p14="http://schemas.microsoft.com/office/powerpoint/2010/main" val="24066155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Structural Works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2702011" y="1375719"/>
            <a:ext cx="6557319" cy="3739206"/>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spcBef>
                <a:spcPts val="200"/>
              </a:spcBef>
              <a:spcAft>
                <a:spcPts val="200"/>
              </a:spcAft>
            </a:pPr>
            <a:endParaRPr lang="en-ZA"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3" name="Picture 2"/>
          <p:cNvPicPr>
            <a:picLocks noChangeAspect="1"/>
          </p:cNvPicPr>
          <p:nvPr/>
        </p:nvPicPr>
        <p:blipFill>
          <a:blip r:embed="rId5"/>
          <a:stretch>
            <a:fillRect/>
          </a:stretch>
        </p:blipFill>
        <p:spPr>
          <a:xfrm>
            <a:off x="1969756" y="1894703"/>
            <a:ext cx="7816795" cy="3022901"/>
          </a:xfrm>
          <a:prstGeom prst="rect">
            <a:avLst/>
          </a:prstGeom>
        </p:spPr>
      </p:pic>
    </p:spTree>
    <p:extLst>
      <p:ext uri="{BB962C8B-B14F-4D97-AF65-F5344CB8AC3E}">
        <p14:creationId xmlns:p14="http://schemas.microsoft.com/office/powerpoint/2010/main" val="23245382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Structural Works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2702011" y="1375719"/>
            <a:ext cx="6557319" cy="3739206"/>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spcBef>
                <a:spcPts val="200"/>
              </a:spcBef>
              <a:spcAft>
                <a:spcPts val="200"/>
              </a:spcAft>
            </a:pPr>
            <a:endParaRPr lang="en-ZA"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6" name="Picture 5"/>
          <p:cNvPicPr>
            <a:picLocks noChangeAspect="1"/>
          </p:cNvPicPr>
          <p:nvPr/>
        </p:nvPicPr>
        <p:blipFill>
          <a:blip r:embed="rId5"/>
          <a:stretch>
            <a:fillRect/>
          </a:stretch>
        </p:blipFill>
        <p:spPr>
          <a:xfrm>
            <a:off x="2064847" y="1911177"/>
            <a:ext cx="8147278" cy="3130379"/>
          </a:xfrm>
          <a:prstGeom prst="rect">
            <a:avLst/>
          </a:prstGeom>
        </p:spPr>
      </p:pic>
    </p:spTree>
    <p:extLst>
      <p:ext uri="{BB962C8B-B14F-4D97-AF65-F5344CB8AC3E}">
        <p14:creationId xmlns:p14="http://schemas.microsoft.com/office/powerpoint/2010/main" val="34032157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Structural Works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2702011" y="1375719"/>
            <a:ext cx="6557319" cy="3739206"/>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spcBef>
                <a:spcPts val="200"/>
              </a:spcBef>
              <a:spcAft>
                <a:spcPts val="200"/>
              </a:spcAft>
            </a:pPr>
            <a:endParaRPr lang="en-ZA"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5" name="Picture 4"/>
          <p:cNvPicPr>
            <a:picLocks noChangeAspect="1"/>
          </p:cNvPicPr>
          <p:nvPr/>
        </p:nvPicPr>
        <p:blipFill>
          <a:blip r:embed="rId5"/>
          <a:stretch>
            <a:fillRect/>
          </a:stretch>
        </p:blipFill>
        <p:spPr>
          <a:xfrm>
            <a:off x="2314340" y="1738185"/>
            <a:ext cx="7338508" cy="3376740"/>
          </a:xfrm>
          <a:prstGeom prst="rect">
            <a:avLst/>
          </a:prstGeom>
        </p:spPr>
      </p:pic>
    </p:spTree>
    <p:extLst>
      <p:ext uri="{BB962C8B-B14F-4D97-AF65-F5344CB8AC3E}">
        <p14:creationId xmlns:p14="http://schemas.microsoft.com/office/powerpoint/2010/main" val="37793543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Structural Works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2702011" y="1375719"/>
            <a:ext cx="6557319" cy="3739206"/>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spcBef>
                <a:spcPts val="200"/>
              </a:spcBef>
              <a:spcAft>
                <a:spcPts val="200"/>
              </a:spcAft>
            </a:pPr>
            <a:endParaRPr lang="en-ZA"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2" name="Picture 1"/>
          <p:cNvPicPr>
            <a:picLocks noChangeAspect="1"/>
          </p:cNvPicPr>
          <p:nvPr/>
        </p:nvPicPr>
        <p:blipFill>
          <a:blip r:embed="rId5"/>
          <a:stretch>
            <a:fillRect/>
          </a:stretch>
        </p:blipFill>
        <p:spPr>
          <a:xfrm>
            <a:off x="2376862" y="1756718"/>
            <a:ext cx="7294102" cy="3442644"/>
          </a:xfrm>
          <a:prstGeom prst="rect">
            <a:avLst/>
          </a:prstGeom>
        </p:spPr>
      </p:pic>
    </p:spTree>
    <p:extLst>
      <p:ext uri="{BB962C8B-B14F-4D97-AF65-F5344CB8AC3E}">
        <p14:creationId xmlns:p14="http://schemas.microsoft.com/office/powerpoint/2010/main" val="1771490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3"/>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4"/>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Quantities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148420"/>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endParaRPr lang="en-US" dirty="0" smtClean="0"/>
          </a:p>
          <a:p>
            <a:pPr marL="0" lvl="0" indent="0">
              <a:buNone/>
            </a:pPr>
            <a:endParaRPr lang="en-US" dirty="0"/>
          </a:p>
          <a:p>
            <a:pPr lvl="0"/>
            <a:endParaRPr lang="en-US"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graphicFrame>
        <p:nvGraphicFramePr>
          <p:cNvPr id="4" name="Object 3"/>
          <p:cNvGraphicFramePr>
            <a:graphicFrameLocks noChangeAspect="1"/>
          </p:cNvGraphicFramePr>
          <p:nvPr>
            <p:extLst>
              <p:ext uri="{D42A27DB-BD31-4B8C-83A1-F6EECF244321}">
                <p14:modId xmlns:p14="http://schemas.microsoft.com/office/powerpoint/2010/main" val="2610090440"/>
              </p:ext>
            </p:extLst>
          </p:nvPr>
        </p:nvGraphicFramePr>
        <p:xfrm>
          <a:off x="894673" y="1594750"/>
          <a:ext cx="8544088" cy="3240861"/>
        </p:xfrm>
        <a:graphic>
          <a:graphicData uri="http://schemas.openxmlformats.org/presentationml/2006/ole">
            <mc:AlternateContent xmlns:mc="http://schemas.openxmlformats.org/markup-compatibility/2006">
              <mc:Choice xmlns:v="urn:schemas-microsoft-com:vml" Requires="v">
                <p:oleObj spid="_x0000_s1046" name="Worksheet" r:id="rId7" imgW="4972012" imgH="1885950" progId="Excel.Sheet.12">
                  <p:embed/>
                </p:oleObj>
              </mc:Choice>
              <mc:Fallback>
                <p:oleObj name="Worksheet" r:id="rId7" imgW="4972012" imgH="1885950" progId="Excel.Sheet.12">
                  <p:embed/>
                  <p:pic>
                    <p:nvPicPr>
                      <p:cNvPr id="0" name=""/>
                      <p:cNvPicPr/>
                      <p:nvPr/>
                    </p:nvPicPr>
                    <p:blipFill>
                      <a:blip r:embed="rId8"/>
                      <a:stretch>
                        <a:fillRect/>
                      </a:stretch>
                    </p:blipFill>
                    <p:spPr>
                      <a:xfrm>
                        <a:off x="894673" y="1594750"/>
                        <a:ext cx="8544088" cy="3240861"/>
                      </a:xfrm>
                      <a:prstGeom prst="rect">
                        <a:avLst/>
                      </a:prstGeom>
                    </p:spPr>
                  </p:pic>
                </p:oleObj>
              </mc:Fallback>
            </mc:AlternateContent>
          </a:graphicData>
        </a:graphic>
      </p:graphicFrame>
    </p:spTree>
    <p:extLst>
      <p:ext uri="{BB962C8B-B14F-4D97-AF65-F5344CB8AC3E}">
        <p14:creationId xmlns:p14="http://schemas.microsoft.com/office/powerpoint/2010/main" val="4282299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0969634" y="102558"/>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04650" y="6246648"/>
            <a:ext cx="1062359" cy="474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txBox="1">
            <a:spLocks/>
          </p:cNvSpPr>
          <p:nvPr/>
        </p:nvSpPr>
        <p:spPr>
          <a:xfrm>
            <a:off x="520409" y="1029057"/>
            <a:ext cx="11276013" cy="2387600"/>
          </a:xfrm>
          <a:prstGeom prst="rect">
            <a:avLst/>
          </a:prstGeom>
        </p:spPr>
        <p:txBody>
          <a:bodyPr vert="horz" lIns="0" tIns="45720" rIns="0" bIns="45720" rtlCol="0" anchor="b">
            <a:normAutofit/>
          </a:bodyPr>
          <a:lstStyle>
            <a:lvl1pPr algn="l" defTabSz="914354" rtl="0" eaLnBrk="1" latinLnBrk="0" hangingPunct="1">
              <a:lnSpc>
                <a:spcPct val="90000"/>
              </a:lnSpc>
              <a:spcBef>
                <a:spcPct val="0"/>
              </a:spcBef>
              <a:buNone/>
              <a:defRPr sz="5400" b="0" i="0" kern="1200">
                <a:solidFill>
                  <a:schemeClr val="bg1"/>
                </a:solidFill>
                <a:latin typeface="Arial" charset="0"/>
                <a:ea typeface="Arial" charset="0"/>
                <a:cs typeface="Arial" charset="0"/>
              </a:defRPr>
            </a:lvl1pPr>
          </a:lstStyle>
          <a:p>
            <a:pPr lvl="0"/>
            <a:r>
              <a:rPr lang="en-ZA" b="1" dirty="0">
                <a:solidFill>
                  <a:srgbClr val="FFFFFF"/>
                </a:solidFill>
              </a:rPr>
              <a:t>Tendering Procedures</a:t>
            </a:r>
            <a:endParaRPr kumimoji="0" lang="en-US" sz="5400" b="1" i="0" u="none" strike="noStrike" kern="1200" cap="none" spc="0" normalizeH="0" baseline="0" noProof="0" dirty="0">
              <a:ln>
                <a:noFill/>
              </a:ln>
              <a:solidFill>
                <a:srgbClr val="FFFFFF"/>
              </a:solidFill>
              <a:effectLst/>
              <a:uLnTx/>
              <a:uFillTx/>
              <a:latin typeface="Arial" charset="0"/>
              <a:cs typeface="Arial" charset="0"/>
            </a:endParaRPr>
          </a:p>
        </p:txBody>
      </p:sp>
      <p:sp>
        <p:nvSpPr>
          <p:cNvPr id="10"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10585855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en-US" b="1" dirty="0">
                <a:solidFill>
                  <a:srgbClr val="0000FF"/>
                </a:solidFill>
              </a:rPr>
              <a:t>Tender Documents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148420"/>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r>
              <a:rPr lang="en-ZA" dirty="0"/>
              <a:t>Volume 1:	The Conditions of Contract - FIDIC</a:t>
            </a:r>
          </a:p>
          <a:p>
            <a:pPr lvl="0"/>
            <a:r>
              <a:rPr lang="en-ZA" dirty="0"/>
              <a:t>Volume 2:	The COLTO Standard Specifications </a:t>
            </a:r>
          </a:p>
          <a:p>
            <a:pPr lvl="0"/>
            <a:r>
              <a:rPr lang="en-ZA" dirty="0"/>
              <a:t>Volume 3:	The Project Document, containing the tender notice, Conditions of 			Tender, Tender Data, Returnable Schedules, general and particular 			conditions of contract, project specifications, Pricing Schedule, Form 		of offer and Site Information, is issued by the Employer  </a:t>
            </a:r>
          </a:p>
          <a:p>
            <a:pPr lvl="0"/>
            <a:r>
              <a:rPr lang="en-ZA" dirty="0"/>
              <a:t>Volume 4:	The road works drawings</a:t>
            </a:r>
          </a:p>
          <a:p>
            <a:pPr lvl="0"/>
            <a:r>
              <a:rPr lang="en-ZA" dirty="0"/>
              <a:t>Volume 5:	The structural </a:t>
            </a:r>
            <a:r>
              <a:rPr lang="en-ZA" dirty="0" smtClean="0"/>
              <a:t>drawings </a:t>
            </a:r>
            <a:endParaRPr lang="en-ZA" dirty="0"/>
          </a:p>
          <a:p>
            <a:pPr lvl="0"/>
            <a:r>
              <a:rPr lang="en-ZA" dirty="0" smtClean="0"/>
              <a:t>Volume </a:t>
            </a:r>
            <a:r>
              <a:rPr lang="en-ZA" dirty="0"/>
              <a:t>6:	Materials investigation and </a:t>
            </a:r>
            <a:r>
              <a:rPr lang="en-ZA" dirty="0" smtClean="0"/>
              <a:t>utilisation (</a:t>
            </a:r>
            <a:r>
              <a:rPr lang="en-ZA" b="1" i="1" dirty="0" smtClean="0"/>
              <a:t>No dedicated Volume 6</a:t>
            </a:r>
            <a:r>
              <a:rPr lang="en-ZA" dirty="0" smtClean="0"/>
              <a:t>).</a:t>
            </a:r>
          </a:p>
          <a:p>
            <a:pPr lvl="0"/>
            <a:r>
              <a:rPr lang="fr-FR" dirty="0"/>
              <a:t>Volume 7: </a:t>
            </a:r>
            <a:r>
              <a:rPr lang="fr-FR" dirty="0" smtClean="0"/>
              <a:t>  Environmental </a:t>
            </a:r>
            <a:r>
              <a:rPr lang="fr-FR" dirty="0"/>
              <a:t>Management Plan </a:t>
            </a:r>
            <a:r>
              <a:rPr lang="fr-FR" dirty="0" smtClean="0"/>
              <a:t>report (</a:t>
            </a:r>
            <a:r>
              <a:rPr lang="fr-FR" b="1" i="1" dirty="0" smtClean="0"/>
              <a:t>Included under Volume 3</a:t>
            </a:r>
            <a:r>
              <a:rPr lang="fr-FR" dirty="0" smtClean="0"/>
              <a:t>).</a:t>
            </a:r>
            <a:endParaRPr lang="en-US" dirty="0"/>
          </a:p>
          <a:p>
            <a:pPr lvl="0"/>
            <a:endParaRPr lang="en-US"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29253785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en-US" b="1" dirty="0">
                <a:solidFill>
                  <a:srgbClr val="0000FF"/>
                </a:solidFill>
              </a:rPr>
              <a:t>Volume 3 Tender Document</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148420"/>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endParaRPr lang="fr-FR" dirty="0" smtClean="0"/>
          </a:p>
          <a:p>
            <a:pPr lvl="0"/>
            <a:endParaRPr lang="fr-FR" dirty="0"/>
          </a:p>
          <a:p>
            <a:pPr marL="0" lvl="0" indent="0">
              <a:buNone/>
            </a:pPr>
            <a:endParaRPr lang="en-US" dirty="0"/>
          </a:p>
        </p:txBody>
      </p:sp>
      <p:sp>
        <p:nvSpPr>
          <p:cNvPr id="12" name="Content Placeholder 2"/>
          <p:cNvSpPr txBox="1">
            <a:spLocks/>
          </p:cNvSpPr>
          <p:nvPr/>
        </p:nvSpPr>
        <p:spPr>
          <a:xfrm>
            <a:off x="600425" y="1201776"/>
            <a:ext cx="11270299" cy="5019992"/>
          </a:xfrm>
          <a:prstGeom prst="rect">
            <a:avLst/>
          </a:prstGeom>
        </p:spPr>
        <p:txBody>
          <a:bodyPr vert="horz" lIns="0" tIns="0" rIns="0" bIns="0" rtlCol="0">
            <a:normAutofit fontScale="32500" lnSpcReduction="20000"/>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r>
              <a:rPr kumimoji="0" lang="en-US" sz="6200" b="0" i="0" u="none" strike="noStrike" kern="1200" cap="none" spc="0" normalizeH="0" baseline="0" noProof="0" dirty="0" smtClean="0">
                <a:ln>
                  <a:noFill/>
                </a:ln>
                <a:solidFill>
                  <a:srgbClr val="000000"/>
                </a:solidFill>
                <a:effectLst/>
                <a:uLnTx/>
                <a:uFillTx/>
                <a:latin typeface="Arial" charset="0"/>
                <a:cs typeface="Arial" charset="0"/>
              </a:rPr>
              <a:t>The tender documents issued by the Employer comprise:</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endParaRPr kumimoji="0" lang="en-US" sz="3100" b="0" i="0" u="none" strike="noStrike" kern="1200" cap="none" spc="0" normalizeH="0" baseline="0" noProof="0" dirty="0" smtClean="0">
              <a:ln>
                <a:noFill/>
              </a:ln>
              <a:solidFill>
                <a:srgbClr val="000000"/>
              </a:solidFill>
              <a:effectLst/>
              <a:uLnTx/>
              <a:uFillTx/>
              <a:latin typeface="Arial" charset="0"/>
              <a:cs typeface="Arial" charset="0"/>
            </a:endParaRP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1" i="0" u="none" strike="noStrike" kern="1200" cap="none" spc="0" normalizeH="0" baseline="0" noProof="0" dirty="0" smtClean="0">
                <a:ln>
                  <a:noFill/>
                </a:ln>
                <a:solidFill>
                  <a:srgbClr val="000000"/>
                </a:solidFill>
                <a:effectLst/>
                <a:uLnTx/>
                <a:uFillTx/>
                <a:latin typeface="Arial" charset="0"/>
                <a:cs typeface="Arial" charset="0"/>
              </a:rPr>
              <a:t>Part T1: Tendering Procedures</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0" i="0" u="none" strike="noStrike" kern="1200" cap="none" spc="0" normalizeH="0" baseline="0" noProof="0" dirty="0" smtClean="0">
                <a:ln>
                  <a:noFill/>
                </a:ln>
                <a:solidFill>
                  <a:srgbClr val="000000"/>
                </a:solidFill>
                <a:effectLst/>
                <a:uLnTx/>
                <a:uFillTx/>
                <a:latin typeface="Arial" charset="0"/>
                <a:cs typeface="Arial" charset="0"/>
              </a:rPr>
              <a:t>T1.1 Tender notice and invitation to tender		</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0" i="0" u="none" strike="noStrike" kern="1200" cap="none" spc="0" normalizeH="0" baseline="0" noProof="0" dirty="0" smtClean="0">
                <a:ln>
                  <a:noFill/>
                </a:ln>
                <a:solidFill>
                  <a:srgbClr val="000000"/>
                </a:solidFill>
                <a:effectLst/>
                <a:uLnTx/>
                <a:uFillTx/>
                <a:latin typeface="Arial" charset="0"/>
                <a:cs typeface="Arial" charset="0"/>
              </a:rPr>
              <a:t>T1.2 Tender data			</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endParaRPr kumimoji="0" lang="en-US" sz="3400" b="0" i="0" u="none" strike="noStrike" kern="1200" cap="none" spc="0" normalizeH="0" baseline="0" noProof="0" dirty="0" smtClean="0">
              <a:ln>
                <a:noFill/>
              </a:ln>
              <a:solidFill>
                <a:srgbClr val="000000"/>
              </a:solidFill>
              <a:effectLst/>
              <a:uLnTx/>
              <a:uFillTx/>
              <a:latin typeface="Arial" charset="0"/>
              <a:cs typeface="Arial" charset="0"/>
            </a:endParaRP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1" i="0" u="none" strike="noStrike" kern="1200" cap="none" spc="0" normalizeH="0" baseline="0" noProof="0" dirty="0" smtClean="0">
                <a:ln>
                  <a:noFill/>
                </a:ln>
                <a:solidFill>
                  <a:srgbClr val="000000"/>
                </a:solidFill>
                <a:effectLst/>
                <a:uLnTx/>
                <a:uFillTx/>
                <a:latin typeface="Arial" charset="0"/>
                <a:cs typeface="Arial" charset="0"/>
              </a:rPr>
              <a:t>Part T2: Returnable Schedules</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0" i="0" u="none" strike="noStrike" kern="1200" cap="none" spc="0" normalizeH="0" baseline="0" noProof="0" dirty="0" smtClean="0">
                <a:ln>
                  <a:noFill/>
                </a:ln>
                <a:solidFill>
                  <a:srgbClr val="000000"/>
                </a:solidFill>
                <a:effectLst/>
                <a:uLnTx/>
                <a:uFillTx/>
                <a:latin typeface="Arial" charset="0"/>
                <a:cs typeface="Arial" charset="0"/>
              </a:rPr>
              <a:t>T2.1 List of returnable documents		</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0" i="0" u="none" strike="noStrike" kern="1200" cap="none" spc="0" normalizeH="0" baseline="0" noProof="0" dirty="0" smtClean="0">
                <a:ln>
                  <a:noFill/>
                </a:ln>
                <a:solidFill>
                  <a:srgbClr val="000000"/>
                </a:solidFill>
                <a:effectLst/>
                <a:uLnTx/>
                <a:uFillTx/>
                <a:latin typeface="Arial" charset="0"/>
                <a:cs typeface="Arial" charset="0"/>
              </a:rPr>
              <a:t>T2.2 Returnable schedules			</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endParaRPr kumimoji="0" lang="en-US" sz="3400" b="0" i="0" u="none" strike="noStrike" kern="1200" cap="none" spc="0" normalizeH="0" baseline="0" noProof="0" dirty="0" smtClean="0">
              <a:ln>
                <a:noFill/>
              </a:ln>
              <a:solidFill>
                <a:srgbClr val="000000"/>
              </a:solidFill>
              <a:effectLst/>
              <a:uLnTx/>
              <a:uFillTx/>
              <a:latin typeface="Arial" charset="0"/>
              <a:cs typeface="Arial" charset="0"/>
            </a:endParaRP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1" i="0" u="none" strike="noStrike" kern="1200" cap="none" spc="0" normalizeH="0" baseline="0" noProof="0" dirty="0" smtClean="0">
                <a:ln>
                  <a:noFill/>
                </a:ln>
                <a:solidFill>
                  <a:srgbClr val="000000"/>
                </a:solidFill>
                <a:effectLst/>
                <a:uLnTx/>
                <a:uFillTx/>
                <a:latin typeface="Arial" charset="0"/>
                <a:cs typeface="Arial" charset="0"/>
              </a:rPr>
              <a:t>Part C1: Agreements and contract data </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0" i="0" u="none" strike="noStrike" kern="1200" cap="none" spc="0" normalizeH="0" baseline="0" noProof="0" dirty="0" smtClean="0">
                <a:ln>
                  <a:noFill/>
                </a:ln>
                <a:solidFill>
                  <a:srgbClr val="000000"/>
                </a:solidFill>
                <a:effectLst/>
                <a:uLnTx/>
                <a:uFillTx/>
                <a:latin typeface="Arial" charset="0"/>
                <a:cs typeface="Arial" charset="0"/>
              </a:rPr>
              <a:t>C1.1 Form of offer and acceptance		</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0" i="0" u="none" strike="noStrike" kern="1200" cap="none" spc="0" normalizeH="0" baseline="0" noProof="0" dirty="0" smtClean="0">
                <a:ln>
                  <a:noFill/>
                </a:ln>
                <a:solidFill>
                  <a:srgbClr val="000000"/>
                </a:solidFill>
                <a:effectLst/>
                <a:uLnTx/>
                <a:uFillTx/>
                <a:latin typeface="Arial" charset="0"/>
                <a:cs typeface="Arial" charset="0"/>
              </a:rPr>
              <a:t>C1.2 Contract data			</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endParaRPr kumimoji="0" lang="en-US" sz="3400" b="0" i="0" u="none" strike="noStrike" kern="1200" cap="none" spc="0" normalizeH="0" baseline="0" noProof="0" dirty="0" smtClean="0">
              <a:ln>
                <a:noFill/>
              </a:ln>
              <a:solidFill>
                <a:srgbClr val="000000"/>
              </a:solidFill>
              <a:effectLst/>
              <a:uLnTx/>
              <a:uFillTx/>
              <a:latin typeface="Arial" charset="0"/>
              <a:cs typeface="Arial" charset="0"/>
            </a:endParaRP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1" i="0" u="none" strike="noStrike" kern="1200" cap="none" spc="0" normalizeH="0" baseline="0" noProof="0" dirty="0" smtClean="0">
                <a:ln>
                  <a:noFill/>
                </a:ln>
                <a:solidFill>
                  <a:srgbClr val="000000"/>
                </a:solidFill>
                <a:effectLst/>
                <a:uLnTx/>
                <a:uFillTx/>
                <a:latin typeface="Arial" charset="0"/>
                <a:cs typeface="Arial" charset="0"/>
              </a:rPr>
              <a:t>Part C2: Pricing data</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0" i="0" u="none" strike="noStrike" kern="1200" cap="none" spc="0" normalizeH="0" baseline="0" noProof="0" dirty="0" smtClean="0">
                <a:ln>
                  <a:noFill/>
                </a:ln>
                <a:solidFill>
                  <a:srgbClr val="000000"/>
                </a:solidFill>
                <a:effectLst/>
                <a:uLnTx/>
                <a:uFillTx/>
                <a:latin typeface="Arial" charset="0"/>
                <a:cs typeface="Arial" charset="0"/>
              </a:rPr>
              <a:t>C2.1 Pricing instructions (assumptions)		</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0" i="0" u="none" strike="noStrike" kern="1200" cap="none" spc="0" normalizeH="0" baseline="0" noProof="0" dirty="0" smtClean="0">
                <a:ln>
                  <a:noFill/>
                </a:ln>
                <a:solidFill>
                  <a:srgbClr val="000000"/>
                </a:solidFill>
                <a:effectLst/>
                <a:uLnTx/>
                <a:uFillTx/>
                <a:latin typeface="Arial" charset="0"/>
                <a:cs typeface="Arial" charset="0"/>
              </a:rPr>
              <a:t>C2.2 Pricing Schedules / Bills of Quantities		</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endParaRPr kumimoji="0" lang="en-US" sz="3400" b="0" i="0" u="none" strike="noStrike" kern="1200" cap="none" spc="0" normalizeH="0" baseline="0" noProof="0" dirty="0" smtClean="0">
              <a:ln>
                <a:noFill/>
              </a:ln>
              <a:solidFill>
                <a:srgbClr val="000000"/>
              </a:solidFill>
              <a:effectLst/>
              <a:uLnTx/>
              <a:uFillTx/>
              <a:latin typeface="Arial" charset="0"/>
              <a:cs typeface="Arial" charset="0"/>
            </a:endParaRP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1" i="0" u="none" strike="noStrike" kern="1200" cap="none" spc="0" normalizeH="0" baseline="0" noProof="0" dirty="0" smtClean="0">
                <a:ln>
                  <a:noFill/>
                </a:ln>
                <a:solidFill>
                  <a:srgbClr val="000000"/>
                </a:solidFill>
                <a:effectLst/>
                <a:uLnTx/>
                <a:uFillTx/>
                <a:latin typeface="Arial" charset="0"/>
                <a:cs typeface="Arial" charset="0"/>
              </a:rPr>
              <a:t>Part C3: Scope of work</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0" i="0" u="none" strike="noStrike" kern="1200" cap="none" spc="0" normalizeH="0" baseline="0" noProof="0" dirty="0" smtClean="0">
                <a:ln>
                  <a:noFill/>
                </a:ln>
                <a:solidFill>
                  <a:srgbClr val="000000"/>
                </a:solidFill>
                <a:effectLst/>
                <a:uLnTx/>
                <a:uFillTx/>
                <a:latin typeface="Arial" charset="0"/>
                <a:cs typeface="Arial" charset="0"/>
              </a:rPr>
              <a:t>C3 Scope of work			</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endParaRPr kumimoji="0" lang="en-US" sz="3400" b="0" i="0" u="none" strike="noStrike" kern="1200" cap="none" spc="0" normalizeH="0" baseline="0" noProof="0" dirty="0" smtClean="0">
              <a:ln>
                <a:noFill/>
              </a:ln>
              <a:solidFill>
                <a:srgbClr val="000000"/>
              </a:solidFill>
              <a:effectLst/>
              <a:uLnTx/>
              <a:uFillTx/>
              <a:latin typeface="Arial" charset="0"/>
              <a:cs typeface="Arial" charset="0"/>
            </a:endParaRP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1" i="0" u="none" strike="noStrike" kern="1200" cap="none" spc="0" normalizeH="0" baseline="0" noProof="0" dirty="0" smtClean="0">
                <a:ln>
                  <a:noFill/>
                </a:ln>
                <a:solidFill>
                  <a:srgbClr val="000000"/>
                </a:solidFill>
                <a:effectLst/>
                <a:uLnTx/>
                <a:uFillTx/>
                <a:latin typeface="Arial" charset="0"/>
                <a:cs typeface="Arial" charset="0"/>
              </a:rPr>
              <a:t>Part C4: Site Information</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0" i="0" u="none" strike="noStrike" kern="1200" cap="none" spc="0" normalizeH="0" baseline="0" noProof="0" dirty="0" smtClean="0">
                <a:ln>
                  <a:noFill/>
                </a:ln>
                <a:solidFill>
                  <a:srgbClr val="000000"/>
                </a:solidFill>
                <a:effectLst/>
                <a:uLnTx/>
                <a:uFillTx/>
                <a:latin typeface="Arial" charset="0"/>
                <a:cs typeface="Arial" charset="0"/>
              </a:rPr>
              <a:t>C4 Site Information			</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endParaRPr kumimoji="0" lang="en-US" sz="3400" b="0" i="0" u="none" strike="noStrike" kern="1200" cap="none" spc="0" normalizeH="0" baseline="0" noProof="0" dirty="0" smtClean="0">
              <a:ln>
                <a:noFill/>
              </a:ln>
              <a:solidFill>
                <a:srgbClr val="000000"/>
              </a:solidFill>
              <a:effectLst/>
              <a:uLnTx/>
              <a:uFillTx/>
              <a:latin typeface="Arial" charset="0"/>
              <a:cs typeface="Arial" charset="0"/>
            </a:endParaRP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3400" b="1" i="0" u="none" strike="noStrike" kern="1200" cap="none" spc="0" normalizeH="0" baseline="0" noProof="0" dirty="0" smtClean="0">
                <a:ln>
                  <a:noFill/>
                </a:ln>
                <a:solidFill>
                  <a:srgbClr val="000000"/>
                </a:solidFill>
                <a:effectLst/>
                <a:uLnTx/>
                <a:uFillTx/>
                <a:latin typeface="Arial" charset="0"/>
                <a:cs typeface="Arial" charset="0"/>
              </a:rPr>
              <a:t>Part C5: Annexures</a:t>
            </a:r>
            <a:r>
              <a:rPr kumimoji="0" lang="en-US" sz="3400" b="0" i="0" u="none" strike="noStrike" kern="1200" cap="none" spc="0" normalizeH="0" baseline="0" noProof="0" dirty="0" smtClean="0">
                <a:ln>
                  <a:noFill/>
                </a:ln>
                <a:solidFill>
                  <a:srgbClr val="000000"/>
                </a:solidFill>
                <a:effectLst/>
                <a:uLnTx/>
                <a:uFillTx/>
                <a:latin typeface="Arial" charset="0"/>
                <a:cs typeface="Arial" charset="0"/>
              </a:rPr>
              <a:t>	</a:t>
            </a:r>
            <a:r>
              <a:rPr kumimoji="0" lang="en-US" sz="3100" b="0" i="0" u="none" strike="noStrike" kern="1200" cap="none" spc="0" normalizeH="0" baseline="0" noProof="0" dirty="0" smtClean="0">
                <a:ln>
                  <a:noFill/>
                </a:ln>
                <a:solidFill>
                  <a:srgbClr val="000000"/>
                </a:solidFill>
                <a:effectLst/>
                <a:uLnTx/>
                <a:uFillTx/>
                <a:latin typeface="Arial" charset="0"/>
                <a:cs typeface="Arial" charset="0"/>
              </a:rPr>
              <a:t>		</a:t>
            </a: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228589" marR="0" lvl="0" indent="-228589" algn="l" defTabSz="914354" rtl="0" eaLnBrk="1" fontAlgn="auto" latinLnBrk="0" hangingPunct="1">
              <a:lnSpc>
                <a:spcPct val="100000"/>
              </a:lnSpc>
              <a:spcBef>
                <a:spcPts val="300"/>
              </a:spcBef>
              <a:spcAft>
                <a:spcPts val="0"/>
              </a:spcAft>
              <a:buClrTx/>
              <a:buSzTx/>
              <a:buFont typeface="Symbol" panose="05050102010706020507" pitchFamily="18" charset="2"/>
              <a:buChar char="-"/>
              <a:tabLst/>
              <a:defRPr/>
            </a:pPr>
            <a:r>
              <a:rPr kumimoji="0" lang="en-US" sz="5500" b="0" i="0" u="none" strike="noStrike" kern="1200" cap="none" spc="0" normalizeH="0" baseline="0" noProof="0" dirty="0" smtClean="0">
                <a:ln>
                  <a:noFill/>
                </a:ln>
                <a:solidFill>
                  <a:srgbClr val="000000"/>
                </a:solidFill>
                <a:effectLst/>
                <a:uLnTx/>
                <a:uFillTx/>
                <a:latin typeface="Arial" charset="0"/>
                <a:cs typeface="Arial" charset="0"/>
              </a:rPr>
              <a:t>The conditions of tender are the standard conditions of tender as contained in SANS 10845-3:2015 Edition 1</a:t>
            </a:r>
            <a:endParaRPr kumimoji="0" lang="en-US" sz="5500" b="0" i="0" u="none" strike="noStrike" kern="1200" cap="none" spc="0" normalizeH="0" baseline="0" noProof="0" dirty="0">
              <a:ln>
                <a:noFill/>
              </a:ln>
              <a:solidFill>
                <a:srgbClr val="000000"/>
              </a:solidFill>
              <a:effectLst/>
              <a:uLnTx/>
              <a:uFillTx/>
              <a:latin typeface="Arial" charset="0"/>
              <a:cs typeface="Arial" charset="0"/>
            </a:endParaRPr>
          </a:p>
        </p:txBody>
      </p:sp>
      <p:sp>
        <p:nvSpPr>
          <p:cNvPr id="13"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17369076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en-US" b="1" dirty="0">
                <a:solidFill>
                  <a:srgbClr val="0000FF"/>
                </a:solidFill>
              </a:rPr>
              <a:t>Submission of a Tender</a:t>
            </a:r>
          </a:p>
        </p:txBody>
      </p:sp>
      <p:sp>
        <p:nvSpPr>
          <p:cNvPr id="11" name="Content Placeholder 2"/>
          <p:cNvSpPr txBox="1">
            <a:spLocks/>
          </p:cNvSpPr>
          <p:nvPr/>
        </p:nvSpPr>
        <p:spPr>
          <a:xfrm>
            <a:off x="462501" y="1148420"/>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US" sz="2200" dirty="0"/>
              <a:t>Volume 3 is issued at tender stage in electronic format and contains the following files:</a:t>
            </a:r>
          </a:p>
          <a:p>
            <a:pPr lvl="0"/>
            <a:r>
              <a:rPr lang="en-US" sz="2200" dirty="0"/>
              <a:t>The full Project Document in PDF format (Volume 3 to </a:t>
            </a:r>
            <a:r>
              <a:rPr lang="en-US" sz="2200" dirty="0" smtClean="0"/>
              <a:t>5)</a:t>
            </a:r>
            <a:endParaRPr lang="en-US" sz="2200" dirty="0"/>
          </a:p>
          <a:p>
            <a:pPr lvl="0"/>
            <a:r>
              <a:rPr lang="en-US" sz="2200" dirty="0"/>
              <a:t>The returnable forms in word format</a:t>
            </a:r>
          </a:p>
          <a:p>
            <a:pPr lvl="0"/>
            <a:r>
              <a:rPr lang="en-US" sz="2200" dirty="0"/>
              <a:t>The pricing data in excel format</a:t>
            </a:r>
          </a:p>
          <a:p>
            <a:pPr marL="0" lvl="0" indent="0">
              <a:buNone/>
            </a:pPr>
            <a:endParaRPr lang="en-US" sz="2200" dirty="0">
              <a:solidFill>
                <a:srgbClr val="FF0000"/>
              </a:solidFill>
            </a:endParaRPr>
          </a:p>
          <a:p>
            <a:pPr marL="0" lvl="0" indent="0">
              <a:buNone/>
            </a:pPr>
            <a:r>
              <a:rPr lang="en-US" sz="2200" b="1" dirty="0"/>
              <a:t>SUBMISSION OF TENDER</a:t>
            </a:r>
            <a:r>
              <a:rPr lang="en-US" sz="2200" dirty="0"/>
              <a:t> </a:t>
            </a:r>
          </a:p>
          <a:p>
            <a:pPr marL="0" lvl="0" indent="0">
              <a:buNone/>
            </a:pPr>
            <a:r>
              <a:rPr lang="en-ZA" sz="2200" dirty="0"/>
              <a:t>Of the contract documents, only the following elements of Volume 3 needs to be submitted electronically </a:t>
            </a:r>
            <a:r>
              <a:rPr lang="en-ZA" sz="2200" dirty="0">
                <a:solidFill>
                  <a:srgbClr val="FF0000"/>
                </a:solidFill>
              </a:rPr>
              <a:t>on</a:t>
            </a:r>
            <a:r>
              <a:rPr lang="en-ZA" sz="2200" dirty="0"/>
              <a:t> </a:t>
            </a:r>
            <a:r>
              <a:rPr lang="en-ZA" sz="2200" dirty="0">
                <a:solidFill>
                  <a:srgbClr val="FF0000"/>
                </a:solidFill>
              </a:rPr>
              <a:t>CD / flash </a:t>
            </a:r>
            <a:r>
              <a:rPr lang="en-ZA" sz="2200" dirty="0"/>
              <a:t>drive marked “Postulated (followed by the Tenderer name)” in a sealed envelope, in the following order </a:t>
            </a:r>
            <a:r>
              <a:rPr lang="en-ZA" sz="2200" dirty="0" smtClean="0"/>
              <a:t>:</a:t>
            </a:r>
          </a:p>
          <a:p>
            <a:pPr marL="0" lvl="0" indent="0">
              <a:buNone/>
            </a:pPr>
            <a:endParaRPr lang="en-ZA" sz="1200" dirty="0">
              <a:solidFill>
                <a:srgbClr val="FF0000"/>
              </a:solidFill>
            </a:endParaRPr>
          </a:p>
          <a:p>
            <a:pPr marL="0" lvl="0" indent="0">
              <a:buNone/>
            </a:pPr>
            <a:r>
              <a:rPr lang="en-ZA" sz="2200" dirty="0">
                <a:solidFill>
                  <a:srgbClr val="FF0000"/>
                </a:solidFill>
              </a:rPr>
              <a:t>- Form of Offer (signed and scanned as .pdf);</a:t>
            </a:r>
          </a:p>
          <a:p>
            <a:pPr marL="0" lvl="0" indent="0">
              <a:buNone/>
            </a:pPr>
            <a:r>
              <a:rPr lang="en-ZA" sz="2200" dirty="0">
                <a:solidFill>
                  <a:srgbClr val="FF0000"/>
                </a:solidFill>
              </a:rPr>
              <a:t>- All returnable schedules and attachments and certificates (signed and scanned as .pdf);</a:t>
            </a:r>
          </a:p>
          <a:p>
            <a:pPr marL="0" lvl="0" indent="0">
              <a:buNone/>
            </a:pPr>
            <a:r>
              <a:rPr lang="en-ZA" sz="2200" dirty="0">
                <a:solidFill>
                  <a:srgbClr val="FF0000"/>
                </a:solidFill>
              </a:rPr>
              <a:t>- Completed pricing schedule (scanned copy in .pdf and copy in Excel).</a:t>
            </a:r>
            <a:endParaRPr lang="en-US" dirty="0">
              <a:solidFill>
                <a:srgbClr val="FF0000"/>
              </a:solidFill>
            </a:endParaRPr>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14843804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en-US" b="1" dirty="0">
                <a:solidFill>
                  <a:srgbClr val="0000FF"/>
                </a:solidFill>
              </a:rPr>
              <a:t>Tender Eligibility</a:t>
            </a:r>
          </a:p>
        </p:txBody>
      </p:sp>
      <p:sp>
        <p:nvSpPr>
          <p:cNvPr id="11" name="Content Placeholder 2"/>
          <p:cNvSpPr txBox="1">
            <a:spLocks/>
          </p:cNvSpPr>
          <p:nvPr/>
        </p:nvSpPr>
        <p:spPr>
          <a:xfrm>
            <a:off x="462501" y="923731"/>
            <a:ext cx="11270299" cy="5197151"/>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endParaRPr lang="en-ZA" sz="2200" dirty="0" smtClean="0"/>
          </a:p>
          <a:p>
            <a:pPr marL="0" lvl="0" indent="0">
              <a:buNone/>
            </a:pPr>
            <a:endParaRPr lang="en-ZA" sz="2200" dirty="0" smtClean="0"/>
          </a:p>
          <a:p>
            <a:pPr marL="0" lvl="0" indent="0">
              <a:buNone/>
            </a:pPr>
            <a:r>
              <a:rPr lang="en-ZA" sz="2200" dirty="0"/>
              <a:t>Only tenderers with a B-BBEE contributor status level of 1, 2, 3 or 4 and who is a QSE  and who are registered on the National Treasury Central Supplier Database and meet the minimum threshold designated for local production and content as stated in the Tender Data C.2.1.1, are eligible to tender</a:t>
            </a:r>
            <a:r>
              <a:rPr lang="en-ZA" sz="2200" dirty="0" smtClean="0"/>
              <a:t>.</a:t>
            </a:r>
          </a:p>
          <a:p>
            <a:pPr marL="0" lvl="0" indent="0">
              <a:buNone/>
            </a:pPr>
            <a:endParaRPr lang="en-ZA" sz="2200" dirty="0">
              <a:solidFill>
                <a:srgbClr val="FF0000"/>
              </a:solidFill>
            </a:endParaRPr>
          </a:p>
          <a:p>
            <a:pPr marL="0" lvl="0" indent="0">
              <a:buNone/>
            </a:pPr>
            <a:r>
              <a:rPr lang="en-ZA" sz="2200" dirty="0"/>
              <a:t>Only tenderers who comply with the functionality criteria for: Key Persons, Environmental, Social, Health, and Safety (ESHS) past performance, financial capability, experience and past contract performance, as stated in the Tender Data, are eligible to tender.</a:t>
            </a:r>
          </a:p>
          <a:p>
            <a:pPr marL="0" lvl="0" indent="0">
              <a:buNone/>
            </a:pPr>
            <a:endParaRPr lang="en-ZA" sz="2200" dirty="0">
              <a:solidFill>
                <a:srgbClr val="FF0000"/>
              </a:solidFill>
            </a:endParaRPr>
          </a:p>
          <a:p>
            <a:pPr marL="0" lvl="0" indent="0">
              <a:buNone/>
            </a:pPr>
            <a:r>
              <a:rPr lang="en-ZA" sz="2200" dirty="0" smtClean="0"/>
              <a:t>It </a:t>
            </a:r>
            <a:r>
              <a:rPr lang="en-ZA" sz="2200" dirty="0"/>
              <a:t>is estimated that tenderers should have a CIDB contractor grading designation of </a:t>
            </a:r>
            <a:r>
              <a:rPr lang="en-ZA" sz="2200" dirty="0" smtClean="0"/>
              <a:t>7CE </a:t>
            </a:r>
            <a:r>
              <a:rPr lang="en-ZA" sz="2200" dirty="0"/>
              <a:t>or higher, however tenderers attention is drawn to clause 4.1.1 of the Tender Data when submitting their tender.</a:t>
            </a:r>
            <a:endParaRPr lang="en-US" sz="2200"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24651910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en-US" b="1" dirty="0">
                <a:solidFill>
                  <a:srgbClr val="0000FF"/>
                </a:solidFill>
              </a:rPr>
              <a:t>Tender Eligibility</a:t>
            </a:r>
          </a:p>
        </p:txBody>
      </p:sp>
      <p:sp>
        <p:nvSpPr>
          <p:cNvPr id="11" name="Content Placeholder 2"/>
          <p:cNvSpPr txBox="1">
            <a:spLocks/>
          </p:cNvSpPr>
          <p:nvPr/>
        </p:nvSpPr>
        <p:spPr>
          <a:xfrm>
            <a:off x="462501" y="1315616"/>
            <a:ext cx="11270299" cy="4721290"/>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endParaRPr lang="en-ZA" sz="2200" dirty="0" smtClean="0"/>
          </a:p>
          <a:p>
            <a:pPr marL="0" lvl="0" indent="0">
              <a:buNone/>
            </a:pPr>
            <a:endParaRPr lang="en-ZA" sz="2200" dirty="0"/>
          </a:p>
          <a:p>
            <a:pPr marL="0" lvl="0" indent="0">
              <a:buNone/>
            </a:pPr>
            <a:r>
              <a:rPr lang="en-ZA" sz="2200" dirty="0" smtClean="0"/>
              <a:t>Tenders </a:t>
            </a:r>
            <a:r>
              <a:rPr lang="en-ZA" sz="2200" dirty="0"/>
              <a:t>from tenderers registered as potentially emerging enterprises but with a CIDB contractor grading designation lower than a contractor grading designation determined in accordance with the sum tendered, or a value determined in accordance with Regulation 25(7A) of the Construction Industry Development Regulations, will not be accepted.</a:t>
            </a:r>
          </a:p>
          <a:p>
            <a:pPr marL="0" lvl="0" indent="0">
              <a:buNone/>
            </a:pPr>
            <a:endParaRPr lang="en-US" sz="2200" dirty="0" smtClean="0"/>
          </a:p>
          <a:p>
            <a:pPr marL="0" lvl="0" indent="0">
              <a:buNone/>
            </a:pPr>
            <a:endParaRPr lang="en-ZA" sz="2200" dirty="0"/>
          </a:p>
          <a:p>
            <a:pPr marL="0" lvl="0" indent="0">
              <a:buNone/>
            </a:pPr>
            <a:r>
              <a:rPr lang="en-ZA" sz="2200" dirty="0"/>
              <a:t>Only locally produced or locally manufactured goods with a stipulated minimum threshold for local content and production as stated in the Tender Data will be considered.</a:t>
            </a:r>
          </a:p>
          <a:p>
            <a:pPr marL="0" lvl="0" indent="0">
              <a:buNone/>
            </a:pPr>
            <a:endParaRPr lang="en-ZA" sz="2600" dirty="0"/>
          </a:p>
          <a:p>
            <a:pPr marL="0" lvl="0" indent="0">
              <a:buNone/>
            </a:pPr>
            <a:endParaRPr lang="en-US"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11096191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en-US" b="1" dirty="0" smtClean="0">
                <a:solidFill>
                  <a:srgbClr val="0000FF"/>
                </a:solidFill>
              </a:rPr>
              <a:t>Tender Documents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148420"/>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endParaRPr lang="fr-FR" dirty="0" smtClean="0"/>
          </a:p>
          <a:p>
            <a:pPr lvl="0"/>
            <a:endParaRPr lang="fr-FR" dirty="0"/>
          </a:p>
          <a:p>
            <a:pPr marL="0" lvl="0" indent="0">
              <a:buNone/>
            </a:pPr>
            <a:endParaRPr lang="en-US" dirty="0"/>
          </a:p>
        </p:txBody>
      </p:sp>
      <p:sp>
        <p:nvSpPr>
          <p:cNvPr id="12" name="Content Placeholder 2"/>
          <p:cNvSpPr txBox="1">
            <a:spLocks/>
          </p:cNvSpPr>
          <p:nvPr/>
        </p:nvSpPr>
        <p:spPr>
          <a:xfrm>
            <a:off x="614901" y="1113876"/>
            <a:ext cx="11270299" cy="4298383"/>
          </a:xfrm>
          <a:prstGeom prst="rect">
            <a:avLst/>
          </a:prstGeom>
        </p:spPr>
        <p:txBody>
          <a:bodyPr vert="horz" lIns="0" tIns="0" rIns="0" bIns="0" rtlCol="0">
            <a:normAutofit fontScale="85000" lnSpcReduction="10000"/>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lvl="0" indent="0">
              <a:buNone/>
            </a:pPr>
            <a:endParaRPr lang="en-ZA" dirty="0" smtClean="0"/>
          </a:p>
          <a:p>
            <a:pPr marL="0" lvl="0" indent="0">
              <a:buNone/>
            </a:pPr>
            <a:r>
              <a:rPr lang="en-ZA" dirty="0"/>
              <a:t>Tender documents are available at no cost in electronic format downloaded from the SANRAL’s website by the following link: </a:t>
            </a:r>
            <a:r>
              <a:rPr lang="en-ZA" dirty="0">
                <a:hlinkClick r:id="rId5"/>
              </a:rPr>
              <a:t>https://www.nra.co.za/service-provider-zone/tenders/open-tenders</a:t>
            </a:r>
            <a:r>
              <a:rPr lang="en-ZA" dirty="0" smtClean="0">
                <a:hlinkClick r:id="rId5"/>
              </a:rPr>
              <a:t>/</a:t>
            </a:r>
            <a:r>
              <a:rPr lang="en-ZA" b="1" dirty="0" smtClean="0"/>
              <a:t>.</a:t>
            </a:r>
          </a:p>
          <a:p>
            <a:pPr marL="0" lvl="0" indent="0">
              <a:buNone/>
            </a:pPr>
            <a:endParaRPr lang="en-ZA" b="1" dirty="0"/>
          </a:p>
          <a:p>
            <a:pPr marL="0" lvl="0" indent="0">
              <a:buNone/>
            </a:pPr>
            <a:r>
              <a:rPr lang="en-ZA" dirty="0" smtClean="0"/>
              <a:t>Tenderers </a:t>
            </a:r>
            <a:r>
              <a:rPr lang="en-ZA" dirty="0"/>
              <a:t>must have access to MS Office ©2013 and Acrobat Adobe ©9.0, or similar compatible software. </a:t>
            </a:r>
            <a:endParaRPr lang="en-ZA" dirty="0" smtClean="0"/>
          </a:p>
          <a:p>
            <a:pPr marL="0" lvl="0" indent="0">
              <a:buNone/>
            </a:pPr>
            <a:endParaRPr lang="en-ZA" dirty="0" smtClean="0">
              <a:solidFill>
                <a:srgbClr val="000000"/>
              </a:solidFill>
            </a:endParaRPr>
          </a:p>
          <a:p>
            <a:pPr marL="0" lvl="0" indent="0">
              <a:buNone/>
            </a:pPr>
            <a:r>
              <a:rPr lang="en-ZA" dirty="0" smtClean="0">
                <a:solidFill>
                  <a:srgbClr val="000000"/>
                </a:solidFill>
              </a:rPr>
              <a:t>Tenderers </a:t>
            </a:r>
            <a:r>
              <a:rPr lang="en-ZA" dirty="0">
                <a:solidFill>
                  <a:srgbClr val="000000"/>
                </a:solidFill>
              </a:rPr>
              <a:t>must have access to MS Office ©2013 and Acrobat Adobe ©9.0, or similar compatible software.</a:t>
            </a:r>
          </a:p>
          <a:p>
            <a:pPr marL="0" lvl="0" indent="0">
              <a:buNone/>
            </a:pPr>
            <a:endParaRPr lang="en-ZA" dirty="0" smtClean="0">
              <a:solidFill>
                <a:srgbClr val="000000"/>
              </a:solidFill>
            </a:endParaRPr>
          </a:p>
          <a:p>
            <a:pPr marL="0" lvl="0" indent="0">
              <a:buNone/>
            </a:pPr>
            <a:r>
              <a:rPr lang="en-ZA" dirty="0" smtClean="0">
                <a:solidFill>
                  <a:srgbClr val="FF0000"/>
                </a:solidFill>
              </a:rPr>
              <a:t>A non - compulsory </a:t>
            </a:r>
            <a:r>
              <a:rPr lang="en-ZA" dirty="0">
                <a:solidFill>
                  <a:srgbClr val="FF0000"/>
                </a:solidFill>
              </a:rPr>
              <a:t>clarification briefing meeting will be held via a virtual platform on</a:t>
            </a:r>
            <a:r>
              <a:rPr lang="en-ZA" b="1" dirty="0">
                <a:solidFill>
                  <a:srgbClr val="FF0000"/>
                </a:solidFill>
              </a:rPr>
              <a:t> </a:t>
            </a:r>
            <a:r>
              <a:rPr lang="en-ZA" b="1" dirty="0" smtClean="0">
                <a:solidFill>
                  <a:srgbClr val="FF0000"/>
                </a:solidFill>
              </a:rPr>
              <a:t>the </a:t>
            </a:r>
            <a:r>
              <a:rPr lang="en-ZA" b="1" dirty="0" smtClean="0">
                <a:solidFill>
                  <a:srgbClr val="FF0000"/>
                </a:solidFill>
              </a:rPr>
              <a:t>18</a:t>
            </a:r>
            <a:r>
              <a:rPr lang="en-ZA" b="1" baseline="30000" dirty="0" smtClean="0">
                <a:solidFill>
                  <a:srgbClr val="FF0000"/>
                </a:solidFill>
              </a:rPr>
              <a:t>th</a:t>
            </a:r>
            <a:r>
              <a:rPr lang="en-ZA" b="1" dirty="0" smtClean="0">
                <a:solidFill>
                  <a:srgbClr val="FF0000"/>
                </a:solidFill>
              </a:rPr>
              <a:t> </a:t>
            </a:r>
            <a:r>
              <a:rPr lang="en-ZA" b="1" dirty="0" smtClean="0">
                <a:solidFill>
                  <a:srgbClr val="FF0000"/>
                </a:solidFill>
              </a:rPr>
              <a:t>of January </a:t>
            </a:r>
            <a:r>
              <a:rPr lang="en-ZA" b="1" dirty="0" smtClean="0">
                <a:solidFill>
                  <a:srgbClr val="FF0000"/>
                </a:solidFill>
              </a:rPr>
              <a:t>2022 </a:t>
            </a:r>
            <a:r>
              <a:rPr lang="en-ZA" dirty="0">
                <a:solidFill>
                  <a:srgbClr val="FF0000"/>
                </a:solidFill>
              </a:rPr>
              <a:t>where the project will be presented. A link to the clarification briefing meeting will be sent to tenderers.</a:t>
            </a:r>
            <a:endParaRPr lang="en-US" dirty="0" smtClean="0">
              <a:solidFill>
                <a:srgbClr val="FF0000"/>
              </a:solidFill>
            </a:endParaRPr>
          </a:p>
          <a:p>
            <a:pPr marL="0" lvl="0" indent="0">
              <a:buNone/>
            </a:pPr>
            <a:endParaRPr lang="en-ZA" dirty="0">
              <a:solidFill>
                <a:srgbClr val="000000"/>
              </a:solidFill>
            </a:endParaRPr>
          </a:p>
          <a:p>
            <a:pPr marL="0" lvl="0" indent="0">
              <a:buNone/>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p:txBody>
      </p:sp>
      <p:sp>
        <p:nvSpPr>
          <p:cNvPr id="13"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27017549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en-US" b="1" dirty="0">
                <a:solidFill>
                  <a:srgbClr val="0000FF"/>
                </a:solidFill>
              </a:rPr>
              <a:t>Submission of a Tender</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148420"/>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endParaRPr lang="fr-FR" dirty="0" smtClean="0"/>
          </a:p>
          <a:p>
            <a:pPr lvl="0"/>
            <a:endParaRPr lang="fr-FR" dirty="0"/>
          </a:p>
          <a:p>
            <a:pPr marL="0" lvl="0" indent="0">
              <a:buNone/>
            </a:pPr>
            <a:endParaRPr lang="en-US" dirty="0"/>
          </a:p>
        </p:txBody>
      </p:sp>
      <p:sp>
        <p:nvSpPr>
          <p:cNvPr id="12" name="Content Placeholder 2"/>
          <p:cNvSpPr txBox="1">
            <a:spLocks/>
          </p:cNvSpPr>
          <p:nvPr/>
        </p:nvSpPr>
        <p:spPr>
          <a:xfrm>
            <a:off x="614901" y="1113875"/>
            <a:ext cx="11270299" cy="5206937"/>
          </a:xfrm>
          <a:prstGeom prst="rect">
            <a:avLst/>
          </a:prstGeom>
        </p:spPr>
        <p:txBody>
          <a:bodyPr vert="horz" lIns="0" tIns="0" rIns="0" bIns="0" rtlCol="0">
            <a:normAutofit fontScale="92500"/>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r>
              <a:rPr kumimoji="0" lang="en-US" sz="2600" b="0" i="0" u="none" strike="noStrike" kern="1200" cap="none" spc="0" normalizeH="0" baseline="0" noProof="0" dirty="0" smtClean="0">
                <a:ln>
                  <a:noFill/>
                </a:ln>
                <a:solidFill>
                  <a:srgbClr val="000000"/>
                </a:solidFill>
                <a:effectLst/>
                <a:uLnTx/>
                <a:uFillTx/>
              </a:rPr>
              <a:t>Closing date for receipt of tenders:</a:t>
            </a:r>
          </a:p>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endParaRPr kumimoji="0" lang="en-US" sz="2600" b="0" i="0" u="none" strike="noStrike" kern="1200" cap="none" spc="0" normalizeH="0" baseline="0" noProof="0" dirty="0" smtClean="0">
              <a:ln>
                <a:noFill/>
              </a:ln>
              <a:solidFill>
                <a:srgbClr val="000000"/>
              </a:solidFill>
              <a:effectLst/>
              <a:uLnTx/>
              <a:uFillTx/>
            </a:endParaRPr>
          </a:p>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r>
              <a:rPr kumimoji="0" lang="en-US" sz="2600" b="1" i="0" u="none" strike="noStrike" kern="1200" cap="none" spc="0" normalizeH="0" baseline="0" noProof="0" dirty="0" smtClean="0">
                <a:ln>
                  <a:noFill/>
                </a:ln>
                <a:solidFill>
                  <a:srgbClr val="FF0000"/>
                </a:solidFill>
                <a:effectLst/>
                <a:uLnTx/>
                <a:uFillTx/>
              </a:rPr>
              <a:t>As per Tender Advertisement</a:t>
            </a:r>
          </a:p>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endParaRPr kumimoji="0" lang="en-US" sz="2600" b="0" i="0" u="none" strike="noStrike" kern="1200" cap="none" spc="0" normalizeH="0" baseline="0" noProof="0" dirty="0" smtClean="0">
              <a:ln>
                <a:noFill/>
              </a:ln>
              <a:solidFill>
                <a:srgbClr val="000000"/>
              </a:solidFill>
              <a:effectLst/>
              <a:uLnTx/>
              <a:uFillTx/>
            </a:endParaRPr>
          </a:p>
          <a:p>
            <a:pPr marL="0" lvl="0" indent="0">
              <a:buNone/>
              <a:defRPr/>
            </a:pPr>
            <a:r>
              <a:rPr kumimoji="0" lang="en-US" sz="2600" b="0" i="0" u="none" strike="noStrike" kern="1200" cap="none" spc="0" normalizeH="0" baseline="0" noProof="0" dirty="0" smtClean="0">
                <a:ln>
                  <a:noFill/>
                </a:ln>
                <a:solidFill>
                  <a:srgbClr val="000000"/>
                </a:solidFill>
                <a:effectLst/>
                <a:uLnTx/>
                <a:uFillTx/>
              </a:rPr>
              <a:t>Location of tender box: </a:t>
            </a:r>
            <a:r>
              <a:rPr kumimoji="0" lang="en-US" sz="2600" b="1" i="0" u="none" strike="noStrike" kern="1200" cap="none" spc="0" normalizeH="0" baseline="0" noProof="0" dirty="0" smtClean="0">
                <a:ln>
                  <a:noFill/>
                </a:ln>
                <a:solidFill>
                  <a:srgbClr val="000000"/>
                </a:solidFill>
                <a:effectLst/>
                <a:uLnTx/>
                <a:uFillTx/>
              </a:rPr>
              <a:t>SANRAL Regional Office: </a:t>
            </a:r>
            <a:r>
              <a:rPr lang="en-US" sz="2600" b="1" dirty="0">
                <a:solidFill>
                  <a:srgbClr val="000000"/>
                </a:solidFill>
              </a:rPr>
              <a:t>Main Security </a:t>
            </a:r>
            <a:r>
              <a:rPr lang="en-US" sz="2600" b="1" dirty="0" smtClean="0">
                <a:solidFill>
                  <a:srgbClr val="000000"/>
                </a:solidFill>
              </a:rPr>
              <a:t>Gate </a:t>
            </a:r>
          </a:p>
          <a:p>
            <a:pPr marL="0" lvl="0" indent="0">
              <a:buNone/>
              <a:defRPr/>
            </a:pPr>
            <a:r>
              <a:rPr kumimoji="0" lang="en-US" sz="2600" b="0" i="0" u="none" strike="noStrike" kern="1200" cap="none" spc="0" normalizeH="0" baseline="0" noProof="0" dirty="0" smtClean="0">
                <a:ln>
                  <a:noFill/>
                </a:ln>
                <a:solidFill>
                  <a:srgbClr val="000000"/>
                </a:solidFill>
                <a:effectLst/>
                <a:uLnTx/>
                <a:uFillTx/>
              </a:rPr>
              <a:t>Physical address: </a:t>
            </a:r>
            <a:r>
              <a:rPr kumimoji="0" lang="en-US" sz="2600" b="1" i="0" u="none" strike="noStrike" kern="1200" cap="none" spc="0" normalizeH="0" baseline="0" noProof="0" dirty="0" smtClean="0">
                <a:ln>
                  <a:noFill/>
                </a:ln>
                <a:solidFill>
                  <a:srgbClr val="000000"/>
                </a:solidFill>
                <a:effectLst/>
                <a:uLnTx/>
                <a:uFillTx/>
              </a:rPr>
              <a:t>38 Ida Street, Menlo Park, Pretoria</a:t>
            </a:r>
          </a:p>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endParaRPr kumimoji="0" lang="en-US" sz="2600" b="0" i="0" u="none" strike="noStrike" kern="1200" cap="none" spc="0" normalizeH="0" baseline="0" noProof="0" dirty="0" smtClean="0">
              <a:ln>
                <a:noFill/>
              </a:ln>
              <a:solidFill>
                <a:srgbClr val="000000"/>
              </a:solidFill>
              <a:effectLst/>
              <a:uLnTx/>
              <a:uFillTx/>
            </a:endParaRPr>
          </a:p>
          <a:p>
            <a:pPr marL="0" lvl="0" indent="0">
              <a:buNone/>
            </a:pPr>
            <a:r>
              <a:rPr kumimoji="0" lang="en-US" sz="2600" b="0" i="0" u="none" strike="noStrike" kern="1200" cap="none" spc="0" normalizeH="0" baseline="0" noProof="0" dirty="0" smtClean="0">
                <a:ln>
                  <a:noFill/>
                </a:ln>
                <a:solidFill>
                  <a:srgbClr val="000000"/>
                </a:solidFill>
                <a:effectLst/>
                <a:uLnTx/>
                <a:uFillTx/>
              </a:rPr>
              <a:t>Identification details: </a:t>
            </a:r>
            <a:r>
              <a:rPr kumimoji="0" lang="en-US" sz="2600" b="1" i="0" u="none" strike="noStrike" kern="1200" cap="none" spc="0" normalizeH="0" baseline="0" noProof="0" dirty="0" smtClean="0">
                <a:ln>
                  <a:noFill/>
                </a:ln>
                <a:effectLst/>
                <a:uLnTx/>
                <a:uFillTx/>
              </a:rPr>
              <a:t>TENDER: </a:t>
            </a:r>
            <a:r>
              <a:rPr lang="en-ZA" sz="2600" b="1" dirty="0"/>
              <a:t>CONTRACT </a:t>
            </a:r>
            <a:r>
              <a:rPr lang="en-ZA" sz="2600" b="1" dirty="0" smtClean="0"/>
              <a:t>SANRAL </a:t>
            </a:r>
            <a:r>
              <a:rPr lang="en-ZA" sz="2600" b="1" dirty="0"/>
              <a:t>N.001-200-2019/1  FOR THE REPAIRS TO THE HANS SCHOEMAN BRIDGE No. 262 A AND B</a:t>
            </a:r>
          </a:p>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endParaRPr kumimoji="0" lang="en-US" sz="1700" b="1"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r>
              <a:rPr kumimoji="0" lang="en-US" sz="1900" b="0" i="1" u="none" strike="noStrike" kern="1200" cap="none" spc="0" normalizeH="0" baseline="0" noProof="0" dirty="0" smtClean="0">
                <a:ln>
                  <a:noFill/>
                </a:ln>
                <a:solidFill>
                  <a:srgbClr val="000000"/>
                </a:solidFill>
                <a:effectLst/>
                <a:uLnTx/>
                <a:uFillTx/>
                <a:latin typeface="Arial" charset="0"/>
                <a:cs typeface="Arial" charset="0"/>
              </a:rPr>
              <a:t>*The employer shall respond to clarifications received up to 7 working days before tender closing date.</a:t>
            </a:r>
          </a:p>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endParaRPr kumimoji="0" lang="en-ZA" sz="1700" b="0" i="1"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r>
              <a:rPr kumimoji="0" lang="en-US" sz="1900" b="0" i="1" u="none" strike="noStrike" kern="1200" cap="none" spc="0" normalizeH="0" baseline="0" noProof="0" dirty="0" smtClean="0">
                <a:ln>
                  <a:noFill/>
                </a:ln>
                <a:solidFill>
                  <a:srgbClr val="000000"/>
                </a:solidFill>
                <a:effectLst/>
                <a:uLnTx/>
                <a:uFillTx/>
                <a:latin typeface="Arial" charset="0"/>
                <a:cs typeface="Arial" charset="0"/>
              </a:rPr>
              <a:t>**The employer shall issue addenda until 5 working days before tender closing date.</a:t>
            </a:r>
            <a:endParaRPr kumimoji="0" lang="en-US" sz="1900" b="0" i="1" u="none" strike="noStrike" kern="1200" cap="none" spc="0" normalizeH="0" baseline="0" noProof="0" dirty="0">
              <a:ln>
                <a:noFill/>
              </a:ln>
              <a:solidFill>
                <a:srgbClr val="000000"/>
              </a:solidFill>
              <a:effectLst/>
              <a:uLnTx/>
              <a:uFillTx/>
              <a:latin typeface="Arial" charset="0"/>
              <a:cs typeface="Arial" charset="0"/>
            </a:endParaRPr>
          </a:p>
        </p:txBody>
      </p:sp>
      <p:sp>
        <p:nvSpPr>
          <p:cNvPr id="13"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24336145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fr-FR" b="1" dirty="0" err="1">
                <a:solidFill>
                  <a:srgbClr val="0000FF"/>
                </a:solidFill>
              </a:rPr>
              <a:t>Appendix</a:t>
            </a:r>
            <a:r>
              <a:rPr lang="fr-FR" b="1" dirty="0">
                <a:solidFill>
                  <a:srgbClr val="0000FF"/>
                </a:solidFill>
              </a:rPr>
              <a:t> to Tender</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979715"/>
            <a:ext cx="4902601" cy="4926564"/>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endParaRPr lang="en-US" dirty="0"/>
          </a:p>
          <a:p>
            <a:pPr lvl="0"/>
            <a:endParaRPr lang="en-US" dirty="0"/>
          </a:p>
        </p:txBody>
      </p:sp>
      <p:sp>
        <p:nvSpPr>
          <p:cNvPr id="12" name="Content Placeholder 2"/>
          <p:cNvSpPr txBox="1">
            <a:spLocks/>
          </p:cNvSpPr>
          <p:nvPr/>
        </p:nvSpPr>
        <p:spPr>
          <a:xfrm>
            <a:off x="5739223" y="1095048"/>
            <a:ext cx="4902601" cy="4926564"/>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endParaRPr lang="en-ZA" dirty="0"/>
          </a:p>
          <a:p>
            <a:pPr marL="0" lvl="0" indent="0">
              <a:buNone/>
            </a:pPr>
            <a:endParaRPr lang="en-US" dirty="0"/>
          </a:p>
          <a:p>
            <a:pPr lvl="0"/>
            <a:endParaRPr lang="en-US" dirty="0"/>
          </a:p>
        </p:txBody>
      </p:sp>
      <p:sp>
        <p:nvSpPr>
          <p:cNvPr id="14"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5" name="Picture 4"/>
          <p:cNvPicPr>
            <a:picLocks noChangeAspect="1"/>
          </p:cNvPicPr>
          <p:nvPr/>
        </p:nvPicPr>
        <p:blipFill>
          <a:blip r:embed="rId5"/>
          <a:stretch>
            <a:fillRect/>
          </a:stretch>
        </p:blipFill>
        <p:spPr>
          <a:xfrm>
            <a:off x="1359115" y="1158877"/>
            <a:ext cx="3589182" cy="4972437"/>
          </a:xfrm>
          <a:prstGeom prst="rect">
            <a:avLst/>
          </a:prstGeom>
        </p:spPr>
      </p:pic>
      <p:pic>
        <p:nvPicPr>
          <p:cNvPr id="6" name="Picture 5"/>
          <p:cNvPicPr>
            <a:picLocks noChangeAspect="1"/>
          </p:cNvPicPr>
          <p:nvPr/>
        </p:nvPicPr>
        <p:blipFill>
          <a:blip r:embed="rId6"/>
          <a:stretch>
            <a:fillRect/>
          </a:stretch>
        </p:blipFill>
        <p:spPr>
          <a:xfrm>
            <a:off x="5904687" y="1138338"/>
            <a:ext cx="3360757" cy="4919663"/>
          </a:xfrm>
          <a:prstGeom prst="rect">
            <a:avLst/>
          </a:prstGeom>
        </p:spPr>
      </p:pic>
      <p:pic>
        <p:nvPicPr>
          <p:cNvPr id="13" name="Picture 12"/>
          <p:cNvPicPr>
            <a:picLocks noChangeAspect="1"/>
          </p:cNvPicPr>
          <p:nvPr/>
        </p:nvPicPr>
        <p:blipFill>
          <a:blip r:embed="rId7"/>
          <a:stretch>
            <a:fillRect/>
          </a:stretch>
        </p:blipFill>
        <p:spPr>
          <a:xfrm>
            <a:off x="1301253" y="3618708"/>
            <a:ext cx="3858474" cy="491973"/>
          </a:xfrm>
          <a:prstGeom prst="rect">
            <a:avLst/>
          </a:prstGeom>
        </p:spPr>
      </p:pic>
      <p:pic>
        <p:nvPicPr>
          <p:cNvPr id="15" name="Picture 14"/>
          <p:cNvPicPr>
            <a:picLocks noChangeAspect="1"/>
          </p:cNvPicPr>
          <p:nvPr/>
        </p:nvPicPr>
        <p:blipFill>
          <a:blip r:embed="rId7"/>
          <a:stretch>
            <a:fillRect/>
          </a:stretch>
        </p:blipFill>
        <p:spPr>
          <a:xfrm>
            <a:off x="5836663" y="1711066"/>
            <a:ext cx="3496807" cy="356631"/>
          </a:xfrm>
          <a:prstGeom prst="rect">
            <a:avLst/>
          </a:prstGeom>
        </p:spPr>
      </p:pic>
      <p:sp>
        <p:nvSpPr>
          <p:cNvPr id="17" name="Rectangle 16"/>
          <p:cNvSpPr/>
          <p:nvPr/>
        </p:nvSpPr>
        <p:spPr>
          <a:xfrm>
            <a:off x="5836663" y="4901514"/>
            <a:ext cx="3496807" cy="1229800"/>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ZA"/>
          </a:p>
        </p:txBody>
      </p:sp>
    </p:spTree>
    <p:extLst>
      <p:ext uri="{BB962C8B-B14F-4D97-AF65-F5344CB8AC3E}">
        <p14:creationId xmlns:p14="http://schemas.microsoft.com/office/powerpoint/2010/main" val="37219638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stretch>
            <a:fillRect/>
          </a:stretch>
        </p:blipFill>
        <p:spPr>
          <a:xfrm>
            <a:off x="5896514" y="946906"/>
            <a:ext cx="3288247" cy="5072026"/>
          </a:xfrm>
          <a:prstGeom prst="rect">
            <a:avLst/>
          </a:prstGeom>
        </p:spPr>
      </p:pic>
      <p:pic>
        <p:nvPicPr>
          <p:cNvPr id="6" name="Picture 5"/>
          <p:cNvPicPr>
            <a:picLocks noChangeAspect="1"/>
          </p:cNvPicPr>
          <p:nvPr/>
        </p:nvPicPr>
        <p:blipFill>
          <a:blip r:embed="rId3"/>
          <a:stretch>
            <a:fillRect/>
          </a:stretch>
        </p:blipFill>
        <p:spPr>
          <a:xfrm>
            <a:off x="1626724" y="893834"/>
            <a:ext cx="3338962" cy="5374265"/>
          </a:xfrm>
          <a:prstGeom prst="rect">
            <a:avLst/>
          </a:prstGeom>
        </p:spPr>
      </p:pic>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4"/>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5"/>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fr-FR" b="1" dirty="0" err="1">
                <a:solidFill>
                  <a:srgbClr val="0000FF"/>
                </a:solidFill>
              </a:rPr>
              <a:t>Appendix</a:t>
            </a:r>
            <a:r>
              <a:rPr lang="fr-FR" b="1" dirty="0">
                <a:solidFill>
                  <a:srgbClr val="0000FF"/>
                </a:solidFill>
              </a:rPr>
              <a:t> to Tender</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979715"/>
            <a:ext cx="4902601" cy="4926564"/>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endParaRPr lang="en-US" dirty="0"/>
          </a:p>
          <a:p>
            <a:pPr lvl="0"/>
            <a:endParaRPr lang="en-US" dirty="0"/>
          </a:p>
        </p:txBody>
      </p:sp>
      <p:sp>
        <p:nvSpPr>
          <p:cNvPr id="12" name="Content Placeholder 2"/>
          <p:cNvSpPr txBox="1">
            <a:spLocks/>
          </p:cNvSpPr>
          <p:nvPr/>
        </p:nvSpPr>
        <p:spPr>
          <a:xfrm>
            <a:off x="5739223" y="1095048"/>
            <a:ext cx="4902601" cy="4926564"/>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endParaRPr lang="en-ZA" dirty="0"/>
          </a:p>
          <a:p>
            <a:pPr marL="0" lvl="0" indent="0">
              <a:buNone/>
            </a:pPr>
            <a:endParaRPr lang="en-US" dirty="0"/>
          </a:p>
          <a:p>
            <a:pPr lvl="0"/>
            <a:endParaRPr lang="en-US" dirty="0"/>
          </a:p>
        </p:txBody>
      </p:sp>
      <p:sp>
        <p:nvSpPr>
          <p:cNvPr id="14"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
        <p:nvSpPr>
          <p:cNvPr id="4" name="Rectangle 3"/>
          <p:cNvSpPr/>
          <p:nvPr/>
        </p:nvSpPr>
        <p:spPr>
          <a:xfrm>
            <a:off x="1626724" y="3326931"/>
            <a:ext cx="3312849" cy="1170928"/>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ZA"/>
          </a:p>
        </p:txBody>
      </p:sp>
      <p:sp>
        <p:nvSpPr>
          <p:cNvPr id="15" name="Rectangle 14"/>
          <p:cNvSpPr/>
          <p:nvPr/>
        </p:nvSpPr>
        <p:spPr>
          <a:xfrm>
            <a:off x="1626723" y="4509300"/>
            <a:ext cx="3312849" cy="886981"/>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ZA"/>
          </a:p>
        </p:txBody>
      </p:sp>
      <p:sp>
        <p:nvSpPr>
          <p:cNvPr id="16" name="Rectangle 15"/>
          <p:cNvSpPr/>
          <p:nvPr/>
        </p:nvSpPr>
        <p:spPr>
          <a:xfrm>
            <a:off x="5859611" y="1085374"/>
            <a:ext cx="3312849" cy="1468356"/>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ZA"/>
          </a:p>
        </p:txBody>
      </p:sp>
      <p:sp>
        <p:nvSpPr>
          <p:cNvPr id="18" name="Rectangle 17"/>
          <p:cNvSpPr/>
          <p:nvPr/>
        </p:nvSpPr>
        <p:spPr>
          <a:xfrm>
            <a:off x="1626171" y="5407721"/>
            <a:ext cx="3313402" cy="833295"/>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ZA"/>
          </a:p>
        </p:txBody>
      </p:sp>
    </p:spTree>
    <p:extLst>
      <p:ext uri="{BB962C8B-B14F-4D97-AF65-F5344CB8AC3E}">
        <p14:creationId xmlns:p14="http://schemas.microsoft.com/office/powerpoint/2010/main" val="22747923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79080" y="907566"/>
            <a:ext cx="3467472" cy="5408171"/>
          </a:xfrm>
          <a:prstGeom prst="rect">
            <a:avLst/>
          </a:prstGeom>
        </p:spPr>
      </p:pic>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3"/>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4"/>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fr-FR" b="1" dirty="0" err="1">
                <a:solidFill>
                  <a:srgbClr val="0000FF"/>
                </a:solidFill>
              </a:rPr>
              <a:t>Appendix</a:t>
            </a:r>
            <a:r>
              <a:rPr lang="fr-FR" b="1" dirty="0">
                <a:solidFill>
                  <a:srgbClr val="0000FF"/>
                </a:solidFill>
              </a:rPr>
              <a:t> to Tender</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979715"/>
            <a:ext cx="4902601" cy="4926564"/>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endParaRPr lang="en-US" dirty="0"/>
          </a:p>
          <a:p>
            <a:pPr lvl="0"/>
            <a:endParaRPr lang="en-US" dirty="0"/>
          </a:p>
        </p:txBody>
      </p:sp>
      <p:sp>
        <p:nvSpPr>
          <p:cNvPr id="12" name="Content Placeholder 2"/>
          <p:cNvSpPr txBox="1">
            <a:spLocks/>
          </p:cNvSpPr>
          <p:nvPr/>
        </p:nvSpPr>
        <p:spPr>
          <a:xfrm>
            <a:off x="5739223" y="1095048"/>
            <a:ext cx="4902601" cy="4926564"/>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endParaRPr lang="en-ZA" dirty="0"/>
          </a:p>
          <a:p>
            <a:pPr marL="0" lvl="0" indent="0">
              <a:buNone/>
            </a:pPr>
            <a:endParaRPr lang="en-US" dirty="0"/>
          </a:p>
          <a:p>
            <a:pPr lvl="0"/>
            <a:endParaRPr lang="en-US" dirty="0"/>
          </a:p>
        </p:txBody>
      </p:sp>
      <p:sp>
        <p:nvSpPr>
          <p:cNvPr id="14"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23842570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fr-FR" b="1" dirty="0">
                <a:solidFill>
                  <a:srgbClr val="0000FF"/>
                </a:solidFill>
              </a:rPr>
              <a:t>SECTION C:	Environmental Management Plan</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632857"/>
            <a:ext cx="11270299" cy="4273421"/>
          </a:xfrm>
          <a:prstGeom prst="rect">
            <a:avLst/>
          </a:prstGeom>
        </p:spPr>
        <p:txBody>
          <a:bodyPr vert="horz" lIns="0" tIns="0" rIns="0" bIns="0" rtlCol="0">
            <a:normAutofit lnSpcReduction="10000"/>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r>
              <a:rPr lang="en-ZA" dirty="0"/>
              <a:t>The Employer recognises environmental management as a key component of road infrastructure development and as part of its environmental policy has developed this Environmental Management Plan (</a:t>
            </a:r>
            <a:r>
              <a:rPr lang="en-ZA" dirty="0" err="1"/>
              <a:t>EMPl</a:t>
            </a:r>
            <a:r>
              <a:rPr lang="en-ZA" dirty="0"/>
              <a:t>) as a tool for continual improvement in environmental </a:t>
            </a:r>
            <a:r>
              <a:rPr lang="en-ZA" dirty="0" smtClean="0"/>
              <a:t>performance.</a:t>
            </a:r>
            <a:endParaRPr lang="en-ZA" dirty="0"/>
          </a:p>
          <a:p>
            <a:pPr lvl="0"/>
            <a:endParaRPr lang="en-ZA" dirty="0"/>
          </a:p>
          <a:p>
            <a:pPr lvl="0"/>
            <a:r>
              <a:rPr lang="en-ZA" dirty="0"/>
              <a:t>The provisions of this </a:t>
            </a:r>
            <a:r>
              <a:rPr lang="en-ZA" dirty="0" err="1"/>
              <a:t>EMPl</a:t>
            </a:r>
            <a:r>
              <a:rPr lang="en-ZA" dirty="0"/>
              <a:t> are binding on the contractor during the life of the contract. They are to be read in conjunction with all the documents that comprise the suite of documents for this contract, particularly the conditions of any environmental authorisation and associated Environmental Management Programme (</a:t>
            </a:r>
            <a:r>
              <a:rPr lang="en-ZA" dirty="0" err="1"/>
              <a:t>EMPr</a:t>
            </a:r>
            <a:r>
              <a:rPr lang="en-ZA" dirty="0" smtClean="0"/>
              <a:t>)</a:t>
            </a:r>
          </a:p>
          <a:p>
            <a:pPr marL="0" lvl="0" indent="0">
              <a:buNone/>
            </a:pPr>
            <a:endParaRPr lang="en-ZA" dirty="0" smtClean="0"/>
          </a:p>
          <a:p>
            <a:pPr lvl="0"/>
            <a:r>
              <a:rPr lang="en-US" dirty="0" smtClean="0"/>
              <a:t>SANRAL is in the process of obtaining a General Authorization</a:t>
            </a:r>
            <a:endParaRPr lang="en-ZA" dirty="0"/>
          </a:p>
          <a:p>
            <a:pPr marL="0" lvl="0" indent="0">
              <a:buNone/>
            </a:pPr>
            <a:endParaRPr lang="en-US" dirty="0"/>
          </a:p>
          <a:p>
            <a:pPr lvl="0"/>
            <a:endParaRPr lang="en-US"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25016628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en-ZA" b="1" dirty="0">
                <a:solidFill>
                  <a:srgbClr val="0000FF"/>
                </a:solidFill>
              </a:rPr>
              <a:t>SECTION D:	Small contractor development, training </a:t>
            </a:r>
            <a:br>
              <a:rPr lang="en-ZA" b="1" dirty="0">
                <a:solidFill>
                  <a:srgbClr val="0000FF"/>
                </a:solidFill>
              </a:rPr>
            </a:br>
            <a:r>
              <a:rPr lang="en-ZA" b="1" dirty="0">
                <a:solidFill>
                  <a:srgbClr val="0000FF"/>
                </a:solidFill>
              </a:rPr>
              <a:t>and community participation</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652098"/>
            <a:ext cx="11270299" cy="470425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r>
              <a:rPr lang="en-ZA" dirty="0"/>
              <a:t>Please note New SANRAL Section D </a:t>
            </a:r>
            <a:r>
              <a:rPr lang="en-ZA" dirty="0" smtClean="0"/>
              <a:t>Requirements and Specifications which describes </a:t>
            </a:r>
            <a:r>
              <a:rPr lang="en-ZA" dirty="0"/>
              <a:t>the structured engagement with project Stakeholders and affected Communities to the project. It also guides the selection and the enhanced utilisation and development of Targeted </a:t>
            </a:r>
            <a:r>
              <a:rPr lang="en-ZA" dirty="0" smtClean="0"/>
              <a:t>Labour.</a:t>
            </a:r>
            <a:endParaRPr lang="en-ZA" dirty="0"/>
          </a:p>
          <a:p>
            <a:pPr marL="0" lvl="0" indent="0">
              <a:buNone/>
            </a:pPr>
            <a:endParaRPr lang="en-ZA" dirty="0"/>
          </a:p>
          <a:p>
            <a:pPr lvl="0"/>
            <a:r>
              <a:rPr lang="en-ZA" dirty="0" smtClean="0"/>
              <a:t>Section D is included </a:t>
            </a:r>
            <a:r>
              <a:rPr lang="en-ZA" dirty="0"/>
              <a:t>to facilitate better project level liaison with local communities and </a:t>
            </a:r>
            <a:r>
              <a:rPr lang="en-ZA" dirty="0" smtClean="0"/>
              <a:t>structures.</a:t>
            </a:r>
            <a:endParaRPr lang="en-ZA" dirty="0"/>
          </a:p>
          <a:p>
            <a:pPr marL="0" lvl="0" indent="0">
              <a:buNone/>
            </a:pPr>
            <a:endParaRPr lang="en-US" dirty="0"/>
          </a:p>
          <a:p>
            <a:pPr lvl="0"/>
            <a:endParaRPr lang="en-US"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3252795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en-ZA" b="1" dirty="0">
                <a:solidFill>
                  <a:srgbClr val="0000FF"/>
                </a:solidFill>
              </a:rPr>
              <a:t>SECTION E:	Requirements of the Occupational </a:t>
            </a:r>
            <a:br>
              <a:rPr lang="en-ZA" b="1" dirty="0">
                <a:solidFill>
                  <a:srgbClr val="0000FF"/>
                </a:solidFill>
              </a:rPr>
            </a:br>
            <a:r>
              <a:rPr lang="en-ZA" b="1" dirty="0">
                <a:solidFill>
                  <a:srgbClr val="0000FF"/>
                </a:solidFill>
              </a:rPr>
              <a:t>Health and Safety Act and Regulations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0850" y="1558989"/>
            <a:ext cx="11270299" cy="4312766"/>
          </a:xfrm>
          <a:prstGeom prst="rect">
            <a:avLst/>
          </a:prstGeom>
        </p:spPr>
        <p:txBody>
          <a:bodyPr vert="horz" lIns="0" tIns="0" rIns="0" bIns="0" rtlCol="0">
            <a:normAutofit fontScale="92500" lnSpcReduction="20000"/>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r>
              <a:rPr lang="en-ZA" dirty="0"/>
              <a:t>The Occupational Health and Safety Act, Act 85 of 1993 and its Regulations together with SANS Codes set out minimum standards with regards to Occupational Health and Safety. </a:t>
            </a:r>
            <a:r>
              <a:rPr lang="en-ZA" dirty="0" smtClean="0"/>
              <a:t>SANRAL </a:t>
            </a:r>
            <a:r>
              <a:rPr lang="en-ZA" dirty="0"/>
              <a:t>has developed </a:t>
            </a:r>
            <a:r>
              <a:rPr lang="en-ZA" dirty="0" smtClean="0"/>
              <a:t>the </a:t>
            </a:r>
            <a:r>
              <a:rPr lang="en-ZA" dirty="0"/>
              <a:t>Occupational Health and Safety Specifications with these minimum standards in mind and in certain stages the requirements of SANRAL exceeds the minimum legal requirements to follow best practices and to ensure a healthy and safe workplace for all</a:t>
            </a:r>
            <a:r>
              <a:rPr lang="en-ZA" dirty="0" smtClean="0"/>
              <a:t>.</a:t>
            </a:r>
          </a:p>
          <a:p>
            <a:pPr lvl="0"/>
            <a:endParaRPr lang="en-ZA" dirty="0"/>
          </a:p>
          <a:p>
            <a:pPr lvl="0"/>
            <a:r>
              <a:rPr lang="en-ZA" dirty="0" smtClean="0"/>
              <a:t>This </a:t>
            </a:r>
            <a:r>
              <a:rPr lang="en-ZA" dirty="0"/>
              <a:t>part of the specification has the objective to assist the contractor entering into contracts with the Employer that they comply with the Occupational Health and Safety (OH&amp;S) Act, No. 85 of 1993, as well as all applicable Regulations. </a:t>
            </a:r>
            <a:endParaRPr lang="en-ZA" dirty="0" smtClean="0"/>
          </a:p>
          <a:p>
            <a:pPr marL="0" lvl="0" indent="0">
              <a:buNone/>
            </a:pPr>
            <a:endParaRPr lang="en-ZA" dirty="0"/>
          </a:p>
          <a:p>
            <a:pPr lvl="0"/>
            <a:r>
              <a:rPr lang="en-ZA" dirty="0" smtClean="0"/>
              <a:t>NOTE - PROJECT/SITE </a:t>
            </a:r>
            <a:r>
              <a:rPr lang="en-ZA" dirty="0"/>
              <a:t>SPECIFIC </a:t>
            </a:r>
            <a:r>
              <a:rPr lang="en-ZA" dirty="0" smtClean="0"/>
              <a:t>REQUIREMENTS</a:t>
            </a:r>
          </a:p>
          <a:p>
            <a:pPr marL="0" lvl="0" indent="0">
              <a:buNone/>
            </a:pPr>
            <a:endParaRPr lang="en-ZA" dirty="0"/>
          </a:p>
          <a:p>
            <a:pPr lvl="0"/>
            <a:r>
              <a:rPr lang="en-ZA" dirty="0" smtClean="0"/>
              <a:t>For the </a:t>
            </a:r>
            <a:r>
              <a:rPr lang="en-ZA" dirty="0"/>
              <a:t>project specific baseline risk assessment and Site specific health and safety specification, refer to </a:t>
            </a:r>
            <a:r>
              <a:rPr lang="en-ZA" dirty="0" smtClean="0"/>
              <a:t>Volume 3: Appendix 4.</a:t>
            </a:r>
            <a:endParaRPr lang="en-ZA" dirty="0"/>
          </a:p>
          <a:p>
            <a:pPr marL="0" lvl="0" indent="0">
              <a:buNone/>
            </a:pPr>
            <a:endParaRPr lang="en-US" dirty="0"/>
          </a:p>
          <a:p>
            <a:pPr lvl="0"/>
            <a:endParaRPr lang="en-US" dirty="0"/>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27044065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0969634" y="102558"/>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04650" y="6246648"/>
            <a:ext cx="1062359" cy="474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txBox="1">
            <a:spLocks/>
          </p:cNvSpPr>
          <p:nvPr/>
        </p:nvSpPr>
        <p:spPr>
          <a:xfrm>
            <a:off x="457993" y="1747514"/>
            <a:ext cx="11276013" cy="2387600"/>
          </a:xfrm>
          <a:prstGeom prst="rect">
            <a:avLst/>
          </a:prstGeom>
        </p:spPr>
        <p:txBody>
          <a:bodyPr vert="horz" lIns="0" tIns="45720" rIns="0" bIns="45720" rtlCol="0" anchor="b">
            <a:normAutofit/>
          </a:bodyPr>
          <a:lstStyle>
            <a:lvl1pPr algn="l" defTabSz="914354" rtl="0" eaLnBrk="1" latinLnBrk="0" hangingPunct="1">
              <a:lnSpc>
                <a:spcPct val="90000"/>
              </a:lnSpc>
              <a:spcBef>
                <a:spcPct val="0"/>
              </a:spcBef>
              <a:buNone/>
              <a:defRPr sz="5400" b="0" i="0" kern="1200">
                <a:solidFill>
                  <a:schemeClr val="bg1"/>
                </a:solidFill>
                <a:latin typeface="Arial" charset="0"/>
                <a:ea typeface="Arial" charset="0"/>
                <a:cs typeface="Arial" charset="0"/>
              </a:defRPr>
            </a:lvl1pPr>
          </a:lstStyle>
          <a:p>
            <a:pPr lvl="0"/>
            <a:r>
              <a:rPr lang="en-ZA" sz="4800" b="1" dirty="0" smtClean="0">
                <a:solidFill>
                  <a:srgbClr val="FFFFFF"/>
                </a:solidFill>
              </a:rPr>
              <a:t>Questions from Tenderers</a:t>
            </a:r>
          </a:p>
          <a:p>
            <a:pPr lvl="0"/>
            <a:endParaRPr lang="en-US" b="1" dirty="0">
              <a:solidFill>
                <a:srgbClr val="FFFFFF"/>
              </a:solidFill>
            </a:endParaRPr>
          </a:p>
          <a:p>
            <a:pPr lvl="0"/>
            <a:r>
              <a:rPr lang="en-US" sz="2400" dirty="0" smtClean="0">
                <a:solidFill>
                  <a:srgbClr val="FFFFFF"/>
                </a:solidFill>
              </a:rPr>
              <a:t>-</a:t>
            </a:r>
            <a:r>
              <a:rPr lang="en-US" sz="3200" b="1" dirty="0" smtClean="0">
                <a:solidFill>
                  <a:srgbClr val="FFFFFF"/>
                </a:solidFill>
              </a:rPr>
              <a:t> </a:t>
            </a:r>
            <a:r>
              <a:rPr lang="en-US" sz="3000" dirty="0" smtClean="0">
                <a:solidFill>
                  <a:srgbClr val="FFFFFF"/>
                </a:solidFill>
              </a:rPr>
              <a:t>To be submitted to SANRAL SCM as per tender document instructions.</a:t>
            </a:r>
            <a:endParaRPr lang="en-ZA" sz="3000" dirty="0" smtClean="0">
              <a:solidFill>
                <a:srgbClr val="FFFFFF"/>
              </a:solidFill>
            </a:endParaRPr>
          </a:p>
          <a:p>
            <a:pPr lvl="0"/>
            <a:endParaRPr kumimoji="0" lang="en-US" sz="5400" b="1" i="0" u="none" strike="noStrike" kern="1200" cap="none" spc="0" normalizeH="0" baseline="0" noProof="0" dirty="0">
              <a:ln>
                <a:noFill/>
              </a:ln>
              <a:solidFill>
                <a:srgbClr val="FFFFFF"/>
              </a:solidFill>
              <a:effectLst/>
              <a:uLnTx/>
              <a:uFillTx/>
              <a:latin typeface="Arial" charset="0"/>
              <a:cs typeface="Arial" charset="0"/>
            </a:endParaRPr>
          </a:p>
        </p:txBody>
      </p:sp>
      <p:sp>
        <p:nvSpPr>
          <p:cNvPr id="10"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20585269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0969634" y="102558"/>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04650" y="6246648"/>
            <a:ext cx="1062359" cy="474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txBox="1">
            <a:spLocks/>
          </p:cNvSpPr>
          <p:nvPr/>
        </p:nvSpPr>
        <p:spPr>
          <a:xfrm>
            <a:off x="457993" y="1747514"/>
            <a:ext cx="11276013" cy="2387600"/>
          </a:xfrm>
          <a:prstGeom prst="rect">
            <a:avLst/>
          </a:prstGeom>
        </p:spPr>
        <p:txBody>
          <a:bodyPr vert="horz" lIns="0" tIns="45720" rIns="0" bIns="45720" rtlCol="0" anchor="b">
            <a:normAutofit/>
          </a:bodyPr>
          <a:lstStyle>
            <a:lvl1pPr algn="l" defTabSz="914354" rtl="0" eaLnBrk="1" latinLnBrk="0" hangingPunct="1">
              <a:lnSpc>
                <a:spcPct val="90000"/>
              </a:lnSpc>
              <a:spcBef>
                <a:spcPct val="0"/>
              </a:spcBef>
              <a:buNone/>
              <a:defRPr sz="5400" b="0" i="0" kern="1200">
                <a:solidFill>
                  <a:schemeClr val="bg1"/>
                </a:solidFill>
                <a:latin typeface="Arial" charset="0"/>
                <a:ea typeface="Arial" charset="0"/>
                <a:cs typeface="Arial" charset="0"/>
              </a:defRPr>
            </a:lvl1pPr>
          </a:lstStyle>
          <a:p>
            <a:pPr lvl="0"/>
            <a:r>
              <a:rPr lang="en-ZA" sz="4800" b="1" dirty="0" smtClean="0">
                <a:solidFill>
                  <a:srgbClr val="FFFFFF"/>
                </a:solidFill>
              </a:rPr>
              <a:t>Site Inspection</a:t>
            </a:r>
          </a:p>
          <a:p>
            <a:pPr lvl="0"/>
            <a:endParaRPr lang="en-US" b="1" dirty="0">
              <a:solidFill>
                <a:srgbClr val="FFFFFF"/>
              </a:solidFill>
            </a:endParaRPr>
          </a:p>
          <a:p>
            <a:pPr lvl="0"/>
            <a:r>
              <a:rPr lang="en-US" sz="2400" dirty="0" smtClean="0">
                <a:solidFill>
                  <a:srgbClr val="FFFFFF"/>
                </a:solidFill>
              </a:rPr>
              <a:t>-</a:t>
            </a:r>
            <a:r>
              <a:rPr lang="en-US" sz="3200" b="1" dirty="0" smtClean="0">
                <a:solidFill>
                  <a:srgbClr val="FFFFFF"/>
                </a:solidFill>
              </a:rPr>
              <a:t> </a:t>
            </a:r>
            <a:r>
              <a:rPr lang="en-US" sz="3000" dirty="0" smtClean="0">
                <a:solidFill>
                  <a:srgbClr val="FFFFFF"/>
                </a:solidFill>
              </a:rPr>
              <a:t>Virtual Site Inspection</a:t>
            </a:r>
            <a:endParaRPr lang="en-ZA" sz="3000" dirty="0" smtClean="0">
              <a:solidFill>
                <a:srgbClr val="FFFFFF"/>
              </a:solidFill>
            </a:endParaRPr>
          </a:p>
          <a:p>
            <a:pPr lvl="0"/>
            <a:endParaRPr kumimoji="0" lang="en-US" sz="5400" b="1" i="0" u="none" strike="noStrike" kern="1200" cap="none" spc="0" normalizeH="0" baseline="0" noProof="0" dirty="0">
              <a:ln>
                <a:noFill/>
              </a:ln>
              <a:solidFill>
                <a:srgbClr val="FFFFFF"/>
              </a:solidFill>
              <a:effectLst/>
              <a:uLnTx/>
              <a:uFillTx/>
              <a:latin typeface="Arial" charset="0"/>
              <a:cs typeface="Arial" charset="0"/>
            </a:endParaRPr>
          </a:p>
        </p:txBody>
      </p:sp>
      <p:sp>
        <p:nvSpPr>
          <p:cNvPr id="10"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39454110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Site Photographs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143000"/>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lvl="0" indent="0">
              <a:buNone/>
            </a:pPr>
            <a:r>
              <a:rPr lang="en-US" dirty="0" smtClean="0">
                <a:solidFill>
                  <a:srgbClr val="000000"/>
                </a:solidFill>
              </a:rPr>
              <a:t>                    </a:t>
            </a:r>
            <a:r>
              <a:rPr lang="en-US" sz="1800" dirty="0" smtClean="0">
                <a:solidFill>
                  <a:srgbClr val="000000"/>
                </a:solidFill>
              </a:rPr>
              <a:t>Photograph 1: Hans </a:t>
            </a:r>
            <a:r>
              <a:rPr lang="en-US" sz="1800" dirty="0" err="1" smtClean="0">
                <a:solidFill>
                  <a:srgbClr val="000000"/>
                </a:solidFill>
              </a:rPr>
              <a:t>Schoeman</a:t>
            </a:r>
            <a:r>
              <a:rPr lang="en-US" sz="1800" dirty="0" smtClean="0">
                <a:solidFill>
                  <a:srgbClr val="000000"/>
                </a:solidFill>
              </a:rPr>
              <a:t> Bridge travelling South on N1</a:t>
            </a: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p:txBody>
      </p:sp>
      <p:sp>
        <p:nvSpPr>
          <p:cNvPr id="13"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2" name="Picture 1"/>
          <p:cNvPicPr>
            <a:picLocks noChangeAspect="1"/>
          </p:cNvPicPr>
          <p:nvPr/>
        </p:nvPicPr>
        <p:blipFill>
          <a:blip r:embed="rId5"/>
          <a:stretch>
            <a:fillRect/>
          </a:stretch>
        </p:blipFill>
        <p:spPr>
          <a:xfrm>
            <a:off x="1751570" y="1143000"/>
            <a:ext cx="6963616" cy="4273723"/>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36847709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3"/>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4"/>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lang="en-US" b="1" dirty="0" smtClean="0">
                <a:solidFill>
                  <a:srgbClr val="0000FF"/>
                </a:solidFill>
              </a:rPr>
              <a:t>Site Photographs</a:t>
            </a:r>
            <a:endParaRPr kumimoji="0" lang="en-US" sz="3200" b="1" i="0" u="none" strike="noStrike" kern="1200" cap="none" spc="0" normalizeH="0" baseline="0" noProof="0" dirty="0">
              <a:ln>
                <a:noFill/>
              </a:ln>
              <a:solidFill>
                <a:srgbClr val="0000FF"/>
              </a:solidFill>
              <a:effectLst/>
              <a:uLnTx/>
              <a:uFillTx/>
              <a:latin typeface="Arial" charset="0"/>
              <a:cs typeface="Arial" charset="0"/>
            </a:endParaRPr>
          </a:p>
        </p:txBody>
      </p:sp>
      <p:sp>
        <p:nvSpPr>
          <p:cNvPr id="11" name="Content Placeholder 2"/>
          <p:cNvSpPr txBox="1">
            <a:spLocks/>
          </p:cNvSpPr>
          <p:nvPr/>
        </p:nvSpPr>
        <p:spPr>
          <a:xfrm>
            <a:off x="462501" y="1143000"/>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lvl="0" indent="0">
              <a:buNone/>
            </a:pPr>
            <a:r>
              <a:rPr lang="en-US" dirty="0" smtClean="0">
                <a:solidFill>
                  <a:srgbClr val="000000"/>
                </a:solidFill>
              </a:rPr>
              <a:t>                    </a:t>
            </a:r>
            <a:r>
              <a:rPr lang="en-US" sz="1800" dirty="0" smtClean="0">
                <a:solidFill>
                  <a:srgbClr val="000000"/>
                </a:solidFill>
              </a:rPr>
              <a:t>Photograph 2: Bridge beam with major damage (Inside face)</a:t>
            </a: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p:txBody>
      </p:sp>
      <p:sp>
        <p:nvSpPr>
          <p:cNvPr id="12" name="Footer Placeholder 10"/>
          <p:cNvSpPr>
            <a:spLocks noGrp="1"/>
          </p:cNvSpPr>
          <p:nvPr>
            <p:ph type="ftr" sz="quarter" idx="11"/>
          </p:nvPr>
        </p:nvSpPr>
        <p:spPr/>
        <p:txBody>
          <a:bodyPr/>
          <a:lstStyle/>
          <a:p>
            <a:pPr algn="l"/>
            <a:r>
              <a:rPr lang="en-ZA" dirty="0"/>
              <a:t>CONTRACT SANRAL N.001-200-2019/1</a:t>
            </a:r>
            <a:r>
              <a:rPr lang="en-ZA" dirty="0" smtClean="0"/>
              <a:t>  FOR </a:t>
            </a:r>
            <a:r>
              <a:rPr lang="en-ZA" dirty="0"/>
              <a:t>THE REPAIRS TO THE HANS SCHOEMAN BRIDGE No. 262 A AND B</a:t>
            </a:r>
          </a:p>
        </p:txBody>
      </p:sp>
      <p:pic>
        <p:nvPicPr>
          <p:cNvPr id="3" name="Picture 2"/>
          <p:cNvPicPr>
            <a:picLocks noChangeAspect="1"/>
          </p:cNvPicPr>
          <p:nvPr/>
        </p:nvPicPr>
        <p:blipFill>
          <a:blip r:embed="rId6"/>
          <a:stretch>
            <a:fillRect/>
          </a:stretch>
        </p:blipFill>
        <p:spPr>
          <a:xfrm>
            <a:off x="1352807" y="1059345"/>
            <a:ext cx="7270640" cy="3923142"/>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427793475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en-US" b="1" dirty="0">
                <a:solidFill>
                  <a:srgbClr val="0000FF"/>
                </a:solidFill>
              </a:rPr>
              <a:t>Site Photographs</a:t>
            </a:r>
          </a:p>
        </p:txBody>
      </p:sp>
      <p:sp>
        <p:nvSpPr>
          <p:cNvPr id="11" name="Content Placeholder 2"/>
          <p:cNvSpPr txBox="1">
            <a:spLocks/>
          </p:cNvSpPr>
          <p:nvPr/>
        </p:nvSpPr>
        <p:spPr>
          <a:xfrm>
            <a:off x="462501" y="1143000"/>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indent="0">
              <a:buNone/>
            </a:pPr>
            <a:r>
              <a:rPr lang="en-US" dirty="0" smtClean="0">
                <a:solidFill>
                  <a:srgbClr val="000000"/>
                </a:solidFill>
              </a:rPr>
              <a:t>                    </a:t>
            </a:r>
            <a:r>
              <a:rPr lang="en-US" sz="1800" dirty="0" smtClean="0">
                <a:solidFill>
                  <a:srgbClr val="000000"/>
                </a:solidFill>
              </a:rPr>
              <a:t>Photograph 3</a:t>
            </a:r>
            <a:r>
              <a:rPr lang="en-US" sz="1800" dirty="0">
                <a:solidFill>
                  <a:srgbClr val="000000"/>
                </a:solidFill>
              </a:rPr>
              <a:t>: Bridge beam with major damage </a:t>
            </a:r>
            <a:r>
              <a:rPr lang="en-US" sz="1800" dirty="0" smtClean="0">
                <a:solidFill>
                  <a:srgbClr val="000000"/>
                </a:solidFill>
              </a:rPr>
              <a:t>(Outside </a:t>
            </a:r>
            <a:r>
              <a:rPr lang="en-US" sz="1800" dirty="0">
                <a:solidFill>
                  <a:srgbClr val="000000"/>
                </a:solidFill>
              </a:rPr>
              <a:t>face)</a:t>
            </a:r>
            <a:endParaRPr lang="en-US" dirty="0">
              <a:solidFill>
                <a:srgbClr val="000000"/>
              </a:solidFill>
            </a:endParaRPr>
          </a:p>
          <a:p>
            <a:pPr marL="0" lvl="0" indent="0">
              <a:buNone/>
            </a:pPr>
            <a:endParaRPr kumimoji="0" lang="en-US" sz="1800" b="0" i="0" u="none" strike="noStrike" kern="1200" cap="none" spc="0" normalizeH="0" baseline="0" noProof="0" dirty="0" smtClean="0">
              <a:ln>
                <a:noFill/>
              </a:ln>
              <a:solidFill>
                <a:srgbClr val="000000"/>
              </a:solidFill>
              <a:effectLst/>
              <a:uLnTx/>
              <a:uFillTx/>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p:txBody>
      </p:sp>
      <p:sp>
        <p:nvSpPr>
          <p:cNvPr id="13"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2" name="Picture 1"/>
          <p:cNvPicPr>
            <a:picLocks noChangeAspect="1"/>
          </p:cNvPicPr>
          <p:nvPr/>
        </p:nvPicPr>
        <p:blipFill>
          <a:blip r:embed="rId5"/>
          <a:stretch>
            <a:fillRect/>
          </a:stretch>
        </p:blipFill>
        <p:spPr>
          <a:xfrm>
            <a:off x="1143515" y="1172125"/>
            <a:ext cx="7506215" cy="3403242"/>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11856867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1015945" y="83562"/>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8365" y="6315737"/>
            <a:ext cx="1062359" cy="41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62501" y="-4589"/>
            <a:ext cx="11270299" cy="1147589"/>
          </a:xfrm>
          <a:prstGeom prst="rect">
            <a:avLst/>
          </a:prstGeom>
        </p:spPr>
        <p:txBody>
          <a:bodyPr vert="horz" lIns="0" tIns="45720" rIns="0" bIns="45720" rtlCol="0" anchor="ctr">
            <a:normAutofit/>
          </a:bodyPr>
          <a:lstStyle>
            <a:lvl1pPr algn="l" defTabSz="914354"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lvl="0"/>
            <a:r>
              <a:rPr lang="en-US" b="1" dirty="0">
                <a:solidFill>
                  <a:srgbClr val="0000FF"/>
                </a:solidFill>
              </a:rPr>
              <a:t>Site Photographs</a:t>
            </a:r>
          </a:p>
        </p:txBody>
      </p:sp>
      <p:sp>
        <p:nvSpPr>
          <p:cNvPr id="11" name="Content Placeholder 2"/>
          <p:cNvSpPr txBox="1">
            <a:spLocks/>
          </p:cNvSpPr>
          <p:nvPr/>
        </p:nvSpPr>
        <p:spPr>
          <a:xfrm>
            <a:off x="462501" y="1143000"/>
            <a:ext cx="11270299" cy="5019992"/>
          </a:xfrm>
          <a:prstGeom prst="rect">
            <a:avLst/>
          </a:prstGeom>
        </p:spPr>
        <p:txBody>
          <a:bodyPr vert="horz" lIns="0" tIns="0" rIns="0" bIns="0" rtlCol="0">
            <a:normAutofit/>
          </a:bodyPr>
          <a:lstStyle>
            <a:lvl1pPr marL="228589" indent="-228589" algn="l" defTabSz="914354" rtl="0" eaLnBrk="1" latinLnBrk="0" hangingPunct="1">
              <a:lnSpc>
                <a:spcPct val="100000"/>
              </a:lnSpc>
              <a:spcBef>
                <a:spcPts val="300"/>
              </a:spcBef>
              <a:buFont typeface="Symbol" panose="05050102010706020507" pitchFamily="18" charset="2"/>
              <a:buChar char="-"/>
              <a:defRPr sz="2400" b="0" i="0" kern="1200">
                <a:solidFill>
                  <a:schemeClr val="tx1"/>
                </a:solidFill>
                <a:latin typeface="Arial" charset="0"/>
                <a:ea typeface="Arial" charset="0"/>
                <a:cs typeface="Arial" charset="0"/>
              </a:defRPr>
            </a:lvl1pPr>
            <a:lvl2pPr marL="457200" indent="-182880" algn="l" defTabSz="914354" rtl="0" eaLnBrk="1" latinLnBrk="0" hangingPunct="1">
              <a:lnSpc>
                <a:spcPct val="100000"/>
              </a:lnSpc>
              <a:spcBef>
                <a:spcPts val="300"/>
              </a:spcBef>
              <a:buFont typeface="Arial"/>
              <a:buChar char="•"/>
              <a:defRPr sz="2200" b="0" i="0" kern="1200">
                <a:solidFill>
                  <a:schemeClr val="tx1"/>
                </a:solidFill>
                <a:latin typeface="Arial" charset="0"/>
                <a:ea typeface="Arial" charset="0"/>
                <a:cs typeface="Arial" charset="0"/>
              </a:defRPr>
            </a:lvl2pPr>
            <a:lvl3pPr marL="621792" indent="-182880" algn="l" defTabSz="914354" rtl="0" eaLnBrk="1" latinLnBrk="0" hangingPunct="1">
              <a:lnSpc>
                <a:spcPct val="100000"/>
              </a:lnSpc>
              <a:spcBef>
                <a:spcPts val="300"/>
              </a:spcBef>
              <a:buFont typeface="Courier New" charset="0"/>
              <a:buChar char="o"/>
              <a:defRPr sz="2000" b="0" i="0" kern="1200">
                <a:solidFill>
                  <a:schemeClr val="tx1"/>
                </a:solidFill>
                <a:latin typeface="Arial" charset="0"/>
                <a:ea typeface="Arial" charset="0"/>
                <a:cs typeface="Arial" charset="0"/>
              </a:defRPr>
            </a:lvl3pPr>
            <a:lvl4pPr marL="868680" indent="-182880" algn="l" defTabSz="914354" rtl="0" eaLnBrk="1" latinLnBrk="0" hangingPunct="1">
              <a:lnSpc>
                <a:spcPct val="100000"/>
              </a:lnSpc>
              <a:spcBef>
                <a:spcPts val="300"/>
              </a:spcBef>
              <a:buFont typeface="Symbol" panose="05050102010706020507" pitchFamily="18" charset="2"/>
              <a:buChar char="-"/>
              <a:defRPr sz="2000" b="0" i="0" kern="1200">
                <a:solidFill>
                  <a:schemeClr val="tx1"/>
                </a:solidFill>
                <a:latin typeface="Arial" charset="0"/>
                <a:ea typeface="Arial" charset="0"/>
                <a:cs typeface="Arial" charset="0"/>
              </a:defRPr>
            </a:lvl4pPr>
            <a:lvl5pPr marL="1097280" indent="-137160" algn="l" defTabSz="914354" rtl="0" eaLnBrk="1" latinLnBrk="0" hangingPunct="1">
              <a:lnSpc>
                <a:spcPct val="100000"/>
              </a:lnSpc>
              <a:spcBef>
                <a:spcPts val="3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None/>
              <a:tabLst/>
              <a:defRPr/>
            </a:pPr>
            <a:endParaRPr lang="en-US" dirty="0">
              <a:solidFill>
                <a:srgbClr val="000000"/>
              </a:solidFill>
            </a:endParaRPr>
          </a:p>
          <a:p>
            <a:pPr marL="0" marR="0" lvl="0" indent="0" algn="l" defTabSz="914354" rtl="0" eaLnBrk="1" fontAlgn="auto" latinLnBrk="0" hangingPunct="1">
              <a:lnSpc>
                <a:spcPct val="100000"/>
              </a:lnSpc>
              <a:spcBef>
                <a:spcPts val="300"/>
              </a:spcBef>
              <a:spcAft>
                <a:spcPts val="0"/>
              </a:spcAft>
              <a:buClrTx/>
              <a:buSzTx/>
              <a:buNone/>
              <a:tabLst/>
              <a:defRPr/>
            </a:pP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a:p>
            <a:pPr marL="0" indent="0">
              <a:buNone/>
            </a:pPr>
            <a:r>
              <a:rPr lang="en-US" dirty="0" smtClean="0">
                <a:solidFill>
                  <a:srgbClr val="000000"/>
                </a:solidFill>
              </a:rPr>
              <a:t>                    </a:t>
            </a:r>
            <a:r>
              <a:rPr lang="en-US" sz="1800" dirty="0" smtClean="0">
                <a:solidFill>
                  <a:srgbClr val="000000"/>
                </a:solidFill>
              </a:rPr>
              <a:t>Photograph 4: Beams with minor damage</a:t>
            </a:r>
            <a:endParaRPr kumimoji="0" lang="en-US" sz="2400" b="0" i="0" u="none" strike="noStrike" kern="1200" cap="none" spc="0" normalizeH="0" baseline="0" noProof="0" dirty="0" smtClean="0">
              <a:ln>
                <a:noFill/>
              </a:ln>
              <a:solidFill>
                <a:srgbClr val="000000"/>
              </a:solidFill>
              <a:effectLst/>
              <a:uLnTx/>
              <a:uFillTx/>
              <a:latin typeface="Arial" charset="0"/>
              <a:cs typeface="Arial" charset="0"/>
            </a:endParaRPr>
          </a:p>
        </p:txBody>
      </p:sp>
      <p:sp>
        <p:nvSpPr>
          <p:cNvPr id="12"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pic>
        <p:nvPicPr>
          <p:cNvPr id="2" name="Picture 1"/>
          <p:cNvPicPr>
            <a:picLocks noChangeAspect="1"/>
          </p:cNvPicPr>
          <p:nvPr/>
        </p:nvPicPr>
        <p:blipFill>
          <a:blip r:embed="rId5"/>
          <a:stretch>
            <a:fillRect/>
          </a:stretch>
        </p:blipFill>
        <p:spPr>
          <a:xfrm>
            <a:off x="1997819" y="874370"/>
            <a:ext cx="5564518" cy="4609910"/>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33535948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216348D-8A9C-4AD4-AF34-2248D3DA4A45}"/>
              </a:ext>
            </a:extLst>
          </p:cNvPr>
          <p:cNvPicPr>
            <a:picLocks noChangeAspect="1"/>
          </p:cNvPicPr>
          <p:nvPr/>
        </p:nvPicPr>
        <p:blipFill>
          <a:blip r:embed="rId2"/>
          <a:stretch>
            <a:fillRect/>
          </a:stretch>
        </p:blipFill>
        <p:spPr>
          <a:xfrm>
            <a:off x="10969634" y="102558"/>
            <a:ext cx="1097375" cy="1030313"/>
          </a:xfrm>
          <a:prstGeom prst="rect">
            <a:avLst/>
          </a:prstGeom>
        </p:spPr>
      </p:pic>
      <p:pic>
        <p:nvPicPr>
          <p:cNvPr id="8" name="Content Placeholder 4"/>
          <p:cNvPicPr>
            <a:picLocks noChangeAspect="1"/>
          </p:cNvPicPr>
          <p:nvPr/>
        </p:nvPicPr>
        <p:blipFill>
          <a:blip r:embed="rId3"/>
          <a:stretch>
            <a:fillRect/>
          </a:stretch>
        </p:blipFill>
        <p:spPr>
          <a:xfrm>
            <a:off x="9974439" y="6246647"/>
            <a:ext cx="833926" cy="480567"/>
          </a:xfrm>
          <a:prstGeom prst="rect">
            <a:avLst/>
          </a:prstGeom>
        </p:spPr>
      </p:pic>
      <p:pic>
        <p:nvPicPr>
          <p:cNvPr id="9" name="Picture 6" descr="cid:image003.png@01D59325.6725A1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04650" y="6246648"/>
            <a:ext cx="1062359" cy="474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txBox="1">
            <a:spLocks/>
          </p:cNvSpPr>
          <p:nvPr/>
        </p:nvSpPr>
        <p:spPr>
          <a:xfrm>
            <a:off x="457993" y="1747514"/>
            <a:ext cx="11223261" cy="2297264"/>
          </a:xfrm>
          <a:prstGeom prst="rect">
            <a:avLst/>
          </a:prstGeom>
        </p:spPr>
        <p:txBody>
          <a:bodyPr vert="horz" lIns="0" tIns="45720" rIns="0" bIns="45720" rtlCol="0" anchor="b">
            <a:normAutofit lnSpcReduction="10000"/>
          </a:bodyPr>
          <a:lstStyle>
            <a:lvl1pPr algn="l" defTabSz="914354" rtl="0" eaLnBrk="1" latinLnBrk="0" hangingPunct="1">
              <a:lnSpc>
                <a:spcPct val="90000"/>
              </a:lnSpc>
              <a:spcBef>
                <a:spcPct val="0"/>
              </a:spcBef>
              <a:buNone/>
              <a:defRPr sz="5400" b="0" i="0" kern="1200">
                <a:solidFill>
                  <a:schemeClr val="bg1"/>
                </a:solidFill>
                <a:latin typeface="Arial" charset="0"/>
                <a:ea typeface="Arial" charset="0"/>
                <a:cs typeface="Arial" charset="0"/>
              </a:defRPr>
            </a:lvl1pPr>
          </a:lstStyle>
          <a:p>
            <a:pPr lvl="0"/>
            <a:r>
              <a:rPr lang="en-ZA" sz="4800" b="1" dirty="0" smtClean="0">
                <a:solidFill>
                  <a:srgbClr val="FFFFFF"/>
                </a:solidFill>
              </a:rPr>
              <a:t>Certificate of Tenderer’s attendance</a:t>
            </a:r>
          </a:p>
          <a:p>
            <a:pPr lvl="0"/>
            <a:endParaRPr lang="en-US" b="1" dirty="0">
              <a:solidFill>
                <a:srgbClr val="FFFFFF"/>
              </a:solidFill>
            </a:endParaRPr>
          </a:p>
          <a:p>
            <a:pPr lvl="0"/>
            <a:r>
              <a:rPr lang="en-US" sz="2400" dirty="0" smtClean="0">
                <a:solidFill>
                  <a:srgbClr val="FFFFFF"/>
                </a:solidFill>
              </a:rPr>
              <a:t>-</a:t>
            </a:r>
            <a:r>
              <a:rPr lang="en-US" sz="3200" b="1" dirty="0" smtClean="0">
                <a:solidFill>
                  <a:srgbClr val="FFFFFF"/>
                </a:solidFill>
              </a:rPr>
              <a:t> </a:t>
            </a:r>
            <a:r>
              <a:rPr lang="en-US" sz="3000" dirty="0" smtClean="0">
                <a:solidFill>
                  <a:srgbClr val="FFFFFF"/>
                </a:solidFill>
              </a:rPr>
              <a:t>As per SANRAL Requirements explained during the </a:t>
            </a:r>
            <a:r>
              <a:rPr lang="en-ZA" sz="3000" dirty="0">
                <a:solidFill>
                  <a:srgbClr val="FFFFFF"/>
                </a:solidFill>
              </a:rPr>
              <a:t>compulsory clarification </a:t>
            </a:r>
            <a:r>
              <a:rPr lang="en-ZA" sz="3000" dirty="0" smtClean="0">
                <a:solidFill>
                  <a:srgbClr val="FFFFFF"/>
                </a:solidFill>
              </a:rPr>
              <a:t>briefing meeting, where </a:t>
            </a:r>
            <a:r>
              <a:rPr lang="en-ZA" sz="3000" dirty="0">
                <a:solidFill>
                  <a:srgbClr val="FFFFFF"/>
                </a:solidFill>
              </a:rPr>
              <a:t>the project </a:t>
            </a:r>
            <a:r>
              <a:rPr lang="en-ZA" sz="3000" dirty="0" smtClean="0">
                <a:solidFill>
                  <a:srgbClr val="FFFFFF"/>
                </a:solidFill>
              </a:rPr>
              <a:t>was </a:t>
            </a:r>
            <a:r>
              <a:rPr lang="en-ZA" sz="3000" dirty="0">
                <a:solidFill>
                  <a:srgbClr val="FFFFFF"/>
                </a:solidFill>
              </a:rPr>
              <a:t>presented. </a:t>
            </a:r>
            <a:endParaRPr kumimoji="0" lang="en-US" sz="5400" b="1" i="0" u="none" strike="noStrike" kern="1200" cap="none" spc="0" normalizeH="0" baseline="0" noProof="0" dirty="0">
              <a:ln>
                <a:noFill/>
              </a:ln>
              <a:solidFill>
                <a:srgbClr val="FFFFFF"/>
              </a:solidFill>
              <a:effectLst/>
              <a:uLnTx/>
              <a:uFillTx/>
              <a:latin typeface="Arial" charset="0"/>
              <a:cs typeface="Arial" charset="0"/>
            </a:endParaRPr>
          </a:p>
        </p:txBody>
      </p:sp>
      <p:sp>
        <p:nvSpPr>
          <p:cNvPr id="10" name="Footer Placeholder 10"/>
          <p:cNvSpPr>
            <a:spLocks noGrp="1"/>
          </p:cNvSpPr>
          <p:nvPr>
            <p:ph type="ftr" sz="quarter" idx="11"/>
          </p:nvPr>
        </p:nvSpPr>
        <p:spPr>
          <a:xfrm>
            <a:off x="4038600" y="6356350"/>
            <a:ext cx="4114800" cy="365125"/>
          </a:xfrm>
        </p:spPr>
        <p:txBody>
          <a:bodyPr/>
          <a:lstStyle/>
          <a:p>
            <a:pPr algn="l"/>
            <a:r>
              <a:rPr lang="en-ZA" dirty="0"/>
              <a:t>CONTRACT SANRAL N.001-200-2019/1</a:t>
            </a:r>
            <a:r>
              <a:rPr lang="en-ZA" dirty="0" smtClean="0"/>
              <a:t>  FOR </a:t>
            </a:r>
            <a:r>
              <a:rPr lang="en-ZA" dirty="0"/>
              <a:t>THE REPAIRS TO THE HANS SCHOEMAN BRIDGE No. 262 A AND B</a:t>
            </a:r>
          </a:p>
        </p:txBody>
      </p:sp>
    </p:spTree>
    <p:extLst>
      <p:ext uri="{BB962C8B-B14F-4D97-AF65-F5344CB8AC3E}">
        <p14:creationId xmlns:p14="http://schemas.microsoft.com/office/powerpoint/2010/main" val="27347297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ZA" dirty="0"/>
          </a:p>
        </p:txBody>
      </p:sp>
      <p:sp>
        <p:nvSpPr>
          <p:cNvPr id="2" name="Title 1"/>
          <p:cNvSpPr>
            <a:spLocks noGrp="1"/>
          </p:cNvSpPr>
          <p:nvPr>
            <p:ph type="ctrTitle"/>
          </p:nvPr>
        </p:nvSpPr>
        <p:spPr/>
        <p:txBody>
          <a:bodyPr/>
          <a:lstStyle/>
          <a:p>
            <a:endParaRPr lang="en-ZA"/>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70" y="-840258"/>
            <a:ext cx="12000333" cy="813898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1308" y="153259"/>
            <a:ext cx="1432745" cy="830992"/>
          </a:xfrm>
          <a:prstGeom prst="rect">
            <a:avLst/>
          </a:prstGeom>
        </p:spPr>
      </p:pic>
      <p:pic>
        <p:nvPicPr>
          <p:cNvPr id="6" name="Picture 5">
            <a:extLst>
              <a:ext uri="{FF2B5EF4-FFF2-40B4-BE49-F238E27FC236}">
                <a16:creationId xmlns:a16="http://schemas.microsoft.com/office/drawing/2014/main" xmlns="" id="{B35B4790-3425-49E1-8F95-240CCAC4CC2F}"/>
              </a:ext>
            </a:extLst>
          </p:cNvPr>
          <p:cNvPicPr>
            <a:picLocks noChangeAspect="1"/>
          </p:cNvPicPr>
          <p:nvPr/>
        </p:nvPicPr>
        <p:blipFill>
          <a:blip r:embed="rId4"/>
          <a:stretch>
            <a:fillRect/>
          </a:stretch>
        </p:blipFill>
        <p:spPr>
          <a:xfrm>
            <a:off x="10411073" y="5395245"/>
            <a:ext cx="1602635" cy="1223235"/>
          </a:xfrm>
          <a:prstGeom prst="rect">
            <a:avLst/>
          </a:prstGeom>
        </p:spPr>
      </p:pic>
      <p:sp>
        <p:nvSpPr>
          <p:cNvPr id="7" name="Title 2"/>
          <p:cNvSpPr txBox="1">
            <a:spLocks/>
          </p:cNvSpPr>
          <p:nvPr/>
        </p:nvSpPr>
        <p:spPr>
          <a:xfrm>
            <a:off x="914400" y="2150510"/>
            <a:ext cx="9144000" cy="1497565"/>
          </a:xfrm>
          <a:prstGeom prst="rect">
            <a:avLst/>
          </a:prstGeom>
        </p:spPr>
        <p:txBody>
          <a:bodyPr vert="horz" lIns="0" tIns="45720" rIns="0" bIns="45720" rtlCol="0" anchor="b">
            <a:noAutofit/>
          </a:bodyPr>
          <a:lstStyle>
            <a:lvl1pPr algn="l" defTabSz="914354" rtl="0" eaLnBrk="1" latinLnBrk="0" hangingPunct="1">
              <a:lnSpc>
                <a:spcPct val="90000"/>
              </a:lnSpc>
              <a:spcBef>
                <a:spcPct val="0"/>
              </a:spcBef>
              <a:buNone/>
              <a:defRPr sz="5400" b="0" i="0" kern="1200">
                <a:solidFill>
                  <a:schemeClr val="bg1"/>
                </a:solidFill>
                <a:latin typeface="Arial" charset="0"/>
                <a:ea typeface="Arial" charset="0"/>
                <a:cs typeface="Arial" charset="0"/>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r>
              <a:rPr kumimoji="0" lang="en-ZA" sz="4000" b="1" i="0" u="none" strike="noStrike" kern="1200" cap="none" spc="0" normalizeH="0" baseline="0" noProof="0" dirty="0" smtClean="0">
                <a:ln>
                  <a:noFill/>
                </a:ln>
                <a:solidFill>
                  <a:srgbClr val="FFFFFF"/>
                </a:solidFill>
                <a:effectLst/>
                <a:uLnTx/>
                <a:uFillTx/>
                <a:latin typeface="Arial" charset="0"/>
                <a:cs typeface="Arial" charset="0"/>
              </a:rPr>
              <a:t>END – THANK YOU</a:t>
            </a:r>
            <a:endParaRPr kumimoji="0" lang="en-US" sz="4000" b="1" i="0" u="none" strike="noStrike" kern="1200" cap="none" spc="0" normalizeH="0" baseline="0" noProof="0" dirty="0">
              <a:ln>
                <a:noFill/>
              </a:ln>
              <a:solidFill>
                <a:srgbClr val="FFFFFF"/>
              </a:solidFill>
              <a:effectLst/>
              <a:uLnTx/>
              <a:uFillTx/>
              <a:latin typeface="Arial" charset="0"/>
              <a:cs typeface="Arial" charset="0"/>
            </a:endParaRPr>
          </a:p>
        </p:txBody>
      </p:sp>
      <p:sp>
        <p:nvSpPr>
          <p:cNvPr id="8" name="Subtitle 4"/>
          <p:cNvSpPr txBox="1">
            <a:spLocks/>
          </p:cNvSpPr>
          <p:nvPr/>
        </p:nvSpPr>
        <p:spPr>
          <a:xfrm>
            <a:off x="914400" y="4744067"/>
            <a:ext cx="9144000" cy="1655763"/>
          </a:xfrm>
          <a:prstGeom prst="rect">
            <a:avLst/>
          </a:prstGeom>
        </p:spPr>
        <p:txBody>
          <a:bodyPr vert="horz" lIns="0" tIns="0" rIns="0" bIns="0" rtlCol="0">
            <a:normAutofit/>
          </a:bodyPr>
          <a:lstStyle>
            <a:lvl1pPr marL="0" indent="0" algn="l" defTabSz="914354" rtl="0" eaLnBrk="1" latinLnBrk="0" hangingPunct="1">
              <a:lnSpc>
                <a:spcPct val="100000"/>
              </a:lnSpc>
              <a:spcBef>
                <a:spcPts val="300"/>
              </a:spcBef>
              <a:buFont typeface="Symbol" panose="05050102010706020507" pitchFamily="18" charset="2"/>
              <a:buNone/>
              <a:defRPr sz="2400" b="0" i="0" kern="1200">
                <a:solidFill>
                  <a:schemeClr val="bg1"/>
                </a:solidFill>
                <a:latin typeface="Arial" charset="0"/>
                <a:ea typeface="Arial" charset="0"/>
                <a:cs typeface="Arial" charset="0"/>
              </a:defRPr>
            </a:lvl1pPr>
            <a:lvl2pPr marL="457178" indent="0" algn="ctr" defTabSz="914354" rtl="0" eaLnBrk="1" latinLnBrk="0" hangingPunct="1">
              <a:lnSpc>
                <a:spcPct val="100000"/>
              </a:lnSpc>
              <a:spcBef>
                <a:spcPts val="300"/>
              </a:spcBef>
              <a:buFont typeface="Arial"/>
              <a:buNone/>
              <a:defRPr sz="2000" b="0" i="0" kern="1200">
                <a:solidFill>
                  <a:schemeClr val="tx1"/>
                </a:solidFill>
                <a:latin typeface="Arial" charset="0"/>
                <a:ea typeface="Arial" charset="0"/>
                <a:cs typeface="Arial" charset="0"/>
              </a:defRPr>
            </a:lvl2pPr>
            <a:lvl3pPr marL="914354" indent="0" algn="ctr" defTabSz="914354" rtl="0" eaLnBrk="1" latinLnBrk="0" hangingPunct="1">
              <a:lnSpc>
                <a:spcPct val="100000"/>
              </a:lnSpc>
              <a:spcBef>
                <a:spcPts val="300"/>
              </a:spcBef>
              <a:buFont typeface="Courier New" charset="0"/>
              <a:buNone/>
              <a:defRPr sz="1800" b="0" i="0" kern="1200">
                <a:solidFill>
                  <a:schemeClr val="tx1"/>
                </a:solidFill>
                <a:latin typeface="Arial" charset="0"/>
                <a:ea typeface="Arial" charset="0"/>
                <a:cs typeface="Arial" charset="0"/>
              </a:defRPr>
            </a:lvl3pPr>
            <a:lvl4pPr marL="1371532" indent="0" algn="ctr" defTabSz="914354" rtl="0" eaLnBrk="1" latinLnBrk="0" hangingPunct="1">
              <a:lnSpc>
                <a:spcPct val="100000"/>
              </a:lnSpc>
              <a:spcBef>
                <a:spcPts val="300"/>
              </a:spcBef>
              <a:buFont typeface="Symbol" panose="05050102010706020507" pitchFamily="18" charset="2"/>
              <a:buNone/>
              <a:defRPr sz="1600" b="0" i="0" kern="1200">
                <a:solidFill>
                  <a:schemeClr val="tx1"/>
                </a:solidFill>
                <a:latin typeface="Arial" charset="0"/>
                <a:ea typeface="Arial" charset="0"/>
                <a:cs typeface="Arial" charset="0"/>
              </a:defRPr>
            </a:lvl4pPr>
            <a:lvl5pPr marL="1828709" indent="0" algn="ctr" defTabSz="914354" rtl="0" eaLnBrk="1" latinLnBrk="0" hangingPunct="1">
              <a:lnSpc>
                <a:spcPct val="100000"/>
              </a:lnSpc>
              <a:spcBef>
                <a:spcPts val="300"/>
              </a:spcBef>
              <a:buFont typeface="Arial" panose="020B0604020202020204" pitchFamily="34" charset="0"/>
              <a:buNone/>
              <a:defRPr sz="1600" b="0" i="0" kern="1200">
                <a:solidFill>
                  <a:schemeClr val="tx1"/>
                </a:solidFill>
                <a:latin typeface="Arial" charset="0"/>
                <a:ea typeface="Arial" charset="0"/>
                <a:cs typeface="Arial" charset="0"/>
              </a:defRPr>
            </a:lvl5pPr>
            <a:lvl6pPr marL="2285886" indent="0" algn="ctr" defTabSz="914354"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endParaRPr kumimoji="0" lang="en-US" sz="2400" b="0" i="0" u="none" strike="noStrike" kern="1200" cap="none" spc="0" normalizeH="0" baseline="0" noProof="0" smtClean="0">
              <a:ln>
                <a:noFill/>
              </a:ln>
              <a:solidFill>
                <a:srgbClr val="FFFFFF"/>
              </a:solidFill>
              <a:effectLst/>
              <a:uLnTx/>
              <a:uFillTx/>
              <a:latin typeface="Arial" charset="0"/>
              <a:cs typeface="Arial" charset="0"/>
            </a:endParaRPr>
          </a:p>
          <a:p>
            <a:pPr marL="0" marR="0" lvl="0" indent="0" algn="l" defTabSz="914354" rtl="0" eaLnBrk="1" fontAlgn="auto" latinLnBrk="0" hangingPunct="1">
              <a:lnSpc>
                <a:spcPct val="100000"/>
              </a:lnSpc>
              <a:spcBef>
                <a:spcPts val="300"/>
              </a:spcBef>
              <a:spcAft>
                <a:spcPts val="0"/>
              </a:spcAft>
              <a:buClrTx/>
              <a:buSzTx/>
              <a:buFont typeface="Symbol" panose="05050102010706020507" pitchFamily="18" charset="2"/>
              <a:buNone/>
              <a:tabLst/>
              <a:defRPr/>
            </a:pPr>
            <a:r>
              <a:rPr kumimoji="0" lang="en-US" sz="2400" b="1" i="0" u="none" strike="noStrike" kern="1200" cap="none" spc="0" normalizeH="0" baseline="0" noProof="0" smtClean="0">
                <a:ln>
                  <a:noFill/>
                </a:ln>
                <a:solidFill>
                  <a:srgbClr val="FFFFFF"/>
                </a:solidFill>
                <a:effectLst/>
                <a:uLnTx/>
                <a:uFillTx/>
                <a:latin typeface="Arial" charset="0"/>
                <a:cs typeface="Arial" charset="0"/>
              </a:rPr>
              <a:t>Tender Briefing</a:t>
            </a:r>
            <a:endParaRPr kumimoji="0" lang="en-US" sz="2400" b="1" i="0" u="none" strike="noStrike" kern="1200" cap="none" spc="0" normalizeH="0" baseline="0" noProof="0" dirty="0">
              <a:ln>
                <a:noFill/>
              </a:ln>
              <a:solidFill>
                <a:srgbClr val="FFFFFF"/>
              </a:solidFill>
              <a:effectLst/>
              <a:uLnTx/>
              <a:uFillTx/>
              <a:latin typeface="Arial" charset="0"/>
              <a:cs typeface="Arial" charset="0"/>
            </a:endParaRPr>
          </a:p>
        </p:txBody>
      </p:sp>
      <p:sp>
        <p:nvSpPr>
          <p:cNvPr id="9" name="Footer Placeholder 4"/>
          <p:cNvSpPr txBox="1">
            <a:spLocks/>
          </p:cNvSpPr>
          <p:nvPr/>
        </p:nvSpPr>
        <p:spPr>
          <a:xfrm>
            <a:off x="914400" y="6006862"/>
            <a:ext cx="4114800" cy="182880"/>
          </a:xfrm>
          <a:prstGeom prst="rect">
            <a:avLst/>
          </a:prstGeom>
        </p:spPr>
        <p:txBody>
          <a:bodyPr vert="horz" lIns="0" tIns="0" rIns="0" bIns="0" rtlCol="0" anchor="t" anchorCtr="0"/>
          <a:lstStyle>
            <a:defPPr>
              <a:defRPr lang="en-US"/>
            </a:defPPr>
            <a:lvl1pPr marL="0" algn="l" defTabSz="914354" rtl="0" eaLnBrk="1" latinLnBrk="0" hangingPunct="1">
              <a:defRPr sz="1200" kern="1200">
                <a:solidFill>
                  <a:schemeClr val="bg1"/>
                </a:solidFill>
                <a:latin typeface="Arial" charset="0"/>
                <a:ea typeface="Arial" charset="0"/>
                <a:cs typeface="Arial" charset="0"/>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FFFF"/>
                </a:solidFill>
                <a:effectLst/>
                <a:uLnTx/>
                <a:uFillTx/>
                <a:latin typeface="Arial" charset="0"/>
                <a:cs typeface="Arial" charset="0"/>
              </a:rPr>
              <a:t>APRIL 2021</a:t>
            </a:r>
            <a:endParaRPr kumimoji="0" lang="en-US" sz="1400" b="1" i="0" u="none" strike="noStrike" kern="1200" cap="none" spc="0" normalizeH="0" baseline="0" noProof="0" dirty="0">
              <a:ln>
                <a:noFill/>
              </a:ln>
              <a:solidFill>
                <a:srgbClr val="FFFFFF"/>
              </a:solidFill>
              <a:effectLst/>
              <a:uLnTx/>
              <a:uFillTx/>
              <a:latin typeface="Arial" charset="0"/>
              <a:cs typeface="Arial" charset="0"/>
            </a:endParaRPr>
          </a:p>
        </p:txBody>
      </p:sp>
      <p:pic>
        <p:nvPicPr>
          <p:cNvPr id="10" name="Picture 6" descr="cid:image003.png@01D59325.6725A1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62122" y="1030288"/>
            <a:ext cx="1431931" cy="554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9446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5949</TotalTime>
  <Words>2632</Words>
  <Application>Microsoft Office PowerPoint</Application>
  <PresentationFormat>Widescreen</PresentationFormat>
  <Paragraphs>353</Paragraphs>
  <Slides>47</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3" baseType="lpstr">
      <vt:lpstr>Arial</vt:lpstr>
      <vt:lpstr>Calibri</vt:lpstr>
      <vt:lpstr>Calibri Light</vt:lpstr>
      <vt:lpstr>Symbol</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 Gelderblom</dc:creator>
  <cp:lastModifiedBy>Andre Gelderblom</cp:lastModifiedBy>
  <cp:revision>142</cp:revision>
  <cp:lastPrinted>2021-11-29T08:02:35Z</cp:lastPrinted>
  <dcterms:created xsi:type="dcterms:W3CDTF">2021-02-05T07:37:03Z</dcterms:created>
  <dcterms:modified xsi:type="dcterms:W3CDTF">2021-12-09T14:20:32Z</dcterms:modified>
</cp:coreProperties>
</file>