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8"/>
  </p:notesMasterIdLst>
  <p:handoutMasterIdLst>
    <p:handoutMasterId r:id="rId19"/>
  </p:handoutMasterIdLst>
  <p:sldIdLst>
    <p:sldId id="311" r:id="rId3"/>
    <p:sldId id="312" r:id="rId4"/>
    <p:sldId id="313" r:id="rId5"/>
    <p:sldId id="1590" r:id="rId6"/>
    <p:sldId id="317" r:id="rId7"/>
    <p:sldId id="318" r:id="rId8"/>
    <p:sldId id="1589" r:id="rId9"/>
    <p:sldId id="1595" r:id="rId10"/>
    <p:sldId id="1558" r:id="rId11"/>
    <p:sldId id="1578" r:id="rId12"/>
    <p:sldId id="324" r:id="rId13"/>
    <p:sldId id="1592" r:id="rId14"/>
    <p:sldId id="1596" r:id="rId15"/>
    <p:sldId id="1576" r:id="rId16"/>
    <p:sldId id="469" r:id="rId17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ECAF1D-4888-7AF9-99EC-E694532B3A9D}" name="Camille Shah" initials="CS" userId="S::ShahC@eskom.co.za::b49c16eb-9c2f-4076-ae16-294c29ffbf0a" providerId="AD"/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725B"/>
    <a:srgbClr val="0DB02B"/>
    <a:srgbClr val="D69B40"/>
    <a:srgbClr val="C97A00"/>
    <a:srgbClr val="CDB6AA"/>
    <a:srgbClr val="ACC3C3"/>
    <a:srgbClr val="E4BC7F"/>
    <a:srgbClr val="C2C382"/>
    <a:srgbClr val="CA9987"/>
    <a:srgbClr val="B491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AA7B14-2D38-465D-AE84-08B4B93B6FE6}" v="1" dt="2025-12-09T07:51:07.8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dzani Tshikungulu" userId="001771f1-b71d-4fdd-92cf-a434c55d0632" providerId="ADAL" clId="{BEC67775-F06B-45E6-A03C-042B6CE6B575}"/>
    <pc:docChg chg="delSld modSld">
      <pc:chgData name="Rudzani Tshikungulu" userId="001771f1-b71d-4fdd-92cf-a434c55d0632" providerId="ADAL" clId="{BEC67775-F06B-45E6-A03C-042B6CE6B575}" dt="2025-10-20T09:35:24.407" v="19" actId="2696"/>
      <pc:docMkLst>
        <pc:docMk/>
      </pc:docMkLst>
      <pc:sldChg chg="modSp mod">
        <pc:chgData name="Rudzani Tshikungulu" userId="001771f1-b71d-4fdd-92cf-a434c55d0632" providerId="ADAL" clId="{BEC67775-F06B-45E6-A03C-042B6CE6B575}" dt="2025-10-20T09:16:12.051" v="17" actId="20577"/>
        <pc:sldMkLst>
          <pc:docMk/>
          <pc:sldMk cId="3303961563" sldId="311"/>
        </pc:sldMkLst>
        <pc:spChg chg="mod">
          <ac:chgData name="Rudzani Tshikungulu" userId="001771f1-b71d-4fdd-92cf-a434c55d0632" providerId="ADAL" clId="{BEC67775-F06B-45E6-A03C-042B6CE6B575}" dt="2025-10-20T09:16:12.051" v="17" actId="20577"/>
          <ac:spMkLst>
            <pc:docMk/>
            <pc:sldMk cId="3303961563" sldId="311"/>
            <ac:spMk id="15" creationId="{8A12FD97-8C45-519E-B16A-741E7E5A67D6}"/>
          </ac:spMkLst>
        </pc:spChg>
      </pc:sldChg>
      <pc:sldChg chg="del">
        <pc:chgData name="Rudzani Tshikungulu" userId="001771f1-b71d-4fdd-92cf-a434c55d0632" providerId="ADAL" clId="{BEC67775-F06B-45E6-A03C-042B6CE6B575}" dt="2025-10-20T09:35:24.407" v="19" actId="2696"/>
        <pc:sldMkLst>
          <pc:docMk/>
          <pc:sldMk cId="4253473891" sldId="1591"/>
        </pc:sldMkLst>
      </pc:sldChg>
      <pc:sldChg chg="del">
        <pc:chgData name="Rudzani Tshikungulu" userId="001771f1-b71d-4fdd-92cf-a434c55d0632" providerId="ADAL" clId="{BEC67775-F06B-45E6-A03C-042B6CE6B575}" dt="2025-10-20T09:35:19.847" v="18" actId="2696"/>
        <pc:sldMkLst>
          <pc:docMk/>
          <pc:sldMk cId="2409277141" sldId="1599"/>
        </pc:sldMkLst>
      </pc:sldChg>
    </pc:docChg>
  </pc:docChgLst>
  <pc:docChgLst>
    <pc:chgData name="Rudzani Tshikungulu" userId="001771f1-b71d-4fdd-92cf-a434c55d0632" providerId="ADAL" clId="{628537B1-DA28-4F5A-90FD-9171C199C662}"/>
    <pc:docChg chg="custSel modSld">
      <pc:chgData name="Rudzani Tshikungulu" userId="001771f1-b71d-4fdd-92cf-a434c55d0632" providerId="ADAL" clId="{628537B1-DA28-4F5A-90FD-9171C199C662}" dt="2025-08-11T16:49:07.864" v="18" actId="313"/>
      <pc:docMkLst>
        <pc:docMk/>
      </pc:docMkLst>
      <pc:sldChg chg="modSp mod">
        <pc:chgData name="Rudzani Tshikungulu" userId="001771f1-b71d-4fdd-92cf-a434c55d0632" providerId="ADAL" clId="{628537B1-DA28-4F5A-90FD-9171C199C662}" dt="2025-08-11T16:49:07.864" v="18" actId="313"/>
        <pc:sldMkLst>
          <pc:docMk/>
          <pc:sldMk cId="3572652280" sldId="1590"/>
        </pc:sldMkLst>
      </pc:sldChg>
    </pc:docChg>
  </pc:docChgLst>
  <pc:docChgLst>
    <pc:chgData name="Rudzani Tshikungulu" userId="001771f1-b71d-4fdd-92cf-a434c55d0632" providerId="ADAL" clId="{6EAA7B14-2D38-465D-AE84-08B4B93B6FE6}"/>
    <pc:docChg chg="undo custSel addSld modSld">
      <pc:chgData name="Rudzani Tshikungulu" userId="001771f1-b71d-4fdd-92cf-a434c55d0632" providerId="ADAL" clId="{6EAA7B14-2D38-465D-AE84-08B4B93B6FE6}" dt="2025-12-09T07:55:54.535" v="132" actId="5793"/>
      <pc:docMkLst>
        <pc:docMk/>
      </pc:docMkLst>
      <pc:sldChg chg="modSp mod">
        <pc:chgData name="Rudzani Tshikungulu" userId="001771f1-b71d-4fdd-92cf-a434c55d0632" providerId="ADAL" clId="{6EAA7B14-2D38-465D-AE84-08B4B93B6FE6}" dt="2025-12-09T07:55:54.535" v="132" actId="5793"/>
        <pc:sldMkLst>
          <pc:docMk/>
          <pc:sldMk cId="3303961563" sldId="311"/>
        </pc:sldMkLst>
        <pc:spChg chg="mod">
          <ac:chgData name="Rudzani Tshikungulu" userId="001771f1-b71d-4fdd-92cf-a434c55d0632" providerId="ADAL" clId="{6EAA7B14-2D38-465D-AE84-08B4B93B6FE6}" dt="2025-12-09T07:48:44.503" v="8" actId="207"/>
          <ac:spMkLst>
            <pc:docMk/>
            <pc:sldMk cId="3303961563" sldId="311"/>
            <ac:spMk id="12" creationId="{1B53E9CF-B0B4-E2B5-EA75-4887178A5887}"/>
          </ac:spMkLst>
        </pc:spChg>
        <pc:spChg chg="mod">
          <ac:chgData name="Rudzani Tshikungulu" userId="001771f1-b71d-4fdd-92cf-a434c55d0632" providerId="ADAL" clId="{6EAA7B14-2D38-465D-AE84-08B4B93B6FE6}" dt="2025-12-09T07:55:54.535" v="132" actId="5793"/>
          <ac:spMkLst>
            <pc:docMk/>
            <pc:sldMk cId="3303961563" sldId="311"/>
            <ac:spMk id="15" creationId="{8A12FD97-8C45-519E-B16A-741E7E5A67D6}"/>
          </ac:spMkLst>
        </pc:spChg>
      </pc:sldChg>
      <pc:sldChg chg="modSp mod">
        <pc:chgData name="Rudzani Tshikungulu" userId="001771f1-b71d-4fdd-92cf-a434c55d0632" providerId="ADAL" clId="{6EAA7B14-2D38-465D-AE84-08B4B93B6FE6}" dt="2025-12-09T07:55:22.999" v="109" actId="14100"/>
        <pc:sldMkLst>
          <pc:docMk/>
          <pc:sldMk cId="3572652280" sldId="1590"/>
        </pc:sldMkLst>
        <pc:spChg chg="mod">
          <ac:chgData name="Rudzani Tshikungulu" userId="001771f1-b71d-4fdd-92cf-a434c55d0632" providerId="ADAL" clId="{6EAA7B14-2D38-465D-AE84-08B4B93B6FE6}" dt="2025-12-09T07:55:22.999" v="109" actId="14100"/>
          <ac:spMkLst>
            <pc:docMk/>
            <pc:sldMk cId="3572652280" sldId="1590"/>
            <ac:spMk id="2" creationId="{00000000-0000-0000-0000-000000000000}"/>
          </ac:spMkLst>
        </pc:spChg>
        <pc:graphicFrameChg chg="modGraphic">
          <ac:chgData name="Rudzani Tshikungulu" userId="001771f1-b71d-4fdd-92cf-a434c55d0632" providerId="ADAL" clId="{6EAA7B14-2D38-465D-AE84-08B4B93B6FE6}" dt="2025-12-09T07:49:32.737" v="21" actId="20577"/>
          <ac:graphicFrameMkLst>
            <pc:docMk/>
            <pc:sldMk cId="3572652280" sldId="1590"/>
            <ac:graphicFrameMk id="5" creationId="{1354CAC0-9A2F-4796-957D-1D96640195C3}"/>
          </ac:graphicFrameMkLst>
        </pc:graphicFrameChg>
      </pc:sldChg>
      <pc:sldChg chg="addSp delSp modSp add mod">
        <pc:chgData name="Rudzani Tshikungulu" userId="001771f1-b71d-4fdd-92cf-a434c55d0632" providerId="ADAL" clId="{6EAA7B14-2D38-465D-AE84-08B4B93B6FE6}" dt="2025-12-09T07:51:19.423" v="34" actId="14100"/>
        <pc:sldMkLst>
          <pc:docMk/>
          <pc:sldMk cId="3515702739" sldId="1596"/>
        </pc:sldMkLst>
        <pc:spChg chg="add del mod">
          <ac:chgData name="Rudzani Tshikungulu" userId="001771f1-b71d-4fdd-92cf-a434c55d0632" providerId="ADAL" clId="{6EAA7B14-2D38-465D-AE84-08B4B93B6FE6}" dt="2025-12-09T07:51:07.867" v="30"/>
          <ac:spMkLst>
            <pc:docMk/>
            <pc:sldMk cId="3515702739" sldId="1596"/>
            <ac:spMk id="4" creationId="{E1A6CD79-7971-D9CB-3DCA-59AC425F5ABD}"/>
          </ac:spMkLst>
        </pc:spChg>
        <pc:picChg chg="add mod">
          <ac:chgData name="Rudzani Tshikungulu" userId="001771f1-b71d-4fdd-92cf-a434c55d0632" providerId="ADAL" clId="{6EAA7B14-2D38-465D-AE84-08B4B93B6FE6}" dt="2025-12-09T07:51:19.423" v="34" actId="14100"/>
          <ac:picMkLst>
            <pc:docMk/>
            <pc:sldMk cId="3515702739" sldId="1596"/>
            <ac:picMk id="6" creationId="{78B9B2EF-8C86-BE54-C787-26141CD188F9}"/>
          </ac:picMkLst>
        </pc:picChg>
        <pc:picChg chg="del">
          <ac:chgData name="Rudzani Tshikungulu" userId="001771f1-b71d-4fdd-92cf-a434c55d0632" providerId="ADAL" clId="{6EAA7B14-2D38-465D-AE84-08B4B93B6FE6}" dt="2025-12-09T07:50:14.132" v="27" actId="478"/>
          <ac:picMkLst>
            <pc:docMk/>
            <pc:sldMk cId="3515702739" sldId="1596"/>
            <ac:picMk id="7" creationId="{51A3BB13-56F2-B771-A19D-5576EBE3882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E72FB2-3048-A3E8-FAC4-1A154E9EBC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3EC01-58E5-F53E-1D93-72866D0681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0778-C05C-3E46-9B06-74AA136A7A40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FACD4-124B-05EE-B114-66B0345F22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B63DF-093C-F399-FB34-69C3F05943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1C4-6C35-F64A-BE83-0706739C5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9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2025/12/09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085070-5ABA-31E7-632F-0611553009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" y="4132045"/>
            <a:ext cx="12192636" cy="247662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AF18338-7987-F843-7A24-C7E061E84633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9916C4-EAFC-9D67-10B5-FCFACF7D35E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8261" y="2110042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EA18EA-0E1F-240D-DE7C-C9CC84E081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27231" y="3933821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BA61F4DB-F9E7-C717-1797-CE92AFF6F5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4005258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103">
            <a:extLst>
              <a:ext uri="{FF2B5EF4-FFF2-40B4-BE49-F238E27FC236}">
                <a16:creationId xmlns:a16="http://schemas.microsoft.com/office/drawing/2014/main" id="{3E772CB1-2E91-063A-38F9-D7BCE95D7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2241733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2C33341-4EC4-CA2A-1DCC-EBC4ADFBDCD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83708" y="145709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3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6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40" y="2867099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A2E1B3-D2A0-E520-6EEF-E94074B842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18261" y="1529471"/>
            <a:ext cx="3937000" cy="356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552414-F8DB-56D3-1E47-029CA76AFA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27231" y="3353250"/>
            <a:ext cx="2260600" cy="2044700"/>
          </a:xfrm>
          <a:prstGeom prst="rect">
            <a:avLst/>
          </a:prstGeom>
        </p:spPr>
      </p:pic>
      <p:sp>
        <p:nvSpPr>
          <p:cNvPr id="10" name="Picture Placeholder 101">
            <a:extLst>
              <a:ext uri="{FF2B5EF4-FFF2-40B4-BE49-F238E27FC236}">
                <a16:creationId xmlns:a16="http://schemas.microsoft.com/office/drawing/2014/main" id="{301501E1-4BEF-E23F-D908-DD33B0BF36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342468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1" name="Picture Placeholder 103">
            <a:extLst>
              <a:ext uri="{FF2B5EF4-FFF2-40B4-BE49-F238E27FC236}">
                <a16:creationId xmlns:a16="http://schemas.microsoft.com/office/drawing/2014/main" id="{B8401596-002A-0928-7FB2-207F2EE411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166116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EED64-0DEB-A705-F1C8-127F77BB42B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8528D-C9DB-4A97-92A1-19A0912F1E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0890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8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90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1" y="224180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8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8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5326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9.xml"/><Relationship Id="rId10" Type="http://schemas.openxmlformats.org/officeDocument/2006/relationships/oleObject" Target="../embeddings/oleObject4.bin"/><Relationship Id="rId4" Type="http://schemas.openxmlformats.org/officeDocument/2006/relationships/slideLayout" Target="../slideLayouts/slideLayout8.xml"/><Relationship Id="rId9" Type="http://schemas.openxmlformats.org/officeDocument/2006/relationships/tags" Target="../tags/tag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B88D3B3-9103-9A07-36E3-D7FA1556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6825" y="178910"/>
            <a:ext cx="3025916" cy="11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7595922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9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98892C-3B58-8843-4E69-B1E42E9824CB}"/>
              </a:ext>
            </a:extLst>
          </p:cNvPr>
          <p:cNvGrpSpPr/>
          <p:nvPr userDrawn="1"/>
        </p:nvGrpSpPr>
        <p:grpSpPr>
          <a:xfrm>
            <a:off x="9733443" y="171358"/>
            <a:ext cx="2148924" cy="651617"/>
            <a:chOff x="7522435" y="1661173"/>
            <a:chExt cx="2715828" cy="82351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F0EFDE-1C73-CEE7-B895-29C3ED656925}"/>
                </a:ext>
              </a:extLst>
            </p:cNvPr>
            <p:cNvSpPr/>
            <p:nvPr userDrawn="1"/>
          </p:nvSpPr>
          <p:spPr>
            <a:xfrm>
              <a:off x="7522435" y="1661173"/>
              <a:ext cx="215990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pic>
          <p:nvPicPr>
            <p:cNvPr id="25" name="Picture 24" descr="A black and white logo&#10;&#10;Description automatically generated">
              <a:extLst>
                <a:ext uri="{FF2B5EF4-FFF2-40B4-BE49-F238E27FC236}">
                  <a16:creationId xmlns:a16="http://schemas.microsoft.com/office/drawing/2014/main" id="{23B9E0D4-C21E-F6B7-D922-AE9183361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3826" y="1756056"/>
              <a:ext cx="2354437" cy="728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  <p:sldLayoutId id="2147483660" r:id="rId5"/>
    <p:sldLayoutId id="2147483661" r:id="rId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10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image" Target="../media/image7.emf"/><Relationship Id="rId3" Type="http://schemas.openxmlformats.org/officeDocument/2006/relationships/tags" Target="../tags/tag30.xml"/><Relationship Id="rId21" Type="http://schemas.openxmlformats.org/officeDocument/2006/relationships/tags" Target="../tags/tag48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oleObject" Target="../embeddings/oleObject9.bin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5" Type="http://schemas.openxmlformats.org/officeDocument/2006/relationships/image" Target="../media/image11.e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5" Type="http://schemas.openxmlformats.org/officeDocument/2006/relationships/image" Target="../media/image12.emf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Relationship Id="rId5" Type="http://schemas.openxmlformats.org/officeDocument/2006/relationships/image" Target="../media/image16.emf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5.xml"/><Relationship Id="rId5" Type="http://schemas.openxmlformats.org/officeDocument/2006/relationships/image" Target="../media/image17.emf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5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D170835-036D-9610-4492-0E92E59F155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0940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D170835-036D-9610-4492-0E92E59F15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6E3FEA5-A775-056A-0983-BF5E78389C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8CD09AD-C45A-5CE5-6A89-00FA98E6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B53E9CF-B0B4-E2B5-EA75-4887178A5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0" y="1262270"/>
            <a:ext cx="6671727" cy="1325525"/>
          </a:xfrm>
        </p:spPr>
        <p:txBody>
          <a:bodyPr vert="horz">
            <a:noAutofit/>
          </a:bodyPr>
          <a:lstStyle/>
          <a:p>
            <a:pPr algn="l"/>
            <a:br>
              <a:rPr lang="en-US" altLang="en-US" sz="2400" dirty="0">
                <a:solidFill>
                  <a:schemeClr val="bg1"/>
                </a:solidFill>
              </a:rPr>
            </a:br>
            <a:br>
              <a:rPr lang="en-US" altLang="en-US" sz="2400" dirty="0">
                <a:solidFill>
                  <a:schemeClr val="bg1"/>
                </a:solidFill>
              </a:rPr>
            </a:br>
            <a:br>
              <a:rPr lang="en-US" altLang="en-US" sz="2400" dirty="0">
                <a:solidFill>
                  <a:schemeClr val="bg1"/>
                </a:solidFill>
              </a:rPr>
            </a:br>
            <a:br>
              <a:rPr lang="en-ZA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ZA" sz="1800" b="0" i="0" u="none" strike="noStrike" baseline="0" dirty="0">
                <a:latin typeface="Arial" panose="020B0604020202020204" pitchFamily="34" charset="0"/>
              </a:rPr>
              <a:t>Supply and delivery of various production equipment for       Northern Grid (HV Plant) 	</a:t>
            </a:r>
            <a:br>
              <a:rPr lang="en-ZA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n-ZA" alt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Placeholder 9" descr="A group of men in a power line&#10;&#10;Description automatically generated">
            <a:extLst>
              <a:ext uri="{FF2B5EF4-FFF2-40B4-BE49-F238E27FC236}">
                <a16:creationId xmlns:a16="http://schemas.microsoft.com/office/drawing/2014/main" id="{82D95222-E527-835A-40D8-5BDF5077DA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128" y="4017255"/>
            <a:ext cx="1895475" cy="1895475"/>
          </a:xfrm>
          <a:prstGeom prst="ellipse">
            <a:avLst/>
          </a:prstGeom>
          <a:solidFill>
            <a:srgbClr val="C97A00"/>
          </a:solidFill>
          <a:ln>
            <a:noFill/>
          </a:ln>
        </p:spPr>
      </p:pic>
      <p:pic>
        <p:nvPicPr>
          <p:cNvPr id="9" name="Picture Placeholder 7" descr="A power line in the snow&#10;&#10;Description automatically generated">
            <a:extLst>
              <a:ext uri="{FF2B5EF4-FFF2-40B4-BE49-F238E27FC236}">
                <a16:creationId xmlns:a16="http://schemas.microsoft.com/office/drawing/2014/main" id="{79B4FCB5-4316-B142-E3BA-48AD6A2A83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4089" y="2249658"/>
            <a:ext cx="3294063" cy="3294063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A12FD97-8C45-519E-B16A-741E7E5A67D6}"/>
              </a:ext>
            </a:extLst>
          </p:cNvPr>
          <p:cNvSpPr txBox="1">
            <a:spLocks/>
          </p:cNvSpPr>
          <p:nvPr/>
        </p:nvSpPr>
        <p:spPr>
          <a:xfrm>
            <a:off x="6237514" y="3416662"/>
            <a:ext cx="5498226" cy="676275"/>
          </a:xfrm>
          <a:prstGeom prst="rect">
            <a:avLst/>
          </a:prstGeom>
        </p:spPr>
        <p:txBody>
          <a:bodyPr/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09 December 2025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EA250EA-022A-3858-BEE9-75A4ECD79339}"/>
              </a:ext>
            </a:extLst>
          </p:cNvPr>
          <p:cNvSpPr txBox="1">
            <a:spLocks noChangeArrowheads="1"/>
          </p:cNvSpPr>
          <p:nvPr/>
        </p:nvSpPr>
        <p:spPr>
          <a:xfrm>
            <a:off x="5392739" y="2285333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dirty="0">
                <a:solidFill>
                  <a:schemeClr val="tx2"/>
                </a:solidFill>
              </a:rPr>
              <a:t>Presented by: Rudzani Tshikungulu </a:t>
            </a:r>
            <a:endParaRPr lang="en-ZA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96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FCD07E74-A3A6-BE46-4114-139A32E9152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840169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D07E74-A3A6-BE46-4114-139A32E915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FAA5C28-60E1-C063-A1A0-2700D0AFE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ZA" dirty="0"/>
              <a:t>Eskom Supplier Development and Localisation Mandate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F1CC015-98F9-AA73-0520-54CDF614BF7E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2592248" y="1455542"/>
            <a:ext cx="6805852" cy="239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Our mandate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is to achieve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maximum and sustainable local development impact 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through leveraging Eskom’s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procurement spend 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 a manner that allows flexibility within the business in order to accommodate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government local development initiatives and policies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F1713BF8-2073-6873-0E9B-E74ACB432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931" y="1308100"/>
            <a:ext cx="10446487" cy="2692400"/>
          </a:xfrm>
          <a:prstGeom prst="rect">
            <a:avLst/>
          </a:prstGeom>
          <a:noFill/>
          <a:ln w="28575" algn="ctr">
            <a:solidFill>
              <a:srgbClr val="0038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B1D1FE-E903-1BF3-3919-1026CD2A3C68}"/>
              </a:ext>
            </a:extLst>
          </p:cNvPr>
          <p:cNvSpPr/>
          <p:nvPr/>
        </p:nvSpPr>
        <p:spPr bwMode="auto">
          <a:xfrm>
            <a:off x="771931" y="1073150"/>
            <a:ext cx="10446487" cy="234950"/>
          </a:xfrm>
          <a:prstGeom prst="rect">
            <a:avLst/>
          </a:prstGeom>
          <a:solidFill>
            <a:srgbClr val="003896"/>
          </a:solidFill>
          <a:ln w="25400" cap="flat" cmpd="sng" algn="ctr">
            <a:solidFill>
              <a:srgbClr val="003896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Mandate</a:t>
            </a:r>
          </a:p>
        </p:txBody>
      </p:sp>
      <p:pic>
        <p:nvPicPr>
          <p:cNvPr id="11" name="Picture 12" descr="Community Icon Png #92214 - Free Icons Library">
            <a:extLst>
              <a:ext uri="{FF2B5EF4-FFF2-40B4-BE49-F238E27FC236}">
                <a16:creationId xmlns:a16="http://schemas.microsoft.com/office/drawing/2014/main" id="{A0A232AF-4E52-32D9-9CF1-7F7340501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rgbClr val="002E7F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4566424" y="4000500"/>
            <a:ext cx="285750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2568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1DE993C-6CF5-7755-08F6-81C22F02D3C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193236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592" imgH="595" progId="TCLayout.ActiveDocument.1">
                  <p:embed/>
                </p:oleObj>
              </mc:Choice>
              <mc:Fallback>
                <p:oleObj name="think-cell Slide" r:id="rId25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DE993C-6CF5-7755-08F6-81C22F02D3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C6B0396-3CF4-35A7-7589-1EA311C10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SD&amp;L measures impact along 5 key performance areas</a:t>
            </a:r>
            <a:endParaRPr lang="en-ZA" dirty="0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227AEB6E-DC66-48BC-80DD-E1C7126050B9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4164920" y="1244600"/>
            <a:ext cx="7363675" cy="5381625"/>
          </a:xfrm>
          <a:prstGeom prst="homePlate">
            <a:avLst>
              <a:gd name="adj" fmla="val 0"/>
            </a:avLst>
          </a:prstGeom>
          <a:solidFill>
            <a:srgbClr val="FFFFFF"/>
          </a:solidFill>
          <a:ln w="19050" algn="ctr">
            <a:solidFill>
              <a:srgbClr val="DDDDDD"/>
            </a:solidFill>
            <a:miter lim="800000"/>
            <a:headEnd/>
            <a:tailEnd/>
          </a:ln>
        </p:spPr>
        <p:txBody>
          <a:bodyPr wrap="none" lIns="93278" tIns="46639" rIns="93278" bIns="46639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BBC8334-B2DF-C03B-6671-F2280947D794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4164920" y="1244600"/>
            <a:ext cx="7363675" cy="420688"/>
          </a:xfrm>
          <a:prstGeom prst="rect">
            <a:avLst/>
          </a:prstGeom>
          <a:solidFill>
            <a:srgbClr val="DDDDDD"/>
          </a:solidFill>
          <a:ln w="28575" algn="ctr">
            <a:solidFill>
              <a:srgbClr val="DDDDDD"/>
            </a:solidFill>
            <a:miter lim="800000"/>
            <a:headEnd/>
            <a:tailEnd/>
          </a:ln>
        </p:spPr>
        <p:txBody>
          <a:bodyPr lIns="91422" tIns="45711" rIns="91422" bIns="45711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82359B1D-B9CB-6119-CB05-44808FD4EB3D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636542" y="1244600"/>
            <a:ext cx="3511745" cy="5381625"/>
          </a:xfrm>
          <a:prstGeom prst="homePlate">
            <a:avLst>
              <a:gd name="adj" fmla="val 0"/>
            </a:avLst>
          </a:prstGeom>
          <a:solidFill>
            <a:srgbClr val="FFFFFF"/>
          </a:solidFill>
          <a:ln w="19050" algn="ctr">
            <a:solidFill>
              <a:srgbClr val="83725B"/>
            </a:solidFill>
            <a:miter lim="800000"/>
            <a:headEnd/>
            <a:tailEnd/>
          </a:ln>
        </p:spPr>
        <p:txBody>
          <a:bodyPr wrap="none" lIns="93278" tIns="46639" rIns="93278" bIns="46639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6D54DF8-F912-52BA-DADF-C2A23EB14D55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636542" y="1244600"/>
            <a:ext cx="3511745" cy="422275"/>
          </a:xfrm>
          <a:prstGeom prst="rect">
            <a:avLst/>
          </a:prstGeom>
          <a:solidFill>
            <a:srgbClr val="83725B"/>
          </a:solidFill>
          <a:ln w="19050" algn="ctr">
            <a:solidFill>
              <a:srgbClr val="83725B"/>
            </a:solidFill>
            <a:miter lim="800000"/>
            <a:headEnd/>
            <a:tailEnd/>
          </a:ln>
        </p:spPr>
        <p:txBody>
          <a:bodyPr lIns="91422" tIns="45711" rIns="91422" bIns="45711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Key performance areas</a:t>
            </a:r>
          </a:p>
        </p:txBody>
      </p:sp>
      <p:sp>
        <p:nvSpPr>
          <p:cNvPr id="10" name="Rectangle 286">
            <a:extLst>
              <a:ext uri="{FF2B5EF4-FFF2-40B4-BE49-F238E27FC236}">
                <a16:creationId xmlns:a16="http://schemas.microsoft.com/office/drawing/2014/main" id="{50EDC742-666E-9559-8696-A96900D14DF2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4354232" y="1782763"/>
            <a:ext cx="69136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Increasing the skill base (number and skill level) of South African workers in areas relevant to the energy sector and where there is a national scarcity of skills</a:t>
            </a:r>
          </a:p>
        </p:txBody>
      </p:sp>
      <p:sp>
        <p:nvSpPr>
          <p:cNvPr id="11" name="Rectangle 286">
            <a:extLst>
              <a:ext uri="{FF2B5EF4-FFF2-40B4-BE49-F238E27FC236}">
                <a16:creationId xmlns:a16="http://schemas.microsoft.com/office/drawing/2014/main" id="{EED891C7-F186-0E12-2534-F875391322A0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765703" y="1782763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Skills development </a:t>
            </a:r>
          </a:p>
        </p:txBody>
      </p:sp>
      <p:sp>
        <p:nvSpPr>
          <p:cNvPr id="12" name="Rectangle 286">
            <a:extLst>
              <a:ext uri="{FF2B5EF4-FFF2-40B4-BE49-F238E27FC236}">
                <a16:creationId xmlns:a16="http://schemas.microsoft.com/office/drawing/2014/main" id="{497025BE-EF67-5743-D050-782C7A44F0C6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354232" y="2744788"/>
            <a:ext cx="6913613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Utilisation of Transmission spend to develop South African based manufacturers/suppliers by ensuring that local content in line with DTI designated commodities is adhered to and advanced </a:t>
            </a:r>
          </a:p>
        </p:txBody>
      </p:sp>
      <p:sp>
        <p:nvSpPr>
          <p:cNvPr id="13" name="Rectangle 286">
            <a:extLst>
              <a:ext uri="{FF2B5EF4-FFF2-40B4-BE49-F238E27FC236}">
                <a16:creationId xmlns:a16="http://schemas.microsoft.com/office/drawing/2014/main" id="{E0DB8E97-2A04-0ED1-2A9C-D330BFB06527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765703" y="2744788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Local content</a:t>
            </a:r>
          </a:p>
        </p:txBody>
      </p:sp>
      <p:sp>
        <p:nvSpPr>
          <p:cNvPr id="14" name="Rectangle 286">
            <a:extLst>
              <a:ext uri="{FF2B5EF4-FFF2-40B4-BE49-F238E27FC236}">
                <a16:creationId xmlns:a16="http://schemas.microsoft.com/office/drawing/2014/main" id="{B62C229F-A18C-092C-B123-1424EBED096E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4354232" y="3946525"/>
            <a:ext cx="6913613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Utilisation of Eskom and suppliers’ spend to foster the establishment of new competitive industries in the Transmission sector</a:t>
            </a:r>
          </a:p>
        </p:txBody>
      </p:sp>
      <p:sp>
        <p:nvSpPr>
          <p:cNvPr id="15" name="Rectangle 286">
            <a:extLst>
              <a:ext uri="{FF2B5EF4-FFF2-40B4-BE49-F238E27FC236}">
                <a16:creationId xmlns:a16="http://schemas.microsoft.com/office/drawing/2014/main" id="{623316D2-73AE-8CEE-273D-965FDF8196A5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765703" y="3946525"/>
            <a:ext cx="295814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Industrialisation</a:t>
            </a:r>
          </a:p>
        </p:txBody>
      </p:sp>
      <p:sp>
        <p:nvSpPr>
          <p:cNvPr id="16" name="Rectangle 286">
            <a:extLst>
              <a:ext uri="{FF2B5EF4-FFF2-40B4-BE49-F238E27FC236}">
                <a16:creationId xmlns:a16="http://schemas.microsoft.com/office/drawing/2014/main" id="{3A288915-B4BD-5C94-6DD4-5B6EE444B617}"/>
              </a:ext>
            </a:extLst>
          </p:cNvPr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4354232" y="4903788"/>
            <a:ext cx="69136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Creation of </a:t>
            </a:r>
            <a:r>
              <a:rPr kumimoji="0" lang="en-US" altLang="en-US" sz="1600" b="1" i="1" u="sng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jobs by suppliers as a direct result of Transmission business</a:t>
            </a: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286">
            <a:extLst>
              <a:ext uri="{FF2B5EF4-FFF2-40B4-BE49-F238E27FC236}">
                <a16:creationId xmlns:a16="http://schemas.microsoft.com/office/drawing/2014/main" id="{DA484BEB-5962-64CA-DFEB-FFF886EE8ACA}"/>
              </a:ext>
            </a:extLst>
          </p:cNvPr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765703" y="4903788"/>
            <a:ext cx="295814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Employment and job creation</a:t>
            </a:r>
          </a:p>
        </p:txBody>
      </p:sp>
      <p:sp>
        <p:nvSpPr>
          <p:cNvPr id="18" name="Rectangle 286">
            <a:extLst>
              <a:ext uri="{FF2B5EF4-FFF2-40B4-BE49-F238E27FC236}">
                <a16:creationId xmlns:a16="http://schemas.microsoft.com/office/drawing/2014/main" id="{3AF7F6BA-8579-76E7-0D45-6B44277FD866}"/>
              </a:ext>
            </a:extLst>
          </p:cNvPr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354232" y="5616575"/>
            <a:ext cx="6913613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Providing a platform to develop emerging suppliers, and further contribution to local developmental opportunities for national and international suppliers</a:t>
            </a:r>
          </a:p>
        </p:txBody>
      </p:sp>
      <p:sp>
        <p:nvSpPr>
          <p:cNvPr id="19" name="Rectangle 286">
            <a:extLst>
              <a:ext uri="{FF2B5EF4-FFF2-40B4-BE49-F238E27FC236}">
                <a16:creationId xmlns:a16="http://schemas.microsoft.com/office/drawing/2014/main" id="{33928058-9362-BED0-2453-B977D5D74507}"/>
              </a:ext>
            </a:extLst>
          </p:cNvPr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765703" y="5616575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Supplier development</a:t>
            </a:r>
          </a:p>
        </p:txBody>
      </p:sp>
      <p:sp>
        <p:nvSpPr>
          <p:cNvPr id="20" name="Line 27">
            <a:extLst>
              <a:ext uri="{FF2B5EF4-FFF2-40B4-BE49-F238E27FC236}">
                <a16:creationId xmlns:a16="http://schemas.microsoft.com/office/drawing/2014/main" id="{E3C972C7-079F-05DD-2E5D-9B580804B550}"/>
              </a:ext>
            </a:extLst>
          </p:cNvPr>
          <p:cNvSpPr>
            <a:spLocks noChangeShapeType="1"/>
          </p:cNvSpPr>
          <p:nvPr>
            <p:custDataLst>
              <p:tags r:id="rId16"/>
            </p:custDataLst>
          </p:nvPr>
        </p:nvSpPr>
        <p:spPr bwMode="gray">
          <a:xfrm>
            <a:off x="690199" y="2633663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1" name="Line 31">
            <a:extLst>
              <a:ext uri="{FF2B5EF4-FFF2-40B4-BE49-F238E27FC236}">
                <a16:creationId xmlns:a16="http://schemas.microsoft.com/office/drawing/2014/main" id="{CDFD0BC2-BE76-77BE-4DFF-DAEA2D88B065}"/>
              </a:ext>
            </a:extLst>
          </p:cNvPr>
          <p:cNvSpPr>
            <a:spLocks noChangeShapeType="1"/>
          </p:cNvSpPr>
          <p:nvPr>
            <p:custDataLst>
              <p:tags r:id="rId17"/>
            </p:custDataLst>
          </p:nvPr>
        </p:nvSpPr>
        <p:spPr bwMode="gray">
          <a:xfrm>
            <a:off x="4208230" y="2633663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2" name="Line 28">
            <a:extLst>
              <a:ext uri="{FF2B5EF4-FFF2-40B4-BE49-F238E27FC236}">
                <a16:creationId xmlns:a16="http://schemas.microsoft.com/office/drawing/2014/main" id="{EC57C404-AF78-03A4-D44B-DE9A04EEE181}"/>
              </a:ext>
            </a:extLst>
          </p:cNvPr>
          <p:cNvSpPr>
            <a:spLocks noChangeShapeType="1"/>
          </p:cNvSpPr>
          <p:nvPr>
            <p:custDataLst>
              <p:tags r:id="rId18"/>
            </p:custDataLst>
          </p:nvPr>
        </p:nvSpPr>
        <p:spPr bwMode="gray">
          <a:xfrm>
            <a:off x="704487" y="3835400"/>
            <a:ext cx="3450469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3" name="Line 32">
            <a:extLst>
              <a:ext uri="{FF2B5EF4-FFF2-40B4-BE49-F238E27FC236}">
                <a16:creationId xmlns:a16="http://schemas.microsoft.com/office/drawing/2014/main" id="{4ED16BE6-6E35-6AEB-10C6-82CB0658AE24}"/>
              </a:ext>
            </a:extLst>
          </p:cNvPr>
          <p:cNvSpPr>
            <a:spLocks noChangeShapeType="1"/>
          </p:cNvSpPr>
          <p:nvPr>
            <p:custDataLst>
              <p:tags r:id="rId19"/>
            </p:custDataLst>
          </p:nvPr>
        </p:nvSpPr>
        <p:spPr bwMode="gray">
          <a:xfrm>
            <a:off x="4246330" y="3835400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4" name="Line 29">
            <a:extLst>
              <a:ext uri="{FF2B5EF4-FFF2-40B4-BE49-F238E27FC236}">
                <a16:creationId xmlns:a16="http://schemas.microsoft.com/office/drawing/2014/main" id="{A12ACD5D-5551-5D14-8C58-AC9AC48814C8}"/>
              </a:ext>
            </a:extLst>
          </p:cNvPr>
          <p:cNvSpPr>
            <a:spLocks noChangeShapeType="1"/>
          </p:cNvSpPr>
          <p:nvPr>
            <p:custDataLst>
              <p:tags r:id="rId20"/>
            </p:custDataLst>
          </p:nvPr>
        </p:nvSpPr>
        <p:spPr bwMode="gray">
          <a:xfrm>
            <a:off x="690199" y="4792663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5" name="Line 33">
            <a:extLst>
              <a:ext uri="{FF2B5EF4-FFF2-40B4-BE49-F238E27FC236}">
                <a16:creationId xmlns:a16="http://schemas.microsoft.com/office/drawing/2014/main" id="{6C2D77B1-CB36-C1B5-354C-6A50AFCDD634}"/>
              </a:ext>
            </a:extLst>
          </p:cNvPr>
          <p:cNvSpPr>
            <a:spLocks noChangeShapeType="1"/>
          </p:cNvSpPr>
          <p:nvPr>
            <p:custDataLst>
              <p:tags r:id="rId21"/>
            </p:custDataLst>
          </p:nvPr>
        </p:nvSpPr>
        <p:spPr bwMode="gray">
          <a:xfrm>
            <a:off x="4208230" y="4792663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6" name="Line 29">
            <a:extLst>
              <a:ext uri="{FF2B5EF4-FFF2-40B4-BE49-F238E27FC236}">
                <a16:creationId xmlns:a16="http://schemas.microsoft.com/office/drawing/2014/main" id="{5C10F516-53DA-CD95-F492-09DC4CDE7B2A}"/>
              </a:ext>
            </a:extLst>
          </p:cNvPr>
          <p:cNvSpPr>
            <a:spLocks noChangeShapeType="1"/>
          </p:cNvSpPr>
          <p:nvPr>
            <p:custDataLst>
              <p:tags r:id="rId22"/>
            </p:custDataLst>
          </p:nvPr>
        </p:nvSpPr>
        <p:spPr bwMode="gray">
          <a:xfrm>
            <a:off x="690199" y="5505450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7" name="Line 33">
            <a:extLst>
              <a:ext uri="{FF2B5EF4-FFF2-40B4-BE49-F238E27FC236}">
                <a16:creationId xmlns:a16="http://schemas.microsoft.com/office/drawing/2014/main" id="{BD8B6A0D-15BB-6C4C-1F08-0E4E4400FD9C}"/>
              </a:ext>
            </a:extLst>
          </p:cNvPr>
          <p:cNvSpPr>
            <a:spLocks noChangeShapeType="1"/>
          </p:cNvSpPr>
          <p:nvPr>
            <p:custDataLst>
              <p:tags r:id="rId23"/>
            </p:custDataLst>
          </p:nvPr>
        </p:nvSpPr>
        <p:spPr bwMode="gray">
          <a:xfrm>
            <a:off x="4208230" y="5505450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71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Designated sectors - </a:t>
            </a:r>
            <a:r>
              <a:rPr lang="en-US" dirty="0" err="1"/>
              <a:t>DTIc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4</a:t>
            </a:fld>
            <a:endParaRPr lang="en-ZA" dirty="0">
              <a:solidFill>
                <a:srgbClr val="83725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9785" y="1082573"/>
            <a:ext cx="9691641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Note: Suppliers must submit  completed and dully signed Annexure C and SBD6.2 which is mandatory on contract award. 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.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354CAC0-9A2F-4796-957D-1D96640195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135601"/>
              </p:ext>
            </p:extLst>
          </p:nvPr>
        </p:nvGraphicFramePr>
        <p:xfrm>
          <a:off x="1428750" y="1524001"/>
          <a:ext cx="9227748" cy="1890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3874">
                  <a:extLst>
                    <a:ext uri="{9D8B030D-6E8A-4147-A177-3AD203B41FA5}">
                      <a16:colId xmlns:a16="http://schemas.microsoft.com/office/drawing/2014/main" val="411338976"/>
                    </a:ext>
                  </a:extLst>
                </a:gridCol>
                <a:gridCol w="4613874">
                  <a:extLst>
                    <a:ext uri="{9D8B030D-6E8A-4147-A177-3AD203B41FA5}">
                      <a16:colId xmlns:a16="http://schemas.microsoft.com/office/drawing/2014/main" val="1121943885"/>
                    </a:ext>
                  </a:extLst>
                </a:gridCol>
              </a:tblGrid>
              <a:tr h="567103">
                <a:tc>
                  <a:txBody>
                    <a:bodyPr/>
                    <a:lstStyle/>
                    <a:p>
                      <a:r>
                        <a:rPr lang="en-US" dirty="0"/>
                        <a:t>Sector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Threshold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036698"/>
                  </a:ext>
                </a:extLst>
              </a:tr>
              <a:tr h="661621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Steel</a:t>
                      </a:r>
                      <a:endParaRPr lang="en-ZA" sz="14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0284356"/>
                  </a:ext>
                </a:extLst>
              </a:tr>
              <a:tr h="661621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Cables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1465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2652280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72926AB-4DF2-E05C-7DA4-277DEDCA516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100625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72926AB-4DF2-E05C-7DA4-277DEDCA51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D3302BE-FDDD-CC2A-E8CE-71745D03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ZA" dirty="0"/>
              <a:t>SBD 6.2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9623D04-C4F4-1343-8B1C-BE675A878B2D}"/>
              </a:ext>
            </a:extLst>
          </p:cNvPr>
          <p:cNvSpPr/>
          <p:nvPr/>
        </p:nvSpPr>
        <p:spPr bwMode="auto">
          <a:xfrm>
            <a:off x="112713" y="139700"/>
            <a:ext cx="360362" cy="360363"/>
          </a:xfrm>
          <a:prstGeom prst="ellipse">
            <a:avLst/>
          </a:prstGeom>
          <a:solidFill>
            <a:srgbClr val="AAAEC9"/>
          </a:solidFill>
          <a:ln w="25400" cap="flat" cmpd="sng" algn="ctr">
            <a:solidFill>
              <a:srgbClr val="AAAEC9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04FBCD-4D4B-E4B4-0420-2C4B57FBA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035" y="937838"/>
            <a:ext cx="9031287" cy="574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741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E928FE4-A2CC-9F2C-3AF6-DCFA301D3F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14532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E928FE4-A2CC-9F2C-3AF6-DCFA301D3F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7498168-95E4-34E8-8A02-3C6DD2BF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ZA" dirty="0"/>
              <a:t>Annexure C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7CA6F5E-B104-2033-414A-221D8789ED38}"/>
              </a:ext>
            </a:extLst>
          </p:cNvPr>
          <p:cNvSpPr/>
          <p:nvPr/>
        </p:nvSpPr>
        <p:spPr bwMode="auto">
          <a:xfrm>
            <a:off x="112713" y="139700"/>
            <a:ext cx="360362" cy="360363"/>
          </a:xfrm>
          <a:prstGeom prst="ellipse">
            <a:avLst/>
          </a:prstGeom>
          <a:solidFill>
            <a:srgbClr val="AAAEC9"/>
          </a:solidFill>
          <a:ln w="25400" cap="flat" cmpd="sng" algn="ctr">
            <a:solidFill>
              <a:srgbClr val="AAAEC9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502E44DE-03BD-5BD2-58B9-9F2389DBF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5567" y="1052513"/>
            <a:ext cx="9031287" cy="58054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2020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23029" y="145116"/>
            <a:ext cx="6985000" cy="627864"/>
          </a:xfrm>
        </p:spPr>
        <p:txBody>
          <a:bodyPr/>
          <a:lstStyle/>
          <a:p>
            <a:r>
              <a:rPr lang="en-US" dirty="0"/>
              <a:t>   Local Content Enquiries: Bidding Documents, Calculations &amp; Annexures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7</a:t>
            </a:fld>
            <a:endParaRPr lang="en-ZA" dirty="0">
              <a:solidFill>
                <a:srgbClr val="83725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58402" y="1082573"/>
            <a:ext cx="7186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4A67E4-A7FE-49C0-83B6-39A80B7B4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932" y="1651862"/>
            <a:ext cx="8366659" cy="35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79386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98D03-3F19-470E-3BEA-90A24A1CA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D6F3F2E4-8427-237C-6C36-C2289B904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Evaluation criteria </a:t>
            </a:r>
            <a:endParaRPr lang="en-ZA" dirty="0"/>
          </a:p>
        </p:txBody>
      </p:sp>
      <p:sp>
        <p:nvSpPr>
          <p:cNvPr id="20484" name="Slide Number Placeholder 4">
            <a:extLst>
              <a:ext uri="{FF2B5EF4-FFF2-40B4-BE49-F238E27FC236}">
                <a16:creationId xmlns:a16="http://schemas.microsoft.com/office/drawing/2014/main" id="{210C8DE5-F9DD-2EB0-EF3C-BC49FF3BA71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8</a:t>
            </a:fld>
            <a:endParaRPr lang="en-ZA" dirty="0">
              <a:solidFill>
                <a:srgbClr val="83725B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6E9AC3-DAEB-AC28-13F8-D150A50F7CFD}"/>
              </a:ext>
            </a:extLst>
          </p:cNvPr>
          <p:cNvSpPr/>
          <p:nvPr/>
        </p:nvSpPr>
        <p:spPr>
          <a:xfrm>
            <a:off x="2558402" y="1082573"/>
            <a:ext cx="71862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 90:10 OR 80:20 rule will apply in this project: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B-BBEE = 10 /20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Price = 90 /80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66752345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Points B-BBEE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7185025" y="6626225"/>
            <a:ext cx="1651000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en-ZA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b="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19CB791F-EE61-49FF-B82D-89F2E0F1EFED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677" y="1101970"/>
            <a:ext cx="6576646" cy="420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4859676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B-BBEE requirements 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10</a:t>
            </a:fld>
            <a:endParaRPr lang="en-ZA" dirty="0">
              <a:solidFill>
                <a:srgbClr val="83725B"/>
              </a:solidFill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371" y="6310314"/>
            <a:ext cx="32734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25970" y="1559170"/>
            <a:ext cx="679938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certificate must be valid.</a:t>
            </a:r>
          </a:p>
          <a:p>
            <a:pPr defTabSz="912813" eaLnBrk="0" hangingPunct="0">
              <a:buClr>
                <a:srgbClr val="8C7F6D"/>
              </a:buClr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Verification Agency must be SANAS accredited. </a:t>
            </a: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should be a logo of SANAS on the certificate.</a:t>
            </a:r>
          </a:p>
          <a:p>
            <a:pPr defTabSz="912813" eaLnBrk="0" hangingPunct="0">
              <a:buClr>
                <a:srgbClr val="8C7F6D"/>
              </a:buClr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QSEs and EMEs – Sworn affidavit is acceptable</a:t>
            </a: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sz="140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9225" lvl="2" defTabSz="912813" eaLnBrk="0" hangingPunct="0">
              <a:buClr>
                <a:srgbClr val="8C7F6D"/>
              </a:buClr>
              <a:buSzPct val="125000"/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653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989FCB0-4E2B-8D72-6410-916D4702ACB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57992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989FCB0-4E2B-8D72-6410-916D4702A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24AA992-CF92-57B1-8D40-DE0462828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Key Elements of  B-BBEE Sworn Affidavits </a:t>
            </a:r>
            <a:endParaRPr lang="en-Z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D2ED9A-A1C7-0465-0027-10F22B4FFA0E}"/>
              </a:ext>
            </a:extLst>
          </p:cNvPr>
          <p:cNvSpPr txBox="1">
            <a:spLocks/>
          </p:cNvSpPr>
          <p:nvPr/>
        </p:nvSpPr>
        <p:spPr bwMode="auto">
          <a:xfrm>
            <a:off x="541783" y="1096963"/>
            <a:ext cx="11152217" cy="550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  <a:lvl2pPr marL="717550" indent="-271463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+mn-lt"/>
                <a:cs typeface="+mn-cs"/>
              </a:defRPr>
            </a:lvl2pPr>
            <a:lvl3pPr marL="107632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1435100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4pPr>
            <a:lvl5pPr marL="179387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5pPr>
            <a:lvl6pPr marL="22510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6pPr>
            <a:lvl7pPr marL="27082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7pPr>
            <a:lvl8pPr marL="31654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8pPr>
            <a:lvl9pPr marL="36226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Tenderers submitting B-BBEE Sworn Affidavits must ensure that the affidavits meet the following key pointers to ensure their validity</a:t>
            </a:r>
            <a:r>
              <a:rPr kumimoji="0" lang="en-US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endParaRPr kumimoji="0" lang="en-ZA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a) Name/s of deponent as they appear in the identity document and the identity number.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Designation of the deponent as the director, owner or member must be indicated in order to know that person is duly  authorized to depose of an affidavit.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(Underline or circle </a:t>
            </a:r>
            <a:r>
              <a:rPr kumimoji="0" lang="en-ZA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Whichever is applicable). </a:t>
            </a:r>
            <a:endParaRPr kumimoji="0" lang="en-ZA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c) Name of enterprise as per enterprise registration documents issued by the CIPC, where applicable, and enterprise business address.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d) Percentage of black ownership, black female ownership and designated group. In the case of </a:t>
            </a:r>
            <a:r>
              <a:rPr kumimoji="0" lang="en-US" sz="1300" b="0" i="0" u="none" strike="noStrike" kern="0" cap="none" spc="0" normalizeH="0" baseline="0" noProof="0" dirty="0" err="1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specialised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enterprises as per Statement 004, the percentage of black beneficiaries must be reflected. (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 blank spaces to be left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Indicate total revenue for the year under review and whether it is based on audited financial statements or management account.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(Underline the applicable option).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Financial year end as per the enterprise’s registration documents, which was used to determine the total revenue. (Financial year end to be stipulated by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day/month/year).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g) B-BBEE Status level. An enterprise can only have one status level.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h) Empowering supplier status must be indicated. For QSEs, the deponent must select the basis for the empowering supplier status.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err="1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Date deponent signed and date of Commissioner of Oath must be the same.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(The sworn Affidavit must be signed in the presence of the Commissioner of Oath).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j) Commissioner of Oath cannot be an employee or ex officio of the enterprise because, a person cannot by law, commission a sworn affidavit in which they have an interest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K) Sworn Affidavits attested / signed by a Commissioner of Oaths as a true copy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stamp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will not be accepted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7B7056C-1589-421D-32BD-8287C9522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102" y="1052513"/>
            <a:ext cx="11312802" cy="5689600"/>
          </a:xfrm>
          <a:prstGeom prst="rect">
            <a:avLst/>
          </a:prstGeom>
          <a:noFill/>
          <a:ln w="28575" algn="ctr">
            <a:solidFill>
              <a:srgbClr val="0038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152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5D3-3557-0296-2C9F-C38FBD194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DE1A97DB-F5BC-F5D5-6DF9-B4356015F10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E1A97DB-F5BC-F5D5-6DF9-B4356015F1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3C06B3A-A4E4-4834-A4DF-8FD995E3F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br>
              <a:rPr lang="en-US" dirty="0"/>
            </a:br>
            <a:r>
              <a:rPr lang="en-US" dirty="0"/>
              <a:t>SDL&amp;I Undertakings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1A3BB13-56F2-B771-A19D-5576EBE388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31653" y="1634833"/>
            <a:ext cx="9929004" cy="395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20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5D3-3557-0296-2C9F-C38FBD194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DE1A97DB-F5BC-F5D5-6DF9-B4356015F10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E1A97DB-F5BC-F5D5-6DF9-B4356015F1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3C06B3A-A4E4-4834-A4DF-8FD995E3F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br>
              <a:rPr lang="en-US" dirty="0"/>
            </a:br>
            <a:r>
              <a:rPr lang="en-US" dirty="0"/>
              <a:t>SDL&amp;I Undertakings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B9B2EF-8C86-BE54-C787-26141CD188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00514" y="1511166"/>
            <a:ext cx="10963174" cy="484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02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1725613" y="319576"/>
            <a:ext cx="7034212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ZA" sz="2200" dirty="0">
                <a:solidFill>
                  <a:srgbClr val="FFFFFF"/>
                </a:solidFill>
              </a:rPr>
              <a:t>Monitoring</a:t>
            </a:r>
            <a:r>
              <a:rPr lang="en-ZA" sz="2400" dirty="0"/>
              <a:t> ation (Not a weighted Criteria)</a:t>
            </a:r>
            <a:endParaRPr lang="en-ZA" sz="2200" dirty="0">
              <a:solidFill>
                <a:srgbClr val="FFFFFF"/>
              </a:solidFill>
            </a:endParaRPr>
          </a:p>
        </p:txBody>
      </p:sp>
      <p:sp>
        <p:nvSpPr>
          <p:cNvPr id="645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88388" y="6453189"/>
            <a:ext cx="1651000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A815B8-D68F-4AA9-A29C-79A00C02B54B}" type="slidenum">
              <a:rPr lang="en-ZA" sz="1000">
                <a:solidFill>
                  <a:srgbClr val="83725B"/>
                </a:solidFill>
              </a:rPr>
              <a:pPr eaLnBrk="1" hangingPunct="1"/>
              <a:t>14</a:t>
            </a:fld>
            <a:endParaRPr lang="en-ZA" sz="1000" dirty="0">
              <a:solidFill>
                <a:srgbClr val="83725B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50832" y="1443841"/>
            <a:ext cx="74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/>
            </a:pPr>
            <a:endParaRPr lang="en-ZA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ZA" dirty="0"/>
          </a:p>
        </p:txBody>
      </p:sp>
      <p:sp>
        <p:nvSpPr>
          <p:cNvPr id="2" name="Rectangle 1"/>
          <p:cNvSpPr/>
          <p:nvPr/>
        </p:nvSpPr>
        <p:spPr>
          <a:xfrm>
            <a:off x="2250832" y="1305343"/>
            <a:ext cx="74793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Implementation schedule to be submitted within a month of contract signing.</a:t>
            </a:r>
          </a:p>
          <a:p>
            <a:pPr>
              <a:buClr>
                <a:schemeClr val="tx1"/>
              </a:buCl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Quarterly or monthly reports on progress of implementation of SD&amp;L to be submitted to the PM.</a:t>
            </a:r>
          </a:p>
          <a:p>
            <a:pPr>
              <a:buClr>
                <a:schemeClr val="tx1"/>
              </a:buCl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SDL&amp;I penalty (2.5% retention / Performance Bond)</a:t>
            </a:r>
            <a:endParaRPr lang="en-Z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2452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sky, outdoor, outdoor object, pylon&#10;&#10;Description automatically generated">
            <a:extLst>
              <a:ext uri="{FF2B5EF4-FFF2-40B4-BE49-F238E27FC236}">
                <a16:creationId xmlns:a16="http://schemas.microsoft.com/office/drawing/2014/main" id="{E52D4B84-5A16-A5D7-D8D4-35577D95B7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061B77-BE55-C038-430D-36239A51C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1451" y="1959675"/>
            <a:ext cx="4712607" cy="755449"/>
          </a:xfrm>
        </p:spPr>
        <p:txBody>
          <a:bodyPr>
            <a:noAutofit/>
          </a:bodyPr>
          <a:lstStyle/>
          <a:p>
            <a:r>
              <a:rPr lang="en-US" sz="5500" b="1" dirty="0">
                <a:solidFill>
                  <a:srgbClr val="002060"/>
                </a:solidFill>
              </a:rPr>
              <a:t>QUESTIONS</a:t>
            </a:r>
          </a:p>
        </p:txBody>
      </p:sp>
      <p:pic>
        <p:nvPicPr>
          <p:cNvPr id="9" name="Picture Placeholder 8" descr="A picture containing sky, outdoor, road, day&#10;&#10;Description automatically generated">
            <a:extLst>
              <a:ext uri="{FF2B5EF4-FFF2-40B4-BE49-F238E27FC236}">
                <a16:creationId xmlns:a16="http://schemas.microsoft.com/office/drawing/2014/main" id="{E2BAB38C-DB54-C022-09C7-2F434A64A6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  <p:pic>
        <p:nvPicPr>
          <p:cNvPr id="11" name="Picture Placeholder 10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2DB24FDD-ABF4-FF22-2CE5-E4695BC30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</p:spTree>
    <p:extLst>
      <p:ext uri="{BB962C8B-B14F-4D97-AF65-F5344CB8AC3E}">
        <p14:creationId xmlns:p14="http://schemas.microsoft.com/office/powerpoint/2010/main" val="234040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IQHZOR.YkGnKnXmELhx9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QBbglwuWEaC0JgYfvz79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ZwaseOHjUqJbJVKFTfDF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.J1Pswtk2aqxv4ZsGoz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yTCCNscUypernmnz77c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HCCwhttTkGx.aHTvs8jO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4Wd_Hrv5ESGzyucPFLbD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VpCKLjbkK6802dScJKz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fEWMJh8zk6zPjQkwwgNF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ZuIaKit9ESFgd0lH4jy1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LAhHB7y2EW54PsYbeGaz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lWo23J9UmynI5hHI210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GDiV8i.U20cOl0cjWet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HCVL4fsk0OAIeDAtQJrN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gPGEpXMUurmNM68g_PA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6azzyCNk0Okiy3DmnNbQ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qrniQ.Mvk2hIYzHXQA9X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Hv2E5kCUiVH1N6A1nN2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rNiupIQUKsOTmsbKljT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4Est2sbkKYZ52IrU1cC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N9b78svUOYeDjjp80Rv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4Est2sbkKYZ52IrU1cC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N9b78svUOYeDjjp80Rv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ne4LxJJU.pKzZwPK8CSw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4196</TotalTime>
  <Words>733</Words>
  <Application>Microsoft Office PowerPoint</Application>
  <PresentationFormat>Widescreen</PresentationFormat>
  <Paragraphs>119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Courier New</vt:lpstr>
      <vt:lpstr>Wingdings</vt:lpstr>
      <vt:lpstr>Office Theme</vt:lpstr>
      <vt:lpstr>Content Slide Master</vt:lpstr>
      <vt:lpstr>think-cell Slide</vt:lpstr>
      <vt:lpstr>    Supply and delivery of various production equipment for       Northern Grid (HV Plant)   </vt:lpstr>
      <vt:lpstr>Eskom Supplier Development and Localisation Mandate</vt:lpstr>
      <vt:lpstr>SD&amp;L measures impact along 5 key performance areas</vt:lpstr>
      <vt:lpstr>  Designated sectors - DTIc</vt:lpstr>
      <vt:lpstr>SBD 6.2</vt:lpstr>
      <vt:lpstr>Annexure C</vt:lpstr>
      <vt:lpstr>   Local Content Enquiries: Bidding Documents, Calculations &amp; Annexures</vt:lpstr>
      <vt:lpstr>  Evaluation criteria </vt:lpstr>
      <vt:lpstr>Preference Points B-BBEE</vt:lpstr>
      <vt:lpstr> B-BBEE requirements  </vt:lpstr>
      <vt:lpstr>Key Elements of  B-BBEE Sworn Affidavits </vt:lpstr>
      <vt:lpstr> SDL&amp;I Undertakings</vt:lpstr>
      <vt:lpstr> SDL&amp;I Undertakings</vt:lpstr>
      <vt:lpstr>PowerPoint Presentation</vt:lpstr>
      <vt:lpstr>QUESTIONS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Rudzani Tshikungulu</cp:lastModifiedBy>
  <cp:revision>90</cp:revision>
  <cp:lastPrinted>2024-01-29T10:17:28Z</cp:lastPrinted>
  <dcterms:created xsi:type="dcterms:W3CDTF">2020-01-06T09:48:40Z</dcterms:created>
  <dcterms:modified xsi:type="dcterms:W3CDTF">2025-12-09T07:56:03Z</dcterms:modified>
</cp:coreProperties>
</file>