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  <p:sldMasterId id="2147483674" r:id="rId3"/>
  </p:sldMasterIdLst>
  <p:notesMasterIdLst>
    <p:notesMasterId r:id="rId12"/>
  </p:notesMasterIdLst>
  <p:handoutMasterIdLst>
    <p:handoutMasterId r:id="rId13"/>
  </p:handoutMasterIdLst>
  <p:sldIdLst>
    <p:sldId id="291" r:id="rId4"/>
    <p:sldId id="288" r:id="rId5"/>
    <p:sldId id="338" r:id="rId6"/>
    <p:sldId id="343" r:id="rId7"/>
    <p:sldId id="333" r:id="rId8"/>
    <p:sldId id="341" r:id="rId9"/>
    <p:sldId id="342" r:id="rId10"/>
    <p:sldId id="259" r:id="rId11"/>
  </p:sldIdLst>
  <p:sldSz cx="10160000" cy="5715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etwork Services Strategy" id="{9BAC8B9E-8D22-4034-97F1-DBC0AC3EECF6}">
          <p14:sldIdLst>
            <p14:sldId id="291"/>
            <p14:sldId id="288"/>
            <p14:sldId id="338"/>
            <p14:sldId id="343"/>
            <p14:sldId id="333"/>
            <p14:sldId id="341"/>
            <p14:sldId id="342"/>
          </p14:sldIdLst>
        </p14:section>
        <p14:section name="Remedial Plan" id="{76E8A5FD-4C79-4F2C-AE69-A947FD3E6DE5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E1B8D"/>
    <a:srgbClr val="000066"/>
    <a:srgbClr val="FFFF00"/>
    <a:srgbClr val="00B27B"/>
    <a:srgbClr val="000000"/>
    <a:srgbClr val="939393"/>
    <a:srgbClr val="006600"/>
    <a:srgbClr val="00FF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84802" autoAdjust="0"/>
  </p:normalViewPr>
  <p:slideViewPr>
    <p:cSldViewPr>
      <p:cViewPr varScale="1">
        <p:scale>
          <a:sx n="87" d="100"/>
          <a:sy n="87" d="100"/>
        </p:scale>
        <p:origin x="1080" y="62"/>
      </p:cViewPr>
      <p:guideLst>
        <p:guide orient="horz" pos="1800"/>
        <p:guide pos="3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594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FB6D1-9C4A-412E-805D-A77C5B5FCCD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CBDAC-2920-4F99-87E0-AAF918DED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303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Cape Town has an</a:t>
            </a:r>
            <a:r>
              <a:rPr lang="en-US" baseline="0" dirty="0"/>
              <a:t> Internet breakout and provinces that connect to it are at risk of being isolated should Cape Town fail.</a:t>
            </a:r>
          </a:p>
          <a:p>
            <a:r>
              <a:rPr lang="en-US" baseline="0" dirty="0"/>
              <a:t>The Western Cape Provincial Government also doesn’t have an alternative route to the NGN without Cape Town.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CBDAC-2920-4F99-87E0-AAF918DED1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947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24"/>
          <a:stretch/>
        </p:blipFill>
        <p:spPr>
          <a:xfrm>
            <a:off x="1" y="0"/>
            <a:ext cx="3567832" cy="5715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9320471" y="5317774"/>
            <a:ext cx="839529" cy="397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7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3855" y="769268"/>
            <a:ext cx="5897253" cy="2592288"/>
          </a:xfrm>
          <a:noFill/>
        </p:spPr>
        <p:txBody>
          <a:bodyPr>
            <a:normAutofit/>
          </a:bodyPr>
          <a:lstStyle>
            <a:lvl1pPr algn="ctr">
              <a:defRPr sz="3200" b="1">
                <a:solidFill>
                  <a:srgbClr val="0E1B8D"/>
                </a:solidFill>
                <a:latin typeface="+mj-lt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854" y="4369668"/>
            <a:ext cx="5897254" cy="105593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E1B8D"/>
                </a:solidFill>
                <a:latin typeface="+mn-lt"/>
                <a:cs typeface="Segoe UI Semibold" panose="020B0702040204020203" pitchFamily="34" charset="0"/>
              </a:defRPr>
            </a:lvl1pPr>
            <a:lvl2pPr marL="423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6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3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6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9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6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86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616" y="4369668"/>
            <a:ext cx="834064" cy="105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82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841276"/>
            <a:ext cx="9720000" cy="523220"/>
          </a:xfrm>
          <a:noFill/>
        </p:spPr>
        <p:txBody>
          <a:bodyPr anchor="t">
            <a:spAutoFit/>
          </a:bodyPr>
          <a:lstStyle>
            <a:lvl1pPr algn="l">
              <a:defRPr sz="2800" b="1" cap="none" baseline="0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216000" y="1705372"/>
            <a:ext cx="3240001" cy="3240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/>
          </p:nvPr>
        </p:nvSpPr>
        <p:spPr>
          <a:xfrm>
            <a:off x="3711848" y="1705372"/>
            <a:ext cx="6224152" cy="3240000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7472" y="1417340"/>
            <a:ext cx="9505056" cy="0"/>
          </a:xfrm>
          <a:prstGeom prst="line">
            <a:avLst/>
          </a:prstGeom>
          <a:ln w="28575">
            <a:solidFill>
              <a:srgbClr val="0E1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62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1"/>
            <a:ext cx="9720000" cy="480053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841276"/>
            <a:ext cx="9720000" cy="4404490"/>
          </a:xfrm>
        </p:spPr>
        <p:txBody>
          <a:bodyPr>
            <a:normAutofit/>
          </a:bodyPr>
          <a:lstStyle>
            <a:lvl1pPr marL="336592" indent="-336592">
              <a:spcBef>
                <a:spcPts val="556"/>
              </a:spcBef>
              <a:buSzPct val="90000"/>
              <a:defRPr sz="2400"/>
            </a:lvl1pPr>
            <a:lvl2pPr marL="658486" indent="-321895">
              <a:spcBef>
                <a:spcPts val="556"/>
              </a:spcBef>
              <a:buSzPct val="90000"/>
              <a:defRPr sz="2000"/>
            </a:lvl2pPr>
            <a:lvl3pPr marL="833396" indent="-174910">
              <a:spcBef>
                <a:spcPts val="556"/>
              </a:spcBef>
              <a:buFont typeface="Wingdings" panose="05000000000000000000" pitchFamily="2" charset="2"/>
              <a:buChar char="§"/>
              <a:defRPr sz="1800"/>
            </a:lvl3pPr>
            <a:lvl4pPr marL="1074449" indent="-241053">
              <a:spcBef>
                <a:spcPts val="556"/>
              </a:spcBef>
              <a:buFont typeface="Arial" panose="020B0604020202020204" pitchFamily="34" charset="0"/>
              <a:buChar char="•"/>
              <a:defRPr sz="1600"/>
            </a:lvl4pPr>
            <a:lvl5pPr marL="1249359" indent="-174910">
              <a:spcBef>
                <a:spcPts val="556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21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325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1080" cy="523220"/>
          </a:xfrm>
          <a:noFill/>
          <a:ln>
            <a:noFill/>
          </a:ln>
        </p:spPr>
        <p:txBody>
          <a:bodyPr wrap="square" anchor="t" anchorCtr="0">
            <a:spAutoFit/>
          </a:bodyPr>
          <a:lstStyle>
            <a:lvl1pPr>
              <a:defRPr sz="28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6000" y="913285"/>
            <a:ext cx="4536505" cy="4248471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535" y="913285"/>
            <a:ext cx="4896545" cy="4248472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620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24"/>
          <a:stretch/>
        </p:blipFill>
        <p:spPr>
          <a:xfrm>
            <a:off x="1" y="0"/>
            <a:ext cx="3567832" cy="5715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9320471" y="5317774"/>
            <a:ext cx="839529" cy="397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7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3855" y="769268"/>
            <a:ext cx="5897253" cy="2592288"/>
          </a:xfrm>
          <a:noFill/>
        </p:spPr>
        <p:txBody>
          <a:bodyPr>
            <a:normAutofit/>
          </a:bodyPr>
          <a:lstStyle>
            <a:lvl1pPr algn="ctr">
              <a:defRPr sz="3200" b="1">
                <a:solidFill>
                  <a:srgbClr val="0E1B8D"/>
                </a:solidFill>
                <a:latin typeface="+mj-lt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854" y="4369668"/>
            <a:ext cx="5897254" cy="105593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E1B8D"/>
                </a:solidFill>
                <a:latin typeface="+mn-lt"/>
                <a:cs typeface="Segoe UI Semibold" panose="020B0702040204020203" pitchFamily="34" charset="0"/>
              </a:defRPr>
            </a:lvl1pPr>
            <a:lvl2pPr marL="423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6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3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6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9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6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86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616" y="4369668"/>
            <a:ext cx="834064" cy="105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87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841276"/>
            <a:ext cx="9720000" cy="523220"/>
          </a:xfrm>
          <a:noFill/>
        </p:spPr>
        <p:txBody>
          <a:bodyPr anchor="t">
            <a:spAutoFit/>
          </a:bodyPr>
          <a:lstStyle>
            <a:lvl1pPr algn="l">
              <a:defRPr sz="2800" b="1" cap="none" baseline="0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216000" y="1705372"/>
            <a:ext cx="3240001" cy="3240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/>
          </p:nvPr>
        </p:nvSpPr>
        <p:spPr>
          <a:xfrm>
            <a:off x="3711848" y="1705372"/>
            <a:ext cx="6224152" cy="3240000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7472" y="1417340"/>
            <a:ext cx="9505056" cy="0"/>
          </a:xfrm>
          <a:prstGeom prst="line">
            <a:avLst/>
          </a:prstGeom>
          <a:ln w="28575">
            <a:solidFill>
              <a:srgbClr val="0E1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451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1"/>
            <a:ext cx="9720000" cy="480053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841276"/>
            <a:ext cx="9720000" cy="4404490"/>
          </a:xfrm>
        </p:spPr>
        <p:txBody>
          <a:bodyPr>
            <a:normAutofit/>
          </a:bodyPr>
          <a:lstStyle>
            <a:lvl1pPr marL="336592" indent="-336592">
              <a:spcBef>
                <a:spcPts val="556"/>
              </a:spcBef>
              <a:buSzPct val="90000"/>
              <a:defRPr sz="2400"/>
            </a:lvl1pPr>
            <a:lvl2pPr marL="658486" indent="-321895">
              <a:spcBef>
                <a:spcPts val="556"/>
              </a:spcBef>
              <a:buSzPct val="90000"/>
              <a:defRPr sz="2000"/>
            </a:lvl2pPr>
            <a:lvl3pPr marL="833396" indent="-174910">
              <a:spcBef>
                <a:spcPts val="556"/>
              </a:spcBef>
              <a:buFont typeface="Wingdings" panose="05000000000000000000" pitchFamily="2" charset="2"/>
              <a:buChar char="§"/>
              <a:defRPr sz="1800"/>
            </a:lvl3pPr>
            <a:lvl4pPr marL="1074449" indent="-241053">
              <a:spcBef>
                <a:spcPts val="556"/>
              </a:spcBef>
              <a:buFont typeface="Arial" panose="020B0604020202020204" pitchFamily="34" charset="0"/>
              <a:buChar char="•"/>
              <a:defRPr sz="1600"/>
            </a:lvl4pPr>
            <a:lvl5pPr marL="1249359" indent="-174910">
              <a:spcBef>
                <a:spcPts val="556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3372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7581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1080" cy="523220"/>
          </a:xfrm>
          <a:noFill/>
          <a:ln>
            <a:noFill/>
          </a:ln>
        </p:spPr>
        <p:txBody>
          <a:bodyPr wrap="square" anchor="t" anchorCtr="0">
            <a:spAutoFit/>
          </a:bodyPr>
          <a:lstStyle>
            <a:lvl1pPr>
              <a:defRPr sz="28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6000" y="913285"/>
            <a:ext cx="4536505" cy="4248471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535" y="913285"/>
            <a:ext cx="4896545" cy="4248472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749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24"/>
          <a:stretch/>
        </p:blipFill>
        <p:spPr>
          <a:xfrm>
            <a:off x="1" y="0"/>
            <a:ext cx="3567832" cy="5715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9320471" y="5317774"/>
            <a:ext cx="839529" cy="397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7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3855" y="769268"/>
            <a:ext cx="5897253" cy="2592288"/>
          </a:xfrm>
          <a:noFill/>
        </p:spPr>
        <p:txBody>
          <a:bodyPr>
            <a:normAutofit/>
          </a:bodyPr>
          <a:lstStyle>
            <a:lvl1pPr algn="ctr">
              <a:defRPr sz="3200" b="1">
                <a:solidFill>
                  <a:srgbClr val="0E1B8D"/>
                </a:solidFill>
                <a:latin typeface="+mj-lt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854" y="4369668"/>
            <a:ext cx="5897254" cy="105593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E1B8D"/>
                </a:solidFill>
                <a:latin typeface="+mn-lt"/>
                <a:cs typeface="Segoe UI Semibold" panose="020B0702040204020203" pitchFamily="34" charset="0"/>
              </a:defRPr>
            </a:lvl1pPr>
            <a:lvl2pPr marL="423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6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3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6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9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6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86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616" y="4369668"/>
            <a:ext cx="834064" cy="105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62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841276"/>
            <a:ext cx="9720000" cy="523220"/>
          </a:xfrm>
          <a:noFill/>
        </p:spPr>
        <p:txBody>
          <a:bodyPr anchor="t">
            <a:spAutoFit/>
          </a:bodyPr>
          <a:lstStyle>
            <a:lvl1pPr algn="l">
              <a:defRPr sz="2800" b="1" cap="none" baseline="0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216000" y="1705372"/>
            <a:ext cx="3240001" cy="3240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/>
          </p:nvPr>
        </p:nvSpPr>
        <p:spPr>
          <a:xfrm>
            <a:off x="3711848" y="1705372"/>
            <a:ext cx="6224152" cy="3240000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7472" y="1417340"/>
            <a:ext cx="9505056" cy="0"/>
          </a:xfrm>
          <a:prstGeom prst="line">
            <a:avLst/>
          </a:prstGeom>
          <a:ln w="28575">
            <a:solidFill>
              <a:srgbClr val="0E1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749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1"/>
            <a:ext cx="9720000" cy="480053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841276"/>
            <a:ext cx="9720000" cy="4404490"/>
          </a:xfrm>
        </p:spPr>
        <p:txBody>
          <a:bodyPr>
            <a:normAutofit/>
          </a:bodyPr>
          <a:lstStyle>
            <a:lvl1pPr marL="336592" indent="-336592">
              <a:spcBef>
                <a:spcPts val="556"/>
              </a:spcBef>
              <a:buSzPct val="90000"/>
              <a:defRPr sz="2400"/>
            </a:lvl1pPr>
            <a:lvl2pPr marL="658486" indent="-321895">
              <a:spcBef>
                <a:spcPts val="556"/>
              </a:spcBef>
              <a:buSzPct val="90000"/>
              <a:defRPr sz="2000"/>
            </a:lvl2pPr>
            <a:lvl3pPr marL="833396" indent="-174910">
              <a:spcBef>
                <a:spcPts val="556"/>
              </a:spcBef>
              <a:buFont typeface="Wingdings" panose="05000000000000000000" pitchFamily="2" charset="2"/>
              <a:buChar char="§"/>
              <a:defRPr sz="1800"/>
            </a:lvl3pPr>
            <a:lvl4pPr marL="1074449" indent="-241053">
              <a:spcBef>
                <a:spcPts val="556"/>
              </a:spcBef>
              <a:buFont typeface="Arial" panose="020B0604020202020204" pitchFamily="34" charset="0"/>
              <a:buChar char="•"/>
              <a:defRPr sz="1600"/>
            </a:lvl4pPr>
            <a:lvl5pPr marL="1249359" indent="-174910">
              <a:spcBef>
                <a:spcPts val="556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960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96093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1080" cy="523220"/>
          </a:xfrm>
          <a:noFill/>
          <a:ln>
            <a:noFill/>
          </a:ln>
        </p:spPr>
        <p:txBody>
          <a:bodyPr wrap="square" anchor="t" anchorCtr="0">
            <a:spAutoFit/>
          </a:bodyPr>
          <a:lstStyle>
            <a:lvl1pPr>
              <a:defRPr sz="28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6000" y="913285"/>
            <a:ext cx="4536505" cy="4248471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535" y="913285"/>
            <a:ext cx="4896545" cy="4248472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9022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" y="5438950"/>
            <a:ext cx="10159999" cy="2760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83456" y="5469253"/>
            <a:ext cx="1368152" cy="208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ZA" sz="14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SITA </a:t>
            </a:r>
            <a:r>
              <a:rPr lang="en-ZA" sz="1400" dirty="0" err="1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SOC</a:t>
            </a:r>
            <a:r>
              <a:rPr lang="en-ZA" sz="14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 Ltd</a:t>
            </a:r>
            <a:endParaRPr lang="en-GB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0000" cy="523220"/>
          </a:xfrm>
          <a:prstGeom prst="rect">
            <a:avLst/>
          </a:prstGeom>
          <a:noFill/>
          <a:ln cmpd="sng">
            <a:noFill/>
          </a:ln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" y="834974"/>
            <a:ext cx="9720000" cy="4470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"/>
          <p:cNvSpPr txBox="1">
            <a:spLocks/>
          </p:cNvSpPr>
          <p:nvPr/>
        </p:nvSpPr>
        <p:spPr>
          <a:xfrm>
            <a:off x="9472488" y="5469253"/>
            <a:ext cx="480054" cy="20856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 defTabSz="846625">
              <a:buClrTx/>
              <a:buSzTx/>
              <a:buFontTx/>
              <a:buNone/>
            </a:pPr>
            <a:fld id="{42C328C1-A84F-4A39-A664-DBA00541A8C6}" type="slidenum">
              <a:rPr lang="en-US" sz="1400" b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/>
              </a:rPr>
              <a:pPr algn="r" defTabSz="846625">
                <a:buClrTx/>
                <a:buSzTx/>
                <a:buFontTx/>
                <a:buNone/>
              </a:pPr>
              <a:t>‹#›</a:t>
            </a:fld>
            <a:endParaRPr lang="en-US" sz="1400" b="0" dirty="0">
              <a:solidFill>
                <a:schemeClr val="bg1"/>
              </a:solidFill>
              <a:latin typeface="Calibri" panose="020F050202020403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6516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1" r:id="rId2"/>
    <p:sldLayoutId id="2147483650" r:id="rId3"/>
    <p:sldLayoutId id="2147483660" r:id="rId4"/>
    <p:sldLayoutId id="2147483652" r:id="rId5"/>
  </p:sldLayoutIdLst>
  <p:hf hdr="0" ftr="0" dt="0"/>
  <p:txStyles>
    <p:titleStyle>
      <a:lvl1pPr algn="l" defTabSz="846625" rtl="0" eaLnBrk="1" latinLnBrk="0" hangingPunct="1">
        <a:spcBef>
          <a:spcPct val="0"/>
        </a:spcBef>
        <a:buNone/>
        <a:defRPr sz="2800" b="1" kern="1200">
          <a:solidFill>
            <a:srgbClr val="0E1B8D"/>
          </a:solidFill>
          <a:latin typeface="+mj-lt"/>
          <a:ea typeface="+mj-ea"/>
          <a:cs typeface="Segoe UI Semibold" panose="020B0702040204020203" pitchFamily="34" charset="0"/>
        </a:defRPr>
      </a:lvl1pPr>
    </p:titleStyle>
    <p:bodyStyle>
      <a:lvl1pPr marL="317485" indent="-31748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1pPr>
      <a:lvl2pPr marL="658486" indent="-32189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2pPr>
      <a:lvl3pPr marL="833396" indent="-174910" algn="l" defTabSz="846625" rtl="0" eaLnBrk="1" latinLnBrk="0" hangingPunct="1">
        <a:spcBef>
          <a:spcPts val="556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3pPr>
      <a:lvl4pPr marL="995078" indent="-161682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4pPr>
      <a:lvl5pPr marL="1168518" indent="-173440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5pPr>
      <a:lvl6pPr marL="2328217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6pPr>
      <a:lvl7pPr marL="2751529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7pPr>
      <a:lvl8pPr marL="3174842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8pPr>
      <a:lvl9pPr marL="3598153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1pPr>
      <a:lvl2pPr marL="423312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2pPr>
      <a:lvl3pPr marL="84662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269936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693249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116561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539873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96318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386497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" y="5438950"/>
            <a:ext cx="10159999" cy="2760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83456" y="5469253"/>
            <a:ext cx="1368152" cy="208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400" dirty="0">
                <a:solidFill>
                  <a:prstClr val="white"/>
                </a:solidFill>
                <a:cs typeface="Segoe UI" panose="020B0502040204020203" pitchFamily="34" charset="0"/>
              </a:rPr>
              <a:t>SITA </a:t>
            </a:r>
            <a:r>
              <a:rPr lang="en-ZA" sz="1400" dirty="0" err="1">
                <a:solidFill>
                  <a:prstClr val="white"/>
                </a:solidFill>
                <a:cs typeface="Segoe UI" panose="020B0502040204020203" pitchFamily="34" charset="0"/>
              </a:rPr>
              <a:t>SOC</a:t>
            </a:r>
            <a:r>
              <a:rPr lang="en-ZA" sz="1400" dirty="0">
                <a:solidFill>
                  <a:prstClr val="white"/>
                </a:solidFill>
                <a:cs typeface="Segoe UI" panose="020B0502040204020203" pitchFamily="34" charset="0"/>
              </a:rPr>
              <a:t> Ltd</a:t>
            </a:r>
            <a:endParaRPr lang="en-GB" sz="1400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0000" cy="523220"/>
          </a:xfrm>
          <a:prstGeom prst="rect">
            <a:avLst/>
          </a:prstGeom>
          <a:noFill/>
          <a:ln cmpd="sng">
            <a:noFill/>
          </a:ln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" y="834974"/>
            <a:ext cx="9720000" cy="4470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"/>
          <p:cNvSpPr txBox="1">
            <a:spLocks/>
          </p:cNvSpPr>
          <p:nvPr/>
        </p:nvSpPr>
        <p:spPr>
          <a:xfrm>
            <a:off x="9472488" y="5469253"/>
            <a:ext cx="480054" cy="20856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 defTabSz="846625"/>
            <a:fld id="{42C328C1-A84F-4A39-A664-DBA00541A8C6}" type="slidenum">
              <a:rPr lang="en-US" sz="1400" smtClean="0">
                <a:solidFill>
                  <a:prstClr val="white"/>
                </a:solidFill>
                <a:latin typeface="Calibri" panose="020F0502020204030204" pitchFamily="34" charset="0"/>
                <a:ea typeface="ＭＳ Ｐゴシック"/>
              </a:rPr>
              <a:pPr algn="r" defTabSz="846625"/>
              <a:t>‹#›</a:t>
            </a:fld>
            <a:endParaRPr lang="en-US" sz="1400" dirty="0">
              <a:solidFill>
                <a:prstClr val="white"/>
              </a:solidFill>
              <a:latin typeface="Calibri" panose="020F050202020403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221522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 ftr="0" dt="0"/>
  <p:txStyles>
    <p:titleStyle>
      <a:lvl1pPr algn="l" defTabSz="846625" rtl="0" eaLnBrk="1" latinLnBrk="0" hangingPunct="1">
        <a:spcBef>
          <a:spcPct val="0"/>
        </a:spcBef>
        <a:buNone/>
        <a:defRPr sz="2800" b="1" kern="1200">
          <a:solidFill>
            <a:srgbClr val="0E1B8D"/>
          </a:solidFill>
          <a:latin typeface="+mj-lt"/>
          <a:ea typeface="+mj-ea"/>
          <a:cs typeface="Segoe UI Semibold" panose="020B0702040204020203" pitchFamily="34" charset="0"/>
        </a:defRPr>
      </a:lvl1pPr>
    </p:titleStyle>
    <p:bodyStyle>
      <a:lvl1pPr marL="317485" indent="-31748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1pPr>
      <a:lvl2pPr marL="658486" indent="-32189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2pPr>
      <a:lvl3pPr marL="833396" indent="-174910" algn="l" defTabSz="846625" rtl="0" eaLnBrk="1" latinLnBrk="0" hangingPunct="1">
        <a:spcBef>
          <a:spcPts val="556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3pPr>
      <a:lvl4pPr marL="995078" indent="-161682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4pPr>
      <a:lvl5pPr marL="1168518" indent="-173440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5pPr>
      <a:lvl6pPr marL="2328217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6pPr>
      <a:lvl7pPr marL="2751529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7pPr>
      <a:lvl8pPr marL="3174842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8pPr>
      <a:lvl9pPr marL="3598153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1pPr>
      <a:lvl2pPr marL="423312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2pPr>
      <a:lvl3pPr marL="84662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269936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693249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116561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539873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96318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386497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" y="5438950"/>
            <a:ext cx="10159999" cy="2760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83456" y="5469253"/>
            <a:ext cx="1368152" cy="208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400" dirty="0">
                <a:solidFill>
                  <a:prstClr val="white"/>
                </a:solidFill>
                <a:cs typeface="Segoe UI" panose="020B0502040204020203" pitchFamily="34" charset="0"/>
              </a:rPr>
              <a:t>SITA </a:t>
            </a:r>
            <a:r>
              <a:rPr lang="en-ZA" sz="1400" dirty="0" err="1">
                <a:solidFill>
                  <a:prstClr val="white"/>
                </a:solidFill>
                <a:cs typeface="Segoe UI" panose="020B0502040204020203" pitchFamily="34" charset="0"/>
              </a:rPr>
              <a:t>SOC</a:t>
            </a:r>
            <a:r>
              <a:rPr lang="en-ZA" sz="1400" dirty="0">
                <a:solidFill>
                  <a:prstClr val="white"/>
                </a:solidFill>
                <a:cs typeface="Segoe UI" panose="020B0502040204020203" pitchFamily="34" charset="0"/>
              </a:rPr>
              <a:t> Ltd</a:t>
            </a:r>
            <a:endParaRPr lang="en-GB" sz="1400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0000" cy="523220"/>
          </a:xfrm>
          <a:prstGeom prst="rect">
            <a:avLst/>
          </a:prstGeom>
          <a:noFill/>
          <a:ln cmpd="sng">
            <a:noFill/>
          </a:ln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" y="834974"/>
            <a:ext cx="9720000" cy="4470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"/>
          <p:cNvSpPr txBox="1">
            <a:spLocks/>
          </p:cNvSpPr>
          <p:nvPr/>
        </p:nvSpPr>
        <p:spPr>
          <a:xfrm>
            <a:off x="9472488" y="5469253"/>
            <a:ext cx="480054" cy="20856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 defTabSz="846625"/>
            <a:fld id="{42C328C1-A84F-4A39-A664-DBA00541A8C6}" type="slidenum">
              <a:rPr lang="en-US" sz="1400" smtClean="0">
                <a:solidFill>
                  <a:prstClr val="white"/>
                </a:solidFill>
                <a:latin typeface="Calibri" panose="020F0502020204030204" pitchFamily="34" charset="0"/>
                <a:ea typeface="ＭＳ Ｐゴシック"/>
              </a:rPr>
              <a:pPr algn="r" defTabSz="846625"/>
              <a:t>‹#›</a:t>
            </a:fld>
            <a:endParaRPr lang="en-US" sz="1400" dirty="0">
              <a:solidFill>
                <a:prstClr val="white"/>
              </a:solidFill>
              <a:latin typeface="Calibri" panose="020F050202020403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03395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hf hdr="0" ftr="0" dt="0"/>
  <p:txStyles>
    <p:titleStyle>
      <a:lvl1pPr algn="l" defTabSz="846625" rtl="0" eaLnBrk="1" latinLnBrk="0" hangingPunct="1">
        <a:spcBef>
          <a:spcPct val="0"/>
        </a:spcBef>
        <a:buNone/>
        <a:defRPr sz="2800" b="1" kern="1200">
          <a:solidFill>
            <a:srgbClr val="0E1B8D"/>
          </a:solidFill>
          <a:latin typeface="+mj-lt"/>
          <a:ea typeface="+mj-ea"/>
          <a:cs typeface="Segoe UI Semibold" panose="020B0702040204020203" pitchFamily="34" charset="0"/>
        </a:defRPr>
      </a:lvl1pPr>
    </p:titleStyle>
    <p:bodyStyle>
      <a:lvl1pPr marL="317485" indent="-31748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1pPr>
      <a:lvl2pPr marL="658486" indent="-32189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2pPr>
      <a:lvl3pPr marL="833396" indent="-174910" algn="l" defTabSz="846625" rtl="0" eaLnBrk="1" latinLnBrk="0" hangingPunct="1">
        <a:spcBef>
          <a:spcPts val="556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3pPr>
      <a:lvl4pPr marL="995078" indent="-161682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4pPr>
      <a:lvl5pPr marL="1168518" indent="-173440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5pPr>
      <a:lvl6pPr marL="2328217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6pPr>
      <a:lvl7pPr marL="2751529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7pPr>
      <a:lvl8pPr marL="3174842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8pPr>
      <a:lvl9pPr marL="3598153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1pPr>
      <a:lvl2pPr marL="423312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2pPr>
      <a:lvl3pPr marL="84662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269936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693249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116561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539873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96318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386497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RFB Briefing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854" y="4153644"/>
            <a:ext cx="5897254" cy="1487983"/>
          </a:xfrm>
        </p:spPr>
        <p:txBody>
          <a:bodyPr>
            <a:normAutofit/>
          </a:bodyPr>
          <a:lstStyle/>
          <a:p>
            <a:pPr lvl="0" algn="l">
              <a:spcBef>
                <a:spcPts val="0"/>
              </a:spcBef>
            </a:pPr>
            <a:r>
              <a:rPr lang="en-ZA" sz="1600" dirty="0"/>
              <a:t>Presented by: Technical Architecture</a:t>
            </a:r>
          </a:p>
          <a:p>
            <a:pPr lvl="0" algn="l">
              <a:spcBef>
                <a:spcPts val="0"/>
              </a:spcBef>
            </a:pPr>
            <a:r>
              <a:rPr lang="en-ZA" sz="1600" dirty="0"/>
              <a:t>Division: Network Technology Strategy and Security (NTSS)</a:t>
            </a:r>
          </a:p>
          <a:p>
            <a:pPr lvl="0" algn="l">
              <a:spcBef>
                <a:spcPts val="0"/>
              </a:spcBef>
            </a:pPr>
            <a:r>
              <a:rPr lang="en-ZA" sz="1600" dirty="0"/>
              <a:t>Date: 17 November 2022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363986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Content – SITA </a:t>
            </a:r>
            <a:r>
              <a:rPr lang="en-GB" dirty="0"/>
              <a:t>Network Architecture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Scope of Work</a:t>
            </a:r>
          </a:p>
          <a:p>
            <a:r>
              <a:rPr lang="en-US" dirty="0"/>
              <a:t>SITA MPLS network current state</a:t>
            </a:r>
          </a:p>
          <a:p>
            <a:pPr lvl="1"/>
            <a:r>
              <a:rPr lang="en-US" dirty="0"/>
              <a:t>Layer-3</a:t>
            </a:r>
          </a:p>
          <a:p>
            <a:pPr lvl="1"/>
            <a:r>
              <a:rPr lang="en-US" dirty="0"/>
              <a:t>Layer-2</a:t>
            </a:r>
          </a:p>
          <a:p>
            <a:r>
              <a:rPr lang="en-US" dirty="0"/>
              <a:t>New SITA Layer-2 topology (Target Architecture)</a:t>
            </a:r>
          </a:p>
          <a:p>
            <a:r>
              <a:rPr lang="en-ZA"/>
              <a:t>End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84088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EA653-A58F-4ACC-BAB7-151D1A9CC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SCOPE OF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E057B-554D-4BA8-89ED-4FA383C1D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17485" lvl="0" indent="-317485"/>
            <a:r>
              <a:rPr lang="en-US" sz="1900" dirty="0">
                <a:solidFill>
                  <a:prstClr val="black"/>
                </a:solidFill>
              </a:rPr>
              <a:t>Bidder to provide a detailed Layer-2 transmission design that will interconnect all SITA Switching Centre Point of Presence (POP) country wide on the basis that the transmission network should provide resiliency, scalability, and high availability:</a:t>
            </a:r>
          </a:p>
          <a:p>
            <a:pPr marL="317485" lvl="0" indent="-317485"/>
            <a:r>
              <a:rPr lang="en-US" sz="1900" dirty="0">
                <a:solidFill>
                  <a:prstClr val="black"/>
                </a:solidFill>
              </a:rPr>
              <a:t>Provide ring/network with Multipoint to multipoint capability.</a:t>
            </a:r>
          </a:p>
          <a:p>
            <a:pPr marL="317485" lvl="0" indent="-317485"/>
            <a:r>
              <a:rPr lang="en-US" sz="1900" dirty="0">
                <a:solidFill>
                  <a:prstClr val="black"/>
                </a:solidFill>
              </a:rPr>
              <a:t>Bidder to provide full description of the proposed Layer 2 transmission technology platform or product description, indicating bandwidth scalability. Technologies such as Metro-Ethernet; DWDM etc.</a:t>
            </a:r>
          </a:p>
          <a:p>
            <a:pPr marL="317485" lvl="0" indent="-317485"/>
            <a:r>
              <a:rPr lang="en-US" sz="1900" dirty="0">
                <a:solidFill>
                  <a:prstClr val="black"/>
                </a:solidFill>
              </a:rPr>
              <a:t>Bidders to provide pricing for a High Availability solution based on the following:</a:t>
            </a:r>
          </a:p>
          <a:p>
            <a:pPr lvl="2"/>
            <a:r>
              <a:rPr lang="en-US" sz="1400" dirty="0">
                <a:solidFill>
                  <a:prstClr val="black"/>
                </a:solidFill>
              </a:rPr>
              <a:t>99.95% service availability SLA for the entire SITA core network.</a:t>
            </a:r>
          </a:p>
          <a:p>
            <a:pPr marL="317485" lvl="0" indent="-317485"/>
            <a:r>
              <a:rPr lang="en-US" sz="1900" dirty="0">
                <a:solidFill>
                  <a:prstClr val="black"/>
                </a:solidFill>
              </a:rPr>
              <a:t>Current bandwidth requirement for national ring is 10Gbps (1+1) per POP and Regional ring is 10Gbps (1+1) per POP throughout the entire Layer-2 transmission solution but must be upgradable up to 100 Gbps for National and Regional Rings on as and when requested basis.</a:t>
            </a:r>
          </a:p>
          <a:p>
            <a:pPr marL="317485" lvl="0" indent="-317485"/>
            <a:r>
              <a:rPr lang="en-US" sz="1900" dirty="0">
                <a:solidFill>
                  <a:prstClr val="black"/>
                </a:solidFill>
              </a:rPr>
              <a:t>Maintenance and Support of the Layer-2 transmission connectivity solution  for the duration of the contract</a:t>
            </a:r>
            <a:r>
              <a:rPr lang="en-ZA" sz="1900" dirty="0">
                <a:solidFill>
                  <a:prstClr val="black"/>
                </a:solidFill>
              </a:rPr>
              <a:t>.</a:t>
            </a:r>
            <a:endParaRPr lang="en-US" sz="19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892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SITA MPLS network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56" y="553244"/>
            <a:ext cx="9917063" cy="5023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28C005-9323-4988-8714-5B9103657B10}"/>
              </a:ext>
            </a:extLst>
          </p:cNvPr>
          <p:cNvSpPr txBox="1"/>
          <p:nvPr/>
        </p:nvSpPr>
        <p:spPr>
          <a:xfrm>
            <a:off x="399480" y="2728292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Times New Roman" panose="02020603050405020304" pitchFamily="18" charset="0"/>
                <a:cs typeface="+mn-cs"/>
              </a:rPr>
              <a:t>Old architecture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Times New Roman" panose="02020603050405020304" pitchFamily="18" charset="0"/>
                <a:cs typeface="+mn-cs"/>
              </a:rPr>
              <a:t>Not scalable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28C005-9323-4988-8714-5B9103657B10}"/>
              </a:ext>
            </a:extLst>
          </p:cNvPr>
          <p:cNvSpPr txBox="1"/>
          <p:nvPr/>
        </p:nvSpPr>
        <p:spPr>
          <a:xfrm>
            <a:off x="7744296" y="2844477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Times New Roman" panose="02020603050405020304" pitchFamily="18" charset="0"/>
                <a:cs typeface="+mn-cs"/>
              </a:rPr>
              <a:t>Lack of Redundancy</a:t>
            </a:r>
          </a:p>
        </p:txBody>
      </p:sp>
    </p:spTree>
    <p:extLst>
      <p:ext uri="{BB962C8B-B14F-4D97-AF65-F5344CB8AC3E}">
        <p14:creationId xmlns:p14="http://schemas.microsoft.com/office/powerpoint/2010/main" val="1047485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Layer-2 topology (Single Point of failure)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841276"/>
            <a:ext cx="996315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9800" y="499554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NC</a:t>
            </a:r>
            <a:endParaRPr lang="en-Z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68432" y="350557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EC</a:t>
            </a:r>
            <a:endParaRPr lang="en-Z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6592168" y="1561356"/>
            <a:ext cx="3496232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6592" indent="-336592" algn="l" defTabSz="846625" rtl="0" eaLnBrk="1" latinLnBrk="0" hangingPunct="1">
              <a:spcBef>
                <a:spcPts val="556"/>
              </a:spcBef>
              <a:buSzPct val="9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658486" indent="-321895" algn="l" defTabSz="846625" rtl="0" eaLnBrk="1" latinLnBrk="0" hangingPunct="1">
              <a:spcBef>
                <a:spcPts val="556"/>
              </a:spcBef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2pPr>
            <a:lvl3pPr marL="833396" indent="-174910" algn="l" defTabSz="846625" rtl="0" eaLnBrk="1" latinLnBrk="0" hangingPunct="1">
              <a:spcBef>
                <a:spcPts val="556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3pPr>
            <a:lvl4pPr marL="1074449" indent="-241053" algn="l" defTabSz="846625" rtl="0" eaLnBrk="1" latinLnBrk="0" hangingPunct="1">
              <a:spcBef>
                <a:spcPts val="556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4pPr>
            <a:lvl5pPr marL="1249359" indent="-174910" algn="l" defTabSz="846625" rtl="0" eaLnBrk="1" latinLnBrk="0" hangingPunct="1">
              <a:spcBef>
                <a:spcPts val="556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Segoe UI Light" panose="020B0502040204020203" pitchFamily="34" charset="0"/>
              </a:defRPr>
            </a:lvl5pPr>
            <a:lvl6pPr marL="2328217" indent="-211656" algn="l" defTabSz="84662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1529" indent="-211656" algn="l" defTabSz="84662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74842" indent="-211656" algn="l" defTabSz="84662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98153" indent="-211656" algn="l" defTabSz="84662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Cape Town </a:t>
            </a:r>
            <a:r>
              <a:rPr lang="en-US" b="1" dirty="0" err="1">
                <a:solidFill>
                  <a:srgbClr val="FF0000"/>
                </a:solidFill>
              </a:rPr>
              <a:t>PoP</a:t>
            </a:r>
            <a:r>
              <a:rPr lang="en-US" b="1" dirty="0">
                <a:solidFill>
                  <a:srgbClr val="FF0000"/>
                </a:solidFill>
              </a:rPr>
              <a:t> is Single Point of Failure for three Provinces.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215904" y="2249624"/>
            <a:ext cx="2376264" cy="607876"/>
          </a:xfrm>
          <a:prstGeom prst="straightConnector1">
            <a:avLst/>
          </a:prstGeom>
          <a:ln w="76200">
            <a:solidFill>
              <a:srgbClr val="FF33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5007992" y="3109528"/>
            <a:ext cx="2592288" cy="765376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503936" y="3261928"/>
            <a:ext cx="360040" cy="765376"/>
          </a:xfrm>
          <a:prstGeom prst="straightConnector1">
            <a:avLst/>
          </a:prstGeom>
          <a:ln w="76200">
            <a:solidFill>
              <a:srgbClr val="0E1B8D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668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DB363-02B2-4D60-9831-E18C3C7AC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Architecture</a:t>
            </a:r>
            <a:endParaRPr lang="en-ZA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7B03A11-9550-4095-8DCB-7A52866B4F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08" y="631798"/>
            <a:ext cx="6585943" cy="4673974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2D3B1-6389-46AE-B5B3-1723430B90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6001" y="913285"/>
            <a:ext cx="3351832" cy="42484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Complete elimination of Single Point of Failures.</a:t>
            </a:r>
          </a:p>
          <a:p>
            <a:r>
              <a:rPr lang="en-US" dirty="0"/>
              <a:t>Scalable</a:t>
            </a:r>
          </a:p>
          <a:p>
            <a:endParaRPr lang="en-US" dirty="0"/>
          </a:p>
          <a:p>
            <a:r>
              <a:rPr lang="en-US" dirty="0"/>
              <a:t>We tried to follow the South African government three-tier system of National, Provincial and Local government.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99678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B6BBC-D793-4A86-BBCF-18549ADF7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Ring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4A9AD-A345-4B79-A802-99AF819D78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6001" y="913285"/>
            <a:ext cx="3063800" cy="4248471"/>
          </a:xfrm>
        </p:spPr>
        <p:txBody>
          <a:bodyPr/>
          <a:lstStyle/>
          <a:p>
            <a:r>
              <a:rPr lang="en-US" dirty="0"/>
              <a:t>Each SITA POP to have diverse connections to the Transmission Ring.</a:t>
            </a:r>
            <a:endParaRPr lang="en-ZA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A4EFCBA-8FA4-4BC9-8834-B0AE2EEAE8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840" y="841276"/>
            <a:ext cx="6297911" cy="4470886"/>
          </a:xfrm>
        </p:spPr>
      </p:pic>
    </p:spTree>
    <p:extLst>
      <p:ext uri="{BB962C8B-B14F-4D97-AF65-F5344CB8AC3E}">
        <p14:creationId xmlns:p14="http://schemas.microsoft.com/office/powerpoint/2010/main" val="1421187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71688" y="2497460"/>
            <a:ext cx="5897253" cy="1224136"/>
          </a:xfrm>
        </p:spPr>
        <p:txBody>
          <a:bodyPr/>
          <a:lstStyle/>
          <a:p>
            <a:r>
              <a:rPr lang="en-ZA" dirty="0"/>
              <a:t>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001597"/>
      </p:ext>
    </p:extLst>
  </p:cSld>
  <p:clrMapOvr>
    <a:masterClrMapping/>
  </p:clrMapOvr>
</p:sld>
</file>

<file path=ppt/theme/theme1.xml><?xml version="1.0" encoding="utf-8"?>
<a:theme xmlns:a="http://schemas.openxmlformats.org/drawingml/2006/main" name="SITA Presentation 2017 v5.4b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TA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TA Presentation 2017 v5.4b" id="{C2F33307-E84A-4149-B8A1-EA59A5B57E34}" vid="{33882605-D628-4ACF-947F-CF8D0C43EECA}"/>
    </a:ext>
  </a:extLst>
</a:theme>
</file>

<file path=ppt/theme/theme2.xml><?xml version="1.0" encoding="utf-8"?>
<a:theme xmlns:a="http://schemas.openxmlformats.org/drawingml/2006/main" name="1_SITA Presentation 2017 v5.4b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TA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TA Presentation 2017 v5.4b" id="{C2F33307-E84A-4149-B8A1-EA59A5B57E34}" vid="{33882605-D628-4ACF-947F-CF8D0C43EECA}"/>
    </a:ext>
  </a:extLst>
</a:theme>
</file>

<file path=ppt/theme/theme3.xml><?xml version="1.0" encoding="utf-8"?>
<a:theme xmlns:a="http://schemas.openxmlformats.org/drawingml/2006/main" name="2_SITA Presentation 2017 v5.4b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TA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TA Presentation 2017 v5.4b" id="{C2F33307-E84A-4149-B8A1-EA59A5B57E34}" vid="{33882605-D628-4ACF-947F-CF8D0C43EEC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SITA Presentation 2017 v5.4b</Template>
  <TotalTime>4191</TotalTime>
  <Words>341</Words>
  <Application>Microsoft Office PowerPoint</Application>
  <PresentationFormat>Custom</PresentationFormat>
  <Paragraphs>38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ＭＳ Ｐゴシック</vt:lpstr>
      <vt:lpstr>Arial</vt:lpstr>
      <vt:lpstr>Calibri</vt:lpstr>
      <vt:lpstr>Calibri Light</vt:lpstr>
      <vt:lpstr>Segoe UI</vt:lpstr>
      <vt:lpstr>Segoe UI Light</vt:lpstr>
      <vt:lpstr>Segoe UI Semibold</vt:lpstr>
      <vt:lpstr>Times New Roman</vt:lpstr>
      <vt:lpstr>Wingdings</vt:lpstr>
      <vt:lpstr>SITA Presentation 2017 v5.4b</vt:lpstr>
      <vt:lpstr>1_SITA Presentation 2017 v5.4b</vt:lpstr>
      <vt:lpstr>2_SITA Presentation 2017 v5.4b</vt:lpstr>
      <vt:lpstr>RFB Briefing </vt:lpstr>
      <vt:lpstr>Content – SITA Network Architecture</vt:lpstr>
      <vt:lpstr>SCOPE OF WORK</vt:lpstr>
      <vt:lpstr>SITA MPLS network architecture</vt:lpstr>
      <vt:lpstr>Current Layer-2 topology (Single Point of failure)</vt:lpstr>
      <vt:lpstr>Target Architecture</vt:lpstr>
      <vt:lpstr>Regional Ring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Sean Fitzgerald</dc:creator>
  <cp:keywords>Template Presentation</cp:keywords>
  <cp:lastModifiedBy>Lungelo Ngqumetyana</cp:lastModifiedBy>
  <cp:revision>122</cp:revision>
  <cp:lastPrinted>2017-11-08T08:36:52Z</cp:lastPrinted>
  <dcterms:created xsi:type="dcterms:W3CDTF">2018-01-29T08:08:37Z</dcterms:created>
  <dcterms:modified xsi:type="dcterms:W3CDTF">2022-11-21T07:27:33Z</dcterms:modified>
</cp:coreProperties>
</file>