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26"/>
  </p:notesMasterIdLst>
  <p:handoutMasterIdLst>
    <p:handoutMasterId r:id="rId27"/>
  </p:handoutMasterIdLst>
  <p:sldIdLst>
    <p:sldId id="2049" r:id="rId6"/>
    <p:sldId id="2029" r:id="rId7"/>
    <p:sldId id="2056" r:id="rId8"/>
    <p:sldId id="2033" r:id="rId9"/>
    <p:sldId id="2057" r:id="rId10"/>
    <p:sldId id="2120" r:id="rId11"/>
    <p:sldId id="2119" r:id="rId12"/>
    <p:sldId id="2118" r:id="rId13"/>
    <p:sldId id="2117" r:id="rId14"/>
    <p:sldId id="2116" r:id="rId15"/>
    <p:sldId id="2114" r:id="rId16"/>
    <p:sldId id="2078" r:id="rId17"/>
    <p:sldId id="2079" r:id="rId18"/>
    <p:sldId id="2106" r:id="rId19"/>
    <p:sldId id="2112" r:id="rId20"/>
    <p:sldId id="2111" r:id="rId21"/>
    <p:sldId id="2110" r:id="rId22"/>
    <p:sldId id="2059" r:id="rId23"/>
    <p:sldId id="2063" r:id="rId24"/>
    <p:sldId id="2055" r:id="rId25"/>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0EE57D-F39E-43DA-AF4E-8228ED6392FB}">
          <p14:sldIdLst>
            <p14:sldId id="2049"/>
            <p14:sldId id="2029"/>
            <p14:sldId id="2056"/>
            <p14:sldId id="2033"/>
            <p14:sldId id="2057"/>
            <p14:sldId id="2120"/>
            <p14:sldId id="2119"/>
            <p14:sldId id="2118"/>
            <p14:sldId id="2117"/>
            <p14:sldId id="2116"/>
            <p14:sldId id="2114"/>
            <p14:sldId id="2078"/>
            <p14:sldId id="2079"/>
            <p14:sldId id="2106"/>
            <p14:sldId id="2112"/>
            <p14:sldId id="2111"/>
            <p14:sldId id="2110"/>
            <p14:sldId id="2059"/>
            <p14:sldId id="2063"/>
            <p14:sldId id="205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63C2B"/>
    <a:srgbClr val="7DBA02"/>
    <a:srgbClr val="FDC60D"/>
    <a:srgbClr val="959B51"/>
    <a:srgbClr val="F37920"/>
    <a:srgbClr val="0098AF"/>
    <a:srgbClr val="8CBE3A"/>
    <a:srgbClr val="E42313"/>
    <a:srgbClr val="D32E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6B00B9-6C09-7A57-EA6B-191E04F504CB}" v="8" dt="2024-02-12T06:33:25.4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259" autoAdjust="0"/>
  </p:normalViewPr>
  <p:slideViewPr>
    <p:cSldViewPr snapToGrid="0">
      <p:cViewPr varScale="1">
        <p:scale>
          <a:sx n="64" d="100"/>
          <a:sy n="64" d="100"/>
        </p:scale>
        <p:origin x="724" y="48"/>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27/08/2025</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27/08/2025</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843C31-A911-4174-806B-8AA6C10B71FB}" type="slidenum">
              <a:rPr lang="en-GB" smtClean="0"/>
              <a:t>4</a:t>
            </a:fld>
            <a:endParaRPr lang="en-GB"/>
          </a:p>
        </p:txBody>
      </p:sp>
    </p:spTree>
    <p:extLst>
      <p:ext uri="{BB962C8B-B14F-4D97-AF65-F5344CB8AC3E}">
        <p14:creationId xmlns:p14="http://schemas.microsoft.com/office/powerpoint/2010/main" val="3037018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emf"/><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http://www.etenders.gov.za/" TargetMode="Externa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4438" y="68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831273" y="1293536"/>
            <a:ext cx="10933126" cy="4490140"/>
          </a:xfrm>
        </p:spPr>
        <p:txBody>
          <a:bodyPr/>
          <a:lstStyle/>
          <a:p>
            <a:pPr marL="0" marR="0" algn="l">
              <a:lnSpc>
                <a:spcPct val="107000"/>
              </a:lnSpc>
              <a:spcBef>
                <a:spcPts val="0"/>
              </a:spcBef>
              <a:spcAft>
                <a:spcPts val="0"/>
              </a:spcAft>
              <a:tabLst>
                <a:tab pos="2743200" algn="ctr"/>
                <a:tab pos="5486400" algn="r"/>
              </a:tabLst>
            </a:pPr>
            <a:r>
              <a:rPr lang="en-US" sz="5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FOR THE RENOVATIONS TO MARINE SERVICES MESS AND ABLUTION REFURBISHMENT BUILDING AT POINT PRECINCT</a:t>
            </a:r>
            <a:endParaRPr lang="en-US" dirty="0">
              <a:solidFill>
                <a:schemeClr val="bg1"/>
              </a:solidFill>
            </a:endParaRPr>
          </a:p>
        </p:txBody>
      </p:sp>
      <p:sp>
        <p:nvSpPr>
          <p:cNvPr id="522" name="Text Placeholder 521">
            <a:extLst>
              <a:ext uri="{FF2B5EF4-FFF2-40B4-BE49-F238E27FC236}">
                <a16:creationId xmlns:a16="http://schemas.microsoft.com/office/drawing/2014/main" id="{6864D623-7115-AB1B-0C2E-4786ED32231E}"/>
              </a:ext>
            </a:extLst>
          </p:cNvPr>
          <p:cNvSpPr>
            <a:spLocks noGrp="1"/>
          </p:cNvSpPr>
          <p:nvPr>
            <p:ph type="body" sz="quarter" idx="13"/>
          </p:nvPr>
        </p:nvSpPr>
        <p:spPr>
          <a:xfrm>
            <a:off x="8584707" y="5638800"/>
            <a:ext cx="3340593" cy="1022569"/>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TENDER CLARIFICATION MEETING</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solidFill>
                  <a:srgbClr val="FFFFFF"/>
                </a:solidFill>
              </a:rPr>
              <a:t>28 AUGUST 2025</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10H00</a:t>
            </a: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1418064095"/>
              </p:ext>
            </p:extLst>
          </p:nvPr>
        </p:nvGraphicFramePr>
        <p:xfrm>
          <a:off x="320323" y="2133062"/>
          <a:ext cx="10006026" cy="4159040"/>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2746465">
                  <a:extLst>
                    <a:ext uri="{9D8B030D-6E8A-4147-A177-3AD203B41FA5}">
                      <a16:colId xmlns:a16="http://schemas.microsoft.com/office/drawing/2014/main" val="1314826358"/>
                    </a:ext>
                  </a:extLst>
                </a:gridCol>
                <a:gridCol w="4145237">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450077">
                <a:tc>
                  <a:txBody>
                    <a:bodyPr/>
                    <a:lstStyle/>
                    <a:p>
                      <a:r>
                        <a:rPr lang="en-US" sz="1400" b="1" i="0">
                          <a:solidFill>
                            <a:schemeClr val="tx1">
                              <a:lumMod val="75000"/>
                              <a:lumOff val="25000"/>
                            </a:schemeClr>
                          </a:solidFill>
                          <a:latin typeface="Apex New Heavy"/>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W</a:t>
                      </a:r>
                      <a:r>
                        <a:rPr lang="en-US" sz="1400" b="0" i="0" dirty="0">
                          <a:solidFill>
                            <a:schemeClr val="tx1">
                              <a:lumMod val="75000"/>
                              <a:lumOff val="25000"/>
                            </a:schemeClr>
                          </a:solidFill>
                          <a:latin typeface="Apex New Medium"/>
                          <a:ea typeface="Apex New Medium" panose="02010600040501010103" pitchFamily="2" charset="77"/>
                        </a:rPr>
                        <a:t>elcome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409804">
                <a:tc>
                  <a:txBody>
                    <a:bodyPr/>
                    <a:lstStyle/>
                    <a:p>
                      <a:r>
                        <a:rPr lang="en-US" sz="1400" b="1" i="0">
                          <a:solidFill>
                            <a:schemeClr val="tx1">
                              <a:lumMod val="75000"/>
                              <a:lumOff val="25000"/>
                            </a:schemeClr>
                          </a:solidFill>
                          <a:latin typeface="Apex New Heavy"/>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Introduction and Agenda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469776">
                <a:tc>
                  <a:txBody>
                    <a:bodyPr/>
                    <a:lstStyle/>
                    <a:p>
                      <a:r>
                        <a:rPr lang="en-US" sz="1400" b="1" i="0">
                          <a:solidFill>
                            <a:schemeClr val="tx1">
                              <a:lumMod val="75000"/>
                              <a:lumOff val="25000"/>
                            </a:schemeClr>
                          </a:solidFill>
                          <a:latin typeface="Apex New Heavy"/>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Safety Briefing and Evacuation Procedure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479770">
                <a:tc>
                  <a:txBody>
                    <a:bodyPr/>
                    <a:lstStyle/>
                    <a:p>
                      <a:r>
                        <a:rPr lang="en-ZA" sz="1400" b="1" i="0">
                          <a:solidFill>
                            <a:schemeClr val="tx1">
                              <a:lumMod val="75000"/>
                              <a:lumOff val="25000"/>
                            </a:schemeClr>
                          </a:solidFill>
                          <a:latin typeface="Apex New Heavy"/>
                          <a:ea typeface="Apex New Heavy" panose="02010600040501010103" pitchFamily="2" charset="77"/>
                        </a:rPr>
                        <a:t>04</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Project Overview</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2793900"/>
                  </a:ext>
                </a:extLst>
              </a:tr>
              <a:tr h="459780">
                <a:tc>
                  <a:txBody>
                    <a:bodyPr/>
                    <a:lstStyle/>
                    <a:p>
                      <a:r>
                        <a:rPr lang="en-US" sz="1400" b="1" i="0">
                          <a:solidFill>
                            <a:schemeClr val="tx1">
                              <a:lumMod val="75000"/>
                              <a:lumOff val="25000"/>
                            </a:schemeClr>
                          </a:solidFill>
                          <a:latin typeface="Apex New Heavy"/>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Commercial Presentation</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07420">
                <a:tc>
                  <a:txBody>
                    <a:bodyPr/>
                    <a:lstStyle/>
                    <a:p>
                      <a:r>
                        <a:rPr lang="en-US" sz="1400" b="1" i="0">
                          <a:solidFill>
                            <a:schemeClr val="tx1">
                              <a:lumMod val="75000"/>
                              <a:lumOff val="25000"/>
                            </a:schemeClr>
                          </a:solidFill>
                          <a:latin typeface="Apex New Heavy"/>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Enterprise Supplier Development</a:t>
                      </a:r>
                      <a:endParaRPr lang="en-US" sz="1400" b="0" i="0" dirty="0">
                        <a:solidFill>
                          <a:schemeClr val="tx1">
                            <a:lumMod val="75000"/>
                            <a:lumOff val="25000"/>
                          </a:schemeClr>
                        </a:solidFill>
                        <a:latin typeface="Apex New Medium"/>
                        <a:ea typeface="Apex New Medium" panose="02010600040501010103" pitchFamily="2" charset="77"/>
                      </a:endParaRPr>
                    </a:p>
                    <a:p>
                      <a:endParaRPr lang="en-US" sz="1400" b="0" i="0" dirty="0">
                        <a:solidFill>
                          <a:schemeClr val="tx1">
                            <a:lumMod val="75000"/>
                            <a:lumOff val="25000"/>
                          </a:schemeClr>
                        </a:solidFill>
                        <a:latin typeface="Apex New Medium" panose="02010600040501010103" pitchFamily="2" charset="77"/>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714987">
                <a:tc>
                  <a:txBody>
                    <a:bodyPr/>
                    <a:lstStyle/>
                    <a:p>
                      <a:r>
                        <a:rPr lang="en-ZA" sz="1400" b="1" i="0" dirty="0">
                          <a:solidFill>
                            <a:schemeClr val="tx1">
                              <a:lumMod val="75000"/>
                              <a:lumOff val="25000"/>
                            </a:schemeClr>
                          </a:solidFill>
                          <a:latin typeface="Apex New Heavy"/>
                          <a:ea typeface="Apex New Heavy" panose="02010600040501010103" pitchFamily="2" charset="77"/>
                        </a:rPr>
                        <a:t>07</a:t>
                      </a:r>
                      <a:endParaRPr lang="en-US" sz="1400" b="1" i="0" dirty="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Technical Presentation</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1563"/>
                  </a:ext>
                </a:extLst>
              </a:tr>
              <a:tr h="601462">
                <a:tc>
                  <a:txBody>
                    <a:bodyPr/>
                    <a:lstStyle/>
                    <a:p>
                      <a:r>
                        <a:rPr lang="en-ZA" sz="1400" b="1" i="0">
                          <a:solidFill>
                            <a:schemeClr val="tx1">
                              <a:lumMod val="75000"/>
                              <a:lumOff val="25000"/>
                            </a:schemeClr>
                          </a:solidFill>
                          <a:latin typeface="Apex New Heavy"/>
                          <a:ea typeface="Apex New Heavy" panose="02010600040501010103" pitchFamily="2" charset="77"/>
                        </a:rPr>
                        <a:t>08</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Question and Answer</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17585"/>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p:txBody>
          <a:bodyPr/>
          <a:lstStyle/>
          <a:p>
            <a:r>
              <a:rPr lang="en-US">
                <a:solidFill>
                  <a:schemeClr val="tx1">
                    <a:lumMod val="75000"/>
                    <a:lumOff val="25000"/>
                  </a:schemeClr>
                </a:solidFill>
              </a:rPr>
              <a:t>Agenda</a:t>
            </a: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82543" y="-3175"/>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264156" cy="184665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Project Background- Nokusa</a:t>
            </a: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7703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PROJECT BACKGROUND</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75873" y="1319912"/>
            <a:ext cx="11649732" cy="4680838"/>
          </a:xfrm>
        </p:spPr>
        <p:txBody>
          <a:bodyPr lIns="91440" tIns="45720" rIns="91440" bIns="45720" anchor="t"/>
          <a:lstStyle/>
          <a:p>
            <a:pPr algn="just"/>
            <a:r>
              <a:rPr lang="en-US" sz="1800" dirty="0">
                <a:solidFill>
                  <a:schemeClr val="tx1"/>
                </a:solidFill>
                <a:latin typeface="Tahoma" panose="020B0604030504040204" pitchFamily="34" charset="0"/>
                <a:ea typeface="Times New Roman" panose="02020603050405020304" pitchFamily="18" charset="0"/>
              </a:rPr>
              <a:t>The works that the Contractor is to perform involve refurbishment of the existing marine building Mess and Ablution at the Port of Durban. The primary purpose of this document is to outline the scope of services and deliverables that Transnet National Ports Authority (TNPA) will require of a Principal Contractor with necessary experience and expertise to conduct repairs and renovations with no disruption to operations in Port of Durban</a:t>
            </a:r>
            <a:r>
              <a:rPr lang="en-US" sz="1800" dirty="0">
                <a:solidFill>
                  <a:schemeClr val="tx1"/>
                </a:solidFill>
                <a:effectLst/>
                <a:latin typeface="Tahoma" panose="020B0604030504040204" pitchFamily="34" charset="0"/>
                <a:ea typeface="Times New Roman" panose="02020603050405020304" pitchFamily="18" charset="0"/>
              </a:rPr>
              <a:t>.</a:t>
            </a:r>
          </a:p>
          <a:p>
            <a:pPr algn="just"/>
            <a:r>
              <a:rPr lang="en-US" sz="1800" dirty="0">
                <a:solidFill>
                  <a:schemeClr val="tx1"/>
                </a:solidFill>
                <a:latin typeface="Tahoma"/>
                <a:ea typeface="Tahoma"/>
                <a:cs typeface="Tahoma"/>
              </a:rPr>
              <a:t>The Employer’s objectives are, The Employer, Transnet National Ports Authority, requires the Work comprising the maintenance of renovations or maintenance of Marine Services Building at Point precinct in the Port of Durban. The Employer intends to appoint a Contractor to provide maintenance as per Employer‘s specifications.</a:t>
            </a:r>
          </a:p>
        </p:txBody>
      </p:sp>
    </p:spTree>
    <p:extLst>
      <p:ext uri="{BB962C8B-B14F-4D97-AF65-F5344CB8AC3E}">
        <p14:creationId xmlns:p14="http://schemas.microsoft.com/office/powerpoint/2010/main" val="129536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443175" cy="184665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t>Commercial- Hlengiwe </a:t>
            </a:r>
            <a:b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422195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COMMERCIAL REQUIREMENTS</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p:txBody>
          <a:bodyPr lIns="91440" tIns="45720" rIns="91440" bIns="45720" anchor="t"/>
          <a:lstStyle/>
          <a:p>
            <a:pPr marL="12700" marR="361315" lvl="0" indent="-189865" algn="ctr" defTabSz="779173" rtl="0" eaLnBrk="1" fontAlgn="auto" latinLnBrk="0" hangingPunct="1">
              <a:lnSpc>
                <a:spcPct val="100000"/>
              </a:lnSpc>
              <a:spcBef>
                <a:spcPts val="56"/>
              </a:spcBef>
              <a:spcAft>
                <a:spcPts val="341"/>
              </a:spcAft>
              <a:buClrTx/>
              <a:buSzTx/>
              <a:buFont typeface="Arial" pitchFamily="34" charset="0"/>
              <a:buNone/>
              <a:tabLst/>
              <a:defRPr/>
            </a:pPr>
            <a:r>
              <a:rPr kumimoji="0" lang="en-ZA" sz="2000" b="1" i="0" u="none" strike="noStrike" kern="1200" cap="none" spc="-5" normalizeH="0" baseline="0" noProof="0" dirty="0">
                <a:ln>
                  <a:noFill/>
                </a:ln>
                <a:solidFill>
                  <a:srgbClr val="000000"/>
                </a:solidFill>
                <a:effectLst/>
                <a:uLnTx/>
                <a:uFillTx/>
                <a:latin typeface="Tahoma"/>
                <a:cs typeface="Tahoma"/>
              </a:rPr>
              <a:t>PLEASE GO TO </a:t>
            </a:r>
            <a:r>
              <a:rPr kumimoji="0" lang="en-ZA" sz="2000" b="1" i="0" u="none" strike="noStrike" kern="1200" cap="none" spc="0" normalizeH="0" baseline="0" noProof="0" dirty="0">
                <a:ln>
                  <a:noFill/>
                </a:ln>
                <a:solidFill>
                  <a:srgbClr val="000000"/>
                </a:solidFill>
                <a:effectLst/>
                <a:uLnTx/>
                <a:uFillTx/>
                <a:latin typeface="Tahoma"/>
                <a:cs typeface="Tahoma"/>
              </a:rPr>
              <a:t>NATIONAL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TREASURY</a:t>
            </a:r>
            <a:r>
              <a:rPr kumimoji="0" lang="en-ZA" sz="2000" b="1"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err="1">
                <a:ln>
                  <a:noFill/>
                </a:ln>
                <a:solidFill>
                  <a:srgbClr val="000000"/>
                </a:solidFill>
                <a:effectLst/>
                <a:uLnTx/>
                <a:uFillTx/>
                <a:latin typeface="Tahoma"/>
                <a:cs typeface="Tahoma"/>
              </a:rPr>
              <a:t>eTENDER</a:t>
            </a:r>
            <a:r>
              <a:rPr kumimoji="0" lang="en-ZA" sz="2000" b="1" i="0" u="none" strike="noStrike" kern="1200" cap="none" spc="2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PUBLICATION</a:t>
            </a:r>
            <a:r>
              <a:rPr kumimoji="0" lang="en-US" sz="2000" b="0"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PORTAL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AT</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heavy" strike="noStrike" kern="1200" cap="none" spc="-5" normalizeH="0" baseline="0" noProof="0" dirty="0">
                <a:ln>
                  <a:noFill/>
                </a:ln>
                <a:solidFill>
                  <a:srgbClr val="0070C0"/>
                </a:solidFill>
                <a:effectLst/>
                <a:uLnTx/>
                <a:uFill>
                  <a:solidFill>
                    <a:srgbClr val="00AFEF"/>
                  </a:solidFill>
                </a:uFill>
                <a:latin typeface="Tahoma"/>
                <a:cs typeface="Tahoma"/>
                <a:hlinkClick r:id="rId2">
                  <a:extLst>
                    <a:ext uri="{A12FA001-AC4F-418D-AE19-62706E023703}">
                      <ahyp:hlinkClr xmlns:ahyp="http://schemas.microsoft.com/office/drawing/2018/hyperlinkcolor" val="tx"/>
                    </a:ext>
                  </a:extLst>
                </a:hlinkClick>
              </a:rPr>
              <a:t>www.etenders.gov.za</a:t>
            </a:r>
            <a:r>
              <a:rPr kumimoji="0" lang="en-ZA" sz="2000" b="1" i="0" u="none" strike="noStrike" kern="1200" cap="none" spc="35" normalizeH="0" baseline="0" noProof="0" dirty="0">
                <a:ln>
                  <a:noFill/>
                </a:ln>
                <a:solidFill>
                  <a:srgbClr val="0070C0"/>
                </a:solidFill>
                <a:effectLst/>
                <a:uLnTx/>
                <a:uFillTx/>
                <a:latin typeface="Tahoma"/>
                <a:cs typeface="Tahoma"/>
                <a:hlinkClick r:id="rId2">
                  <a:extLst>
                    <a:ext uri="{A12FA001-AC4F-418D-AE19-62706E023703}">
                      <ahyp:hlinkClr xmlns:ahyp="http://schemas.microsoft.com/office/drawing/2018/hyperlinkcolor" val="tx"/>
                    </a:ext>
                  </a:extLst>
                </a:hlinkClick>
              </a:rPr>
              <a:t> </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ZA" sz="2000" b="1" i="0" u="none" strike="noStrike" kern="1200" cap="none" spc="35" normalizeH="0" baseline="0" noProof="0" dirty="0">
                <a:ln>
                  <a:noFill/>
                </a:ln>
                <a:solidFill>
                  <a:srgbClr val="000000"/>
                </a:solidFill>
                <a:effectLst/>
                <a:uLnTx/>
                <a:uFillTx/>
                <a:latin typeface="Tahoma"/>
                <a:cs typeface="Tahoma"/>
              </a:rPr>
              <a:t>and</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US" sz="2000" b="1" i="0" u="none" strike="noStrike" kern="1200" cap="none" spc="35" normalizeH="0" baseline="0" noProof="0" dirty="0">
                <a:ln>
                  <a:noFill/>
                </a:ln>
                <a:solidFill>
                  <a:srgbClr val="0070C0"/>
                </a:solidFill>
                <a:effectLst/>
                <a:uLnTx/>
                <a:uFillTx/>
                <a:latin typeface="Tahoma"/>
                <a:cs typeface="Tahoma"/>
              </a:rPr>
              <a:t>the Transnet website at https://transnetetenders.azurewebsites.net </a:t>
            </a:r>
            <a:r>
              <a:rPr kumimoji="0" lang="en-ZA" sz="2000" b="1" i="0" u="none" strike="noStrike" kern="1200" cap="none" spc="-5" normalizeH="0" baseline="0" noProof="0" dirty="0">
                <a:ln>
                  <a:noFill/>
                </a:ln>
                <a:solidFill>
                  <a:srgbClr val="000000"/>
                </a:solidFill>
                <a:effectLst/>
                <a:uLnTx/>
                <a:uFillTx/>
                <a:latin typeface="Tahoma"/>
                <a:cs typeface="Tahoma"/>
              </a:rPr>
              <a:t>TO</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DOWNLOAD</a:t>
            </a:r>
            <a:r>
              <a:rPr kumimoji="0" lang="en-ZA" sz="2000" b="1" i="0" u="none" strike="noStrike" kern="1200" cap="none" spc="-2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ALL</a:t>
            </a:r>
            <a:r>
              <a:rPr kumimoji="0" lang="en-ZA" sz="2000" b="1" i="0" u="none" strike="noStrike" kern="1200" cap="none" spc="-3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PDF’S</a:t>
            </a:r>
            <a:endParaRPr kumimoji="0" lang="en-ZA" sz="2000" b="0" i="0" u="none" strike="noStrike" kern="1200" cap="none" spc="0" normalizeH="0" baseline="0" noProof="0" dirty="0">
              <a:ln>
                <a:noFill/>
              </a:ln>
              <a:solidFill>
                <a:srgbClr val="000000"/>
              </a:solidFill>
              <a:effectLst/>
              <a:uLnTx/>
              <a:uFillTx/>
              <a:latin typeface="Tahoma"/>
              <a:cs typeface="Tahoma"/>
            </a:endParaRPr>
          </a:p>
          <a:p>
            <a:pPr marL="6985" marR="361315" indent="-189865">
              <a:lnSpc>
                <a:spcPct val="100000"/>
              </a:lnSpc>
              <a:spcBef>
                <a:spcPts val="50"/>
              </a:spcBef>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CLARIFICATION</a:t>
            </a:r>
            <a:r>
              <a:rPr lang="en-ZA" sz="2000" b="1" spc="-35" dirty="0">
                <a:solidFill>
                  <a:schemeClr val="tx1"/>
                </a:solidFill>
                <a:latin typeface="Tahoma"/>
                <a:cs typeface="Tahoma"/>
              </a:rPr>
              <a:t> </a:t>
            </a:r>
            <a:r>
              <a:rPr lang="en-ZA" sz="2000" b="1" spc="-5" dirty="0">
                <a:solidFill>
                  <a:schemeClr val="tx1"/>
                </a:solidFill>
                <a:latin typeface="Tahoma"/>
                <a:cs typeface="Tahoma"/>
              </a:rPr>
              <a:t>REGISTERS</a:t>
            </a:r>
            <a:endParaRPr lang="en-ZA" sz="2000" dirty="0">
              <a:solidFill>
                <a:schemeClr val="tx1"/>
              </a:solidFill>
              <a:latin typeface="Tahoma"/>
              <a:cs typeface="Tahoma"/>
            </a:endParaRPr>
          </a:p>
          <a:p>
            <a:pPr marL="6985" marR="361315" indent="-189865">
              <a:lnSpc>
                <a:spcPct val="100000"/>
              </a:lnSpc>
              <a:spcBef>
                <a:spcPts val="50"/>
              </a:spcBef>
              <a:buFont typeface="Wingdings"/>
              <a:buChar char=""/>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ADDENDUMS</a:t>
            </a:r>
            <a:endParaRPr lang="en-US" dirty="0">
              <a:solidFill>
                <a:schemeClr val="tx1"/>
              </a:solidFill>
            </a:endParaRPr>
          </a:p>
        </p:txBody>
      </p:sp>
    </p:spTree>
    <p:extLst>
      <p:ext uri="{BB962C8B-B14F-4D97-AF65-F5344CB8AC3E}">
        <p14:creationId xmlns:p14="http://schemas.microsoft.com/office/powerpoint/2010/main" val="3104338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531000" y="1201705"/>
            <a:ext cx="10822684" cy="4996447"/>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303530" marR="361315" indent="-291465">
              <a:lnSpc>
                <a:spcPct val="100000"/>
              </a:lnSpc>
              <a:spcBef>
                <a:spcPts val="100"/>
              </a:spcBef>
              <a:buFont typeface="Arial MT"/>
              <a:buChar char="•"/>
              <a:tabLst>
                <a:tab pos="303530" algn="l"/>
                <a:tab pos="304165" algn="l"/>
              </a:tabLst>
            </a:pPr>
            <a:r>
              <a:rPr lang="en-ZA" sz="1600" spc="-5"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communications</a:t>
            </a:r>
            <a:r>
              <a:rPr lang="en-ZA" sz="1600" spc="-10" dirty="0">
                <a:solidFill>
                  <a:schemeClr val="tx1"/>
                </a:solidFill>
                <a:latin typeface="Tahoma"/>
                <a:cs typeface="Tahoma"/>
              </a:rPr>
              <a:t> </a:t>
            </a:r>
            <a:r>
              <a:rPr lang="en-ZA" sz="1600" spc="-5" dirty="0">
                <a:solidFill>
                  <a:schemeClr val="tx1"/>
                </a:solidFill>
                <a:latin typeface="Tahoma"/>
                <a:cs typeface="Tahoma"/>
              </a:rPr>
              <a:t>whether</a:t>
            </a:r>
            <a:r>
              <a:rPr lang="en-ZA" sz="1600" spc="5" dirty="0">
                <a:solidFill>
                  <a:schemeClr val="tx1"/>
                </a:solidFill>
                <a:latin typeface="Tahoma"/>
                <a:cs typeface="Tahoma"/>
              </a:rPr>
              <a:t> </a:t>
            </a:r>
            <a:r>
              <a:rPr lang="en-ZA" sz="1600" spc="-5" dirty="0">
                <a:solidFill>
                  <a:schemeClr val="tx1"/>
                </a:solidFill>
                <a:latin typeface="Tahoma"/>
                <a:cs typeface="Tahoma"/>
              </a:rPr>
              <a:t>general,</a:t>
            </a:r>
            <a:r>
              <a:rPr lang="en-ZA" sz="1600" spc="20" dirty="0">
                <a:solidFill>
                  <a:schemeClr val="tx1"/>
                </a:solidFill>
                <a:latin typeface="Tahoma"/>
                <a:cs typeface="Tahoma"/>
              </a:rPr>
              <a:t> </a:t>
            </a:r>
            <a:r>
              <a:rPr lang="en-ZA" sz="1600" spc="-5" dirty="0">
                <a:solidFill>
                  <a:schemeClr val="tx1"/>
                </a:solidFill>
                <a:latin typeface="Tahoma"/>
                <a:cs typeface="Tahoma"/>
              </a:rPr>
              <a:t>commercial</a:t>
            </a:r>
            <a:r>
              <a:rPr lang="en-ZA" sz="1600" spc="15" dirty="0">
                <a:solidFill>
                  <a:schemeClr val="tx1"/>
                </a:solidFill>
                <a:latin typeface="Tahoma"/>
                <a:cs typeface="Tahoma"/>
              </a:rPr>
              <a:t> </a:t>
            </a:r>
            <a:r>
              <a:rPr lang="en-ZA" sz="1600" spc="-5" dirty="0">
                <a:solidFill>
                  <a:schemeClr val="tx1"/>
                </a:solidFill>
                <a:latin typeface="Tahoma"/>
                <a:cs typeface="Tahoma"/>
              </a:rPr>
              <a:t>or</a:t>
            </a:r>
            <a:r>
              <a:rPr lang="en-ZA" sz="1600" spc="5" dirty="0">
                <a:solidFill>
                  <a:schemeClr val="tx1"/>
                </a:solidFill>
                <a:latin typeface="Tahoma"/>
                <a:cs typeface="Tahoma"/>
              </a:rPr>
              <a:t> </a:t>
            </a:r>
            <a:r>
              <a:rPr lang="en-ZA" sz="1600" spc="-5" dirty="0">
                <a:solidFill>
                  <a:schemeClr val="tx1"/>
                </a:solidFill>
                <a:latin typeface="Tahoma"/>
                <a:cs typeface="Tahoma"/>
              </a:rPr>
              <a:t>technical</a:t>
            </a:r>
            <a:r>
              <a:rPr lang="en-ZA" sz="1600" spc="-10" dirty="0">
                <a:solidFill>
                  <a:schemeClr val="tx1"/>
                </a:solidFill>
                <a:latin typeface="Tahoma"/>
                <a:cs typeface="Tahoma"/>
              </a:rPr>
              <a:t> </a:t>
            </a:r>
            <a:r>
              <a:rPr lang="en-ZA" sz="1600" spc="-5" dirty="0">
                <a:solidFill>
                  <a:schemeClr val="tx1"/>
                </a:solidFill>
                <a:latin typeface="Tahoma"/>
                <a:cs typeface="Tahoma"/>
              </a:rPr>
              <a:t>to</a:t>
            </a:r>
            <a:r>
              <a:rPr lang="en-ZA" sz="1600" dirty="0">
                <a:solidFill>
                  <a:schemeClr val="tx1"/>
                </a:solidFill>
                <a:latin typeface="Tahoma"/>
                <a:cs typeface="Tahoma"/>
              </a:rPr>
              <a:t> go</a:t>
            </a:r>
            <a:r>
              <a:rPr lang="en-ZA" sz="1600" spc="10" dirty="0">
                <a:solidFill>
                  <a:schemeClr val="tx1"/>
                </a:solidFill>
                <a:latin typeface="Tahoma"/>
                <a:cs typeface="Tahoma"/>
              </a:rPr>
              <a:t> </a:t>
            </a:r>
            <a:r>
              <a:rPr lang="en-ZA" sz="1600" spc="-5" dirty="0">
                <a:solidFill>
                  <a:schemeClr val="tx1"/>
                </a:solidFill>
                <a:latin typeface="Tahoma"/>
                <a:cs typeface="Tahoma"/>
              </a:rPr>
              <a:t>via</a:t>
            </a:r>
            <a:r>
              <a:rPr lang="en-ZA" sz="1600" spc="10" dirty="0">
                <a:solidFill>
                  <a:schemeClr val="tx1"/>
                </a:solidFill>
                <a:latin typeface="Tahoma"/>
                <a:cs typeface="Tahoma"/>
              </a:rPr>
              <a:t> </a:t>
            </a:r>
            <a:r>
              <a:rPr lang="en-ZA" sz="1600" spc="-5" dirty="0">
                <a:solidFill>
                  <a:schemeClr val="tx1"/>
                </a:solidFill>
                <a:latin typeface="Tahoma"/>
                <a:cs typeface="Tahoma"/>
              </a:rPr>
              <a:t>the</a:t>
            </a:r>
            <a:r>
              <a:rPr lang="en-ZA" sz="1600" spc="10" dirty="0">
                <a:solidFill>
                  <a:schemeClr val="tx1"/>
                </a:solidFill>
                <a:latin typeface="Tahoma"/>
                <a:cs typeface="Tahoma"/>
              </a:rPr>
              <a:t> </a:t>
            </a:r>
            <a:r>
              <a:rPr lang="en-ZA" sz="1600" spc="-10" dirty="0">
                <a:solidFill>
                  <a:schemeClr val="tx1"/>
                </a:solidFill>
                <a:latin typeface="Tahoma"/>
                <a:cs typeface="Tahoma"/>
              </a:rPr>
              <a:t>Procurement</a:t>
            </a:r>
            <a:endParaRPr lang="en-ZA" sz="1600" dirty="0">
              <a:solidFill>
                <a:schemeClr val="tx1"/>
              </a:solidFill>
              <a:latin typeface="Tahoma"/>
              <a:cs typeface="Tahoma"/>
            </a:endParaRPr>
          </a:p>
          <a:p>
            <a:pPr marL="303530" marR="361315">
              <a:lnSpc>
                <a:spcPct val="100000"/>
              </a:lnSpc>
              <a:spcBef>
                <a:spcPts val="5"/>
              </a:spcBef>
              <a:tabLst>
                <a:tab pos="1715135" algn="l"/>
              </a:tabLst>
            </a:pPr>
            <a:r>
              <a:rPr lang="en-ZA" sz="1600" spc="-5" dirty="0">
                <a:solidFill>
                  <a:schemeClr val="tx1"/>
                </a:solidFill>
                <a:latin typeface="Tahoma"/>
                <a:cs typeface="Tahoma"/>
              </a:rPr>
              <a:t>Department, </a:t>
            </a:r>
            <a:r>
              <a:rPr lang="en-ZA" sz="1600" b="1" spc="-5" dirty="0">
                <a:solidFill>
                  <a:schemeClr val="tx1"/>
                </a:solidFill>
                <a:latin typeface="Tahoma"/>
                <a:cs typeface="Tahoma"/>
              </a:rPr>
              <a:t>HLENGIWE DLAMINI </a:t>
            </a:r>
            <a:r>
              <a:rPr lang="en-ZA" sz="1600" b="1" dirty="0">
                <a:solidFill>
                  <a:schemeClr val="tx1"/>
                </a:solidFill>
                <a:latin typeface="Tahoma"/>
                <a:cs typeface="Tahoma"/>
              </a:rPr>
              <a:t>in</a:t>
            </a:r>
            <a:r>
              <a:rPr lang="en-ZA" sz="1600" b="1" spc="-20" dirty="0">
                <a:solidFill>
                  <a:schemeClr val="tx1"/>
                </a:solidFill>
                <a:latin typeface="Tahoma"/>
                <a:cs typeface="Tahoma"/>
              </a:rPr>
              <a:t> </a:t>
            </a:r>
            <a:r>
              <a:rPr lang="en-ZA" sz="1600" b="1" spc="-5" dirty="0">
                <a:solidFill>
                  <a:schemeClr val="tx1"/>
                </a:solidFill>
                <a:latin typeface="Tahoma"/>
                <a:cs typeface="Tahoma"/>
              </a:rPr>
              <a:t>writing</a:t>
            </a:r>
            <a:r>
              <a:rPr lang="en-ZA" sz="1600" spc="-5" dirty="0">
                <a:solidFill>
                  <a:schemeClr val="tx1"/>
                </a:solidFill>
                <a:latin typeface="Tahoma"/>
                <a:cs typeface="Tahoma"/>
              </a:rPr>
              <a:t>.</a:t>
            </a:r>
            <a:endParaRPr lang="en-ZA" sz="1600" dirty="0">
              <a:solidFill>
                <a:schemeClr val="tx1"/>
              </a:solidFill>
              <a:latin typeface="Tahoma"/>
              <a:cs typeface="Tahoma"/>
            </a:endParaRPr>
          </a:p>
          <a:p>
            <a:pPr marR="361315">
              <a:lnSpc>
                <a:spcPct val="100000"/>
              </a:lnSpc>
              <a:spcBef>
                <a:spcPts val="45"/>
              </a:spcBef>
            </a:pPr>
            <a:endParaRPr lang="en-ZA" sz="1600" dirty="0">
              <a:solidFill>
                <a:schemeClr val="tx1"/>
              </a:solidFill>
              <a:latin typeface="Tahoma"/>
              <a:cs typeface="Tahoma"/>
            </a:endParaRPr>
          </a:p>
          <a:p>
            <a:pPr marL="478790" marR="361315">
              <a:lnSpc>
                <a:spcPct val="100000"/>
              </a:lnSpc>
            </a:pPr>
            <a:r>
              <a:rPr lang="en-ZA" sz="1600" b="1" spc="-5" dirty="0">
                <a:solidFill>
                  <a:schemeClr val="tx1"/>
                </a:solidFill>
                <a:latin typeface="Tahoma"/>
                <a:cs typeface="Tahoma"/>
              </a:rPr>
              <a:t>Email</a:t>
            </a:r>
            <a:r>
              <a:rPr lang="en-ZA" sz="1600" b="1" spc="-10" dirty="0">
                <a:solidFill>
                  <a:schemeClr val="tx1"/>
                </a:solidFill>
                <a:latin typeface="Tahoma"/>
                <a:cs typeface="Tahoma"/>
              </a:rPr>
              <a:t> </a:t>
            </a:r>
            <a:r>
              <a:rPr lang="en-ZA" sz="1600" b="1" dirty="0">
                <a:solidFill>
                  <a:schemeClr val="tx1"/>
                </a:solidFill>
                <a:latin typeface="Tahoma"/>
                <a:cs typeface="Tahoma"/>
              </a:rPr>
              <a:t>–</a:t>
            </a:r>
            <a:r>
              <a:rPr lang="en-ZA" sz="1600" b="1" spc="5" dirty="0">
                <a:solidFill>
                  <a:schemeClr val="tx1"/>
                </a:solidFill>
                <a:latin typeface="Tahoma"/>
                <a:cs typeface="Tahoma"/>
              </a:rPr>
              <a:t> </a:t>
            </a:r>
            <a:r>
              <a:rPr lang="en-ZA" b="1" spc="-5" dirty="0">
                <a:solidFill>
                  <a:srgbClr val="0000FF"/>
                </a:solidFill>
                <a:latin typeface="Tahoma"/>
                <a:cs typeface="Tahoma"/>
              </a:rPr>
              <a:t>TNPAtenderenquiriesdbn@transnet.net</a:t>
            </a:r>
            <a:endParaRPr lang="en-ZA" sz="1600" dirty="0">
              <a:solidFill>
                <a:srgbClr val="0000FF"/>
              </a:solidFill>
              <a:latin typeface="Tahoma"/>
              <a:cs typeface="Tahoma"/>
            </a:endParaRPr>
          </a:p>
          <a:p>
            <a:pPr marR="361315">
              <a:lnSpc>
                <a:spcPct val="100000"/>
              </a:lnSpc>
              <a:spcBef>
                <a:spcPts val="50"/>
              </a:spcBef>
            </a:pPr>
            <a:endParaRPr lang="en-ZA" sz="1600" dirty="0">
              <a:solidFill>
                <a:schemeClr val="tx1"/>
              </a:solidFill>
              <a:latin typeface="Tahoma"/>
              <a:cs typeface="Tahoma"/>
            </a:endParaRPr>
          </a:p>
          <a:p>
            <a:pPr marL="303530" marR="375285" indent="-291465">
              <a:lnSpc>
                <a:spcPct val="100000"/>
              </a:lnSpc>
              <a:buFont typeface="Arial MT"/>
              <a:buChar char="•"/>
              <a:tabLst>
                <a:tab pos="303530" algn="l"/>
                <a:tab pos="304165" algn="l"/>
              </a:tabLst>
            </a:pPr>
            <a:r>
              <a:rPr lang="en-ZA" sz="1600" spc="-5" dirty="0">
                <a:solidFill>
                  <a:schemeClr val="tx1"/>
                </a:solidFill>
                <a:latin typeface="Tahoma"/>
                <a:cs typeface="Tahoma"/>
              </a:rPr>
              <a:t>All</a:t>
            </a:r>
            <a:r>
              <a:rPr lang="en-ZA" sz="1600" spc="5" dirty="0">
                <a:solidFill>
                  <a:schemeClr val="tx1"/>
                </a:solidFill>
                <a:latin typeface="Tahoma"/>
                <a:cs typeface="Tahoma"/>
              </a:rPr>
              <a:t> </a:t>
            </a:r>
            <a:r>
              <a:rPr lang="en-ZA" sz="1600" spc="-5" dirty="0">
                <a:solidFill>
                  <a:schemeClr val="tx1"/>
                </a:solidFill>
                <a:latin typeface="Tahoma"/>
                <a:cs typeface="Tahoma"/>
              </a:rPr>
              <a:t>communication 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sent</a:t>
            </a:r>
            <a:r>
              <a:rPr lang="en-ZA" sz="1600" spc="-15"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dirty="0">
                <a:solidFill>
                  <a:schemeClr val="tx1"/>
                </a:solidFill>
                <a:latin typeface="Tahoma"/>
                <a:cs typeface="Tahoma"/>
              </a:rPr>
              <a:t>a</a:t>
            </a:r>
            <a:r>
              <a:rPr lang="en-ZA" sz="1600" spc="25" dirty="0">
                <a:solidFill>
                  <a:schemeClr val="tx1"/>
                </a:solidFill>
                <a:latin typeface="Tahoma"/>
                <a:cs typeface="Tahoma"/>
              </a:rPr>
              <a:t> </a:t>
            </a:r>
            <a:r>
              <a:rPr lang="en-ZA" sz="1600" b="1" spc="-5" dirty="0">
                <a:solidFill>
                  <a:schemeClr val="tx1"/>
                </a:solidFill>
                <a:latin typeface="Tahoma"/>
                <a:cs typeface="Tahoma"/>
              </a:rPr>
              <a:t>clarification</a:t>
            </a:r>
            <a:r>
              <a:rPr lang="en-ZA" sz="1600" b="1" spc="-20" dirty="0">
                <a:solidFill>
                  <a:schemeClr val="tx1"/>
                </a:solidFill>
                <a:latin typeface="Tahoma"/>
                <a:cs typeface="Tahoma"/>
              </a:rPr>
              <a:t> </a:t>
            </a:r>
            <a:r>
              <a:rPr lang="en-ZA" sz="1600" b="1" spc="-5" dirty="0">
                <a:solidFill>
                  <a:schemeClr val="tx1"/>
                </a:solidFill>
                <a:latin typeface="Tahoma"/>
                <a:cs typeface="Tahoma"/>
              </a:rPr>
              <a:t>register</a:t>
            </a:r>
            <a:r>
              <a:rPr lang="en-ZA" sz="1600" b="1" spc="10" dirty="0">
                <a:solidFill>
                  <a:schemeClr val="tx1"/>
                </a:solidFill>
                <a:latin typeface="Tahoma"/>
                <a:cs typeface="Tahoma"/>
              </a:rPr>
              <a:t> </a:t>
            </a:r>
            <a:r>
              <a:rPr lang="en-ZA" sz="1600" dirty="0">
                <a:solidFill>
                  <a:schemeClr val="tx1"/>
                </a:solidFill>
                <a:latin typeface="Tahoma"/>
                <a:cs typeface="Tahoma"/>
              </a:rPr>
              <a:t>and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e-mailed</a:t>
            </a:r>
            <a:r>
              <a:rPr lang="en-ZA" sz="1600" spc="25" dirty="0">
                <a:solidFill>
                  <a:schemeClr val="tx1"/>
                </a:solidFill>
                <a:latin typeface="Tahoma"/>
                <a:cs typeface="Tahoma"/>
              </a:rPr>
              <a:t> </a:t>
            </a:r>
            <a:r>
              <a:rPr lang="en-ZA" sz="1600" spc="-5" dirty="0">
                <a:solidFill>
                  <a:schemeClr val="tx1"/>
                </a:solidFill>
                <a:latin typeface="Tahoma"/>
                <a:cs typeface="Tahoma"/>
              </a:rPr>
              <a:t>to </a:t>
            </a:r>
            <a:r>
              <a:rPr lang="en-ZA" sz="1600" dirty="0">
                <a:solidFill>
                  <a:schemeClr val="tx1"/>
                </a:solidFill>
                <a:latin typeface="Tahoma"/>
                <a:cs typeface="Tahoma"/>
              </a:rPr>
              <a:t>all </a:t>
            </a:r>
            <a:r>
              <a:rPr lang="en-ZA" sz="1600" spc="-5" dirty="0">
                <a:solidFill>
                  <a:schemeClr val="tx1"/>
                </a:solidFill>
                <a:latin typeface="Tahoma"/>
                <a:cs typeface="Tahoma"/>
              </a:rPr>
              <a:t>attendees </a:t>
            </a:r>
            <a:r>
              <a:rPr lang="en-ZA" sz="1600" dirty="0">
                <a:solidFill>
                  <a:schemeClr val="tx1"/>
                </a:solidFill>
                <a:latin typeface="Tahoma"/>
                <a:cs typeface="Tahoma"/>
              </a:rPr>
              <a:t>of </a:t>
            </a:r>
            <a:r>
              <a:rPr lang="en-ZA" sz="1600" spc="-5" dirty="0">
                <a:solidFill>
                  <a:schemeClr val="tx1"/>
                </a:solidFill>
                <a:latin typeface="Tahoma"/>
                <a:cs typeface="Tahoma"/>
              </a:rPr>
              <a:t>this</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10" dirty="0">
                <a:solidFill>
                  <a:schemeClr val="tx1"/>
                </a:solidFill>
                <a:latin typeface="Tahoma"/>
                <a:cs typeface="Tahoma"/>
              </a:rPr>
              <a:t> </a:t>
            </a:r>
            <a:r>
              <a:rPr lang="en-ZA" sz="1600" dirty="0">
                <a:solidFill>
                  <a:schemeClr val="tx1"/>
                </a:solidFill>
                <a:latin typeface="Tahoma"/>
                <a:cs typeface="Tahoma"/>
              </a:rPr>
              <a:t>meeting</a:t>
            </a:r>
            <a:r>
              <a:rPr lang="en-ZA" sz="1600" spc="5" dirty="0">
                <a:solidFill>
                  <a:schemeClr val="tx1"/>
                </a:solidFill>
                <a:latin typeface="Tahoma"/>
                <a:cs typeface="Tahoma"/>
              </a:rPr>
              <a:t> </a:t>
            </a:r>
            <a:r>
              <a:rPr lang="en-ZA" sz="1600" dirty="0">
                <a:solidFill>
                  <a:schemeClr val="tx1"/>
                </a:solidFill>
                <a:latin typeface="Tahoma"/>
                <a:cs typeface="Tahoma"/>
              </a:rPr>
              <a:t>and posted</a:t>
            </a:r>
            <a:r>
              <a:rPr lang="en-ZA" sz="1600" spc="10" dirty="0">
                <a:solidFill>
                  <a:schemeClr val="tx1"/>
                </a:solidFill>
                <a:latin typeface="Tahoma"/>
                <a:cs typeface="Tahoma"/>
              </a:rPr>
              <a:t> </a:t>
            </a:r>
            <a:r>
              <a:rPr lang="en-ZA" sz="1600" dirty="0">
                <a:solidFill>
                  <a:schemeClr val="tx1"/>
                </a:solidFill>
                <a:latin typeface="Tahoma"/>
                <a:cs typeface="Tahoma"/>
              </a:rPr>
              <a:t>on</a:t>
            </a:r>
            <a:r>
              <a:rPr lang="en-ZA" sz="1600" spc="-10" dirty="0">
                <a:solidFill>
                  <a:schemeClr val="tx1"/>
                </a:solidFill>
                <a:latin typeface="Tahoma"/>
                <a:cs typeface="Tahoma"/>
              </a:rPr>
              <a:t> </a:t>
            </a:r>
            <a:r>
              <a:rPr lang="en-ZA" sz="1600" spc="-5" dirty="0">
                <a:solidFill>
                  <a:schemeClr val="tx1"/>
                </a:solidFill>
                <a:latin typeface="Tahoma"/>
                <a:cs typeface="Tahoma"/>
              </a:rPr>
              <a:t>the </a:t>
            </a:r>
            <a:r>
              <a:rPr lang="en-ZA" sz="1600" spc="-30" dirty="0">
                <a:solidFill>
                  <a:schemeClr val="tx1"/>
                </a:solidFill>
                <a:latin typeface="Tahoma"/>
                <a:cs typeface="Tahoma"/>
              </a:rPr>
              <a:t>Transnet</a:t>
            </a:r>
            <a:r>
              <a:rPr lang="en-ZA" sz="1600" spc="-25" dirty="0">
                <a:solidFill>
                  <a:schemeClr val="tx1"/>
                </a:solidFill>
                <a:latin typeface="Tahoma"/>
                <a:cs typeface="Tahoma"/>
              </a:rPr>
              <a:t> </a:t>
            </a:r>
            <a:r>
              <a:rPr lang="en-ZA" sz="1600" spc="-10" dirty="0">
                <a:solidFill>
                  <a:schemeClr val="tx1"/>
                </a:solidFill>
                <a:latin typeface="Tahoma"/>
                <a:cs typeface="Tahoma"/>
              </a:rPr>
              <a:t>Portal.</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20320" indent="-291465">
              <a:lnSpc>
                <a:spcPct val="100000"/>
              </a:lnSpc>
              <a:buFont typeface="Arial MT"/>
              <a:buChar char="•"/>
              <a:tabLst>
                <a:tab pos="303530" algn="l"/>
                <a:tab pos="304165" algn="l"/>
              </a:tabLst>
            </a:pPr>
            <a:r>
              <a:rPr lang="en-ZA" sz="1600" spc="-5" dirty="0">
                <a:solidFill>
                  <a:schemeClr val="tx1"/>
                </a:solidFill>
                <a:latin typeface="Tahoma"/>
                <a:cs typeface="Tahoma"/>
              </a:rPr>
              <a:t>Please</a:t>
            </a:r>
            <a:r>
              <a:rPr lang="en-ZA" sz="1600" dirty="0">
                <a:solidFill>
                  <a:schemeClr val="tx1"/>
                </a:solidFill>
                <a:latin typeface="Tahoma"/>
                <a:cs typeface="Tahoma"/>
              </a:rPr>
              <a:t> </a:t>
            </a:r>
            <a:r>
              <a:rPr lang="en-ZA" sz="1600" spc="-5" dirty="0">
                <a:solidFill>
                  <a:schemeClr val="tx1"/>
                </a:solidFill>
                <a:latin typeface="Tahoma"/>
                <a:cs typeface="Tahoma"/>
              </a:rPr>
              <a:t>complete</a:t>
            </a:r>
            <a:r>
              <a:rPr lang="en-ZA" sz="1600" spc="20"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attendance</a:t>
            </a:r>
            <a:r>
              <a:rPr lang="en-ZA" sz="1600" b="1" spc="25" dirty="0">
                <a:solidFill>
                  <a:schemeClr val="tx1"/>
                </a:solidFill>
                <a:latin typeface="Tahoma"/>
                <a:cs typeface="Tahoma"/>
              </a:rPr>
              <a:t> </a:t>
            </a:r>
            <a:r>
              <a:rPr lang="en-ZA" sz="1600" b="1" spc="-5" dirty="0">
                <a:solidFill>
                  <a:schemeClr val="tx1"/>
                </a:solidFill>
                <a:latin typeface="Tahoma"/>
                <a:cs typeface="Tahoma"/>
              </a:rPr>
              <a:t>register</a:t>
            </a:r>
            <a:r>
              <a:rPr lang="en-ZA" sz="1600" b="1"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ensure that the</a:t>
            </a:r>
            <a:r>
              <a:rPr lang="en-ZA" sz="1600" dirty="0">
                <a:solidFill>
                  <a:schemeClr val="tx1"/>
                </a:solidFill>
                <a:latin typeface="Tahoma"/>
                <a:cs typeface="Tahoma"/>
              </a:rPr>
              <a:t> </a:t>
            </a:r>
            <a:r>
              <a:rPr lang="en-ZA" sz="1600" spc="-5" dirty="0">
                <a:solidFill>
                  <a:schemeClr val="tx1"/>
                </a:solidFill>
                <a:latin typeface="Tahoma"/>
                <a:cs typeface="Tahoma"/>
              </a:rPr>
              <a:t>contact</a:t>
            </a:r>
            <a:r>
              <a:rPr lang="en-ZA" sz="1600" spc="10" dirty="0">
                <a:solidFill>
                  <a:schemeClr val="tx1"/>
                </a:solidFill>
                <a:latin typeface="Tahoma"/>
                <a:cs typeface="Tahoma"/>
              </a:rPr>
              <a:t> </a:t>
            </a:r>
            <a:r>
              <a:rPr lang="en-ZA" sz="1600" spc="-5" dirty="0">
                <a:solidFill>
                  <a:schemeClr val="tx1"/>
                </a:solidFill>
                <a:latin typeface="Tahoma"/>
                <a:cs typeface="Tahoma"/>
              </a:rPr>
              <a:t>details</a:t>
            </a:r>
            <a:r>
              <a:rPr lang="en-ZA" sz="1600" spc="15" dirty="0">
                <a:solidFill>
                  <a:schemeClr val="tx1"/>
                </a:solidFill>
                <a:latin typeface="Tahoma"/>
                <a:cs typeface="Tahoma"/>
              </a:rPr>
              <a:t> </a:t>
            </a:r>
            <a:r>
              <a:rPr lang="en-ZA" sz="1600" spc="-5" dirty="0">
                <a:solidFill>
                  <a:schemeClr val="tx1"/>
                </a:solidFill>
                <a:latin typeface="Tahoma"/>
                <a:cs typeface="Tahoma"/>
              </a:rPr>
              <a:t>are</a:t>
            </a:r>
            <a:r>
              <a:rPr lang="en-ZA" sz="1600" spc="5" dirty="0">
                <a:solidFill>
                  <a:schemeClr val="tx1"/>
                </a:solidFill>
                <a:latin typeface="Tahoma"/>
                <a:cs typeface="Tahoma"/>
              </a:rPr>
              <a:t> </a:t>
            </a:r>
            <a:r>
              <a:rPr lang="en-ZA" sz="1600" spc="-10" dirty="0">
                <a:solidFill>
                  <a:schemeClr val="tx1"/>
                </a:solidFill>
                <a:latin typeface="Tahoma"/>
                <a:cs typeface="Tahoma"/>
              </a:rPr>
              <a:t>correctly</a:t>
            </a:r>
            <a:r>
              <a:rPr lang="en-ZA" spc="-10" dirty="0">
                <a:solidFill>
                  <a:schemeClr val="tx1"/>
                </a:solidFill>
                <a:latin typeface="Tahoma"/>
                <a:cs typeface="Tahoma"/>
              </a:rPr>
              <a:t> </a:t>
            </a:r>
            <a:r>
              <a:rPr lang="en-ZA" sz="1600" spc="-550" dirty="0">
                <a:solidFill>
                  <a:schemeClr val="tx1"/>
                </a:solidFill>
                <a:latin typeface="Tahoma"/>
                <a:cs typeface="Tahoma"/>
              </a:rPr>
              <a:t> </a:t>
            </a:r>
            <a:r>
              <a:rPr lang="en-ZA" sz="1600" spc="-10" dirty="0">
                <a:solidFill>
                  <a:schemeClr val="tx1"/>
                </a:solidFill>
                <a:latin typeface="Tahoma"/>
                <a:cs typeface="Tahoma"/>
              </a:rPr>
              <a:t>recorded</a:t>
            </a:r>
            <a:r>
              <a:rPr lang="en-ZA" sz="1600" spc="25" dirty="0">
                <a:solidFill>
                  <a:schemeClr val="tx1"/>
                </a:solidFill>
                <a:latin typeface="Tahoma"/>
                <a:cs typeface="Tahoma"/>
              </a:rPr>
              <a:t> </a:t>
            </a:r>
            <a:r>
              <a:rPr lang="en-ZA" sz="1600" dirty="0">
                <a:solidFill>
                  <a:schemeClr val="tx1"/>
                </a:solidFill>
                <a:latin typeface="Tahoma"/>
                <a:cs typeface="Tahoma"/>
              </a:rPr>
              <a:t>(as</a:t>
            </a:r>
            <a:r>
              <a:rPr lang="en-ZA" sz="1600" spc="5" dirty="0">
                <a:solidFill>
                  <a:schemeClr val="tx1"/>
                </a:solidFill>
                <a:latin typeface="Tahoma"/>
                <a:cs typeface="Tahoma"/>
              </a:rPr>
              <a:t> </a:t>
            </a:r>
            <a:r>
              <a:rPr lang="en-ZA" sz="1600" spc="-5" dirty="0">
                <a:solidFill>
                  <a:schemeClr val="tx1"/>
                </a:solidFill>
                <a:latin typeface="Tahoma"/>
                <a:cs typeface="Tahoma"/>
              </a:rPr>
              <a:t>these contact</a:t>
            </a:r>
            <a:r>
              <a:rPr lang="en-ZA" sz="1600" spc="-10" dirty="0">
                <a:solidFill>
                  <a:schemeClr val="tx1"/>
                </a:solidFill>
                <a:latin typeface="Tahoma"/>
                <a:cs typeface="Tahoma"/>
              </a:rPr>
              <a:t> </a:t>
            </a:r>
            <a:r>
              <a:rPr lang="en-ZA" sz="1600" dirty="0">
                <a:solidFill>
                  <a:schemeClr val="tx1"/>
                </a:solidFill>
                <a:latin typeface="Tahoma"/>
                <a:cs typeface="Tahoma"/>
              </a:rPr>
              <a:t>details</a:t>
            </a:r>
            <a:r>
              <a:rPr lang="en-ZA" sz="1600" spc="10" dirty="0">
                <a:solidFill>
                  <a:schemeClr val="tx1"/>
                </a:solidFill>
                <a:latin typeface="Tahoma"/>
                <a:cs typeface="Tahoma"/>
              </a:rPr>
              <a:t>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10" dirty="0">
                <a:solidFill>
                  <a:schemeClr val="tx1"/>
                </a:solidFill>
                <a:latin typeface="Tahoma"/>
                <a:cs typeface="Tahoma"/>
              </a:rPr>
              <a:t> </a:t>
            </a:r>
            <a:r>
              <a:rPr lang="en-ZA" sz="1600" dirty="0">
                <a:solidFill>
                  <a:schemeClr val="tx1"/>
                </a:solidFill>
                <a:latin typeface="Tahoma"/>
                <a:cs typeface="Tahoma"/>
              </a:rPr>
              <a:t>used</a:t>
            </a:r>
            <a:r>
              <a:rPr lang="en-ZA" sz="1600" spc="-5" dirty="0">
                <a:solidFill>
                  <a:schemeClr val="tx1"/>
                </a:solidFill>
                <a:latin typeface="Tahoma"/>
                <a:cs typeface="Tahoma"/>
              </a:rPr>
              <a:t> to </a:t>
            </a:r>
            <a:r>
              <a:rPr lang="en-ZA" sz="1600" dirty="0">
                <a:solidFill>
                  <a:schemeClr val="tx1"/>
                </a:solidFill>
                <a:latin typeface="Tahoma"/>
                <a:cs typeface="Tahoma"/>
              </a:rPr>
              <a:t>issue</a:t>
            </a:r>
            <a:r>
              <a:rPr lang="en-ZA" sz="1600" spc="-5" dirty="0">
                <a:solidFill>
                  <a:schemeClr val="tx1"/>
                </a:solidFill>
                <a:latin typeface="Tahoma"/>
                <a:cs typeface="Tahoma"/>
              </a:rPr>
              <a:t> </a:t>
            </a:r>
            <a:r>
              <a:rPr lang="en-ZA" sz="1600"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clarifications</a:t>
            </a:r>
            <a:r>
              <a:rPr lang="en-ZA" sz="1600"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addendums).</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5080" indent="-291465">
              <a:lnSpc>
                <a:spcPct val="100000"/>
              </a:lnSpc>
              <a:buFont typeface="Arial MT"/>
              <a:buChar char="•"/>
              <a:tabLst>
                <a:tab pos="303530" algn="l"/>
                <a:tab pos="304165" algn="l"/>
              </a:tabLst>
            </a:pPr>
            <a:r>
              <a:rPr lang="en-ZA" sz="1600" dirty="0">
                <a:solidFill>
                  <a:schemeClr val="tx1"/>
                </a:solidFill>
                <a:latin typeface="Tahoma"/>
                <a:cs typeface="Tahoma"/>
              </a:rPr>
              <a:t>Last</a:t>
            </a:r>
            <a:r>
              <a:rPr lang="en-ZA" sz="1600" spc="-10" dirty="0">
                <a:solidFill>
                  <a:schemeClr val="tx1"/>
                </a:solidFill>
                <a:latin typeface="Tahoma"/>
                <a:cs typeface="Tahoma"/>
              </a:rPr>
              <a:t> </a:t>
            </a:r>
            <a:r>
              <a:rPr lang="en-ZA" sz="1600" spc="-5" dirty="0">
                <a:solidFill>
                  <a:schemeClr val="tx1"/>
                </a:solidFill>
                <a:latin typeface="Tahoma"/>
                <a:cs typeface="Tahoma"/>
              </a:rPr>
              <a:t>day</a:t>
            </a:r>
            <a:r>
              <a:rPr lang="en-ZA" sz="1600" dirty="0">
                <a:solidFill>
                  <a:schemeClr val="tx1"/>
                </a:solidFill>
                <a:latin typeface="Tahoma"/>
                <a:cs typeface="Tahoma"/>
              </a:rPr>
              <a:t> </a:t>
            </a:r>
            <a:r>
              <a:rPr lang="en-ZA" sz="1600" spc="-5" dirty="0">
                <a:solidFill>
                  <a:schemeClr val="tx1"/>
                </a:solidFill>
                <a:latin typeface="Tahoma"/>
                <a:cs typeface="Tahoma"/>
              </a:rPr>
              <a:t>for</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25" dirty="0">
                <a:solidFill>
                  <a:schemeClr val="tx1"/>
                </a:solidFill>
                <a:latin typeface="Tahoma"/>
                <a:cs typeface="Tahoma"/>
              </a:rPr>
              <a:t> </a:t>
            </a:r>
            <a:r>
              <a:rPr lang="en-ZA" sz="1600" dirty="0">
                <a:solidFill>
                  <a:schemeClr val="tx1"/>
                </a:solidFill>
                <a:latin typeface="Tahoma"/>
                <a:cs typeface="Tahoma"/>
              </a:rPr>
              <a:t>– </a:t>
            </a:r>
            <a:r>
              <a:rPr lang="en-ZA" sz="1600" b="1" spc="-5" dirty="0">
                <a:solidFill>
                  <a:srgbClr val="FF0000"/>
                </a:solidFill>
                <a:latin typeface="Tahoma"/>
                <a:cs typeface="Tahoma"/>
              </a:rPr>
              <a:t>Five</a:t>
            </a:r>
            <a:r>
              <a:rPr lang="en-ZA" sz="1600" b="1" spc="-10" dirty="0">
                <a:solidFill>
                  <a:srgbClr val="FF0000"/>
                </a:solidFill>
                <a:latin typeface="Tahoma"/>
                <a:cs typeface="Tahoma"/>
              </a:rPr>
              <a:t> </a:t>
            </a:r>
            <a:r>
              <a:rPr lang="en-ZA" sz="1600" b="1" spc="-5" dirty="0">
                <a:solidFill>
                  <a:srgbClr val="FF0000"/>
                </a:solidFill>
                <a:latin typeface="Tahoma"/>
                <a:cs typeface="Tahoma"/>
              </a:rPr>
              <a:t>working</a:t>
            </a:r>
            <a:r>
              <a:rPr lang="en-ZA" sz="1600" b="1" spc="-10" dirty="0">
                <a:solidFill>
                  <a:srgbClr val="FF0000"/>
                </a:solidFill>
                <a:latin typeface="Tahoma"/>
                <a:cs typeface="Tahoma"/>
              </a:rPr>
              <a:t> </a:t>
            </a:r>
            <a:r>
              <a:rPr lang="en-ZA" sz="1600" b="1" spc="-5" dirty="0">
                <a:solidFill>
                  <a:srgbClr val="FF0000"/>
                </a:solidFill>
                <a:latin typeface="Tahoma"/>
                <a:cs typeface="Tahoma"/>
              </a:rPr>
              <a:t>days</a:t>
            </a:r>
            <a:r>
              <a:rPr lang="en-ZA" sz="1600" b="1" spc="5" dirty="0">
                <a:solidFill>
                  <a:srgbClr val="FF0000"/>
                </a:solidFill>
                <a:latin typeface="Tahoma"/>
                <a:cs typeface="Tahoma"/>
              </a:rPr>
              <a:t> </a:t>
            </a:r>
            <a:r>
              <a:rPr lang="en-ZA" sz="1600" b="1" dirty="0">
                <a:solidFill>
                  <a:srgbClr val="FF0000"/>
                </a:solidFill>
                <a:latin typeface="Tahoma"/>
                <a:cs typeface="Tahoma"/>
              </a:rPr>
              <a:t>before</a:t>
            </a:r>
            <a:r>
              <a:rPr lang="en-ZA" sz="1600" b="1" spc="-5" dirty="0">
                <a:solidFill>
                  <a:srgbClr val="FF0000"/>
                </a:solidFill>
                <a:latin typeface="Tahoma"/>
                <a:cs typeface="Tahoma"/>
              </a:rPr>
              <a:t> </a:t>
            </a:r>
            <a:r>
              <a:rPr lang="en-ZA" sz="1600" b="1" dirty="0">
                <a:solidFill>
                  <a:srgbClr val="FF0000"/>
                </a:solidFill>
                <a:latin typeface="Tahoma"/>
                <a:cs typeface="Tahoma"/>
              </a:rPr>
              <a:t>the</a:t>
            </a:r>
            <a:r>
              <a:rPr lang="en-ZA" sz="1600" b="1" spc="5" dirty="0">
                <a:solidFill>
                  <a:srgbClr val="FF0000"/>
                </a:solidFill>
                <a:latin typeface="Tahoma"/>
                <a:cs typeface="Tahoma"/>
              </a:rPr>
              <a:t> </a:t>
            </a:r>
            <a:r>
              <a:rPr lang="en-ZA" sz="1600" b="1" spc="-5" dirty="0">
                <a:solidFill>
                  <a:srgbClr val="FF0000"/>
                </a:solidFill>
                <a:latin typeface="Tahoma"/>
                <a:cs typeface="Tahoma"/>
              </a:rPr>
              <a:t>closing date</a:t>
            </a:r>
            <a:r>
              <a:rPr lang="en-ZA" sz="1600" b="1" dirty="0">
                <a:solidFill>
                  <a:srgbClr val="FF0000"/>
                </a:solidFill>
                <a:latin typeface="Tahoma"/>
                <a:cs typeface="Tahoma"/>
              </a:rPr>
              <a:t> </a:t>
            </a:r>
            <a:r>
              <a:rPr lang="en-ZA" sz="1600" b="1" spc="-5" dirty="0">
                <a:solidFill>
                  <a:srgbClr val="FF0000"/>
                </a:solidFill>
                <a:latin typeface="Tahoma"/>
                <a:cs typeface="Tahoma"/>
              </a:rPr>
              <a:t>(08 September 2025</a:t>
            </a:r>
            <a:r>
              <a:rPr lang="en-ZA" sz="1600" b="1" dirty="0">
                <a:solidFill>
                  <a:srgbClr val="FF0000"/>
                </a:solidFill>
                <a:latin typeface="Tahoma"/>
                <a:cs typeface="Tahoma"/>
              </a:rPr>
              <a:t>,</a:t>
            </a:r>
            <a:r>
              <a:rPr lang="en-ZA" b="1" dirty="0">
                <a:solidFill>
                  <a:srgbClr val="FF0000"/>
                </a:solidFill>
                <a:latin typeface="Tahoma"/>
                <a:cs typeface="Tahoma"/>
              </a:rPr>
              <a:t> </a:t>
            </a:r>
            <a:r>
              <a:rPr lang="en-ZA" sz="1600" b="1" spc="-515" dirty="0">
                <a:solidFill>
                  <a:srgbClr val="FF0000"/>
                </a:solidFill>
                <a:latin typeface="Tahoma"/>
                <a:cs typeface="Tahoma"/>
              </a:rPr>
              <a:t> </a:t>
            </a:r>
            <a:r>
              <a:rPr lang="en-ZA" sz="1600" b="1" spc="-5" dirty="0">
                <a:solidFill>
                  <a:srgbClr val="FF0000"/>
                </a:solidFill>
                <a:latin typeface="Tahoma"/>
                <a:cs typeface="Tahoma"/>
              </a:rPr>
              <a:t>16:00).</a:t>
            </a:r>
            <a:endParaRPr lang="en-ZA" sz="1600" dirty="0">
              <a:solidFill>
                <a:srgbClr val="FF0000"/>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361315" indent="-291465">
              <a:lnSpc>
                <a:spcPct val="100000"/>
              </a:lnSpc>
              <a:buFont typeface="Arial MT"/>
              <a:buChar char="•"/>
              <a:tabLst>
                <a:tab pos="303530" algn="l"/>
                <a:tab pos="304165" algn="l"/>
              </a:tabLst>
            </a:pPr>
            <a:r>
              <a:rPr lang="en-ZA" sz="1600" spc="-10" dirty="0">
                <a:solidFill>
                  <a:schemeClr val="tx1"/>
                </a:solidFill>
                <a:latin typeface="Tahoma"/>
                <a:cs typeface="Tahoma"/>
              </a:rPr>
              <a:t>Electronic</a:t>
            </a:r>
            <a:r>
              <a:rPr lang="en-ZA" sz="1600" dirty="0">
                <a:solidFill>
                  <a:schemeClr val="tx1"/>
                </a:solidFill>
                <a:latin typeface="Tahoma"/>
                <a:cs typeface="Tahoma"/>
              </a:rPr>
              <a:t> </a:t>
            </a:r>
            <a:r>
              <a:rPr lang="en-ZA" sz="1600" spc="-30" dirty="0">
                <a:solidFill>
                  <a:schemeClr val="tx1"/>
                </a:solidFill>
                <a:latin typeface="Tahoma"/>
                <a:cs typeface="Tahoma"/>
              </a:rPr>
              <a:t>Tenders</a:t>
            </a:r>
            <a:r>
              <a:rPr lang="en-ZA" sz="1600" spc="-20" dirty="0">
                <a:solidFill>
                  <a:schemeClr val="tx1"/>
                </a:solidFill>
                <a:latin typeface="Tahoma"/>
                <a:cs typeface="Tahoma"/>
              </a:rPr>
              <a:t> </a:t>
            </a:r>
            <a:r>
              <a:rPr lang="en-ZA" sz="1600" spc="-5" dirty="0">
                <a:solidFill>
                  <a:schemeClr val="tx1"/>
                </a:solidFill>
                <a:latin typeface="Tahoma"/>
                <a:cs typeface="Tahoma"/>
              </a:rPr>
              <a:t>Documents</a:t>
            </a:r>
            <a:r>
              <a:rPr lang="en-ZA" sz="1600" spc="-20" dirty="0">
                <a:solidFill>
                  <a:schemeClr val="tx1"/>
                </a:solidFill>
                <a:latin typeface="Tahoma"/>
                <a:cs typeface="Tahoma"/>
              </a:rPr>
              <a:t> </a:t>
            </a:r>
            <a:r>
              <a:rPr lang="en-ZA" sz="1600" dirty="0">
                <a:solidFill>
                  <a:schemeClr val="tx1"/>
                </a:solidFill>
                <a:latin typeface="Tahoma"/>
                <a:cs typeface="Tahoma"/>
              </a:rPr>
              <a:t>must</a:t>
            </a:r>
            <a:r>
              <a:rPr lang="en-ZA" sz="1600" spc="-15"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legible.</a:t>
            </a:r>
            <a:endParaRPr lang="en-US" dirty="0">
              <a:solidFill>
                <a:schemeClr val="tx1"/>
              </a:solidFill>
            </a:endParaRPr>
          </a:p>
        </p:txBody>
      </p:sp>
    </p:spTree>
    <p:extLst>
      <p:ext uri="{BB962C8B-B14F-4D97-AF65-F5344CB8AC3E}">
        <p14:creationId xmlns:p14="http://schemas.microsoft.com/office/powerpoint/2010/main" val="303521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 (Continued)</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641435" y="1019343"/>
            <a:ext cx="10822684" cy="4060658"/>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12700" marR="361315">
              <a:lnSpc>
                <a:spcPct val="100000"/>
              </a:lnSpc>
              <a:spcBef>
                <a:spcPts val="100"/>
              </a:spcBef>
            </a:pPr>
            <a:r>
              <a:rPr lang="en-ZA" sz="1600" b="1" spc="-5" dirty="0">
                <a:solidFill>
                  <a:schemeClr val="tx1"/>
                </a:solidFill>
                <a:latin typeface="Tahoma"/>
                <a:cs typeface="Tahoma"/>
              </a:rPr>
              <a:t>TENDERING</a:t>
            </a:r>
            <a:r>
              <a:rPr lang="en-ZA" sz="1600" b="1" spc="-40" dirty="0">
                <a:solidFill>
                  <a:schemeClr val="tx1"/>
                </a:solidFill>
                <a:latin typeface="Tahoma"/>
                <a:cs typeface="Tahoma"/>
              </a:rPr>
              <a:t> </a:t>
            </a:r>
            <a:r>
              <a:rPr lang="en-ZA" sz="1600" b="1" spc="-5" dirty="0">
                <a:solidFill>
                  <a:schemeClr val="tx1"/>
                </a:solidFill>
                <a:latin typeface="Tahoma"/>
                <a:cs typeface="Tahoma"/>
              </a:rPr>
              <a:t>PROCEDURES</a:t>
            </a:r>
            <a:endParaRPr lang="en-ZA" sz="1600" dirty="0">
              <a:solidFill>
                <a:schemeClr val="tx1"/>
              </a:solidFill>
              <a:latin typeface="Tahoma"/>
              <a:cs typeface="Tahoma"/>
            </a:endParaRPr>
          </a:p>
          <a:p>
            <a:pPr marL="12700" marR="361315">
              <a:lnSpc>
                <a:spcPct val="100000"/>
              </a:lnSpc>
              <a:spcBef>
                <a:spcPts val="1714"/>
              </a:spcBef>
            </a:pPr>
            <a:r>
              <a:rPr lang="en-ZA" sz="1600" spc="-35" dirty="0">
                <a:solidFill>
                  <a:schemeClr val="tx1"/>
                </a:solidFill>
                <a:latin typeface="Tahoma"/>
                <a:cs typeface="Tahoma"/>
              </a:rPr>
              <a:t>Tender</a:t>
            </a:r>
            <a:r>
              <a:rPr lang="en-ZA" sz="1600" spc="-15" dirty="0">
                <a:solidFill>
                  <a:schemeClr val="tx1"/>
                </a:solidFill>
                <a:latin typeface="Tahoma"/>
                <a:cs typeface="Tahoma"/>
              </a:rPr>
              <a:t> </a:t>
            </a:r>
            <a:r>
              <a:rPr lang="en-ZA" sz="1600" spc="-5" dirty="0">
                <a:solidFill>
                  <a:schemeClr val="tx1"/>
                </a:solidFill>
                <a:latin typeface="Tahoma"/>
                <a:cs typeface="Tahoma"/>
              </a:rPr>
              <a:t>closing</a:t>
            </a:r>
            <a:r>
              <a:rPr lang="en-ZA" sz="1600" spc="5" dirty="0">
                <a:solidFill>
                  <a:schemeClr val="tx1"/>
                </a:solidFill>
                <a:latin typeface="Tahoma"/>
                <a:cs typeface="Tahoma"/>
              </a:rPr>
              <a:t> </a:t>
            </a:r>
            <a:r>
              <a:rPr lang="en-ZA" sz="1600" dirty="0">
                <a:solidFill>
                  <a:schemeClr val="tx1"/>
                </a:solidFill>
                <a:latin typeface="Tahoma"/>
                <a:cs typeface="Tahoma"/>
              </a:rPr>
              <a:t>date:</a:t>
            </a:r>
            <a:r>
              <a:rPr lang="en-ZA" sz="1600" spc="20" dirty="0">
                <a:solidFill>
                  <a:srgbClr val="FF0000"/>
                </a:solidFill>
                <a:latin typeface="Tahoma"/>
                <a:cs typeface="Tahoma"/>
              </a:rPr>
              <a:t> </a:t>
            </a:r>
            <a:r>
              <a:rPr lang="en-ZA" b="1" spc="20" dirty="0">
                <a:solidFill>
                  <a:srgbClr val="FF0000"/>
                </a:solidFill>
                <a:latin typeface="Tahoma"/>
                <a:cs typeface="Tahoma"/>
              </a:rPr>
              <a:t>16 September 2025 </a:t>
            </a:r>
            <a:r>
              <a:rPr lang="en-ZA" sz="1600" b="1" dirty="0">
                <a:solidFill>
                  <a:srgbClr val="FF0000"/>
                </a:solidFill>
                <a:latin typeface="Tahoma"/>
                <a:cs typeface="Tahoma"/>
              </a:rPr>
              <a:t>at 14h00</a:t>
            </a:r>
            <a:r>
              <a:rPr lang="en-ZA" sz="1600" b="1" spc="10"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new</a:t>
            </a:r>
            <a:r>
              <a:rPr lang="en-ZA" sz="1600" b="1" spc="-10" dirty="0">
                <a:solidFill>
                  <a:schemeClr val="tx1"/>
                </a:solidFill>
                <a:latin typeface="Tahoma"/>
                <a:cs typeface="Tahoma"/>
              </a:rPr>
              <a:t> </a:t>
            </a:r>
            <a:r>
              <a:rPr lang="en-ZA" sz="1600" b="1" spc="-5" dirty="0">
                <a:solidFill>
                  <a:schemeClr val="tx1"/>
                </a:solidFill>
                <a:latin typeface="Tahoma"/>
                <a:cs typeface="Tahoma"/>
              </a:rPr>
              <a:t>electronic</a:t>
            </a:r>
            <a:r>
              <a:rPr lang="en-ZA" sz="1600" b="1" spc="10" dirty="0">
                <a:solidFill>
                  <a:schemeClr val="tx1"/>
                </a:solidFill>
                <a:latin typeface="Tahoma"/>
                <a:cs typeface="Tahoma"/>
              </a:rPr>
              <a:t> </a:t>
            </a:r>
            <a:r>
              <a:rPr lang="en-ZA" sz="1600" b="1" spc="-5" dirty="0">
                <a:solidFill>
                  <a:schemeClr val="tx1"/>
                </a:solidFill>
                <a:latin typeface="Tahoma"/>
                <a:cs typeface="Tahoma"/>
              </a:rPr>
              <a:t>tender</a:t>
            </a:r>
            <a:r>
              <a:rPr lang="en-US" dirty="0">
                <a:solidFill>
                  <a:schemeClr val="tx1"/>
                </a:solidFill>
                <a:latin typeface="Tahoma"/>
                <a:cs typeface="Tahoma"/>
              </a:rPr>
              <a:t> </a:t>
            </a:r>
            <a:r>
              <a:rPr lang="en-ZA" sz="1600" b="1" spc="-5" dirty="0">
                <a:solidFill>
                  <a:schemeClr val="tx1"/>
                </a:solidFill>
                <a:latin typeface="Tahoma"/>
                <a:cs typeface="Tahoma"/>
              </a:rPr>
              <a:t>submission</a:t>
            </a:r>
            <a:r>
              <a:rPr lang="en-ZA" sz="1600" b="1" spc="-30" dirty="0">
                <a:solidFill>
                  <a:schemeClr val="tx1"/>
                </a:solidFill>
                <a:latin typeface="Tahoma"/>
                <a:cs typeface="Tahoma"/>
              </a:rPr>
              <a:t> </a:t>
            </a:r>
            <a:r>
              <a:rPr lang="en-ZA" sz="1600" b="1" spc="-5" dirty="0">
                <a:solidFill>
                  <a:schemeClr val="tx1"/>
                </a:solidFill>
                <a:latin typeface="Tahoma"/>
                <a:cs typeface="Tahoma"/>
              </a:rPr>
              <a:t>system,</a:t>
            </a:r>
            <a:r>
              <a:rPr lang="en-ZA" sz="1600" b="1" spc="20" dirty="0">
                <a:solidFill>
                  <a:schemeClr val="tx1"/>
                </a:solidFill>
                <a:latin typeface="Tahoma"/>
                <a:cs typeface="Tahoma"/>
              </a:rPr>
              <a:t> </a:t>
            </a:r>
            <a:r>
              <a:rPr lang="en-ZA" sz="1600" b="1" dirty="0">
                <a:solidFill>
                  <a:schemeClr val="tx1"/>
                </a:solidFill>
                <a:latin typeface="Tahoma"/>
                <a:cs typeface="Tahoma"/>
              </a:rPr>
              <a:t>the</a:t>
            </a:r>
            <a:r>
              <a:rPr lang="en-ZA" sz="1600" b="1" spc="-5" dirty="0">
                <a:solidFill>
                  <a:schemeClr val="tx1"/>
                </a:solidFill>
                <a:latin typeface="Tahoma"/>
                <a:cs typeface="Tahoma"/>
              </a:rPr>
              <a:t> e-Tender</a:t>
            </a:r>
            <a:r>
              <a:rPr lang="en-ZA" sz="1600" b="1" dirty="0">
                <a:solidFill>
                  <a:schemeClr val="tx1"/>
                </a:solidFill>
                <a:latin typeface="Tahoma"/>
                <a:cs typeface="Tahoma"/>
              </a:rPr>
              <a:t> </a:t>
            </a:r>
            <a:r>
              <a:rPr lang="en-ZA" sz="1600" b="1" spc="-5" dirty="0">
                <a:solidFill>
                  <a:schemeClr val="tx1"/>
                </a:solidFill>
                <a:latin typeface="Tahoma"/>
                <a:cs typeface="Tahoma"/>
              </a:rPr>
              <a:t>Submission</a:t>
            </a:r>
            <a:r>
              <a:rPr lang="en-ZA" sz="1600" b="1" spc="-25" dirty="0">
                <a:solidFill>
                  <a:schemeClr val="tx1"/>
                </a:solidFill>
                <a:latin typeface="Tahoma"/>
                <a:cs typeface="Tahoma"/>
              </a:rPr>
              <a:t> </a:t>
            </a:r>
            <a:r>
              <a:rPr lang="en-ZA" sz="1600" b="1" spc="-5" dirty="0">
                <a:solidFill>
                  <a:schemeClr val="tx1"/>
                </a:solidFill>
                <a:latin typeface="Tahoma"/>
                <a:cs typeface="Tahoma"/>
              </a:rPr>
              <a:t>Portal</a:t>
            </a:r>
          </a:p>
          <a:p>
            <a:pPr marL="12700" marR="361315">
              <a:lnSpc>
                <a:spcPct val="100000"/>
              </a:lnSpc>
              <a:spcBef>
                <a:spcPts val="1714"/>
              </a:spcBef>
            </a:pPr>
            <a:endParaRPr lang="en-ZA" sz="1600" dirty="0">
              <a:solidFill>
                <a:schemeClr val="tx1"/>
              </a:solidFill>
              <a:latin typeface="Tahoma"/>
              <a:cs typeface="Tahoma"/>
            </a:endParaRPr>
          </a:p>
          <a:p>
            <a:pPr marL="12700" marR="361315">
              <a:lnSpc>
                <a:spcPct val="100000"/>
              </a:lnSpc>
              <a:spcBef>
                <a:spcPts val="1714"/>
              </a:spcBef>
            </a:pPr>
            <a:r>
              <a:rPr lang="en-ZA" sz="1600" b="1" spc="-5" dirty="0">
                <a:solidFill>
                  <a:schemeClr val="tx1"/>
                </a:solidFill>
                <a:latin typeface="Tahoma"/>
                <a:cs typeface="Tahoma"/>
              </a:rPr>
              <a:t>“HOW</a:t>
            </a:r>
            <a:r>
              <a:rPr lang="en-ZA" sz="1600" b="1" spc="-20" dirty="0">
                <a:solidFill>
                  <a:schemeClr val="tx1"/>
                </a:solidFill>
                <a:latin typeface="Tahoma"/>
                <a:cs typeface="Tahoma"/>
              </a:rPr>
              <a:t> </a:t>
            </a:r>
            <a:r>
              <a:rPr lang="en-ZA" sz="1600" b="1" dirty="0">
                <a:solidFill>
                  <a:schemeClr val="tx1"/>
                </a:solidFill>
                <a:latin typeface="Tahoma"/>
                <a:cs typeface="Tahoma"/>
              </a:rPr>
              <a:t>TO”</a:t>
            </a:r>
            <a:r>
              <a:rPr lang="en-ZA" sz="1600" b="1" spc="-20" dirty="0">
                <a:solidFill>
                  <a:schemeClr val="tx1"/>
                </a:solidFill>
                <a:latin typeface="Tahoma"/>
                <a:cs typeface="Tahoma"/>
              </a:rPr>
              <a:t> </a:t>
            </a:r>
            <a:r>
              <a:rPr lang="en-ZA" sz="1600" b="1" spc="-5" dirty="0">
                <a:solidFill>
                  <a:schemeClr val="tx1"/>
                </a:solidFill>
                <a:latin typeface="Tahoma"/>
                <a:cs typeface="Tahoma"/>
              </a:rPr>
              <a:t>GUIDE</a:t>
            </a:r>
            <a:r>
              <a:rPr lang="en-ZA" sz="1600" b="1" spc="-15" dirty="0">
                <a:solidFill>
                  <a:schemeClr val="tx1"/>
                </a:solidFill>
                <a:latin typeface="Tahoma"/>
                <a:cs typeface="Tahoma"/>
              </a:rPr>
              <a:t> </a:t>
            </a:r>
            <a:r>
              <a:rPr lang="en-ZA" sz="1600" b="1" spc="-5" dirty="0">
                <a:solidFill>
                  <a:schemeClr val="tx1"/>
                </a:solidFill>
                <a:latin typeface="Tahoma"/>
                <a:cs typeface="Tahoma"/>
              </a:rPr>
              <a:t>FOR</a:t>
            </a:r>
            <a:r>
              <a:rPr lang="en-ZA" sz="1600" b="1" dirty="0">
                <a:solidFill>
                  <a:schemeClr val="tx1"/>
                </a:solidFill>
                <a:latin typeface="Tahoma"/>
                <a:cs typeface="Tahoma"/>
              </a:rPr>
              <a:t> </a:t>
            </a:r>
            <a:r>
              <a:rPr lang="en-ZA" sz="1600" b="1" spc="-5" dirty="0">
                <a:solidFill>
                  <a:schemeClr val="tx1"/>
                </a:solidFill>
                <a:latin typeface="Tahoma"/>
                <a:cs typeface="Tahoma"/>
              </a:rPr>
              <a:t>BIDDERS </a:t>
            </a:r>
            <a:r>
              <a:rPr lang="en-ZA" sz="1600" b="1" dirty="0">
                <a:solidFill>
                  <a:schemeClr val="tx1"/>
                </a:solidFill>
                <a:latin typeface="Tahoma"/>
                <a:cs typeface="Tahoma"/>
              </a:rPr>
              <a:t>IS</a:t>
            </a:r>
            <a:r>
              <a:rPr lang="en-ZA" sz="1600" b="1" spc="-15" dirty="0">
                <a:solidFill>
                  <a:schemeClr val="tx1"/>
                </a:solidFill>
                <a:latin typeface="Tahoma"/>
                <a:cs typeface="Tahoma"/>
              </a:rPr>
              <a:t> </a:t>
            </a:r>
            <a:r>
              <a:rPr lang="en-ZA" sz="1600" b="1" dirty="0">
                <a:solidFill>
                  <a:schemeClr val="tx1"/>
                </a:solidFill>
                <a:latin typeface="Tahoma"/>
                <a:cs typeface="Tahoma"/>
              </a:rPr>
              <a:t>INCLUDED</a:t>
            </a:r>
            <a:r>
              <a:rPr lang="en-ZA" sz="1600" b="1" spc="-25" dirty="0">
                <a:solidFill>
                  <a:schemeClr val="tx1"/>
                </a:solidFill>
                <a:latin typeface="Tahoma"/>
                <a:cs typeface="Tahoma"/>
              </a:rPr>
              <a:t> </a:t>
            </a:r>
            <a:r>
              <a:rPr lang="en-ZA" sz="1600" b="1" dirty="0">
                <a:solidFill>
                  <a:schemeClr val="tx1"/>
                </a:solidFill>
                <a:latin typeface="Tahoma"/>
                <a:cs typeface="Tahoma"/>
              </a:rPr>
              <a:t>IN</a:t>
            </a:r>
            <a:r>
              <a:rPr lang="en-ZA" sz="1600" b="1" spc="-10" dirty="0">
                <a:solidFill>
                  <a:schemeClr val="tx1"/>
                </a:solidFill>
                <a:latin typeface="Tahoma"/>
                <a:cs typeface="Tahoma"/>
              </a:rPr>
              <a:t> </a:t>
            </a:r>
            <a:r>
              <a:rPr lang="en-ZA" sz="1600" b="1" spc="-5" dirty="0">
                <a:solidFill>
                  <a:schemeClr val="tx1"/>
                </a:solidFill>
                <a:latin typeface="Tahoma"/>
                <a:cs typeface="Tahoma"/>
              </a:rPr>
              <a:t>THE TENDER</a:t>
            </a:r>
            <a:r>
              <a:rPr lang="en-ZA" sz="1600" b="1" spc="5" dirty="0">
                <a:solidFill>
                  <a:schemeClr val="tx1"/>
                </a:solidFill>
                <a:latin typeface="Tahoma"/>
                <a:cs typeface="Tahoma"/>
              </a:rPr>
              <a:t> </a:t>
            </a:r>
            <a:r>
              <a:rPr lang="en-ZA" sz="1600" b="1" spc="-5" dirty="0">
                <a:solidFill>
                  <a:schemeClr val="tx1"/>
                </a:solidFill>
                <a:latin typeface="Tahoma"/>
                <a:cs typeface="Tahoma"/>
              </a:rPr>
              <a:t>(ALLOW</a:t>
            </a:r>
            <a:r>
              <a:rPr lang="en-US" dirty="0">
                <a:solidFill>
                  <a:schemeClr val="tx1"/>
                </a:solidFill>
                <a:latin typeface="Tahoma"/>
                <a:cs typeface="Tahoma"/>
              </a:rPr>
              <a:t> </a:t>
            </a:r>
            <a:r>
              <a:rPr lang="en-ZA" sz="1600" b="1" spc="-5" dirty="0">
                <a:solidFill>
                  <a:schemeClr val="tx1"/>
                </a:solidFill>
                <a:latin typeface="Tahoma"/>
                <a:cs typeface="Tahoma"/>
              </a:rPr>
              <a:t>TIME)</a:t>
            </a:r>
          </a:p>
          <a:p>
            <a:pPr marL="298450" marR="361315" indent="-285750">
              <a:lnSpc>
                <a:spcPct val="100000"/>
              </a:lnSpc>
              <a:spcBef>
                <a:spcPts val="1714"/>
              </a:spcBef>
              <a:buFont typeface="Arial" panose="020B0604020202020204" pitchFamily="34" charset="0"/>
              <a:buChar char="•"/>
            </a:pPr>
            <a:r>
              <a:rPr lang="en-ZA" sz="1600" b="1" dirty="0">
                <a:solidFill>
                  <a:schemeClr val="tx1"/>
                </a:solidFill>
                <a:effectLst/>
                <a:latin typeface="Tahoma" panose="020B0604030504040204" pitchFamily="34" charset="0"/>
                <a:ea typeface="Times New Roman" panose="02020603050405020304" pitchFamily="18" charset="0"/>
              </a:rPr>
              <a:t>Tenderers are required to ensure that electronic bid submissions are done at least a day before the closing date to prevent issues which they may encounter </a:t>
            </a:r>
            <a:endParaRPr lang="en-ZA" sz="1600"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spc="-20" dirty="0">
                <a:solidFill>
                  <a:schemeClr val="tx1"/>
                </a:solidFill>
                <a:latin typeface="Tahoma"/>
                <a:cs typeface="Tahoma"/>
              </a:rPr>
              <a:t> </a:t>
            </a:r>
            <a:r>
              <a:rPr lang="en-ZA" sz="1600" b="1" spc="-5" dirty="0">
                <a:solidFill>
                  <a:schemeClr val="tx1"/>
                </a:solidFill>
                <a:latin typeface="Tahoma"/>
                <a:cs typeface="Tahoma"/>
              </a:rPr>
              <a:t>LATE TENDERS</a:t>
            </a:r>
            <a:r>
              <a:rPr lang="en-ZA" sz="1600" b="1" spc="-10" dirty="0">
                <a:solidFill>
                  <a:schemeClr val="tx1"/>
                </a:solidFill>
                <a:latin typeface="Tahoma"/>
                <a:cs typeface="Tahoma"/>
              </a:rPr>
              <a:t> </a:t>
            </a:r>
            <a:r>
              <a:rPr lang="en-ZA" sz="1600" b="1" dirty="0">
                <a:solidFill>
                  <a:schemeClr val="tx1"/>
                </a:solidFill>
                <a:latin typeface="Tahoma"/>
                <a:cs typeface="Tahoma"/>
              </a:rPr>
              <a:t>WILL</a:t>
            </a:r>
            <a:r>
              <a:rPr lang="en-ZA" sz="1600" b="1" spc="-10" dirty="0">
                <a:solidFill>
                  <a:schemeClr val="tx1"/>
                </a:solidFill>
                <a:latin typeface="Tahoma"/>
                <a:cs typeface="Tahoma"/>
              </a:rPr>
              <a:t> </a:t>
            </a:r>
            <a:r>
              <a:rPr lang="en-ZA" sz="1600" b="1" spc="-5" dirty="0">
                <a:solidFill>
                  <a:schemeClr val="tx1"/>
                </a:solidFill>
                <a:latin typeface="Tahoma"/>
                <a:cs typeface="Tahoma"/>
              </a:rPr>
              <a:t>BE CONSIDERED</a:t>
            </a:r>
            <a:endParaRPr lang="en-US" dirty="0">
              <a:solidFill>
                <a:schemeClr val="tx1"/>
              </a:solidFill>
            </a:endParaRPr>
          </a:p>
        </p:txBody>
      </p:sp>
    </p:spTree>
    <p:extLst>
      <p:ext uri="{BB962C8B-B14F-4D97-AF65-F5344CB8AC3E}">
        <p14:creationId xmlns:p14="http://schemas.microsoft.com/office/powerpoint/2010/main" val="2218736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0A95-9CAC-988D-F523-68EB9B210B76}"/>
              </a:ext>
            </a:extLst>
          </p:cNvPr>
          <p:cNvSpPr>
            <a:spLocks noGrp="1"/>
          </p:cNvSpPr>
          <p:nvPr>
            <p:ph type="title"/>
          </p:nvPr>
        </p:nvSpPr>
        <p:spPr>
          <a:xfrm>
            <a:off x="407489" y="209203"/>
            <a:ext cx="10822684" cy="523220"/>
          </a:xfrm>
        </p:spPr>
        <p:txBody>
          <a:bodyPr/>
          <a:lstStyle/>
          <a:p>
            <a:r>
              <a:rPr lang="en-ZA"/>
              <a:t>TENDERING PROCEDURES (Eligibility Criteria)</a:t>
            </a:r>
            <a:endParaRPr lang="en-US"/>
          </a:p>
        </p:txBody>
      </p:sp>
      <p:sp>
        <p:nvSpPr>
          <p:cNvPr id="3" name="Subtitle 2">
            <a:extLst>
              <a:ext uri="{FF2B5EF4-FFF2-40B4-BE49-F238E27FC236}">
                <a16:creationId xmlns:a16="http://schemas.microsoft.com/office/drawing/2014/main" id="{30507793-AC87-8019-9780-EE49F4E71B7A}"/>
              </a:ext>
            </a:extLst>
          </p:cNvPr>
          <p:cNvSpPr>
            <a:spLocks noGrp="1"/>
          </p:cNvSpPr>
          <p:nvPr>
            <p:ph type="subTitle" idx="1"/>
          </p:nvPr>
        </p:nvSpPr>
        <p:spPr>
          <a:xfrm>
            <a:off x="641435" y="829901"/>
            <a:ext cx="10822684" cy="6028099"/>
          </a:xfrm>
        </p:spPr>
        <p:txBody>
          <a:bodyPr lIns="91440" tIns="45720" rIns="91440" bIns="45720" anchor="t"/>
          <a:lstStyle/>
          <a:p>
            <a:pPr marL="12700" marR="361315" indent="-189865" algn="l">
              <a:lnSpc>
                <a:spcPct val="100000"/>
              </a:lnSpc>
              <a:spcBef>
                <a:spcPts val="420"/>
              </a:spcBef>
            </a:pPr>
            <a:endParaRPr lang="en-ZA" sz="1700" b="1" spc="-5" dirty="0">
              <a:solidFill>
                <a:schemeClr val="tx1"/>
              </a:solidFill>
              <a:highlight>
                <a:srgbClr val="FFFF00"/>
              </a:highlight>
              <a:latin typeface="Tahoma"/>
              <a:cs typeface="Tahoma"/>
            </a:endParaRPr>
          </a:p>
          <a:p>
            <a:pPr marL="12700" marR="361315" indent="-189865" algn="l">
              <a:lnSpc>
                <a:spcPct val="200000"/>
              </a:lnSpc>
              <a:spcBef>
                <a:spcPts val="420"/>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One</a:t>
            </a:r>
            <a:r>
              <a:rPr lang="en-ZA" sz="1700" b="1" spc="5" dirty="0">
                <a:solidFill>
                  <a:schemeClr val="tx1"/>
                </a:solidFill>
                <a:latin typeface="Tahoma"/>
                <a:cs typeface="Tahoma"/>
              </a:rPr>
              <a:t> </a:t>
            </a:r>
            <a:r>
              <a:rPr lang="en-ZA" sz="1700" b="1" dirty="0">
                <a:solidFill>
                  <a:schemeClr val="tx1"/>
                </a:solidFill>
                <a:latin typeface="Tahoma"/>
                <a:cs typeface="Tahoma"/>
              </a:rPr>
              <a:t>- </a:t>
            </a:r>
            <a:r>
              <a:rPr lang="en-US" sz="1700" dirty="0">
                <a:solidFill>
                  <a:schemeClr val="tx1"/>
                </a:solidFill>
                <a:latin typeface="Tahoma"/>
                <a:cs typeface="Tahoma"/>
              </a:rPr>
              <a:t>Eligibility with regards to Test for Administrative and substantive Responsiveness</a:t>
            </a:r>
            <a:endParaRPr lang="en-ZA" sz="1700" dirty="0">
              <a:solidFill>
                <a:schemeClr val="tx1"/>
              </a:solidFill>
              <a:latin typeface="Tahoma"/>
              <a:cs typeface="Tahoma"/>
            </a:endParaRPr>
          </a:p>
          <a:p>
            <a:pPr marL="12700" marR="299085" indent="-189865" algn="l">
              <a:lnSpc>
                <a:spcPct val="200000"/>
              </a:lnSpc>
              <a:spcBef>
                <a:spcPts val="805"/>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Two</a:t>
            </a:r>
            <a:r>
              <a:rPr lang="en-ZA" sz="1700" b="1" spc="10" dirty="0">
                <a:solidFill>
                  <a:schemeClr val="tx1"/>
                </a:solidFill>
                <a:latin typeface="Tahoma"/>
                <a:cs typeface="Tahoma"/>
              </a:rPr>
              <a:t> </a:t>
            </a:r>
            <a:r>
              <a:rPr lang="en-ZA" sz="1700" b="1" dirty="0">
                <a:solidFill>
                  <a:schemeClr val="tx1"/>
                </a:solidFill>
                <a:latin typeface="Tahoma"/>
                <a:cs typeface="Tahoma"/>
              </a:rPr>
              <a:t>–</a:t>
            </a:r>
            <a:r>
              <a:rPr lang="en-ZA" sz="1700" b="1" spc="5" dirty="0">
                <a:solidFill>
                  <a:schemeClr val="tx1"/>
                </a:solidFill>
                <a:latin typeface="Tahoma"/>
                <a:cs typeface="Tahoma"/>
              </a:rPr>
              <a:t> </a:t>
            </a:r>
            <a:r>
              <a:rPr lang="en-US" sz="1700" spc="5" dirty="0">
                <a:solidFill>
                  <a:schemeClr val="tx1"/>
                </a:solidFill>
                <a:latin typeface="Tahoma"/>
                <a:cs typeface="Tahoma"/>
              </a:rPr>
              <a:t>Eligibility with regards to attendance at the clarification meeting</a:t>
            </a:r>
          </a:p>
          <a:p>
            <a:pPr marL="12700" marR="299085" indent="-189865" algn="l">
              <a:lnSpc>
                <a:spcPct val="200000"/>
              </a:lnSpc>
              <a:spcBef>
                <a:spcPts val="805"/>
              </a:spcBef>
            </a:pPr>
            <a:r>
              <a:rPr lang="en-US" sz="1700" b="1" spc="5" dirty="0">
                <a:solidFill>
                  <a:schemeClr val="tx1"/>
                </a:solidFill>
                <a:latin typeface="Tahoma"/>
                <a:cs typeface="Tahoma"/>
              </a:rPr>
              <a:t>Ensure your Clarification Meeting Returnable is signed today and returned  with your tender.</a:t>
            </a:r>
            <a:endParaRPr lang="en-ZA" sz="1700" b="1" spc="5" dirty="0">
              <a:solidFill>
                <a:schemeClr val="tx1"/>
              </a:solidFill>
              <a:latin typeface="Tahoma"/>
              <a:cs typeface="Tahoma"/>
            </a:endParaRPr>
          </a:p>
          <a:p>
            <a:pPr marL="12700" marR="299085" indent="-189865" algn="l">
              <a:lnSpc>
                <a:spcPct val="200000"/>
              </a:lnSpc>
              <a:spcBef>
                <a:spcPts val="805"/>
              </a:spcBef>
            </a:pPr>
            <a:r>
              <a:rPr lang="en-US" sz="1700" b="1" spc="-5" dirty="0">
                <a:solidFill>
                  <a:schemeClr val="tx1"/>
                </a:solidFill>
                <a:latin typeface="Tahoma"/>
                <a:cs typeface="Tahoma"/>
              </a:rPr>
              <a:t>	</a:t>
            </a:r>
            <a:r>
              <a:rPr kumimoji="0" lang="en-ZA" sz="1700" b="1" i="0" u="none" strike="noStrike" kern="1200" cap="none" spc="-5" normalizeH="0" baseline="0" noProof="0" dirty="0">
                <a:ln>
                  <a:noFill/>
                </a:ln>
                <a:solidFill>
                  <a:srgbClr val="000000"/>
                </a:solidFill>
                <a:effectLst/>
                <a:uLnTx/>
                <a:uFillTx/>
                <a:latin typeface="Tahoma"/>
                <a:cs typeface="Tahoma"/>
              </a:rPr>
              <a:t>Stage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5" normalizeH="0" baseline="0" noProof="0" dirty="0">
                <a:ln>
                  <a:noFill/>
                </a:ln>
                <a:solidFill>
                  <a:srgbClr val="000000"/>
                </a:solidFill>
                <a:effectLst/>
                <a:uLnTx/>
                <a:uFillTx/>
                <a:latin typeface="Tahoma"/>
                <a:cs typeface="Tahoma"/>
              </a:rPr>
              <a:t>Three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0" normalizeH="0" baseline="0" noProof="0" dirty="0">
                <a:ln>
                  <a:noFill/>
                </a:ln>
                <a:solidFill>
                  <a:srgbClr val="000000"/>
                </a:solidFill>
                <a:effectLst/>
                <a:uLnTx/>
                <a:uFillTx/>
                <a:latin typeface="Tahoma"/>
                <a:cs typeface="Tahoma"/>
              </a:rPr>
              <a:t>–</a:t>
            </a:r>
            <a:r>
              <a:rPr kumimoji="0" lang="en-ZA" sz="1700" b="1" i="0" u="none" strike="noStrike" kern="1200" cap="none" spc="5" normalizeH="0" baseline="0" noProof="0" dirty="0">
                <a:ln>
                  <a:noFill/>
                </a:ln>
                <a:solidFill>
                  <a:srgbClr val="000000"/>
                </a:solidFill>
                <a:effectLst/>
                <a:uLnTx/>
                <a:uFillTx/>
                <a:latin typeface="Tahoma"/>
                <a:cs typeface="Tahoma"/>
              </a:rPr>
              <a:t> </a:t>
            </a:r>
            <a:r>
              <a:rPr kumimoji="0" lang="en-US" sz="1700" i="0" u="none" strike="noStrike" kern="1200" cap="none" spc="5" normalizeH="0" baseline="0" noProof="0" dirty="0">
                <a:ln>
                  <a:noFill/>
                </a:ln>
                <a:solidFill>
                  <a:srgbClr val="000000"/>
                </a:solidFill>
                <a:effectLst/>
                <a:uLnTx/>
                <a:uFillTx/>
                <a:latin typeface="Tahoma"/>
                <a:cs typeface="Tahoma"/>
              </a:rPr>
              <a:t>CIDB Registration 4GB or higher  or 4CE or higher class of construction work</a:t>
            </a:r>
          </a:p>
          <a:p>
            <a:pPr marL="12700" marR="299085" lvl="0" indent="-189865" algn="l" defTabSz="779173" rtl="0" eaLnBrk="1" fontAlgn="auto" latinLnBrk="0" hangingPunct="1">
              <a:lnSpc>
                <a:spcPct val="114999"/>
              </a:lnSpc>
              <a:spcBef>
                <a:spcPts val="805"/>
              </a:spcBef>
              <a:spcAft>
                <a:spcPts val="341"/>
              </a:spcAft>
              <a:buClrTx/>
              <a:buSzTx/>
              <a:buFont typeface="Arial" pitchFamily="34" charset="0"/>
              <a:buNone/>
              <a:tabLst/>
              <a:defRPr/>
            </a:pPr>
            <a:r>
              <a:rPr kumimoji="0" lang="en-US" sz="1700" b="1" i="0" u="none" strike="noStrike" kern="1200" cap="none" spc="5" normalizeH="0" baseline="0" noProof="0" dirty="0">
                <a:ln>
                  <a:noFill/>
                </a:ln>
                <a:solidFill>
                  <a:srgbClr val="000000"/>
                </a:solidFill>
                <a:effectLst/>
                <a:uLnTx/>
                <a:uFillTx/>
                <a:latin typeface="Tahoma"/>
                <a:cs typeface="Tahoma"/>
              </a:rPr>
              <a:t>			</a:t>
            </a:r>
            <a:r>
              <a:rPr kumimoji="0" lang="en-US" sz="1700" i="0" u="none" strike="noStrike" kern="1200" cap="none" spc="5" normalizeH="0" baseline="0" noProof="0" dirty="0">
                <a:ln>
                  <a:noFill/>
                </a:ln>
                <a:solidFill>
                  <a:srgbClr val="000000"/>
                </a:solidFill>
                <a:effectLst/>
                <a:uLnTx/>
                <a:uFillTx/>
                <a:latin typeface="Tahoma"/>
                <a:cs typeface="Tahoma"/>
              </a:rPr>
              <a:t>Account to be </a:t>
            </a:r>
            <a:r>
              <a:rPr kumimoji="0" lang="en-US" sz="1700" b="1" i="0" u="none" strike="noStrike" kern="1200" cap="none" spc="5" normalizeH="0" baseline="0" noProof="0" dirty="0">
                <a:ln>
                  <a:noFill/>
                </a:ln>
                <a:solidFill>
                  <a:srgbClr val="000000"/>
                </a:solidFill>
                <a:effectLst/>
                <a:uLnTx/>
                <a:uFillTx/>
                <a:latin typeface="Tahoma"/>
                <a:cs typeface="Tahoma"/>
              </a:rPr>
              <a:t>“Active”</a:t>
            </a:r>
            <a:endParaRPr kumimoji="0" lang="en-ZA" sz="1700" b="1" i="0" u="none" strike="noStrike" kern="1200" cap="none" spc="5" normalizeH="0" baseline="0" noProof="0" dirty="0">
              <a:ln>
                <a:noFill/>
              </a:ln>
              <a:solidFill>
                <a:srgbClr val="000000"/>
              </a:solidFill>
              <a:effectLst/>
              <a:uLnTx/>
              <a:uFillTx/>
              <a:latin typeface="Tahoma"/>
              <a:cs typeface="Tahoma"/>
            </a:endParaRP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167360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1B5F-AA99-CCE9-C4A8-8B86626752C0}"/>
              </a:ext>
            </a:extLst>
          </p:cNvPr>
          <p:cNvSpPr>
            <a:spLocks noGrp="1"/>
          </p:cNvSpPr>
          <p:nvPr>
            <p:ph type="title"/>
          </p:nvPr>
        </p:nvSpPr>
        <p:spPr>
          <a:xfrm>
            <a:off x="13368" y="217237"/>
            <a:ext cx="10822684" cy="523220"/>
          </a:xfrm>
        </p:spPr>
        <p:txBody>
          <a:bodyPr/>
          <a:lstStyle/>
          <a:p>
            <a:r>
              <a:rPr lang="en-ZA"/>
              <a:t>TENDERING PROCEDURES (Eligibility Criteria Continued)</a:t>
            </a:r>
            <a:endParaRPr lang="en-US"/>
          </a:p>
        </p:txBody>
      </p:sp>
      <p:sp>
        <p:nvSpPr>
          <p:cNvPr id="3" name="Subtitle 2">
            <a:extLst>
              <a:ext uri="{FF2B5EF4-FFF2-40B4-BE49-F238E27FC236}">
                <a16:creationId xmlns:a16="http://schemas.microsoft.com/office/drawing/2014/main" id="{94BA0016-6063-70AD-9FC1-E85466E6FC6C}"/>
              </a:ext>
            </a:extLst>
          </p:cNvPr>
          <p:cNvSpPr>
            <a:spLocks noGrp="1"/>
          </p:cNvSpPr>
          <p:nvPr>
            <p:ph type="subTitle" idx="1"/>
          </p:nvPr>
        </p:nvSpPr>
        <p:spPr>
          <a:xfrm>
            <a:off x="130338" y="905347"/>
            <a:ext cx="11965683" cy="5735416"/>
          </a:xfrm>
        </p:spPr>
        <p:txBody>
          <a:bodyPr lIns="91440" tIns="45720" rIns="91440" bIns="45720" anchor="t"/>
          <a:lstStyle/>
          <a:p>
            <a:pPr marL="6985" marR="361315" indent="-189865" algn="l"/>
            <a:r>
              <a:rPr lang="en-ZA" sz="1600" b="0" i="0" u="none" strike="noStrike" dirty="0">
                <a:solidFill>
                  <a:schemeClr val="tx1"/>
                </a:solidFill>
                <a:effectLst/>
                <a:latin typeface="Tahoma"/>
                <a:cs typeface="Tahoma"/>
              </a:rPr>
              <a:t>The tenderer is required to submit all documents as stated in </a:t>
            </a:r>
            <a:r>
              <a:rPr lang="en-ZA" sz="1600" b="1" i="0" u="none" strike="noStrike" dirty="0">
                <a:solidFill>
                  <a:schemeClr val="tx1"/>
                </a:solidFill>
                <a:effectLst/>
                <a:latin typeface="Tahoma"/>
                <a:cs typeface="Tahoma"/>
              </a:rPr>
              <a:t>C.2.23 of the tender data </a:t>
            </a:r>
            <a:r>
              <a:rPr lang="en-ZA" sz="1600" b="0" i="0" u="none" strike="noStrike" dirty="0">
                <a:solidFill>
                  <a:schemeClr val="tx1"/>
                </a:solidFill>
                <a:effectLst/>
                <a:latin typeface="Tahoma"/>
                <a:cs typeface="Tahoma"/>
              </a:rPr>
              <a:t>and the </a:t>
            </a:r>
          </a:p>
          <a:p>
            <a:pPr marL="6985" marR="361315" indent="-189865" algn="l"/>
            <a:r>
              <a:rPr lang="en-ZA" sz="1600" b="0" i="0" u="none" strike="noStrike" dirty="0">
                <a:solidFill>
                  <a:schemeClr val="tx1"/>
                </a:solidFill>
                <a:effectLst/>
                <a:latin typeface="Tahoma"/>
                <a:cs typeface="Tahoma"/>
              </a:rPr>
              <a:t>tender offer will only be accepted if the tenderer complies with </a:t>
            </a:r>
            <a:r>
              <a:rPr lang="en-ZA" sz="1600" b="1" i="0" u="none" strike="noStrike" dirty="0">
                <a:solidFill>
                  <a:schemeClr val="tx1"/>
                </a:solidFill>
                <a:effectLst/>
                <a:latin typeface="Tahoma"/>
                <a:cs typeface="Tahoma"/>
              </a:rPr>
              <a:t>C3.13 of the tender data </a:t>
            </a:r>
            <a:r>
              <a:rPr lang="en-ZA" sz="1600" b="0" i="0" u="none" strike="noStrike" dirty="0">
                <a:solidFill>
                  <a:schemeClr val="tx1"/>
                </a:solidFill>
                <a:effectLst/>
                <a:latin typeface="Tahoma"/>
                <a:cs typeface="Tahoma"/>
              </a:rPr>
              <a:t>such as:</a:t>
            </a:r>
          </a:p>
          <a:p>
            <a:pPr marL="285750" marR="361315" indent="-285750" algn="l">
              <a:lnSpc>
                <a:spcPct val="200000"/>
              </a:lnSpc>
              <a:buChar char="•"/>
            </a:pPr>
            <a:r>
              <a:rPr lang="en-ZA" sz="1600" b="0" i="0" u="none" strike="noStrike" dirty="0">
                <a:solidFill>
                  <a:schemeClr val="tx1"/>
                </a:solidFill>
                <a:effectLst/>
                <a:latin typeface="Tahoma"/>
                <a:cs typeface="Tahoma"/>
              </a:rPr>
              <a:t> A valid Tax Clearance Certificate issued by the South African Revenue Services. </a:t>
            </a:r>
            <a:r>
              <a:rPr lang="en-ZA" sz="1600" b="1" i="0" u="none" strike="noStrike" dirty="0">
                <a:solidFill>
                  <a:schemeClr val="tx1"/>
                </a:solidFill>
                <a:effectLst/>
                <a:latin typeface="Tahoma"/>
                <a:cs typeface="Tahoma"/>
              </a:rPr>
              <a:t>Tenderers also to provide Transnet with a TCS PIN to verify Tenderers compliance status.</a:t>
            </a:r>
          </a:p>
          <a:p>
            <a:pPr marL="285750" marR="361315" indent="-285750" algn="l">
              <a:lnSpc>
                <a:spcPct val="200000"/>
              </a:lnSpc>
              <a:buChar char="•"/>
            </a:pPr>
            <a:r>
              <a:rPr lang="en-ZA" sz="1600" b="0" i="0" u="none" strike="noStrike" dirty="0">
                <a:solidFill>
                  <a:schemeClr val="tx1"/>
                </a:solidFill>
                <a:effectLst/>
                <a:latin typeface="Tahoma"/>
                <a:cs typeface="Tahoma"/>
              </a:rPr>
              <a:t> A </a:t>
            </a:r>
            <a:r>
              <a:rPr lang="en-ZA" sz="1600" b="1" i="0" u="none" strike="noStrike" dirty="0">
                <a:solidFill>
                  <a:schemeClr val="tx1"/>
                </a:solidFill>
                <a:effectLst/>
                <a:latin typeface="Tahoma"/>
                <a:cs typeface="Tahoma"/>
              </a:rPr>
              <a:t>valid B-BBEE Certificate </a:t>
            </a:r>
            <a:r>
              <a:rPr lang="en-ZA" sz="1600" b="0" i="0" u="none" strike="noStrike" dirty="0">
                <a:solidFill>
                  <a:schemeClr val="tx1"/>
                </a:solidFill>
                <a:effectLst/>
                <a:latin typeface="Tahoma"/>
                <a:cs typeface="Tahoma"/>
              </a:rPr>
              <a:t>from a Verification Agency accredited by the </a:t>
            </a:r>
            <a:r>
              <a:rPr lang="en-ZA" sz="1600" dirty="0">
                <a:solidFill>
                  <a:schemeClr val="tx1"/>
                </a:solidFill>
                <a:latin typeface="Tahoma"/>
                <a:cs typeface="Tahoma"/>
              </a:rPr>
              <a:t>South African</a:t>
            </a:r>
            <a:r>
              <a:rPr lang="en-ZA" sz="1600" b="0" i="0" u="none" strike="noStrike" dirty="0">
                <a:solidFill>
                  <a:schemeClr val="tx1"/>
                </a:solidFill>
                <a:effectLst/>
                <a:latin typeface="Tahoma"/>
                <a:cs typeface="Tahoma"/>
              </a:rPr>
              <a:t> Accreditation System [</a:t>
            </a:r>
            <a:r>
              <a:rPr lang="en-ZA" sz="1600" b="1" i="0" u="none" strike="noStrike" dirty="0">
                <a:solidFill>
                  <a:schemeClr val="tx1"/>
                </a:solidFill>
                <a:effectLst/>
                <a:latin typeface="Tahoma"/>
                <a:cs typeface="Tahoma"/>
              </a:rPr>
              <a:t>SANAS</a:t>
            </a:r>
            <a:r>
              <a:rPr lang="en-ZA" sz="1600" b="0" i="0" u="none" strike="noStrike" dirty="0">
                <a:solidFill>
                  <a:schemeClr val="tx1"/>
                </a:solidFill>
                <a:effectLst/>
                <a:latin typeface="Tahoma"/>
                <a:cs typeface="Tahoma"/>
              </a:rPr>
              <a:t>], or </a:t>
            </a:r>
            <a:r>
              <a:rPr lang="en-ZA" sz="1600" b="1" dirty="0">
                <a:solidFill>
                  <a:schemeClr val="tx1"/>
                </a:solidFill>
                <a:latin typeface="Tahoma"/>
                <a:cs typeface="Tahoma"/>
              </a:rPr>
              <a:t>sworn affidavit</a:t>
            </a:r>
            <a:r>
              <a:rPr lang="en-ZA" sz="1600" b="1" i="0" u="none" strike="noStrike" dirty="0">
                <a:solidFill>
                  <a:schemeClr val="tx1"/>
                </a:solidFill>
                <a:effectLst/>
                <a:latin typeface="Tahoma"/>
                <a:cs typeface="Tahoma"/>
              </a:rPr>
              <a:t> </a:t>
            </a:r>
            <a:r>
              <a:rPr lang="en-ZA" sz="1600" b="0" i="0" u="none" strike="noStrike" dirty="0">
                <a:solidFill>
                  <a:schemeClr val="tx1"/>
                </a:solidFill>
                <a:effectLst/>
                <a:latin typeface="Tahoma"/>
                <a:cs typeface="Tahoma"/>
              </a:rPr>
              <a:t>confirming annual turnover and level of black ownership in case of all EMEs and QSEs with 51% black ownership or more together with the tender;</a:t>
            </a:r>
          </a:p>
          <a:p>
            <a:pPr marL="285750" marR="361315" indent="-285750" algn="l">
              <a:lnSpc>
                <a:spcPct val="200000"/>
              </a:lnSpc>
              <a:buChar char="•"/>
            </a:pPr>
            <a:r>
              <a:rPr lang="en-US" sz="1600" b="0" i="0" u="none" strike="noStrike" dirty="0">
                <a:solidFill>
                  <a:schemeClr val="tx1"/>
                </a:solidFill>
                <a:effectLst/>
                <a:latin typeface="Tahoma"/>
                <a:cs typeface="Tahoma"/>
              </a:rPr>
              <a:t>A valid CIDB certificate in the correct designated grading;</a:t>
            </a:r>
            <a:endParaRPr lang="en-ZA" sz="1600" dirty="0">
              <a:solidFill>
                <a:schemeClr val="tx1"/>
              </a:solidFill>
              <a:latin typeface="Tahoma"/>
              <a:cs typeface="Tahoma"/>
            </a:endParaRPr>
          </a:p>
          <a:p>
            <a:pPr marL="285750" marR="361315" indent="-285750" algn="l">
              <a:lnSpc>
                <a:spcPct val="200000"/>
              </a:lnSpc>
              <a:buChar char="•"/>
            </a:pPr>
            <a:r>
              <a:rPr lang="en-ZA" sz="1600" dirty="0">
                <a:solidFill>
                  <a:schemeClr val="tx1"/>
                </a:solidFill>
                <a:latin typeface="Tahoma"/>
                <a:cs typeface="Tahoma"/>
              </a:rPr>
              <a:t>Proof</a:t>
            </a:r>
            <a:r>
              <a:rPr lang="en-ZA" sz="1600" b="0" i="0" u="none" strike="noStrike" dirty="0">
                <a:solidFill>
                  <a:schemeClr val="tx1"/>
                </a:solidFill>
                <a:effectLst/>
                <a:latin typeface="Tahoma"/>
                <a:cs typeface="Tahoma"/>
              </a:rPr>
              <a:t> of registration on the Central Supplier Database</a:t>
            </a:r>
            <a:endParaRPr lang="en-ZA" dirty="0">
              <a:solidFill>
                <a:schemeClr val="tx1"/>
              </a:solidFill>
            </a:endParaRPr>
          </a:p>
          <a:p>
            <a:pPr marL="285750" marR="361315" indent="-285750" algn="l">
              <a:lnSpc>
                <a:spcPct val="200000"/>
              </a:lnSpc>
              <a:buChar char="•"/>
            </a:pPr>
            <a:r>
              <a:rPr lang="en-ZA" sz="1600" b="0" i="0" u="none" strike="noStrike" dirty="0">
                <a:solidFill>
                  <a:schemeClr val="tx1"/>
                </a:solidFill>
                <a:effectLst/>
                <a:latin typeface="Tahoma"/>
                <a:cs typeface="Tahoma"/>
              </a:rPr>
              <a:t>Letter of Good Standing with the Workmen’s compensation fund by the tendering entity or separate Letters of Good</a:t>
            </a:r>
            <a:r>
              <a:rPr lang="en-ZA" sz="1600" dirty="0">
                <a:solidFill>
                  <a:schemeClr val="tx1"/>
                </a:solidFill>
                <a:latin typeface="Tahoma"/>
                <a:cs typeface="Tahoma"/>
              </a:rPr>
              <a:t> </a:t>
            </a:r>
            <a:r>
              <a:rPr lang="en-ZA" sz="1600" b="0" i="0" u="none" strike="noStrike" dirty="0">
                <a:solidFill>
                  <a:schemeClr val="tx1"/>
                </a:solidFill>
                <a:effectLst/>
                <a:latin typeface="Tahoma"/>
                <a:cs typeface="Tahoma"/>
              </a:rPr>
              <a:t> Standing from all members of a newly constituted JV.</a:t>
            </a:r>
            <a:endParaRPr lang="en-US" sz="1600" dirty="0">
              <a:solidFill>
                <a:schemeClr val="tx1"/>
              </a:solidFill>
              <a:latin typeface="Tahoma"/>
              <a:cs typeface="Tahoma"/>
            </a:endParaRPr>
          </a:p>
        </p:txBody>
      </p:sp>
    </p:spTree>
    <p:extLst>
      <p:ext uri="{BB962C8B-B14F-4D97-AF65-F5344CB8AC3E}">
        <p14:creationId xmlns:p14="http://schemas.microsoft.com/office/powerpoint/2010/main" val="3982625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8696-C953-DB1D-13B6-7FC6379AE445}"/>
              </a:ext>
            </a:extLst>
          </p:cNvPr>
          <p:cNvSpPr>
            <a:spLocks noGrp="1"/>
          </p:cNvSpPr>
          <p:nvPr>
            <p:ph type="title"/>
          </p:nvPr>
        </p:nvSpPr>
        <p:spPr>
          <a:xfrm>
            <a:off x="641435" y="200527"/>
            <a:ext cx="10822684" cy="523220"/>
          </a:xfrm>
        </p:spPr>
        <p:txBody>
          <a:bodyPr/>
          <a:lstStyle/>
          <a:p>
            <a:r>
              <a:rPr lang="en-ZA"/>
              <a:t>CONTRACT DATA</a:t>
            </a:r>
            <a:endParaRPr lang="en-US"/>
          </a:p>
        </p:txBody>
      </p:sp>
      <p:sp>
        <p:nvSpPr>
          <p:cNvPr id="3" name="Subtitle 2">
            <a:extLst>
              <a:ext uri="{FF2B5EF4-FFF2-40B4-BE49-F238E27FC236}">
                <a16:creationId xmlns:a16="http://schemas.microsoft.com/office/drawing/2014/main" id="{7E7C0156-61DB-C28B-A14C-ABACB4E0394C}"/>
              </a:ext>
            </a:extLst>
          </p:cNvPr>
          <p:cNvSpPr>
            <a:spLocks noGrp="1"/>
          </p:cNvSpPr>
          <p:nvPr>
            <p:ph type="subTitle" idx="1"/>
          </p:nvPr>
        </p:nvSpPr>
        <p:spPr>
          <a:xfrm>
            <a:off x="641435" y="1093961"/>
            <a:ext cx="10822684" cy="5378758"/>
          </a:xfrm>
        </p:spPr>
        <p:txBody>
          <a:bodyPr lIns="91440" tIns="45720" rIns="91440" bIns="45720" anchor="t"/>
          <a:lstStyle/>
          <a:p>
            <a:pPr marL="442595" marR="361315" indent="-351155" algn="l">
              <a:lnSpc>
                <a:spcPct val="100000"/>
              </a:lnSpc>
              <a:spcBef>
                <a:spcPts val="140"/>
              </a:spcBef>
              <a:buSzPct val="94444"/>
              <a:buChar char="•"/>
              <a:tabLst>
                <a:tab pos="442595" algn="l"/>
                <a:tab pos="443230" algn="l"/>
              </a:tabLst>
            </a:pPr>
            <a:r>
              <a:rPr lang="en-ZA" sz="1800" spc="-5" dirty="0">
                <a:solidFill>
                  <a:schemeClr val="tx1"/>
                </a:solidFill>
                <a:latin typeface="Tahoma"/>
                <a:cs typeface="Tahoma"/>
              </a:rPr>
              <a:t>NEC</a:t>
            </a:r>
            <a:r>
              <a:rPr lang="en-ZA" sz="1800" spc="-40" dirty="0">
                <a:solidFill>
                  <a:schemeClr val="tx1"/>
                </a:solidFill>
                <a:latin typeface="Tahoma"/>
                <a:cs typeface="Tahoma"/>
              </a:rPr>
              <a:t> </a:t>
            </a:r>
            <a:r>
              <a:rPr lang="en-ZA" sz="1800" dirty="0">
                <a:solidFill>
                  <a:schemeClr val="tx1"/>
                </a:solidFill>
                <a:latin typeface="Tahoma"/>
                <a:cs typeface="Tahoma"/>
              </a:rPr>
              <a:t>3</a:t>
            </a:r>
            <a:r>
              <a:rPr lang="en-ZA" sz="1800" spc="-30" dirty="0">
                <a:solidFill>
                  <a:schemeClr val="tx1"/>
                </a:solidFill>
                <a:latin typeface="Tahoma"/>
                <a:cs typeface="Tahoma"/>
              </a:rPr>
              <a:t> </a:t>
            </a:r>
            <a:r>
              <a:rPr lang="en-ZA" sz="1800" spc="-5" dirty="0">
                <a:solidFill>
                  <a:schemeClr val="tx1"/>
                </a:solidFill>
                <a:latin typeface="Tahoma"/>
                <a:cs typeface="Tahoma"/>
              </a:rPr>
              <a:t>ECC</a:t>
            </a:r>
            <a:endParaRPr lang="en-ZA" sz="1800" dirty="0">
              <a:solidFill>
                <a:schemeClr val="tx1"/>
              </a:solidFill>
              <a:latin typeface="Tahoma"/>
              <a:cs typeface="Tahoma"/>
            </a:endParaRPr>
          </a:p>
          <a:p>
            <a:pPr marL="442595" marR="361315" indent="-351155" algn="l">
              <a:lnSpc>
                <a:spcPct val="100000"/>
              </a:lnSpc>
              <a:spcBef>
                <a:spcPts val="525"/>
              </a:spcBef>
              <a:buSzPct val="94444"/>
              <a:buChar char="•"/>
              <a:tabLst>
                <a:tab pos="442595" algn="l"/>
                <a:tab pos="443230" algn="l"/>
              </a:tabLst>
            </a:pPr>
            <a:r>
              <a:rPr lang="en-ZA" sz="1800" dirty="0">
                <a:solidFill>
                  <a:schemeClr val="tx1"/>
                </a:solidFill>
                <a:latin typeface="Tahoma"/>
                <a:cs typeface="Tahoma"/>
              </a:rPr>
              <a:t>Main</a:t>
            </a:r>
            <a:r>
              <a:rPr lang="en-ZA" sz="1800" spc="-15" dirty="0">
                <a:solidFill>
                  <a:schemeClr val="tx1"/>
                </a:solidFill>
                <a:latin typeface="Tahoma"/>
                <a:cs typeface="Tahoma"/>
              </a:rPr>
              <a:t> </a:t>
            </a:r>
            <a:r>
              <a:rPr lang="en-ZA" sz="1800" spc="-5" dirty="0">
                <a:solidFill>
                  <a:schemeClr val="tx1"/>
                </a:solidFill>
                <a:latin typeface="Tahoma"/>
                <a:cs typeface="Tahoma"/>
              </a:rPr>
              <a:t>Option</a:t>
            </a:r>
            <a:r>
              <a:rPr lang="en-ZA" sz="1800" spc="10" dirty="0">
                <a:solidFill>
                  <a:schemeClr val="tx1"/>
                </a:solidFill>
                <a:latin typeface="Tahoma"/>
                <a:cs typeface="Tahoma"/>
              </a:rPr>
              <a:t> B</a:t>
            </a:r>
            <a:r>
              <a:rPr lang="en-ZA" sz="1800" spc="-5" dirty="0">
                <a:solidFill>
                  <a:schemeClr val="tx1"/>
                </a:solidFill>
                <a:latin typeface="Tahoma"/>
                <a:cs typeface="Tahoma"/>
              </a:rPr>
              <a:t> </a:t>
            </a:r>
            <a:r>
              <a:rPr lang="en-ZA" sz="1800" dirty="0">
                <a:solidFill>
                  <a:schemeClr val="tx1"/>
                </a:solidFill>
                <a:latin typeface="Tahoma"/>
                <a:cs typeface="Tahoma"/>
              </a:rPr>
              <a:t>– </a:t>
            </a:r>
            <a:r>
              <a:rPr lang="en-ZA" sz="1800" spc="-5" dirty="0">
                <a:solidFill>
                  <a:schemeClr val="tx1"/>
                </a:solidFill>
                <a:latin typeface="Tahoma"/>
                <a:cs typeface="Tahoma"/>
              </a:rPr>
              <a:t>Priced Contract</a:t>
            </a:r>
            <a:r>
              <a:rPr lang="en-ZA" sz="1800" spc="-10" dirty="0">
                <a:solidFill>
                  <a:schemeClr val="tx1"/>
                </a:solidFill>
                <a:latin typeface="Tahoma"/>
                <a:cs typeface="Tahoma"/>
              </a:rPr>
              <a:t> </a:t>
            </a:r>
            <a:r>
              <a:rPr lang="en-ZA" sz="1800" spc="-5" dirty="0">
                <a:solidFill>
                  <a:schemeClr val="tx1"/>
                </a:solidFill>
                <a:latin typeface="Tahoma"/>
                <a:cs typeface="Tahoma"/>
              </a:rPr>
              <a:t>with</a:t>
            </a:r>
            <a:r>
              <a:rPr lang="en-ZA" sz="1800" spc="5" dirty="0">
                <a:solidFill>
                  <a:schemeClr val="tx1"/>
                </a:solidFill>
                <a:latin typeface="Tahoma"/>
                <a:cs typeface="Tahoma"/>
              </a:rPr>
              <a:t> </a:t>
            </a:r>
            <a:r>
              <a:rPr lang="en-ZA" sz="1900" spc="-40" dirty="0">
                <a:solidFill>
                  <a:schemeClr val="tx1"/>
                </a:solidFill>
                <a:latin typeface="Tahoma"/>
                <a:cs typeface="Tahoma"/>
              </a:rPr>
              <a:t>Bill of Quantities </a:t>
            </a:r>
            <a:endParaRPr lang="en-ZA" sz="1900" dirty="0">
              <a:solidFill>
                <a:schemeClr val="tx1"/>
              </a:solidFill>
              <a:latin typeface="Tahoma"/>
              <a:cs typeface="Tahoma"/>
            </a:endParaRPr>
          </a:p>
          <a:p>
            <a:pPr marL="6985" marR="361315" indent="-189865" algn="l">
              <a:lnSpc>
                <a:spcPct val="100000"/>
              </a:lnSpc>
              <a:spcBef>
                <a:spcPts val="5"/>
              </a:spcBef>
              <a:buFont typeface="Tahoma"/>
              <a:buChar char="•"/>
            </a:pPr>
            <a:endParaRPr lang="en-ZA" sz="2700" dirty="0">
              <a:solidFill>
                <a:schemeClr val="tx1"/>
              </a:solidFill>
              <a:latin typeface="Tahoma"/>
              <a:cs typeface="Tahoma"/>
            </a:endParaRPr>
          </a:p>
          <a:p>
            <a:pPr marL="442595" marR="361315" indent="-351155" algn="l">
              <a:lnSpc>
                <a:spcPct val="100000"/>
              </a:lnSpc>
              <a:buSzPct val="89473"/>
              <a:buChar char="•"/>
              <a:tabLst>
                <a:tab pos="442595" algn="l"/>
                <a:tab pos="443230" algn="l"/>
              </a:tabLst>
            </a:pPr>
            <a:r>
              <a:rPr lang="en-ZA" sz="1900" spc="-55" dirty="0">
                <a:solidFill>
                  <a:schemeClr val="tx1"/>
                </a:solidFill>
                <a:latin typeface="Tahoma"/>
                <a:cs typeface="Tahoma"/>
              </a:rPr>
              <a:t>Secondary</a:t>
            </a:r>
            <a:r>
              <a:rPr lang="en-ZA" sz="1900" spc="-70" dirty="0">
                <a:solidFill>
                  <a:schemeClr val="tx1"/>
                </a:solidFill>
                <a:latin typeface="Tahoma"/>
                <a:cs typeface="Tahoma"/>
              </a:rPr>
              <a:t> </a:t>
            </a:r>
            <a:r>
              <a:rPr lang="en-ZA" sz="1900" spc="-50" dirty="0">
                <a:solidFill>
                  <a:schemeClr val="tx1"/>
                </a:solidFill>
                <a:latin typeface="Tahoma"/>
                <a:cs typeface="Tahoma"/>
              </a:rPr>
              <a:t>Clauses</a:t>
            </a:r>
            <a:endParaRPr lang="en-ZA" dirty="0">
              <a:solidFill>
                <a:schemeClr val="tx1"/>
              </a:solidFill>
              <a:latin typeface="Tahoma"/>
              <a:cs typeface="Tahoma"/>
            </a:endParaRPr>
          </a:p>
          <a:p>
            <a:pPr marL="869315" lvl="1" indent="-311785" algn="l">
              <a:lnSpc>
                <a:spcPct val="100000"/>
              </a:lnSpc>
              <a:spcBef>
                <a:spcPts val="850"/>
              </a:spcBef>
              <a:buSzPct val="94444"/>
              <a:buFont typeface="Arial" pitchFamily="34" charset="0"/>
              <a:buChar char="o"/>
              <a:tabLst>
                <a:tab pos="869315" algn="l"/>
                <a:tab pos="869950" algn="l"/>
              </a:tabLst>
            </a:pPr>
            <a:r>
              <a:rPr lang="en-ZA" sz="1800" dirty="0">
                <a:solidFill>
                  <a:schemeClr val="tx1"/>
                </a:solidFill>
                <a:latin typeface="Tahoma"/>
                <a:cs typeface="Tahoma"/>
              </a:rPr>
              <a:t>X2:</a:t>
            </a:r>
            <a:r>
              <a:rPr lang="en-ZA" sz="1800" spc="-10" dirty="0">
                <a:solidFill>
                  <a:schemeClr val="tx1"/>
                </a:solidFill>
                <a:latin typeface="Tahoma"/>
                <a:cs typeface="Tahoma"/>
              </a:rPr>
              <a:t> </a:t>
            </a:r>
            <a:r>
              <a:rPr lang="en-ZA" sz="1800" dirty="0">
                <a:solidFill>
                  <a:schemeClr val="tx1"/>
                </a:solidFill>
                <a:latin typeface="Tahoma"/>
                <a:cs typeface="Tahoma"/>
              </a:rPr>
              <a:t>Changes</a:t>
            </a:r>
            <a:r>
              <a:rPr lang="en-ZA" sz="1800" spc="-40" dirty="0">
                <a:solidFill>
                  <a:schemeClr val="tx1"/>
                </a:solidFill>
                <a:latin typeface="Tahoma"/>
                <a:cs typeface="Tahoma"/>
              </a:rPr>
              <a:t> </a:t>
            </a:r>
            <a:r>
              <a:rPr lang="en-ZA" sz="1800" dirty="0">
                <a:solidFill>
                  <a:schemeClr val="tx1"/>
                </a:solidFill>
                <a:latin typeface="Tahoma"/>
                <a:cs typeface="Tahoma"/>
              </a:rPr>
              <a:t>in</a:t>
            </a:r>
            <a:r>
              <a:rPr lang="en-ZA" sz="1800" spc="-15" dirty="0">
                <a:solidFill>
                  <a:schemeClr val="tx1"/>
                </a:solidFill>
                <a:latin typeface="Tahoma"/>
                <a:cs typeface="Tahoma"/>
              </a:rPr>
              <a:t> </a:t>
            </a:r>
            <a:r>
              <a:rPr lang="en-ZA" sz="1800" spc="-5" dirty="0">
                <a:solidFill>
                  <a:schemeClr val="tx1"/>
                </a:solidFill>
                <a:latin typeface="Tahoma"/>
                <a:cs typeface="Tahoma"/>
              </a:rPr>
              <a:t>the</a:t>
            </a:r>
            <a:r>
              <a:rPr lang="en-ZA" sz="1800" spc="-30" dirty="0">
                <a:solidFill>
                  <a:schemeClr val="tx1"/>
                </a:solidFill>
                <a:latin typeface="Tahoma"/>
                <a:cs typeface="Tahoma"/>
              </a:rPr>
              <a:t> </a:t>
            </a:r>
            <a:r>
              <a:rPr lang="en-ZA" sz="1800" spc="-5" dirty="0">
                <a:solidFill>
                  <a:schemeClr val="tx1"/>
                </a:solidFill>
                <a:latin typeface="Tahoma"/>
                <a:cs typeface="Tahoma"/>
              </a:rPr>
              <a:t>law</a:t>
            </a: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X7: </a:t>
            </a:r>
            <a:r>
              <a:rPr lang="en-ZA" sz="1800" spc="-5" dirty="0">
                <a:solidFill>
                  <a:schemeClr val="tx1"/>
                </a:solidFill>
                <a:latin typeface="Tahoma"/>
                <a:cs typeface="Tahoma"/>
              </a:rPr>
              <a:t>Delay</a:t>
            </a:r>
            <a:r>
              <a:rPr lang="en-ZA" sz="1800" spc="-10" dirty="0">
                <a:solidFill>
                  <a:schemeClr val="tx1"/>
                </a:solidFill>
                <a:latin typeface="Tahoma"/>
                <a:cs typeface="Tahoma"/>
              </a:rPr>
              <a:t> </a:t>
            </a:r>
            <a:r>
              <a:rPr lang="en-ZA" sz="1800" dirty="0">
                <a:solidFill>
                  <a:schemeClr val="tx1"/>
                </a:solidFill>
                <a:latin typeface="Tahoma"/>
                <a:cs typeface="Tahoma"/>
              </a:rPr>
              <a:t>damages: </a:t>
            </a:r>
            <a:r>
              <a:rPr lang="en-GB" sz="1800" dirty="0">
                <a:solidFill>
                  <a:schemeClr val="tx1"/>
                </a:solidFill>
                <a:latin typeface="Tahoma"/>
                <a:cs typeface="Tahoma"/>
              </a:rPr>
              <a:t>R1 660.00 per </a:t>
            </a:r>
            <a:r>
              <a:rPr lang="en-GB" sz="1600" dirty="0">
                <a:solidFill>
                  <a:srgbClr val="000000"/>
                </a:solidFill>
                <a:effectLst/>
                <a:latin typeface="Tahoma" panose="020B0604030504040204" pitchFamily="34" charset="0"/>
                <a:ea typeface="Times New Roman" panose="02020603050405020304" pitchFamily="18" charset="0"/>
              </a:rPr>
              <a:t>day</a:t>
            </a:r>
          </a:p>
          <a:p>
            <a:pPr marL="869315" lvl="1" indent="-311785" algn="l">
              <a:lnSpc>
                <a:spcPct val="100000"/>
              </a:lnSpc>
              <a:spcBef>
                <a:spcPts val="840"/>
              </a:spcBef>
              <a:buSzPct val="94444"/>
              <a:buChar char="o"/>
              <a:tabLst>
                <a:tab pos="869315" algn="l"/>
                <a:tab pos="869950" algn="l"/>
              </a:tabLst>
            </a:pPr>
            <a:r>
              <a:rPr lang="en-GB" sz="1600" dirty="0">
                <a:solidFill>
                  <a:srgbClr val="000000"/>
                </a:solidFill>
                <a:latin typeface="Tahoma" panose="020B0604030504040204" pitchFamily="34" charset="0"/>
                <a:ea typeface="Times New Roman" panose="02020603050405020304" pitchFamily="18" charset="0"/>
              </a:rPr>
              <a:t>X16: </a:t>
            </a:r>
            <a:r>
              <a:rPr lang="en-GB" sz="1800" dirty="0">
                <a:solidFill>
                  <a:srgbClr val="000000"/>
                </a:solidFill>
                <a:latin typeface="Tahoma" panose="020B0604030504040204" pitchFamily="34" charset="0"/>
                <a:ea typeface="Times New Roman" panose="02020603050405020304" pitchFamily="18" charset="0"/>
              </a:rPr>
              <a:t>Retention = 10% on certified payments </a:t>
            </a:r>
            <a:endParaRPr lang="en-GB" sz="1800" dirty="0">
              <a:solidFill>
                <a:srgbClr val="000000"/>
              </a:solidFill>
              <a:effectLst/>
              <a:latin typeface="Tahoma" panose="020B0604030504040204" pitchFamily="34" charset="0"/>
              <a:ea typeface="Times New Roman" panose="02020603050405020304" pitchFamily="18" charset="0"/>
            </a:endParaRP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X18:</a:t>
            </a:r>
            <a:r>
              <a:rPr lang="en-ZA" sz="1800" spc="-5" dirty="0">
                <a:solidFill>
                  <a:schemeClr val="tx1"/>
                </a:solidFill>
                <a:latin typeface="Tahoma"/>
                <a:cs typeface="Tahoma"/>
              </a:rPr>
              <a:t> Limitation</a:t>
            </a:r>
            <a:r>
              <a:rPr lang="en-ZA" sz="1800" spc="5" dirty="0">
                <a:solidFill>
                  <a:schemeClr val="tx1"/>
                </a:solidFill>
                <a:latin typeface="Tahoma"/>
                <a:cs typeface="Tahoma"/>
              </a:rPr>
              <a:t> </a:t>
            </a:r>
            <a:r>
              <a:rPr lang="en-ZA" sz="1800" dirty="0">
                <a:solidFill>
                  <a:schemeClr val="tx1"/>
                </a:solidFill>
                <a:latin typeface="Tahoma"/>
                <a:cs typeface="Tahoma"/>
              </a:rPr>
              <a:t>of</a:t>
            </a:r>
            <a:r>
              <a:rPr lang="en-ZA" sz="1800" spc="-15" dirty="0">
                <a:solidFill>
                  <a:schemeClr val="tx1"/>
                </a:solidFill>
                <a:latin typeface="Tahoma"/>
                <a:cs typeface="Tahoma"/>
              </a:rPr>
              <a:t> </a:t>
            </a:r>
            <a:r>
              <a:rPr lang="en-ZA" sz="1800" spc="-5" dirty="0">
                <a:solidFill>
                  <a:schemeClr val="tx1"/>
                </a:solidFill>
                <a:latin typeface="Tahoma"/>
                <a:cs typeface="Tahoma"/>
              </a:rPr>
              <a:t>liability</a:t>
            </a:r>
            <a:endParaRPr lang="en-ZA" sz="1800" dirty="0">
              <a:solidFill>
                <a:schemeClr val="tx1"/>
              </a:solidFill>
              <a:latin typeface="Tahoma"/>
              <a:ea typeface="Tahoma"/>
              <a:cs typeface="Tahoma"/>
            </a:endParaRPr>
          </a:p>
          <a:p>
            <a:pPr marL="869315" lvl="1" indent="-311785" algn="l">
              <a:lnSpc>
                <a:spcPct val="100000"/>
              </a:lnSpc>
              <a:spcBef>
                <a:spcPts val="850"/>
              </a:spcBef>
              <a:buSzPct val="94444"/>
              <a:buChar char="o"/>
              <a:tabLst>
                <a:tab pos="869315" algn="l"/>
                <a:tab pos="869950" algn="l"/>
              </a:tabLst>
            </a:pPr>
            <a:r>
              <a:rPr lang="en-ZA" sz="1800" spc="-5" dirty="0">
                <a:solidFill>
                  <a:schemeClr val="tx1"/>
                </a:solidFill>
                <a:latin typeface="Tahoma"/>
                <a:cs typeface="Tahoma"/>
              </a:rPr>
              <a:t>Z: Additional</a:t>
            </a:r>
            <a:r>
              <a:rPr lang="en-ZA" sz="1800" spc="15" dirty="0">
                <a:solidFill>
                  <a:schemeClr val="tx1"/>
                </a:solidFill>
                <a:latin typeface="Tahoma"/>
                <a:cs typeface="Tahoma"/>
              </a:rPr>
              <a:t> </a:t>
            </a:r>
            <a:r>
              <a:rPr lang="en-ZA" sz="1800" spc="-5" dirty="0">
                <a:solidFill>
                  <a:schemeClr val="tx1"/>
                </a:solidFill>
                <a:latin typeface="Tahoma"/>
                <a:cs typeface="Tahoma"/>
              </a:rPr>
              <a:t>conditions</a:t>
            </a:r>
            <a:r>
              <a:rPr lang="en-ZA" sz="1800" dirty="0">
                <a:solidFill>
                  <a:schemeClr val="tx1"/>
                </a:solidFill>
                <a:latin typeface="Tahoma"/>
                <a:cs typeface="Tahoma"/>
              </a:rPr>
              <a:t> of</a:t>
            </a:r>
            <a:r>
              <a:rPr lang="en-ZA" sz="1800" spc="-5" dirty="0">
                <a:solidFill>
                  <a:schemeClr val="tx1"/>
                </a:solidFill>
                <a:latin typeface="Tahoma"/>
                <a:cs typeface="Tahoma"/>
              </a:rPr>
              <a:t> </a:t>
            </a:r>
            <a:r>
              <a:rPr lang="en-ZA" sz="1800" spc="-10" dirty="0">
                <a:solidFill>
                  <a:schemeClr val="tx1"/>
                </a:solidFill>
                <a:latin typeface="Tahoma"/>
                <a:cs typeface="Tahoma"/>
              </a:rPr>
              <a:t>contract</a:t>
            </a:r>
            <a:endParaRPr lang="en-US" dirty="0">
              <a:solidFill>
                <a:schemeClr val="tx1"/>
              </a:solidFill>
            </a:endParaRPr>
          </a:p>
        </p:txBody>
      </p:sp>
    </p:spTree>
    <p:extLst>
      <p:ext uri="{BB962C8B-B14F-4D97-AF65-F5344CB8AC3E}">
        <p14:creationId xmlns:p14="http://schemas.microsoft.com/office/powerpoint/2010/main" val="875505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53691" y="2724181"/>
            <a:ext cx="12127277" cy="3693319"/>
          </a:xfrm>
          <a:prstGeom prst="rect">
            <a:avLst/>
          </a:prstGeom>
        </p:spPr>
        <p:txBody>
          <a:bodyPr wrap="square" lIns="91440" tIns="45720" rIns="91440" bIns="45720"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defRPr/>
            </a:pPr>
            <a:r>
              <a:rPr lang="en-US" sz="6000" dirty="0">
                <a:solidFill>
                  <a:srgbClr val="FFFFFF"/>
                </a:solidFill>
                <a:latin typeface="Apex New Bold"/>
              </a:rPr>
              <a:t>Enterprise &amp; Supplier Development-</a:t>
            </a:r>
            <a:r>
              <a:rPr kumimoji="0" lang="en-US" sz="6000" b="1" i="0" u="none" strike="noStrike" kern="1200" cap="none" spc="0" normalizeH="0" baseline="0" noProof="0" dirty="0">
                <a:ln>
                  <a:noFill/>
                </a:ln>
                <a:solidFill>
                  <a:srgbClr val="FFFFFF"/>
                </a:solidFill>
                <a:effectLst/>
                <a:uLnTx/>
                <a:uFillTx/>
                <a:latin typeface="Apex New Bold"/>
              </a:rPr>
              <a:t> </a:t>
            </a:r>
            <a:r>
              <a:rPr lang="en-US" sz="6000" dirty="0">
                <a:solidFill>
                  <a:srgbClr val="FFFFFF"/>
                </a:solidFill>
                <a:latin typeface="Apex New Bold"/>
              </a:rPr>
              <a:t>(Specific Goals)</a:t>
            </a:r>
          </a:p>
          <a:p>
            <a:pPr algn="ctr">
              <a:defRPr/>
            </a:pPr>
            <a:r>
              <a:rPr lang="en-US" sz="6000" b="1" i="0" u="none" strike="noStrike" kern="1200" cap="none" spc="0" normalizeH="0" baseline="0" noProof="0" dirty="0">
                <a:ln>
                  <a:noFill/>
                </a:ln>
                <a:solidFill>
                  <a:srgbClr val="FFFFFF"/>
                </a:solidFill>
                <a:effectLst/>
                <a:uLnTx/>
                <a:uFillTx/>
                <a:latin typeface="Apex New Bold"/>
              </a:rPr>
              <a:t>Salathiso</a:t>
            </a:r>
            <a:br>
              <a:rPr lang="en-US" sz="6000" b="1" i="0" u="none" strike="noStrike" kern="1200" cap="none" spc="0" normalizeH="0" baseline="0" noProof="0" dirty="0">
                <a:ln>
                  <a:noFill/>
                </a:ln>
                <a:effectLst/>
                <a:uLnTx/>
                <a:uFillTx/>
                <a:latin typeface="Apex New Bold" panose="02010600040501010103" pitchFamily="2" charset="77"/>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53599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3001" y="322757"/>
            <a:ext cx="10822684" cy="400110"/>
          </a:xfrm>
        </p:spPr>
        <p:txBody>
          <a:bodyPr wrap="square" lIns="91440" tIns="45720" rIns="91440" bIns="45720" anchor="t">
            <a:spAutoFit/>
          </a:bodyPr>
          <a:lstStyle/>
          <a:p>
            <a:r>
              <a:rPr lang="en-US" sz="2000">
                <a:latin typeface="Apex New Bold"/>
              </a:rPr>
              <a:t>TRANSNET PREFERENTIAL PROCUREMENT POLICY SPECIFIC GOALS</a:t>
            </a:r>
          </a:p>
        </p:txBody>
      </p:sp>
      <p:sp>
        <p:nvSpPr>
          <p:cNvPr id="3" name="TextBox 2">
            <a:extLst>
              <a:ext uri="{FF2B5EF4-FFF2-40B4-BE49-F238E27FC236}">
                <a16:creationId xmlns:a16="http://schemas.microsoft.com/office/drawing/2014/main" id="{B0F3180E-A7EF-C846-9BA7-00BB62B289BC}"/>
              </a:ext>
            </a:extLst>
          </p:cNvPr>
          <p:cNvSpPr txBox="1"/>
          <p:nvPr/>
        </p:nvSpPr>
        <p:spPr>
          <a:xfrm>
            <a:off x="660020" y="1222495"/>
            <a:ext cx="10236052" cy="1282402"/>
          </a:xfrm>
          <a:prstGeom prst="rect">
            <a:avLst/>
          </a:prstGeom>
          <a:noFill/>
        </p:spPr>
        <p:txBody>
          <a:bodyPr wrap="square" lIns="91440" tIns="45720" rIns="91440" bIns="45720" anchor="t">
            <a:spAutoFit/>
          </a:bodyPr>
          <a:lstStyle/>
          <a:p>
            <a:pPr marL="285750" indent="-285750">
              <a:lnSpc>
                <a:spcPct val="150000"/>
              </a:lnSpc>
              <a:buFont typeface="Wingdings" panose="05000000000000000000" pitchFamily="2" charset="2"/>
              <a:buChar char="§"/>
            </a:pPr>
            <a:r>
              <a:rPr lang="en-US" sz="1800" dirty="0"/>
              <a:t>The following preference </a:t>
            </a:r>
            <a:r>
              <a:rPr lang="en-US" dirty="0"/>
              <a:t>points must be awarded to a bidder who provides the relevant required evidence for claiming points</a:t>
            </a:r>
            <a:r>
              <a:rPr lang="en-US" sz="1800" dirty="0"/>
              <a:t>:</a:t>
            </a:r>
            <a:endParaRPr lang="en-US" dirty="0"/>
          </a:p>
          <a:p>
            <a:pPr marL="285750" indent="-285750">
              <a:lnSpc>
                <a:spcPct val="150000"/>
              </a:lnSpc>
              <a:buFont typeface="Wingdings" panose="05000000000000000000" pitchFamily="2" charset="2"/>
              <a:buChar char="§"/>
            </a:pPr>
            <a:r>
              <a:rPr lang="en-US" sz="1800" dirty="0"/>
              <a:t>The following specific goals will apply for this transaction.</a:t>
            </a:r>
            <a:r>
              <a:rPr lang="en-US" dirty="0"/>
              <a:t> </a:t>
            </a:r>
            <a:endParaRPr lang="en-US" sz="1800" dirty="0">
              <a:ea typeface="Tahoma"/>
              <a:cs typeface="Tahoma"/>
            </a:endParaRPr>
          </a:p>
        </p:txBody>
      </p:sp>
      <p:graphicFrame>
        <p:nvGraphicFramePr>
          <p:cNvPr id="4" name="Table 3">
            <a:extLst>
              <a:ext uri="{FF2B5EF4-FFF2-40B4-BE49-F238E27FC236}">
                <a16:creationId xmlns:a16="http://schemas.microsoft.com/office/drawing/2014/main" id="{07936CA4-7CF5-DC81-CB77-9B08624C0E49}"/>
              </a:ext>
            </a:extLst>
          </p:cNvPr>
          <p:cNvGraphicFramePr>
            <a:graphicFrameLocks noGrp="1"/>
          </p:cNvGraphicFramePr>
          <p:nvPr>
            <p:extLst>
              <p:ext uri="{D42A27DB-BD31-4B8C-83A1-F6EECF244321}">
                <p14:modId xmlns:p14="http://schemas.microsoft.com/office/powerpoint/2010/main" val="2820248257"/>
              </p:ext>
            </p:extLst>
          </p:nvPr>
        </p:nvGraphicFramePr>
        <p:xfrm>
          <a:off x="660020" y="2828926"/>
          <a:ext cx="10236052" cy="3467101"/>
        </p:xfrm>
        <a:graphic>
          <a:graphicData uri="http://schemas.openxmlformats.org/drawingml/2006/table">
            <a:tbl>
              <a:tblPr firstRow="1" firstCol="1" bandRow="1">
                <a:tableStyleId>{5C22544A-7EE6-4342-B048-85BDC9FD1C3A}</a:tableStyleId>
              </a:tblPr>
              <a:tblGrid>
                <a:gridCol w="3985564">
                  <a:extLst>
                    <a:ext uri="{9D8B030D-6E8A-4147-A177-3AD203B41FA5}">
                      <a16:colId xmlns:a16="http://schemas.microsoft.com/office/drawing/2014/main" val="1948475808"/>
                    </a:ext>
                  </a:extLst>
                </a:gridCol>
                <a:gridCol w="3125244">
                  <a:extLst>
                    <a:ext uri="{9D8B030D-6E8A-4147-A177-3AD203B41FA5}">
                      <a16:colId xmlns:a16="http://schemas.microsoft.com/office/drawing/2014/main" val="3355931228"/>
                    </a:ext>
                  </a:extLst>
                </a:gridCol>
                <a:gridCol w="3125244">
                  <a:extLst>
                    <a:ext uri="{9D8B030D-6E8A-4147-A177-3AD203B41FA5}">
                      <a16:colId xmlns:a16="http://schemas.microsoft.com/office/drawing/2014/main" val="3704695013"/>
                    </a:ext>
                  </a:extLst>
                </a:gridCol>
              </a:tblGrid>
              <a:tr h="1407763">
                <a:tc>
                  <a:txBody>
                    <a:bodyPr/>
                    <a:lstStyle/>
                    <a:p>
                      <a:pPr marL="0" marR="0" algn="just"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Tahoma"/>
                          <a:ea typeface="+mn-ea"/>
                          <a:cs typeface="+mn-cs"/>
                        </a:rPr>
                        <a:t>Specific Goals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algn="just" defTabSz="779173"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Tahoma"/>
                          <a:ea typeface="+mn-ea"/>
                          <a:cs typeface="+mn-cs"/>
                        </a:rPr>
                        <a:t>Number of points (80/20 system)</a:t>
                      </a:r>
                      <a:endParaRPr lang="en-US" sz="1400" b="1" i="0" u="none" strike="noStrike" kern="1200" dirty="0">
                        <a:solidFill>
                          <a:schemeClr val="tx1"/>
                        </a:solidFill>
                        <a:effectLst/>
                        <a:latin typeface="Tahoma"/>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algn="just" rtl="0" eaLnBrk="1" fontAlgn="ctr" latinLnBrk="0" hangingPunct="1">
                        <a:lnSpc>
                          <a:spcPct val="115000"/>
                        </a:lnSpc>
                        <a:spcBef>
                          <a:spcPts val="0"/>
                        </a:spcBef>
                        <a:spcAft>
                          <a:spcPts val="1000"/>
                        </a:spcAft>
                      </a:pPr>
                      <a:endParaRPr lang="en-US" sz="1400" b="1" i="0" u="none" strike="noStrike" kern="1200" dirty="0">
                        <a:solidFill>
                          <a:schemeClr val="tx1"/>
                        </a:solidFill>
                        <a:effectLst/>
                        <a:latin typeface="Tahoma"/>
                        <a:ea typeface="+mn-ea"/>
                        <a:cs typeface="+mn-cs"/>
                      </a:endParaRPr>
                    </a:p>
                    <a:p>
                      <a:pPr marL="0" marR="0" algn="just" rtl="0" eaLnBrk="1" fontAlgn="ctr" latinLnBrk="0" hangingPunct="1">
                        <a:lnSpc>
                          <a:spcPct val="115000"/>
                        </a:lnSpc>
                        <a:spcBef>
                          <a:spcPts val="0"/>
                        </a:spcBef>
                        <a:spcAft>
                          <a:spcPts val="1000"/>
                        </a:spcAft>
                      </a:pPr>
                      <a:r>
                        <a:rPr lang="en-US" sz="1400" b="1" i="0" u="none" strike="noStrike" kern="1200" dirty="0">
                          <a:solidFill>
                            <a:schemeClr val="tx1"/>
                          </a:solidFill>
                          <a:effectLst/>
                          <a:latin typeface="Tahoma"/>
                          <a:ea typeface="+mn-ea"/>
                          <a:cs typeface="+mn-cs"/>
                        </a:rPr>
                        <a:t>Number of points (90/10 system)</a:t>
                      </a:r>
                    </a:p>
                    <a:p>
                      <a:pPr marL="0" marR="0" algn="just" rtl="0" eaLnBrk="1" fontAlgn="ctr" latinLnBrk="0" hangingPunct="1">
                        <a:lnSpc>
                          <a:spcPct val="115000"/>
                        </a:lnSpc>
                        <a:spcBef>
                          <a:spcPts val="0"/>
                        </a:spcBef>
                        <a:spcAft>
                          <a:spcPts val="1000"/>
                        </a:spcAft>
                      </a:pPr>
                      <a:endParaRPr lang="en-US" sz="1400" b="1" i="0" u="none" strike="noStrike" kern="1200" dirty="0">
                        <a:solidFill>
                          <a:schemeClr val="tx1"/>
                        </a:solidFill>
                        <a:effectLst/>
                        <a:latin typeface="Tahoma"/>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76343761"/>
                  </a:ext>
                </a:extLst>
              </a:tr>
              <a:tr h="480073">
                <a:tc>
                  <a:txBody>
                    <a:bodyPr/>
                    <a:lstStyle/>
                    <a:p>
                      <a:pPr marL="0" marR="0" algn="l" rtl="0" eaLnBrk="0" fontAlgn="base" latinLnBrk="0" hangingPunct="0">
                        <a:lnSpc>
                          <a:spcPct val="115000"/>
                        </a:lnSpc>
                        <a:spcBef>
                          <a:spcPts val="0"/>
                        </a:spcBef>
                        <a:spcAft>
                          <a:spcPts val="1000"/>
                        </a:spcAft>
                      </a:pPr>
                      <a:r>
                        <a:rPr lang="en-ZA" sz="1400" b="1" i="0" u="none" strike="noStrike" kern="1200" dirty="0">
                          <a:solidFill>
                            <a:schemeClr val="tx1"/>
                          </a:solidFill>
                          <a:effectLst/>
                          <a:latin typeface="Tahoma"/>
                        </a:rPr>
                        <a:t>B-BBEE Status Level of Contributor 1 or 2</a:t>
                      </a:r>
                      <a:endParaRPr lang="en-ZA" sz="1800" b="0" i="0" u="none" strike="noStrike" dirty="0">
                        <a:solidFill>
                          <a:schemeClr val="tx1"/>
                        </a:solidFill>
                        <a:effectLst/>
                        <a:latin typeface="Tahoma"/>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Aft>
                          <a:spcPts val="600"/>
                        </a:spcAft>
                        <a:buNone/>
                        <a:tabLst>
                          <a:tab pos="226695" algn="l"/>
                          <a:tab pos="571500" algn="l"/>
                          <a:tab pos="1028700" algn="l"/>
                          <a:tab pos="1371600" algn="l"/>
                          <a:tab pos="1714500" algn="l"/>
                          <a:tab pos="5029200" algn="l"/>
                        </a:tabLst>
                      </a:pPr>
                      <a:r>
                        <a:rPr lang="en-GB" sz="1400" b="1" i="0" u="none" strike="noStrike" kern="1200" dirty="0">
                          <a:solidFill>
                            <a:schemeClr val="tx1"/>
                          </a:solidFill>
                          <a:effectLst/>
                          <a:latin typeface="Tahoma"/>
                          <a:ea typeface="+mn-ea"/>
                          <a:cs typeface="+mn-cs"/>
                        </a:rPr>
                        <a:t>05</a:t>
                      </a:r>
                      <a:endParaRPr lang="en-US" sz="1400" b="1" i="0" u="none" strike="noStrike" kern="1200" dirty="0">
                        <a:solidFill>
                          <a:schemeClr val="tx1"/>
                        </a:solidFill>
                        <a:effectLst/>
                        <a:latin typeface="Tahoma"/>
                        <a:ea typeface="+mn-ea"/>
                        <a:cs typeface="+mn-cs"/>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Aft>
                          <a:spcPts val="600"/>
                        </a:spcAft>
                        <a:buNone/>
                        <a:tabLst>
                          <a:tab pos="226695" algn="l"/>
                          <a:tab pos="571500" algn="l"/>
                          <a:tab pos="1028700" algn="l"/>
                          <a:tab pos="1371600" algn="l"/>
                          <a:tab pos="1714500" algn="l"/>
                          <a:tab pos="5029200" algn="l"/>
                        </a:tabLst>
                      </a:pPr>
                      <a:r>
                        <a:rPr lang="en-GB" sz="1400" b="1" i="0" u="none" strike="noStrike" kern="1200">
                          <a:solidFill>
                            <a:schemeClr val="tx1"/>
                          </a:solidFill>
                          <a:effectLst/>
                          <a:latin typeface="Tahoma"/>
                          <a:ea typeface="+mn-ea"/>
                          <a:cs typeface="+mn-cs"/>
                        </a:rPr>
                        <a:t>02</a:t>
                      </a:r>
                      <a:endParaRPr lang="en-US" sz="1400" b="1" i="0" u="none" strike="noStrike" kern="1200">
                        <a:solidFill>
                          <a:schemeClr val="tx1"/>
                        </a:solidFill>
                        <a:effectLst/>
                        <a:latin typeface="Tahoma"/>
                        <a:ea typeface="+mn-ea"/>
                        <a:cs typeface="+mn-cs"/>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5841132"/>
                  </a:ext>
                </a:extLst>
              </a:tr>
              <a:tr h="458101">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30% Black women Owned entities</a:t>
                      </a:r>
                      <a:endParaRPr lang="en-US"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Aft>
                          <a:spcPts val="600"/>
                        </a:spcAft>
                        <a:buNone/>
                        <a:tabLst>
                          <a:tab pos="226695" algn="l"/>
                          <a:tab pos="571500" algn="l"/>
                          <a:tab pos="1028700" algn="l"/>
                          <a:tab pos="1371600" algn="l"/>
                          <a:tab pos="1714500" algn="l"/>
                          <a:tab pos="5029200" algn="l"/>
                        </a:tabLst>
                      </a:pPr>
                      <a:r>
                        <a:rPr lang="en-GB" sz="1400" b="1" i="0" u="none" strike="noStrike" kern="1200" dirty="0">
                          <a:solidFill>
                            <a:schemeClr val="tx1"/>
                          </a:solidFill>
                          <a:effectLst/>
                          <a:latin typeface="Tahoma"/>
                          <a:ea typeface="+mn-ea"/>
                          <a:cs typeface="+mn-cs"/>
                        </a:rPr>
                        <a:t>05</a:t>
                      </a:r>
                      <a:endParaRPr lang="en-US" sz="1400" b="1" i="0" u="none" strike="noStrike" kern="1200" dirty="0">
                        <a:solidFill>
                          <a:schemeClr val="tx1"/>
                        </a:solidFill>
                        <a:effectLst/>
                        <a:latin typeface="Tahoma"/>
                        <a:ea typeface="+mn-ea"/>
                        <a:cs typeface="+mn-cs"/>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Aft>
                          <a:spcPts val="600"/>
                        </a:spcAft>
                        <a:buNone/>
                        <a:tabLst>
                          <a:tab pos="226695" algn="l"/>
                          <a:tab pos="571500" algn="l"/>
                          <a:tab pos="1028700" algn="l"/>
                          <a:tab pos="1371600" algn="l"/>
                          <a:tab pos="1714500" algn="l"/>
                          <a:tab pos="5029200" algn="l"/>
                        </a:tabLst>
                      </a:pPr>
                      <a:r>
                        <a:rPr lang="en-GB" sz="1400" b="1" i="0" u="none" strike="noStrike" kern="1200" dirty="0">
                          <a:solidFill>
                            <a:schemeClr val="tx1"/>
                          </a:solidFill>
                          <a:effectLst/>
                          <a:latin typeface="Tahoma"/>
                          <a:ea typeface="+mn-ea"/>
                          <a:cs typeface="+mn-cs"/>
                        </a:rPr>
                        <a:t>03</a:t>
                      </a:r>
                      <a:endParaRPr lang="en-US" sz="1400" b="1" i="0" u="none" strike="noStrike" kern="1200" dirty="0">
                        <a:solidFill>
                          <a:schemeClr val="tx1"/>
                        </a:solidFill>
                        <a:effectLst/>
                        <a:latin typeface="Tahoma"/>
                        <a:ea typeface="+mn-ea"/>
                        <a:cs typeface="+mn-cs"/>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102801355"/>
                  </a:ext>
                </a:extLst>
              </a:tr>
              <a:tr h="590757">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EME or QSE 51% Black Owned Entities</a:t>
                      </a:r>
                      <a:endParaRPr lang="en-US"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a:solidFill>
                        <a:srgbClr val="FFFFFF"/>
                      </a:solidFill>
                    </a:lnL>
                    <a:lnR w="12700" cap="flat" cmpd="sng" algn="ctr">
                      <a:solidFill>
                        <a:srgbClr val="FFFFFF"/>
                      </a:solidFill>
                      <a:prstDash val="solid"/>
                      <a:round/>
                      <a:headEnd type="none" w="med" len="med"/>
                      <a:tailEnd type="none" w="med" len="med"/>
                    </a:lnR>
                    <a:lnT w="12700">
                      <a:solidFill>
                        <a:srgbClr val="FFFFFF"/>
                      </a:solidFill>
                    </a:lnT>
                    <a:lnB w="12700">
                      <a:solidFill>
                        <a:srgbClr val="FFFFFF"/>
                      </a:solidFill>
                    </a:lnB>
                    <a:solidFill>
                      <a:schemeClr val="accent1">
                        <a:lumMod val="60000"/>
                        <a:lumOff val="40000"/>
                      </a:schemeClr>
                    </a:solidFill>
                  </a:tcPr>
                </a:tc>
                <a:tc>
                  <a:txBody>
                    <a:bodyPr/>
                    <a:lstStyle/>
                    <a:p>
                      <a:pPr marL="0" marR="0" algn="ctr">
                        <a:lnSpc>
                          <a:spcPct val="115000"/>
                        </a:lnSpc>
                        <a:spcAft>
                          <a:spcPts val="600"/>
                        </a:spcAft>
                        <a:buNone/>
                        <a:tabLst>
                          <a:tab pos="226695" algn="l"/>
                          <a:tab pos="571500" algn="l"/>
                          <a:tab pos="1028700" algn="l"/>
                          <a:tab pos="1371600" algn="l"/>
                          <a:tab pos="1714500" algn="l"/>
                          <a:tab pos="5029200" algn="l"/>
                        </a:tabLst>
                      </a:pPr>
                      <a:r>
                        <a:rPr lang="en-GB" sz="1400" b="1" i="0" u="none" strike="noStrike" kern="1200">
                          <a:solidFill>
                            <a:schemeClr val="tx1"/>
                          </a:solidFill>
                          <a:effectLst/>
                          <a:latin typeface="Tahoma"/>
                          <a:ea typeface="+mn-ea"/>
                          <a:cs typeface="+mn-cs"/>
                        </a:rPr>
                        <a:t>10</a:t>
                      </a:r>
                      <a:endParaRPr lang="en-US" sz="1400" b="1" i="0" u="none" strike="noStrike" kern="1200">
                        <a:solidFill>
                          <a:schemeClr val="tx1"/>
                        </a:solidFill>
                        <a:effectLst/>
                        <a:latin typeface="Tahoma"/>
                        <a:ea typeface="+mn-ea"/>
                        <a:cs typeface="+mn-cs"/>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lnT>
                    <a:lnB w="12700">
                      <a:solidFill>
                        <a:srgbClr val="FFFFFF"/>
                      </a:solidFill>
                    </a:lnB>
                    <a:solidFill>
                      <a:schemeClr val="accent1">
                        <a:lumMod val="60000"/>
                        <a:lumOff val="40000"/>
                      </a:schemeClr>
                    </a:solidFill>
                  </a:tcPr>
                </a:tc>
                <a:tc>
                  <a:txBody>
                    <a:bodyPr/>
                    <a:lstStyle/>
                    <a:p>
                      <a:pPr marL="0" marR="0" algn="ctr">
                        <a:lnSpc>
                          <a:spcPct val="115000"/>
                        </a:lnSpc>
                        <a:spcAft>
                          <a:spcPts val="600"/>
                        </a:spcAft>
                        <a:buNone/>
                        <a:tabLst>
                          <a:tab pos="226695" algn="l"/>
                          <a:tab pos="571500" algn="l"/>
                          <a:tab pos="1028700" algn="l"/>
                          <a:tab pos="1371600" algn="l"/>
                          <a:tab pos="1714500" algn="l"/>
                          <a:tab pos="5029200" algn="l"/>
                        </a:tabLst>
                      </a:pPr>
                      <a:r>
                        <a:rPr lang="en-GB" sz="1400" b="1" i="0" u="none" strike="noStrike" kern="1200" dirty="0">
                          <a:solidFill>
                            <a:schemeClr val="tx1"/>
                          </a:solidFill>
                          <a:effectLst/>
                          <a:latin typeface="Tahoma"/>
                          <a:ea typeface="+mn-ea"/>
                          <a:cs typeface="+mn-cs"/>
                        </a:rPr>
                        <a:t>05</a:t>
                      </a:r>
                      <a:endParaRPr lang="en-US" sz="1400" b="1" i="0" u="none" strike="noStrike" kern="1200" dirty="0">
                        <a:solidFill>
                          <a:schemeClr val="tx1"/>
                        </a:solidFill>
                        <a:effectLst/>
                        <a:latin typeface="Tahoma"/>
                        <a:ea typeface="+mn-ea"/>
                        <a:cs typeface="+mn-cs"/>
                      </a:endParaRPr>
                    </a:p>
                  </a:txBody>
                  <a:tcPr marL="68580" marR="68580" marT="0" marB="0">
                    <a:lnL w="12700" cap="flat" cmpd="sng" algn="ctr">
                      <a:solidFill>
                        <a:srgbClr val="FFFFFF"/>
                      </a:solidFill>
                      <a:prstDash val="solid"/>
                      <a:round/>
                      <a:headEnd type="none" w="med" len="med"/>
                      <a:tailEnd type="none" w="med" len="med"/>
                    </a:lnL>
                    <a:lnR w="12700">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373655807"/>
                  </a:ext>
                </a:extLst>
              </a:tr>
              <a:tr h="530407">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Non-Compliant and/or B-BBEE Level 3-8 contributors</a:t>
                      </a:r>
                      <a:endParaRPr lang="en-US"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00</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14483294"/>
                  </a:ext>
                </a:extLst>
              </a:tr>
            </a:tbl>
          </a:graphicData>
        </a:graphic>
      </p:graphicFrame>
    </p:spTree>
    <p:extLst>
      <p:ext uri="{BB962C8B-B14F-4D97-AF65-F5344CB8AC3E}">
        <p14:creationId xmlns:p14="http://schemas.microsoft.com/office/powerpoint/2010/main" val="986053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136390" y="99732"/>
            <a:ext cx="10822684" cy="400110"/>
          </a:xfrm>
        </p:spPr>
        <p:txBody>
          <a:bodyPr wrap="square" lIns="91440" tIns="45720" rIns="91440" bIns="45720" anchor="t">
            <a:spAutoFit/>
          </a:bodyPr>
          <a:lstStyle/>
          <a:p>
            <a:pPr algn="l"/>
            <a:r>
              <a:rPr lang="en-US" sz="2000" dirty="0">
                <a:latin typeface="Apex New Bold"/>
              </a:rPr>
              <a:t>EVIDENCE REQUIRED FOR CLAIMING SPECIFIC GOALS</a:t>
            </a:r>
            <a:endParaRPr lang="en-US" sz="2000" dirty="0"/>
          </a:p>
        </p:txBody>
      </p:sp>
      <p:graphicFrame>
        <p:nvGraphicFramePr>
          <p:cNvPr id="3" name="Table 2">
            <a:extLst>
              <a:ext uri="{FF2B5EF4-FFF2-40B4-BE49-F238E27FC236}">
                <a16:creationId xmlns:a16="http://schemas.microsoft.com/office/drawing/2014/main" id="{632C5D98-17B5-7582-4A46-B0ECE2ACEB9A}"/>
              </a:ext>
            </a:extLst>
          </p:cNvPr>
          <p:cNvGraphicFramePr>
            <a:graphicFrameLocks noGrp="1"/>
          </p:cNvGraphicFramePr>
          <p:nvPr>
            <p:extLst>
              <p:ext uri="{D42A27DB-BD31-4B8C-83A1-F6EECF244321}">
                <p14:modId xmlns:p14="http://schemas.microsoft.com/office/powerpoint/2010/main" val="1205229277"/>
              </p:ext>
            </p:extLst>
          </p:nvPr>
        </p:nvGraphicFramePr>
        <p:xfrm>
          <a:off x="451428" y="2075381"/>
          <a:ext cx="10655294" cy="3785853"/>
        </p:xfrm>
        <a:graphic>
          <a:graphicData uri="http://schemas.openxmlformats.org/drawingml/2006/table">
            <a:tbl>
              <a:tblPr firstRow="1" firstCol="1" bandRow="1">
                <a:tableStyleId>{5C22544A-7EE6-4342-B048-85BDC9FD1C3A}</a:tableStyleId>
              </a:tblPr>
              <a:tblGrid>
                <a:gridCol w="5054599">
                  <a:extLst>
                    <a:ext uri="{9D8B030D-6E8A-4147-A177-3AD203B41FA5}">
                      <a16:colId xmlns:a16="http://schemas.microsoft.com/office/drawing/2014/main" val="2113080716"/>
                    </a:ext>
                  </a:extLst>
                </a:gridCol>
                <a:gridCol w="5600695">
                  <a:extLst>
                    <a:ext uri="{9D8B030D-6E8A-4147-A177-3AD203B41FA5}">
                      <a16:colId xmlns:a16="http://schemas.microsoft.com/office/drawing/2014/main" val="3800130552"/>
                    </a:ext>
                  </a:extLst>
                </a:gridCol>
              </a:tblGrid>
              <a:tr h="326331">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Specific Goals</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Acceptable Evidence</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147517"/>
                  </a:ext>
                </a:extLst>
              </a:tr>
              <a:tr h="780308">
                <a:tc>
                  <a:txBody>
                    <a:bodyPr/>
                    <a:lstStyle/>
                    <a:p>
                      <a:pPr marL="0" marR="0" algn="l" rtl="0" eaLnBrk="0" fontAlgn="base" latinLnBrk="0" hangingPunct="0">
                        <a:lnSpc>
                          <a:spcPct val="150000"/>
                        </a:lnSpc>
                        <a:spcBef>
                          <a:spcPts val="0"/>
                        </a:spcBef>
                        <a:spcAft>
                          <a:spcPts val="1000"/>
                        </a:spcAft>
                      </a:pPr>
                      <a:r>
                        <a:rPr lang="en-ZA" sz="1400" b="0" i="0" u="none" strike="noStrike" kern="1200" dirty="0">
                          <a:solidFill>
                            <a:srgbClr val="000000"/>
                          </a:solidFill>
                          <a:effectLst/>
                          <a:latin typeface="+mn-lt"/>
                        </a:rPr>
                        <a:t>B-BBEE Status Level of Contributor 1 or 2</a:t>
                      </a:r>
                      <a:endParaRPr lang="en-ZA" sz="1400" b="0" i="0" u="none" strike="noStrike" dirty="0">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indent="0" algn="l" defTabSz="779173" rtl="0" eaLnBrk="0" fontAlgn="base" latinLnBrk="0" hangingPunct="0">
                        <a:lnSpc>
                          <a:spcPct val="150000"/>
                        </a:lnSpc>
                        <a:spcBef>
                          <a:spcPts val="0"/>
                        </a:spcBef>
                        <a:spcAft>
                          <a:spcPts val="1000"/>
                        </a:spcAft>
                        <a:buClrTx/>
                        <a:buSzPts val="1400"/>
                        <a:buFont typeface="Symbol" panose="05050102010706020507" pitchFamily="18" charset="2"/>
                        <a:buNone/>
                      </a:pPr>
                      <a:r>
                        <a:rPr lang="en-GB" sz="1400" b="0" i="0" u="none" strike="noStrike" kern="1200" dirty="0">
                          <a:solidFill>
                            <a:srgbClr val="000000"/>
                          </a:solidFill>
                          <a:effectLst/>
                          <a:latin typeface="+mn-lt"/>
                          <a:ea typeface="+mn-ea"/>
                          <a:cs typeface="+mn-cs"/>
                        </a:rPr>
                        <a:t>(1) B-BBEE Certificate / Sworn - Affidavit / B-BBEE CIPC Certificate (in case of JV, a consolidated scorecard will be accepted) as per DTIC guideline </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DCC"/>
                    </a:solidFill>
                  </a:tcPr>
                </a:tc>
                <a:extLst>
                  <a:ext uri="{0D108BD9-81ED-4DB2-BD59-A6C34878D82A}">
                    <a16:rowId xmlns:a16="http://schemas.microsoft.com/office/drawing/2014/main" val="568959132"/>
                  </a:ext>
                </a:extLst>
              </a:tr>
              <a:tr h="1156953">
                <a:tc>
                  <a:txBody>
                    <a:bodyPr/>
                    <a:lstStyle/>
                    <a:p>
                      <a:pPr marL="0" marR="0" indent="0" algn="l" rtl="0" eaLnBrk="1" fontAlgn="base" latinLnBrk="0" hangingPunct="1">
                        <a:lnSpc>
                          <a:spcPct val="150000"/>
                        </a:lnSpc>
                        <a:spcBef>
                          <a:spcPts val="0"/>
                        </a:spcBef>
                        <a:spcAft>
                          <a:spcPts val="0"/>
                        </a:spcAft>
                      </a:pPr>
                      <a:r>
                        <a:rPr lang="en-GB" sz="1400" b="0" kern="1200" dirty="0">
                          <a:solidFill>
                            <a:schemeClr val="tx1"/>
                          </a:solidFill>
                          <a:effectLst/>
                          <a:latin typeface="+mn-lt"/>
                          <a:ea typeface="+mn-ea"/>
                          <a:cs typeface="+mn-cs"/>
                        </a:rPr>
                        <a:t>30% Black women Owned entities</a:t>
                      </a:r>
                      <a:endParaRPr lang="en-US" sz="1400" b="0" i="0" u="none" strike="noStrike" kern="1200" dirty="0">
                        <a:solidFill>
                          <a:schemeClr val="tx1"/>
                        </a:solidFill>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l" defTabSz="779173" rtl="0" eaLnBrk="0" fontAlgn="base" latinLnBrk="0" hangingPunct="0">
                        <a:lnSpc>
                          <a:spcPct val="150000"/>
                        </a:lnSpc>
                        <a:spcBef>
                          <a:spcPts val="0"/>
                        </a:spcBef>
                        <a:spcAft>
                          <a:spcPts val="1000"/>
                        </a:spcAft>
                      </a:pPr>
                      <a:r>
                        <a:rPr lang="en-GB" sz="1400" b="0" i="0" u="none" strike="noStrike" kern="1200" dirty="0">
                          <a:solidFill>
                            <a:srgbClr val="000000"/>
                          </a:solidFill>
                          <a:effectLst/>
                          <a:latin typeface="+mn-lt"/>
                          <a:ea typeface="+mn-ea"/>
                          <a:cs typeface="+mn-cs"/>
                        </a:rPr>
                        <a:t>(1) B-BBEE Certificate / Sworn-Affidavit / B B-BBEE CIPC Certificate (in case of JV, a consolidated B-BBEE scorecard will be accepted) as per DTIC guideline.</a:t>
                      </a:r>
                      <a:endParaRPr lang="en-US" sz="1400" b="0" i="0" u="none" strike="noStrike" kern="1200" dirty="0">
                        <a:solidFill>
                          <a:srgbClr val="000000"/>
                        </a:solidFill>
                        <a:effectLst/>
                        <a:latin typeface="+mn-lt"/>
                        <a:ea typeface="+mn-ea"/>
                        <a:cs typeface="+mn-cs"/>
                      </a:endParaRPr>
                    </a:p>
                    <a:p>
                      <a:pPr marL="0" marR="0" algn="l" defTabSz="779173" rtl="0" eaLnBrk="0" fontAlgn="base" latinLnBrk="0" hangingPunct="0">
                        <a:lnSpc>
                          <a:spcPct val="150000"/>
                        </a:lnSpc>
                        <a:spcBef>
                          <a:spcPts val="0"/>
                        </a:spcBef>
                        <a:spcAft>
                          <a:spcPts val="1000"/>
                        </a:spcAft>
                      </a:pPr>
                      <a:r>
                        <a:rPr lang="en-GB" sz="1400" b="0" i="0" u="none" strike="noStrike" kern="1200" dirty="0">
                          <a:solidFill>
                            <a:srgbClr val="000000"/>
                          </a:solidFill>
                          <a:effectLst/>
                          <a:latin typeface="+mn-lt"/>
                          <a:ea typeface="+mn-ea"/>
                          <a:cs typeface="+mn-cs"/>
                        </a:rPr>
                        <a:t>(2) Certified copy of ID Documents of the Owners.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8E7"/>
                    </a:solidFill>
                  </a:tcPr>
                </a:tc>
                <a:extLst>
                  <a:ext uri="{0D108BD9-81ED-4DB2-BD59-A6C34878D82A}">
                    <a16:rowId xmlns:a16="http://schemas.microsoft.com/office/drawing/2014/main" val="784388437"/>
                  </a:ext>
                </a:extLst>
              </a:tr>
              <a:tr h="1156952">
                <a:tc>
                  <a:txBody>
                    <a:bodyPr/>
                    <a:lstStyle/>
                    <a:p>
                      <a:pPr lvl="0" algn="l">
                        <a:lnSpc>
                          <a:spcPct val="100000"/>
                        </a:lnSpc>
                        <a:spcBef>
                          <a:spcPts val="0"/>
                        </a:spcBef>
                        <a:spcAft>
                          <a:spcPts val="0"/>
                        </a:spcAft>
                        <a:buNone/>
                      </a:pPr>
                      <a:r>
                        <a:rPr lang="en-US" sz="1400" b="0" kern="1200" dirty="0">
                          <a:solidFill>
                            <a:schemeClr val="tx1"/>
                          </a:solidFill>
                          <a:effectLst/>
                          <a:latin typeface="+mn-lt"/>
                          <a:ea typeface="+mn-ea"/>
                          <a:cs typeface="+mn-cs"/>
                        </a:rPr>
                        <a:t>EME or QSE 51% Black Owned Entities</a:t>
                      </a:r>
                      <a:endParaRPr lang="en-ZA" sz="1400" b="0" i="0" u="none" strike="noStrike" kern="1200" noProof="0" dirty="0">
                        <a:solidFill>
                          <a:schemeClr val="tx1"/>
                        </a:solidFill>
                        <a:effectLst/>
                        <a:latin typeface="+mn-lt"/>
                      </a:endParaRPr>
                    </a:p>
                  </a:txBody>
                  <a:tcPr marL="68580" marR="68580" marT="9524" marB="0" anchor="ctr">
                    <a:lnL w="12700">
                      <a:solidFill>
                        <a:srgbClr val="FFFFFF"/>
                      </a:solidFill>
                    </a:lnL>
                    <a:lnR w="12700">
                      <a:solidFill>
                        <a:srgbClr val="FFFFFF"/>
                      </a:solidFill>
                    </a:lnR>
                    <a:lnT w="12700">
                      <a:solidFill>
                        <a:srgbClr val="FFFFFF"/>
                      </a:solidFill>
                    </a:lnT>
                    <a:lnB w="12700">
                      <a:solidFill>
                        <a:srgbClr val="FFFFFF"/>
                      </a:solidFill>
                    </a:lnB>
                    <a:solidFill>
                      <a:schemeClr val="accent1">
                        <a:lumMod val="60000"/>
                        <a:lumOff val="40000"/>
                      </a:schemeClr>
                    </a:solidFill>
                  </a:tcPr>
                </a:tc>
                <a:tc>
                  <a:txBody>
                    <a:bodyPr/>
                    <a:lstStyle/>
                    <a:p>
                      <a:pPr marL="342900" marR="0" indent="-342900" algn="l" defTabSz="779173" rtl="0" eaLnBrk="0" fontAlgn="base" latinLnBrk="0" hangingPunct="0">
                        <a:lnSpc>
                          <a:spcPct val="150000"/>
                        </a:lnSpc>
                        <a:spcBef>
                          <a:spcPts val="0"/>
                        </a:spcBef>
                        <a:spcAft>
                          <a:spcPts val="1000"/>
                        </a:spcAft>
                        <a:buAutoNum type="arabicParenR"/>
                      </a:pPr>
                      <a:r>
                        <a:rPr lang="en-GB" sz="1400" b="0" i="0" u="none" strike="noStrike" kern="1200" dirty="0">
                          <a:solidFill>
                            <a:srgbClr val="000000"/>
                          </a:solidFill>
                          <a:effectLst/>
                          <a:latin typeface="+mn-lt"/>
                          <a:ea typeface="+mn-ea"/>
                          <a:cs typeface="+mn-cs"/>
                        </a:rPr>
                        <a:t>Audited Annual Financial.</a:t>
                      </a:r>
                    </a:p>
                    <a:p>
                      <a:pPr marL="342900" marR="0" indent="-342900" algn="l" defTabSz="779173" rtl="0" eaLnBrk="0" fontAlgn="base" latinLnBrk="0" hangingPunct="0">
                        <a:lnSpc>
                          <a:spcPct val="150000"/>
                        </a:lnSpc>
                        <a:spcBef>
                          <a:spcPts val="0"/>
                        </a:spcBef>
                        <a:spcAft>
                          <a:spcPts val="1000"/>
                        </a:spcAft>
                        <a:buAutoNum type="arabicParenR"/>
                      </a:pPr>
                      <a:r>
                        <a:rPr lang="en-GB" sz="1400" b="0" i="0" u="none" strike="noStrike" kern="1200" dirty="0">
                          <a:solidFill>
                            <a:srgbClr val="000000"/>
                          </a:solidFill>
                          <a:effectLst/>
                          <a:latin typeface="+mn-lt"/>
                          <a:ea typeface="+mn-ea"/>
                          <a:cs typeface="+mn-cs"/>
                        </a:rPr>
                        <a:t>B-BBEE Certificate/Sworn- Affidavit / CIPC B-BBEE Certificate</a:t>
                      </a:r>
                    </a:p>
                  </a:txBody>
                  <a:tcPr marL="68580" marR="68580" marT="9524" marB="0" anchor="ctr">
                    <a:lnL w="12700">
                      <a:solidFill>
                        <a:srgbClr val="FFFFFF"/>
                      </a:solidFill>
                    </a:lnL>
                    <a:lnR w="12700">
                      <a:solidFill>
                        <a:srgbClr val="FFFFFF"/>
                      </a:solidFill>
                    </a:lnR>
                    <a:lnT w="12700">
                      <a:solidFill>
                        <a:srgbClr val="FFFFFF"/>
                      </a:solidFill>
                    </a:lnT>
                    <a:lnB w="12700">
                      <a:solidFill>
                        <a:srgbClr val="FFFFFF"/>
                      </a:solidFill>
                    </a:lnB>
                    <a:solidFill>
                      <a:srgbClr val="F7E8E7"/>
                    </a:solidFill>
                  </a:tcPr>
                </a:tc>
                <a:extLst>
                  <a:ext uri="{0D108BD9-81ED-4DB2-BD59-A6C34878D82A}">
                    <a16:rowId xmlns:a16="http://schemas.microsoft.com/office/drawing/2014/main" val="1439772794"/>
                  </a:ext>
                </a:extLst>
              </a:tr>
            </a:tbl>
          </a:graphicData>
        </a:graphic>
      </p:graphicFrame>
      <p:sp>
        <p:nvSpPr>
          <p:cNvPr id="2" name="TextBox 1">
            <a:extLst>
              <a:ext uri="{FF2B5EF4-FFF2-40B4-BE49-F238E27FC236}">
                <a16:creationId xmlns:a16="http://schemas.microsoft.com/office/drawing/2014/main" id="{499CAA26-DD05-C424-C4A3-D12827FAE865}"/>
              </a:ext>
            </a:extLst>
          </p:cNvPr>
          <p:cNvSpPr txBox="1"/>
          <p:nvPr/>
        </p:nvSpPr>
        <p:spPr>
          <a:xfrm>
            <a:off x="455919" y="1234696"/>
            <a:ext cx="106509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b="1" dirty="0"/>
              <a:t>In terms of Transnet Preferential Procurement Policy (TPPP) and Procurement Manuals, preference points must be awarded to a bidder for providing evidence in accordance with the table below:</a:t>
            </a:r>
            <a:r>
              <a:rPr lang="en-US" sz="2000" b="1" dirty="0"/>
              <a:t> </a:t>
            </a:r>
            <a:endParaRPr lang="en-US" sz="2000" dirty="0">
              <a:ea typeface="Tahoma"/>
              <a:cs typeface="Tahoma"/>
            </a:endParaRPr>
          </a:p>
        </p:txBody>
      </p:sp>
      <p:sp>
        <p:nvSpPr>
          <p:cNvPr id="5" name="TextBox 4">
            <a:extLst>
              <a:ext uri="{FF2B5EF4-FFF2-40B4-BE49-F238E27FC236}">
                <a16:creationId xmlns:a16="http://schemas.microsoft.com/office/drawing/2014/main" id="{ECB34B17-4BBC-E56B-1E2D-9DA5A9F6C1AA}"/>
              </a:ext>
            </a:extLst>
          </p:cNvPr>
          <p:cNvSpPr txBox="1"/>
          <p:nvPr/>
        </p:nvSpPr>
        <p:spPr>
          <a:xfrm>
            <a:off x="451428" y="6077469"/>
            <a:ext cx="10655294" cy="523220"/>
          </a:xfrm>
          <a:prstGeom prst="rect">
            <a:avLst/>
          </a:prstGeom>
          <a:noFill/>
        </p:spPr>
        <p:txBody>
          <a:bodyPr wrap="square">
            <a:spAutoFit/>
          </a:bodyPr>
          <a:lstStyle/>
          <a:p>
            <a:r>
              <a:rPr lang="en-US" sz="1400" b="1" dirty="0"/>
              <a:t>Note: Tenderers who fail to submit acceptable evidence for specific goals applicable in will be allocated zero (0) preference points.</a:t>
            </a:r>
          </a:p>
        </p:txBody>
      </p:sp>
    </p:spTree>
    <p:extLst>
      <p:ext uri="{BB962C8B-B14F-4D97-AF65-F5344CB8AC3E}">
        <p14:creationId xmlns:p14="http://schemas.microsoft.com/office/powerpoint/2010/main" val="2638384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SWORN AFFIDAVIT </a:t>
            </a:r>
          </a:p>
        </p:txBody>
      </p:sp>
      <p:pic>
        <p:nvPicPr>
          <p:cNvPr id="2" name="Picture 1">
            <a:extLst>
              <a:ext uri="{FF2B5EF4-FFF2-40B4-BE49-F238E27FC236}">
                <a16:creationId xmlns:a16="http://schemas.microsoft.com/office/drawing/2014/main" id="{B3645DDD-76F7-5EC2-6F8B-9CD395C2D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047" y="1100976"/>
            <a:ext cx="9757905" cy="5535482"/>
          </a:xfrm>
          <a:prstGeom prst="rect">
            <a:avLst/>
          </a:prstGeom>
        </p:spPr>
      </p:pic>
    </p:spTree>
    <p:extLst>
      <p:ext uri="{BB962C8B-B14F-4D97-AF65-F5344CB8AC3E}">
        <p14:creationId xmlns:p14="http://schemas.microsoft.com/office/powerpoint/2010/main" val="321268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dirty="0"/>
              <a:t>VALID CIPC B-BBEE CERTIFICATE </a:t>
            </a:r>
          </a:p>
        </p:txBody>
      </p:sp>
      <p:pic>
        <p:nvPicPr>
          <p:cNvPr id="3" name="Picture 2">
            <a:extLst>
              <a:ext uri="{FF2B5EF4-FFF2-40B4-BE49-F238E27FC236}">
                <a16:creationId xmlns:a16="http://schemas.microsoft.com/office/drawing/2014/main" id="{A63FA5DB-1020-91AA-BB91-A963A3C5F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14" y="1279357"/>
            <a:ext cx="10496572" cy="5357101"/>
          </a:xfrm>
          <a:prstGeom prst="rect">
            <a:avLst/>
          </a:prstGeom>
        </p:spPr>
      </p:pic>
    </p:spTree>
    <p:extLst>
      <p:ext uri="{BB962C8B-B14F-4D97-AF65-F5344CB8AC3E}">
        <p14:creationId xmlns:p14="http://schemas.microsoft.com/office/powerpoint/2010/main" val="2955682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CERTIFICATE </a:t>
            </a:r>
          </a:p>
        </p:txBody>
      </p:sp>
      <p:pic>
        <p:nvPicPr>
          <p:cNvPr id="2" name="Picture 1">
            <a:extLst>
              <a:ext uri="{FF2B5EF4-FFF2-40B4-BE49-F238E27FC236}">
                <a16:creationId xmlns:a16="http://schemas.microsoft.com/office/drawing/2014/main" id="{08EC41C8-4A87-98CF-2C69-EE297EFC0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42" y="1249035"/>
            <a:ext cx="10734515" cy="5387423"/>
          </a:xfrm>
          <a:prstGeom prst="rect">
            <a:avLst/>
          </a:prstGeom>
        </p:spPr>
      </p:pic>
    </p:spTree>
    <p:extLst>
      <p:ext uri="{BB962C8B-B14F-4D97-AF65-F5344CB8AC3E}">
        <p14:creationId xmlns:p14="http://schemas.microsoft.com/office/powerpoint/2010/main" val="2337950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523982" y="2768355"/>
            <a:ext cx="10227145"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t>Technical Presentation - Nokusa</a:t>
            </a:r>
            <a:b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477878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dirty="0"/>
              <a:t>SCOPE OF WORK</a:t>
            </a:r>
            <a:endParaRPr lang="en-US" dirty="0"/>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764725" y="955498"/>
            <a:ext cx="10822684" cy="5435028"/>
          </a:xfrm>
        </p:spPr>
        <p:txBody>
          <a:bodyPr lIns="91440" tIns="45720" rIns="91440" bIns="45720" anchor="t"/>
          <a:lstStyle/>
          <a:p>
            <a:pPr marL="0" marR="361315" indent="0" algn="l"/>
            <a:r>
              <a:rPr lang="en-ZA" dirty="0">
                <a:solidFill>
                  <a:schemeClr val="tx1"/>
                </a:solidFill>
                <a:latin typeface="Apex New Book"/>
                <a:cs typeface="Tahoma"/>
              </a:rPr>
              <a:t>The overview of the scope entails, but not limited to:</a:t>
            </a:r>
            <a:endParaRPr lang="en-US" dirty="0">
              <a:solidFill>
                <a:schemeClr val="tx1"/>
              </a:solidFill>
              <a:latin typeface="Apex New Book"/>
              <a:cs typeface="Tahoma"/>
            </a:endParaRPr>
          </a:p>
          <a:p>
            <a:pPr marL="0" marR="361315" indent="0" algn="l"/>
            <a:r>
              <a:rPr lang="en-ZA" b="1" dirty="0">
                <a:solidFill>
                  <a:schemeClr val="tx1"/>
                </a:solidFill>
                <a:latin typeface="+mj-lt"/>
                <a:cs typeface="Tahoma"/>
              </a:rPr>
              <a:t>Employer’s Objectives:</a:t>
            </a:r>
          </a:p>
          <a:p>
            <a:pPr marL="0" marR="361315" indent="0" algn="l"/>
            <a:endParaRPr lang="en-ZA" b="1" dirty="0">
              <a:solidFill>
                <a:schemeClr val="tx1"/>
              </a:solidFill>
              <a:latin typeface="+mj-lt"/>
              <a:cs typeface="Tahoma"/>
            </a:endParaRPr>
          </a:p>
          <a:p>
            <a:pPr marL="342900" marR="0" lvl="0" indent="-342900" algn="just">
              <a:lnSpc>
                <a:spcPct val="115000"/>
              </a:lnSpc>
              <a:spcBef>
                <a:spcPts val="0"/>
              </a:spcBef>
              <a:spcAft>
                <a:spcPts val="0"/>
              </a:spcAft>
              <a:buFont typeface="Symbol" panose="05050102010706020507" pitchFamily="18" charset="2"/>
              <a:buChar char=""/>
            </a:pPr>
            <a:r>
              <a:rPr lang="en-US" sz="2400" dirty="0">
                <a:solidFill>
                  <a:schemeClr val="tx1"/>
                </a:solidFill>
                <a:effectLst/>
                <a:latin typeface="+mn-lt"/>
                <a:ea typeface="Times New Roman" panose="02020603050405020304" pitchFamily="18" charset="0"/>
                <a:cs typeface="Times New Roman" panose="02020603050405020304" pitchFamily="18" charset="0"/>
              </a:rPr>
              <a:t>The Employer’s objectives are, The Employer, Transnet National Ports Authority, requires the Work comprising the maintenance of renovations or maintenance of Marine Services Building at Point precinct in the Port of Durban. The Employer intends to appoint a Contractor to provide maintenance as per Employer‘s specifications.</a:t>
            </a:r>
          </a:p>
          <a:p>
            <a:pPr marL="342900" marR="0" lvl="0" indent="-342900" algn="just">
              <a:lnSpc>
                <a:spcPct val="115000"/>
              </a:lnSpc>
              <a:spcBef>
                <a:spcPts val="0"/>
              </a:spcBef>
              <a:spcAft>
                <a:spcPts val="0"/>
              </a:spcAft>
              <a:buFont typeface="Symbol" panose="05050102010706020507" pitchFamily="18" charset="2"/>
              <a:buChar char=""/>
            </a:pPr>
            <a:endParaRPr lang="en-US" sz="2400" dirty="0">
              <a:solidFill>
                <a:schemeClr val="tx1"/>
              </a:solidFill>
              <a:latin typeface="+mn-lt"/>
              <a:ea typeface="Times New Roman" panose="02020603050405020304" pitchFamily="18"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sz="2400" dirty="0">
                <a:solidFill>
                  <a:schemeClr val="tx1"/>
                </a:solidFill>
                <a:effectLst/>
                <a:latin typeface="+mn-lt"/>
                <a:ea typeface="Times New Roman" panose="02020603050405020304" pitchFamily="18" charset="0"/>
                <a:cs typeface="Times New Roman" panose="02020603050405020304" pitchFamily="18" charset="0"/>
              </a:rPr>
              <a:t>Details as per C3 Works information.</a:t>
            </a:r>
          </a:p>
          <a:p>
            <a:pPr algn="l"/>
            <a:endParaRPr lang="en-US" dirty="0"/>
          </a:p>
        </p:txBody>
      </p:sp>
    </p:spTree>
    <p:extLst>
      <p:ext uri="{BB962C8B-B14F-4D97-AF65-F5344CB8AC3E}">
        <p14:creationId xmlns:p14="http://schemas.microsoft.com/office/powerpoint/2010/main" val="1754492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a:solidFill>
                  <a:schemeClr val="bg1"/>
                </a:solidFill>
              </a:rPr>
              <a:t>Thank you</a:t>
            </a:r>
            <a:endParaRPr lang="en-US" sz="400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3.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302</TotalTime>
  <Words>1081</Words>
  <Application>Microsoft Office PowerPoint</Application>
  <PresentationFormat>Widescreen</PresentationFormat>
  <Paragraphs>131</Paragraphs>
  <Slides>20</Slides>
  <Notes>2</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20</vt:i4>
      </vt:variant>
    </vt:vector>
  </HeadingPairs>
  <TitlesOfParts>
    <vt:vector size="34" baseType="lpstr">
      <vt:lpstr>Apex New Bold</vt:lpstr>
      <vt:lpstr>Apex New Book</vt:lpstr>
      <vt:lpstr>Apex New Heavy</vt:lpstr>
      <vt:lpstr>Apex New Medium</vt:lpstr>
      <vt:lpstr>Apex New Medium Italic</vt:lpstr>
      <vt:lpstr>Arial</vt:lpstr>
      <vt:lpstr>Arial MT</vt:lpstr>
      <vt:lpstr>Calibri</vt:lpstr>
      <vt:lpstr>Symbol</vt:lpstr>
      <vt:lpstr>Tahoma</vt:lpstr>
      <vt:lpstr>Wingdings</vt:lpstr>
      <vt:lpstr>1_TEMPLATE MASTER</vt:lpstr>
      <vt:lpstr>1_TEMPLATE MASTER</vt:lpstr>
      <vt:lpstr>think-cell Slide</vt:lpstr>
      <vt:lpstr>FOR THE RENOVATIONS TO MARINE SERVICES MESS AND ABLUTION REFURBISHMENT BUILDING AT POINT PRECINCT</vt:lpstr>
      <vt:lpstr>Contents</vt:lpstr>
      <vt:lpstr>PowerPoint Presentation</vt:lpstr>
      <vt:lpstr>PROJECT BACKGROUND</vt:lpstr>
      <vt:lpstr>PowerPoint Presentation</vt:lpstr>
      <vt:lpstr>COMMERCIAL REQUIREMENTS</vt:lpstr>
      <vt:lpstr>TENDERING PROCEDURES</vt:lpstr>
      <vt:lpstr>TENDERING PROCEDURES (Continued)</vt:lpstr>
      <vt:lpstr>TENDERING PROCEDURES (Eligibility Criteria)</vt:lpstr>
      <vt:lpstr>TENDERING PROCEDURES (Eligibility Criteria Continued)</vt:lpstr>
      <vt:lpstr>CONTRACT DATA</vt:lpstr>
      <vt:lpstr>PowerPoint Presentation</vt:lpstr>
      <vt:lpstr>TRANSNET PREFERENTIAL PROCUREMENT POLICY SPECIFIC GOALS</vt:lpstr>
      <vt:lpstr>EVIDENCE REQUIRED FOR CLAIMING SPECIFIC GOALS</vt:lpstr>
      <vt:lpstr>VALID B-BBEE SWORN AFFIDAVIT </vt:lpstr>
      <vt:lpstr>VALID CIPC B-BBEE CERTIFICATE </vt:lpstr>
      <vt:lpstr>VALID B-BBEE CERTIFICATE </vt:lpstr>
      <vt:lpstr>PowerPoint Presentation</vt:lpstr>
      <vt:lpstr>SCOPE OF WORK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Hlengiwa Dlamini   [Transnet NPA DBN]</cp:lastModifiedBy>
  <cp:revision>27</cp:revision>
  <cp:lastPrinted>2020-07-17T12:09:20Z</cp:lastPrinted>
  <dcterms:created xsi:type="dcterms:W3CDTF">2020-05-19T16:46:16Z</dcterms:created>
  <dcterms:modified xsi:type="dcterms:W3CDTF">2025-08-27T13:47:32Z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2025-07-21T13:00:27Z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e787bb5a-39f3-4a7c-ace2-2748b807fda4</vt:lpwstr>
  </property>
  <property fmtid="{D5CDD505-2E9C-101B-9397-08002B2CF9AE}" pid="10" name="MSIP_Label_58cf86ee-526f-4536-9daf-d1ee8064d50e_ContentBits">
    <vt:lpwstr>0</vt:lpwstr>
  </property>
  <property fmtid="{D5CDD505-2E9C-101B-9397-08002B2CF9AE}" pid="11" name="MSIP_Label_58cf86ee-526f-4536-9daf-d1ee8064d50e_Tag">
    <vt:lpwstr>10, 3, 0, 1</vt:lpwstr>
  </property>
</Properties>
</file>