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20"/>
  </p:notesMasterIdLst>
  <p:sldIdLst>
    <p:sldId id="308" r:id="rId7"/>
    <p:sldId id="279" r:id="rId8"/>
    <p:sldId id="280" r:id="rId9"/>
    <p:sldId id="319" r:id="rId10"/>
    <p:sldId id="309" r:id="rId11"/>
    <p:sldId id="310" r:id="rId12"/>
    <p:sldId id="312" r:id="rId13"/>
    <p:sldId id="317" r:id="rId14"/>
    <p:sldId id="318" r:id="rId15"/>
    <p:sldId id="314" r:id="rId16"/>
    <p:sldId id="315" r:id="rId17"/>
    <p:sldId id="316" r:id="rId18"/>
    <p:sldId id="298"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 id="{9D16AC8E-CDBD-8501-7DEA-0F116E627317}" name="Mushayi Mudzielwana" initials="MM" userId="S::MudzieM@eskom.co.za::89c1dc6b-64d8-4211-ac04-f23bbbc520c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D6F661-B511-429E-95A5-E01A183996B2}" v="4" dt="2025-10-23T14:40:22.9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2025/10/30</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7.bin"/><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oleObject" Target="file:///C:\Users\MudzieM\OneDrive%20-%20Eskom%20Holdings%20SOC%20Ltd\Documents\New%20GCD\Procurement\Environmental%20Resources\Evaluations\Technical\Technical%20evaluation%20criteria%20final.xls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a:xfrm>
            <a:off x="4114800" y="1209041"/>
            <a:ext cx="7620939" cy="1127760"/>
          </a:xfrm>
        </p:spPr>
        <p:txBody>
          <a:bodyPr>
            <a:normAutofit/>
          </a:bodyPr>
          <a:lstStyle/>
          <a:p>
            <a:r>
              <a:rPr lang="en-US" dirty="0"/>
              <a:t>Technical Clarification _ Environmental Services Provider Tender</a:t>
            </a:r>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endParaRPr lang="en-US" dirty="0"/>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28 October 2025</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normAutofit fontScale="92500" lnSpcReduction="20000"/>
          </a:bodyPr>
          <a:lstStyle/>
          <a:p>
            <a:pPr algn="just" fontAlgn="base">
              <a:spcBef>
                <a:spcPct val="0"/>
              </a:spcBef>
              <a:spcAft>
                <a:spcPct val="0"/>
              </a:spcAft>
              <a:buFont typeface="Arial" panose="020B0604020202020204" pitchFamily="34" charset="0"/>
              <a:buChar char="•"/>
              <a:defRPr/>
            </a:pPr>
            <a:r>
              <a:rPr lang="en-ZA" sz="2400" dirty="0"/>
              <a:t>Eskom‘s business has impact on the environment both positively and negatively</a:t>
            </a:r>
          </a:p>
          <a:p>
            <a:pPr marL="0" indent="0" algn="just" fontAlgn="base">
              <a:spcBef>
                <a:spcPct val="0"/>
              </a:spcBef>
              <a:spcAft>
                <a:spcPct val="0"/>
              </a:spcAft>
              <a:buNone/>
              <a:defRPr/>
            </a:pPr>
            <a:endParaRPr lang="en-ZA" sz="2400" dirty="0"/>
          </a:p>
          <a:p>
            <a:pPr algn="just" fontAlgn="base">
              <a:spcBef>
                <a:spcPct val="0"/>
              </a:spcBef>
              <a:spcAft>
                <a:spcPct val="0"/>
              </a:spcAft>
              <a:buFont typeface="Arial" panose="020B0604020202020204" pitchFamily="34" charset="0"/>
              <a:buChar char="•"/>
              <a:defRPr/>
            </a:pPr>
            <a:r>
              <a:rPr lang="en-ZA" sz="2400" dirty="0"/>
              <a:t>Eskom’s aim to reduce its environmental footprint. In so doing it minimise negative environmental impact and reputational implications.</a:t>
            </a:r>
          </a:p>
          <a:p>
            <a:pPr marL="0" indent="0" algn="just" fontAlgn="base">
              <a:spcBef>
                <a:spcPct val="0"/>
              </a:spcBef>
              <a:spcAft>
                <a:spcPct val="0"/>
              </a:spcAft>
              <a:buNone/>
              <a:defRPr/>
            </a:pPr>
            <a:endParaRPr lang="en-ZA" sz="2400" dirty="0"/>
          </a:p>
          <a:p>
            <a:pPr algn="just" fontAlgn="base">
              <a:spcBef>
                <a:spcPct val="0"/>
              </a:spcBef>
              <a:spcAft>
                <a:spcPct val="0"/>
              </a:spcAft>
              <a:buFont typeface="Arial" panose="020B0604020202020204" pitchFamily="34" charset="0"/>
              <a:buChar char="•"/>
              <a:defRPr/>
            </a:pPr>
            <a:r>
              <a:rPr lang="en-ZA" sz="2400" dirty="0"/>
              <a:t>Certified in terms of ISO 14001 and the Policy governs principles and rules to fulfil Eskom’s commitment to people and the environment  </a:t>
            </a:r>
          </a:p>
          <a:p>
            <a:pPr algn="just" fontAlgn="base">
              <a:spcBef>
                <a:spcPct val="0"/>
              </a:spcBef>
              <a:spcAft>
                <a:spcPct val="0"/>
              </a:spcAft>
              <a:buFont typeface="Arial" panose="020B0604020202020204" pitchFamily="34" charset="0"/>
              <a:buChar char="•"/>
              <a:defRPr/>
            </a:pPr>
            <a:endParaRPr lang="en-ZA" altLang="en-US" sz="2400" dirty="0"/>
          </a:p>
          <a:p>
            <a:pPr algn="just" fontAlgn="base">
              <a:spcBef>
                <a:spcPct val="0"/>
              </a:spcBef>
              <a:spcAft>
                <a:spcPct val="0"/>
              </a:spcAft>
              <a:buFont typeface="Arial" panose="020B0604020202020204" pitchFamily="34" charset="0"/>
              <a:buChar char="•"/>
              <a:defRPr/>
            </a:pPr>
            <a:r>
              <a:rPr lang="en-ZA" altLang="en-US" sz="2400" dirty="0"/>
              <a:t>Group Capital Division (GCD) key roles - construction and refurbishment of infrastructure</a:t>
            </a:r>
          </a:p>
          <a:p>
            <a:pPr lvl="1" algn="just" fontAlgn="base">
              <a:spcBef>
                <a:spcPct val="0"/>
              </a:spcBef>
              <a:spcAft>
                <a:spcPct val="0"/>
              </a:spcAft>
              <a:buFont typeface="Wingdings" panose="05000000000000000000" pitchFamily="2" charset="2"/>
              <a:buChar char="ü"/>
              <a:defRPr/>
            </a:pPr>
            <a:endParaRPr lang="en-ZA" altLang="en-US" sz="2400" dirty="0"/>
          </a:p>
          <a:p>
            <a:pPr lvl="1" algn="just" fontAlgn="base">
              <a:spcBef>
                <a:spcPct val="0"/>
              </a:spcBef>
              <a:spcAft>
                <a:spcPct val="0"/>
              </a:spcAft>
              <a:buFont typeface="Wingdings" panose="05000000000000000000" pitchFamily="2" charset="2"/>
              <a:buChar char="ü"/>
              <a:defRPr/>
            </a:pPr>
            <a:r>
              <a:rPr lang="en-ZA" altLang="en-US" sz="2400" dirty="0"/>
              <a:t>New built</a:t>
            </a:r>
          </a:p>
          <a:p>
            <a:pPr lvl="1" algn="just" fontAlgn="base">
              <a:spcBef>
                <a:spcPct val="0"/>
              </a:spcBef>
              <a:spcAft>
                <a:spcPct val="0"/>
              </a:spcAft>
              <a:buFont typeface="Wingdings" panose="05000000000000000000" pitchFamily="2" charset="2"/>
              <a:buChar char="ü"/>
              <a:defRPr/>
            </a:pPr>
            <a:r>
              <a:rPr lang="en-ZA" altLang="en-US" sz="2400" dirty="0"/>
              <a:t>Ash Disposal Facilities (ADFs)</a:t>
            </a:r>
          </a:p>
          <a:p>
            <a:pPr lvl="1" algn="just" fontAlgn="base">
              <a:spcBef>
                <a:spcPct val="0"/>
              </a:spcBef>
              <a:spcAft>
                <a:spcPct val="0"/>
              </a:spcAft>
              <a:buFont typeface="Wingdings" panose="05000000000000000000" pitchFamily="2" charset="2"/>
              <a:buChar char="ü"/>
              <a:defRPr/>
            </a:pPr>
            <a:r>
              <a:rPr lang="en-ZA" altLang="en-US" sz="2400" dirty="0"/>
              <a:t>Gas facilities</a:t>
            </a:r>
          </a:p>
          <a:p>
            <a:pPr lvl="1" algn="just" fontAlgn="base">
              <a:spcBef>
                <a:spcPct val="0"/>
              </a:spcBef>
              <a:spcAft>
                <a:spcPct val="0"/>
              </a:spcAft>
              <a:buFont typeface="Wingdings" panose="05000000000000000000" pitchFamily="2" charset="2"/>
              <a:buChar char="ü"/>
              <a:defRPr/>
            </a:pPr>
            <a:r>
              <a:rPr lang="en-ZA" altLang="en-US" sz="2400" dirty="0"/>
              <a:t>Pump Storage Schemes</a:t>
            </a:r>
          </a:p>
          <a:p>
            <a:pPr lvl="1" algn="just" fontAlgn="base">
              <a:spcBef>
                <a:spcPct val="0"/>
              </a:spcBef>
              <a:spcAft>
                <a:spcPct val="0"/>
              </a:spcAft>
              <a:buFont typeface="Wingdings" panose="05000000000000000000" pitchFamily="2" charset="2"/>
              <a:buChar char="ü"/>
              <a:defRPr/>
            </a:pPr>
            <a:r>
              <a:rPr lang="en-ZA" altLang="en-US" sz="2400" dirty="0"/>
              <a:t>Battery Storages</a:t>
            </a:r>
          </a:p>
          <a:p>
            <a:pPr lvl="1" algn="just" fontAlgn="base">
              <a:spcBef>
                <a:spcPct val="0"/>
              </a:spcBef>
              <a:spcAft>
                <a:spcPct val="0"/>
              </a:spcAft>
              <a:buFont typeface="Wingdings" panose="05000000000000000000" pitchFamily="2" charset="2"/>
              <a:buChar char="ü"/>
              <a:defRPr/>
            </a:pPr>
            <a:r>
              <a:rPr lang="en-ZA" altLang="en-US" sz="2400" dirty="0"/>
              <a:t>etc</a:t>
            </a:r>
          </a:p>
          <a:p>
            <a:pPr algn="just" fontAlgn="base">
              <a:spcBef>
                <a:spcPct val="0"/>
              </a:spcBef>
              <a:spcAft>
                <a:spcPct val="0"/>
              </a:spcAft>
              <a:buFont typeface="Arial" panose="020B0604020202020204" pitchFamily="34" charset="0"/>
              <a:buChar char="•"/>
              <a:defRPr/>
            </a:pPr>
            <a:endParaRPr lang="en-ZA" altLang="en-US" sz="2400" dirty="0"/>
          </a:p>
          <a:p>
            <a:pPr algn="just" fontAlgn="base">
              <a:spcBef>
                <a:spcPct val="0"/>
              </a:spcBef>
              <a:spcAft>
                <a:spcPct val="0"/>
              </a:spcAft>
              <a:buFont typeface="Arial" panose="020B0604020202020204" pitchFamily="34" charset="0"/>
              <a:buChar char="•"/>
              <a:defRPr/>
            </a:pPr>
            <a:r>
              <a:rPr lang="en-ZA" altLang="en-US" sz="2400" dirty="0"/>
              <a:t>Environmental Permits &amp; licenses</a:t>
            </a:r>
            <a:endParaRPr lang="en-ZA" sz="2400"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lnSpcReduction="10000"/>
          </a:bodyPr>
          <a:lstStyle/>
          <a:p>
            <a:pPr marL="0" indent="0">
              <a:buNone/>
            </a:pPr>
            <a:r>
              <a:rPr lang="en-ZA" sz="2400" dirty="0"/>
              <a:t>NB//Detailed Scope of Work attached with the tender, for more information</a:t>
            </a:r>
          </a:p>
          <a:p>
            <a:pPr marL="0" indent="0">
              <a:buNone/>
            </a:pPr>
            <a:endParaRPr lang="en-ZA" sz="2400" dirty="0"/>
          </a:p>
          <a:p>
            <a:pPr>
              <a:buFont typeface="Arial" panose="020B0604020202020204" pitchFamily="34" charset="0"/>
              <a:buChar char="•"/>
            </a:pPr>
            <a:r>
              <a:rPr lang="en-ZA" sz="2400" dirty="0"/>
              <a:t>Environmental Services Provider to integrate with the GCD teams to provide environmental management and compliance services for infrastructure construction projects across GCD. </a:t>
            </a:r>
          </a:p>
          <a:p>
            <a:pPr>
              <a:buFont typeface="Arial" panose="020B0604020202020204" pitchFamily="34" charset="0"/>
              <a:buChar char="•"/>
            </a:pPr>
            <a:r>
              <a:rPr lang="en-ZA" sz="2400" dirty="0"/>
              <a:t>Service provider to ensure that all environmental aspects of construction activities are managed in full compliance with South African environmental legislation, permit conditions, and best industry practices. </a:t>
            </a:r>
          </a:p>
          <a:p>
            <a:pPr>
              <a:buFont typeface="Arial" panose="020B0604020202020204" pitchFamily="34" charset="0"/>
              <a:buChar char="•"/>
            </a:pPr>
            <a:r>
              <a:rPr lang="en-ZA" sz="2400" dirty="0"/>
              <a:t>Environmental management services required are in two main categories namely: Generalised and Specialised services </a:t>
            </a:r>
          </a:p>
          <a:p>
            <a:pPr>
              <a:buFont typeface="Arial" panose="020B0604020202020204" pitchFamily="34" charset="0"/>
              <a:buChar char="•"/>
            </a:pPr>
            <a:r>
              <a:rPr lang="en-ZA" sz="2400" dirty="0"/>
              <a:t>A task order based approach - each task order will contain a specific scope of work for the provision of services. </a:t>
            </a:r>
          </a:p>
          <a:p>
            <a:pPr>
              <a:buFont typeface="Arial" panose="020B0604020202020204" pitchFamily="34" charset="0"/>
              <a:buChar char="•"/>
            </a:pPr>
            <a:r>
              <a:rPr lang="en-ZA" sz="2400" dirty="0"/>
              <a:t>Focus on skills and knowledge transfer </a:t>
            </a:r>
          </a:p>
          <a:p>
            <a:pPr marL="0" indent="0">
              <a:buNone/>
            </a:pPr>
            <a:endParaRPr lang="en-ZA" sz="2400" dirty="0"/>
          </a:p>
          <a:p>
            <a:endParaRPr lang="en-US"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of work </a:t>
            </a:r>
          </a:p>
        </p:txBody>
      </p:sp>
    </p:spTree>
    <p:extLst>
      <p:ext uri="{BB962C8B-B14F-4D97-AF65-F5344CB8AC3E}">
        <p14:creationId xmlns:p14="http://schemas.microsoft.com/office/powerpoint/2010/main" val="37989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C7450-ACD0-652C-ECC1-901C1F48285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C088AA-BFA6-B98F-D667-7EC42DB55BFE}"/>
              </a:ext>
            </a:extLst>
          </p:cNvPr>
          <p:cNvSpPr>
            <a:spLocks noGrp="1"/>
          </p:cNvSpPr>
          <p:nvPr>
            <p:ph idx="1"/>
          </p:nvPr>
        </p:nvSpPr>
        <p:spPr/>
        <p:txBody>
          <a:bodyPr>
            <a:normAutofit lnSpcReduction="10000"/>
          </a:bodyPr>
          <a:lstStyle/>
          <a:p>
            <a:pPr marL="0" indent="0" algn="just">
              <a:buNone/>
            </a:pPr>
            <a:r>
              <a:rPr lang="en-ZA" sz="2400" dirty="0"/>
              <a:t>Service provider is expected to</a:t>
            </a:r>
          </a:p>
          <a:p>
            <a:pPr algn="just">
              <a:buFont typeface="Arial" panose="020B0604020202020204" pitchFamily="34" charset="0"/>
              <a:buChar char="•"/>
            </a:pPr>
            <a:r>
              <a:rPr lang="en-ZA" sz="2400" dirty="0"/>
              <a:t>Assist with the review, gap analysis and recommendations to ensure environmental compliance with all applicable legislation, including but not limited to the National Environmental Management Act (NEMA), National Water Act, and relevant municipal by-laws. </a:t>
            </a:r>
          </a:p>
          <a:p>
            <a:pPr algn="just">
              <a:buFont typeface="Arial" panose="020B0604020202020204" pitchFamily="34" charset="0"/>
              <a:buChar char="•"/>
            </a:pPr>
            <a:r>
              <a:rPr lang="en-ZA" sz="2400" dirty="0"/>
              <a:t>Development and Implementation of an Environmental Management system that is ISO 14001 certifiable. </a:t>
            </a:r>
          </a:p>
          <a:p>
            <a:pPr algn="just">
              <a:buFont typeface="Arial" panose="020B0604020202020204" pitchFamily="34" charset="0"/>
              <a:buChar char="•"/>
            </a:pPr>
            <a:r>
              <a:rPr lang="en-ZA" sz="2400" dirty="0"/>
              <a:t>Assist GCD teams to mitigate environmental impacts during construction activities. </a:t>
            </a:r>
          </a:p>
          <a:p>
            <a:pPr algn="just">
              <a:buFont typeface="Arial" panose="020B0604020202020204" pitchFamily="34" charset="0"/>
              <a:buChar char="•"/>
            </a:pPr>
            <a:r>
              <a:rPr lang="en-ZA" sz="2400" dirty="0"/>
              <a:t>Support GCD in achieving environmental sustainability and regulatory compliance objectives. </a:t>
            </a:r>
          </a:p>
          <a:p>
            <a:pPr algn="just">
              <a:buFont typeface="Arial" panose="020B0604020202020204" pitchFamily="34" charset="0"/>
              <a:buChar char="•"/>
            </a:pPr>
            <a:r>
              <a:rPr lang="en-ZA" sz="2400" dirty="0"/>
              <a:t>Assist in maintaining good relationships with local communities and stakeholders through proper environmental management. </a:t>
            </a:r>
          </a:p>
          <a:p>
            <a:pPr marL="0" indent="0">
              <a:buNone/>
            </a:pPr>
            <a:endParaRPr lang="en-ZA" sz="2400" dirty="0"/>
          </a:p>
          <a:p>
            <a:endParaRPr lang="en-US" dirty="0"/>
          </a:p>
        </p:txBody>
      </p:sp>
      <p:sp>
        <p:nvSpPr>
          <p:cNvPr id="5" name="Slide Number Placeholder 5">
            <a:extLst>
              <a:ext uri="{FF2B5EF4-FFF2-40B4-BE49-F238E27FC236}">
                <a16:creationId xmlns:a16="http://schemas.microsoft.com/office/drawing/2014/main" id="{9ABE6CD5-865D-DD09-A9D8-BAB5657A73D3}"/>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2" name="Title 1">
            <a:extLst>
              <a:ext uri="{FF2B5EF4-FFF2-40B4-BE49-F238E27FC236}">
                <a16:creationId xmlns:a16="http://schemas.microsoft.com/office/drawing/2014/main" id="{78507F60-9B12-F656-A557-3AB9EA84268E}"/>
              </a:ext>
            </a:extLst>
          </p:cNvPr>
          <p:cNvSpPr>
            <a:spLocks noGrp="1"/>
          </p:cNvSpPr>
          <p:nvPr>
            <p:ph type="title"/>
          </p:nvPr>
        </p:nvSpPr>
        <p:spPr/>
        <p:txBody>
          <a:bodyPr/>
          <a:lstStyle/>
          <a:p>
            <a:r>
              <a:rPr lang="en-US" dirty="0"/>
              <a:t>Scope of work Continue…</a:t>
            </a:r>
          </a:p>
        </p:txBody>
      </p:sp>
    </p:spTree>
    <p:extLst>
      <p:ext uri="{BB962C8B-B14F-4D97-AF65-F5344CB8AC3E}">
        <p14:creationId xmlns:p14="http://schemas.microsoft.com/office/powerpoint/2010/main" val="2990762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1360E-6F84-F70B-D84E-EDFC799637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C69900-2887-67C9-AFB2-775CF925CB65}"/>
              </a:ext>
            </a:extLst>
          </p:cNvPr>
          <p:cNvSpPr>
            <a:spLocks noGrp="1"/>
          </p:cNvSpPr>
          <p:nvPr>
            <p:ph idx="1"/>
          </p:nvPr>
        </p:nvSpPr>
        <p:spPr>
          <a:xfrm>
            <a:off x="187815" y="1142213"/>
            <a:ext cx="11383851" cy="4859022"/>
          </a:xfrm>
        </p:spPr>
        <p:txBody>
          <a:bodyPr>
            <a:normAutofit/>
          </a:bodyPr>
          <a:lstStyle/>
          <a:p>
            <a:pPr marL="0" indent="0">
              <a:buNone/>
            </a:pPr>
            <a:r>
              <a:rPr lang="en-ZA" sz="2400" dirty="0"/>
              <a:t>Service provider is required to have knowledge and expertise in the following field</a:t>
            </a:r>
          </a:p>
          <a:p>
            <a:pPr>
              <a:buFont typeface="Arial" panose="020B0604020202020204" pitchFamily="34" charset="0"/>
              <a:buChar char="•"/>
            </a:pPr>
            <a:r>
              <a:rPr lang="en-ZA" sz="2400" dirty="0"/>
              <a:t>Coal Fired Technologies. </a:t>
            </a:r>
          </a:p>
          <a:p>
            <a:pPr>
              <a:buFont typeface="Arial" panose="020B0604020202020204" pitchFamily="34" charset="0"/>
              <a:buChar char="•"/>
            </a:pPr>
            <a:r>
              <a:rPr lang="en-ZA" sz="2400" dirty="0"/>
              <a:t>Hydro and Pumped Storage Technology. </a:t>
            </a:r>
          </a:p>
          <a:p>
            <a:pPr>
              <a:buFont typeface="Arial" panose="020B0604020202020204" pitchFamily="34" charset="0"/>
              <a:buChar char="•"/>
            </a:pPr>
            <a:r>
              <a:rPr lang="en-ZA" sz="2400" dirty="0"/>
              <a:t>Open or Combined Cycle Gas Turbines Technology. </a:t>
            </a:r>
          </a:p>
          <a:p>
            <a:pPr>
              <a:buFont typeface="Arial" panose="020B0604020202020204" pitchFamily="34" charset="0"/>
              <a:buChar char="•"/>
            </a:pPr>
            <a:r>
              <a:rPr lang="en-ZA" sz="2400" dirty="0"/>
              <a:t>Heat Recovery Steam Generator Power Technology. </a:t>
            </a:r>
          </a:p>
          <a:p>
            <a:pPr>
              <a:buFont typeface="Arial" panose="020B0604020202020204" pitchFamily="34" charset="0"/>
              <a:buChar char="•"/>
            </a:pPr>
            <a:r>
              <a:rPr lang="en-ZA" sz="2400" dirty="0"/>
              <a:t>Renewables Technologies. </a:t>
            </a:r>
          </a:p>
          <a:p>
            <a:pPr>
              <a:buFont typeface="Arial" panose="020B0604020202020204" pitchFamily="34" charset="0"/>
              <a:buChar char="•"/>
            </a:pPr>
            <a:r>
              <a:rPr lang="en-ZA" sz="2400" dirty="0"/>
              <a:t>Energy Storage Technologies. </a:t>
            </a:r>
          </a:p>
          <a:p>
            <a:pPr>
              <a:buFont typeface="Arial" panose="020B0604020202020204" pitchFamily="34" charset="0"/>
              <a:buChar char="•"/>
            </a:pPr>
            <a:r>
              <a:rPr lang="en-ZA" sz="2400" dirty="0"/>
              <a:t>Emissions Abatement Technologies. </a:t>
            </a:r>
          </a:p>
          <a:p>
            <a:endParaRPr lang="en-ZA" sz="2400" dirty="0"/>
          </a:p>
          <a:p>
            <a:endParaRPr lang="en-US" dirty="0"/>
          </a:p>
        </p:txBody>
      </p:sp>
      <p:sp>
        <p:nvSpPr>
          <p:cNvPr id="5" name="Slide Number Placeholder 5">
            <a:extLst>
              <a:ext uri="{FF2B5EF4-FFF2-40B4-BE49-F238E27FC236}">
                <a16:creationId xmlns:a16="http://schemas.microsoft.com/office/drawing/2014/main" id="{B7672401-53C6-BE98-C990-483E57BF971A}"/>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
        <p:nvSpPr>
          <p:cNvPr id="2" name="Title 1">
            <a:extLst>
              <a:ext uri="{FF2B5EF4-FFF2-40B4-BE49-F238E27FC236}">
                <a16:creationId xmlns:a16="http://schemas.microsoft.com/office/drawing/2014/main" id="{6B9E32E2-B361-E71C-B4B9-AB03264C0389}"/>
              </a:ext>
            </a:extLst>
          </p:cNvPr>
          <p:cNvSpPr>
            <a:spLocks noGrp="1"/>
          </p:cNvSpPr>
          <p:nvPr>
            <p:ph type="title"/>
          </p:nvPr>
        </p:nvSpPr>
        <p:spPr/>
        <p:txBody>
          <a:bodyPr/>
          <a:lstStyle/>
          <a:p>
            <a:r>
              <a:rPr lang="en-US" dirty="0"/>
              <a:t>Scope of work Continue…</a:t>
            </a:r>
          </a:p>
        </p:txBody>
      </p:sp>
    </p:spTree>
    <p:extLst>
      <p:ext uri="{BB962C8B-B14F-4D97-AF65-F5344CB8AC3E}">
        <p14:creationId xmlns:p14="http://schemas.microsoft.com/office/powerpoint/2010/main" val="163063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44F6F-06AA-6DB6-F2B9-C852CEB6C9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54DA8-9105-6407-2703-622CAE0A5042}"/>
              </a:ext>
            </a:extLst>
          </p:cNvPr>
          <p:cNvSpPr>
            <a:spLocks noGrp="1"/>
          </p:cNvSpPr>
          <p:nvPr>
            <p:ph idx="1"/>
          </p:nvPr>
        </p:nvSpPr>
        <p:spPr/>
        <p:txBody>
          <a:bodyPr>
            <a:normAutofit/>
          </a:bodyPr>
          <a:lstStyle/>
          <a:p>
            <a:pPr>
              <a:buFont typeface="Arial" panose="020B0604020202020204" pitchFamily="34" charset="0"/>
              <a:buChar char="•"/>
            </a:pPr>
            <a:r>
              <a:rPr lang="en-ZA" sz="2400" dirty="0"/>
              <a:t>Civil and structural design applicable to specific Technologies. </a:t>
            </a:r>
          </a:p>
          <a:p>
            <a:pPr>
              <a:buFont typeface="Arial" panose="020B0604020202020204" pitchFamily="34" charset="0"/>
              <a:buChar char="•"/>
            </a:pPr>
            <a:r>
              <a:rPr lang="en-ZA" sz="2400" dirty="0"/>
              <a:t>Power Transmission and Distribution engineering, technologies for infrastructure development and execution and associated works. </a:t>
            </a:r>
          </a:p>
          <a:p>
            <a:pPr>
              <a:buFont typeface="Arial" panose="020B0604020202020204" pitchFamily="34" charset="0"/>
              <a:buChar char="•"/>
            </a:pPr>
            <a:r>
              <a:rPr lang="en-ZA" sz="2400" dirty="0"/>
              <a:t>Marine Environmental adherence. </a:t>
            </a:r>
          </a:p>
          <a:p>
            <a:pPr>
              <a:buFont typeface="Arial" panose="020B0604020202020204" pitchFamily="34" charset="0"/>
              <a:buChar char="•"/>
            </a:pPr>
            <a:r>
              <a:rPr lang="en-ZA" sz="2400" dirty="0"/>
              <a:t>Commercial Property. </a:t>
            </a:r>
          </a:p>
          <a:p>
            <a:pPr>
              <a:buFont typeface="Arial" panose="020B0604020202020204" pitchFamily="34" charset="0"/>
              <a:buChar char="•"/>
            </a:pPr>
            <a:r>
              <a:rPr lang="en-ZA" sz="2400" dirty="0"/>
              <a:t>Gas Power Generation Technologies. </a:t>
            </a:r>
          </a:p>
          <a:p>
            <a:pPr>
              <a:buFont typeface="Arial" panose="020B0604020202020204" pitchFamily="34" charset="0"/>
              <a:buChar char="•"/>
            </a:pPr>
            <a:r>
              <a:rPr lang="nl-NL" sz="2400" dirty="0"/>
              <a:t>Pipelining technologies (water, gas etc.). </a:t>
            </a:r>
          </a:p>
          <a:p>
            <a:pPr>
              <a:buFont typeface="Arial" panose="020B0604020202020204" pitchFamily="34" charset="0"/>
              <a:buChar char="•"/>
            </a:pPr>
            <a:r>
              <a:rPr lang="en-ZA" sz="2400" dirty="0"/>
              <a:t>Mining Technology and developments. </a:t>
            </a:r>
          </a:p>
          <a:p>
            <a:pPr>
              <a:buFont typeface="Arial" panose="020B0604020202020204" pitchFamily="34" charset="0"/>
              <a:buChar char="•"/>
            </a:pPr>
            <a:r>
              <a:rPr lang="en-ZA" sz="2400" dirty="0"/>
              <a:t>Existing building infrastructure refurbishment enhancement and modernisation. </a:t>
            </a:r>
          </a:p>
          <a:p>
            <a:pPr>
              <a:buFont typeface="Arial" panose="020B0604020202020204" pitchFamily="34" charset="0"/>
              <a:buChar char="•"/>
            </a:pPr>
            <a:r>
              <a:rPr lang="en-ZA" sz="2400" dirty="0"/>
              <a:t>IT/OT. </a:t>
            </a:r>
          </a:p>
          <a:p>
            <a:pPr>
              <a:buFont typeface="Arial" panose="020B0604020202020204" pitchFamily="34" charset="0"/>
              <a:buChar char="•"/>
            </a:pPr>
            <a:r>
              <a:rPr lang="en-ZA" sz="2400" dirty="0"/>
              <a:t>Nuclear. </a:t>
            </a:r>
          </a:p>
          <a:p>
            <a:endParaRPr lang="en-US" dirty="0"/>
          </a:p>
        </p:txBody>
      </p:sp>
      <p:sp>
        <p:nvSpPr>
          <p:cNvPr id="5" name="Slide Number Placeholder 5">
            <a:extLst>
              <a:ext uri="{FF2B5EF4-FFF2-40B4-BE49-F238E27FC236}">
                <a16:creationId xmlns:a16="http://schemas.microsoft.com/office/drawing/2014/main" id="{60075F9F-779B-77B4-9D78-EF0BA5A207D0}"/>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6</a:t>
            </a:fld>
            <a:endParaRPr lang="en-ZA" dirty="0"/>
          </a:p>
        </p:txBody>
      </p:sp>
      <p:sp>
        <p:nvSpPr>
          <p:cNvPr id="2" name="Title 1">
            <a:extLst>
              <a:ext uri="{FF2B5EF4-FFF2-40B4-BE49-F238E27FC236}">
                <a16:creationId xmlns:a16="http://schemas.microsoft.com/office/drawing/2014/main" id="{ED129628-8B83-932A-25DD-3F470E058262}"/>
              </a:ext>
            </a:extLst>
          </p:cNvPr>
          <p:cNvSpPr>
            <a:spLocks noGrp="1"/>
          </p:cNvSpPr>
          <p:nvPr>
            <p:ph type="title"/>
          </p:nvPr>
        </p:nvSpPr>
        <p:spPr/>
        <p:txBody>
          <a:bodyPr/>
          <a:lstStyle/>
          <a:p>
            <a:r>
              <a:rPr lang="en-US" dirty="0"/>
              <a:t>Scope of work Continue…</a:t>
            </a:r>
          </a:p>
        </p:txBody>
      </p:sp>
    </p:spTree>
    <p:extLst>
      <p:ext uri="{BB962C8B-B14F-4D97-AF65-F5344CB8AC3E}">
        <p14:creationId xmlns:p14="http://schemas.microsoft.com/office/powerpoint/2010/main" val="2271095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20AB2-52C9-BC24-83B0-F237194CFE7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BA2E6B-566B-4060-DD5A-3828BC2B635E}"/>
              </a:ext>
            </a:extLst>
          </p:cNvPr>
          <p:cNvSpPr>
            <a:spLocks noGrp="1"/>
          </p:cNvSpPr>
          <p:nvPr>
            <p:ph idx="1"/>
          </p:nvPr>
        </p:nvSpPr>
        <p:spPr/>
        <p:txBody>
          <a:bodyPr>
            <a:normAutofit/>
          </a:bodyPr>
          <a:lstStyle/>
          <a:p>
            <a:pPr marL="0" indent="0">
              <a:buNone/>
            </a:pPr>
            <a:r>
              <a:rPr lang="en-ZA" sz="2400" dirty="0"/>
              <a:t>Generalised and Specialist services:</a:t>
            </a:r>
          </a:p>
          <a:p>
            <a:pPr marL="0" indent="0">
              <a:buNone/>
            </a:pPr>
            <a:endParaRPr lang="en-ZA" sz="2400" dirty="0"/>
          </a:p>
          <a:p>
            <a:pPr>
              <a:buFont typeface="Arial" panose="020B0604020202020204" pitchFamily="34" charset="0"/>
              <a:buChar char="•"/>
            </a:pPr>
            <a:r>
              <a:rPr lang="en-ZA" sz="2400" dirty="0"/>
              <a:t>Specialist services</a:t>
            </a:r>
            <a:r>
              <a:rPr lang="en-ZA" sz="2400" b="1" dirty="0"/>
              <a:t> – </a:t>
            </a:r>
            <a:r>
              <a:rPr lang="en-ZA" sz="2400" dirty="0"/>
              <a:t>such as Contaminated land studies,  Dust falls out monitoring, Aquatic ecology. </a:t>
            </a:r>
          </a:p>
          <a:p>
            <a:endParaRPr lang="en-ZA" dirty="0"/>
          </a:p>
          <a:p>
            <a:pPr>
              <a:buFont typeface="Arial" panose="020B0604020202020204" pitchFamily="34" charset="0"/>
              <a:buChar char="•"/>
            </a:pPr>
            <a:r>
              <a:rPr lang="en-ZA" sz="2400" dirty="0"/>
              <a:t>Generalised services - Assessments and Audits such as </a:t>
            </a:r>
            <a:endParaRPr lang="en-ZA" dirty="0"/>
          </a:p>
          <a:p>
            <a:pPr lvl="2">
              <a:buFont typeface="Wingdings" panose="05000000000000000000" pitchFamily="2" charset="2"/>
              <a:buChar char="Ø"/>
            </a:pPr>
            <a:r>
              <a:rPr lang="en-ZA" sz="2400" dirty="0"/>
              <a:t>Environmental impact assessment. </a:t>
            </a:r>
          </a:p>
          <a:p>
            <a:pPr lvl="2">
              <a:buFont typeface="Wingdings" panose="05000000000000000000" pitchFamily="2" charset="2"/>
              <a:buChar char="Ø"/>
            </a:pPr>
            <a:r>
              <a:rPr lang="en-ZA" sz="2400" dirty="0"/>
              <a:t>Environmental and Social Impact Assessment </a:t>
            </a:r>
          </a:p>
          <a:p>
            <a:pPr lvl="2">
              <a:buFont typeface="Wingdings" panose="05000000000000000000" pitchFamily="2" charset="2"/>
              <a:buChar char="Ø"/>
            </a:pPr>
            <a:r>
              <a:rPr lang="en-ZA" sz="2400" dirty="0"/>
              <a:t>Basic assessment. </a:t>
            </a:r>
          </a:p>
          <a:p>
            <a:pPr lvl="2">
              <a:buFont typeface="Wingdings" panose="05000000000000000000" pitchFamily="2" charset="2"/>
              <a:buChar char="Ø"/>
            </a:pPr>
            <a:r>
              <a:rPr lang="en-ZA" sz="2400" dirty="0"/>
              <a:t>EMPr Audits </a:t>
            </a:r>
          </a:p>
          <a:p>
            <a:pPr lvl="2">
              <a:buFont typeface="Wingdings" panose="05000000000000000000" pitchFamily="2" charset="2"/>
              <a:buChar char="Ø"/>
            </a:pPr>
            <a:r>
              <a:rPr lang="en-ZA" sz="2400" dirty="0"/>
              <a:t> WUL Audits </a:t>
            </a:r>
          </a:p>
          <a:p>
            <a:pPr lvl="2">
              <a:buFont typeface="Wingdings" panose="05000000000000000000" pitchFamily="2" charset="2"/>
              <a:buChar char="Ø"/>
            </a:pPr>
            <a:r>
              <a:rPr lang="en-ZA" sz="2400" dirty="0"/>
              <a:t>ISO 14001 audits</a:t>
            </a:r>
          </a:p>
          <a:p>
            <a:pPr lvl="2">
              <a:buFont typeface="Wingdings" panose="05000000000000000000" pitchFamily="2" charset="2"/>
              <a:buChar char="Ø"/>
            </a:pPr>
            <a:endParaRPr lang="en-ZA" sz="2400" dirty="0"/>
          </a:p>
          <a:p>
            <a:pPr lvl="2">
              <a:buFont typeface="Wingdings" panose="05000000000000000000" pitchFamily="2" charset="2"/>
              <a:buChar char="ü"/>
            </a:pPr>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ü"/>
            </a:pPr>
            <a:endParaRPr lang="en-ZA" sz="2400" dirty="0"/>
          </a:p>
          <a:p>
            <a:pPr lvl="2">
              <a:buFont typeface="Wingdings" panose="05000000000000000000" pitchFamily="2" charset="2"/>
              <a:buChar char="Ø"/>
            </a:pPr>
            <a:endParaRPr lang="en-ZA" sz="2400" dirty="0"/>
          </a:p>
          <a:p>
            <a:pPr lvl="1" algn="just">
              <a:buFont typeface="Wingdings" panose="05000000000000000000" pitchFamily="2" charset="2"/>
              <a:buChar char="ü"/>
            </a:pPr>
            <a:endParaRPr lang="en-ZA" sz="2400" dirty="0"/>
          </a:p>
          <a:p>
            <a:pPr lvl="1" algn="just">
              <a:buFont typeface="Wingdings" panose="05000000000000000000" pitchFamily="2" charset="2"/>
              <a:buChar char="ü"/>
            </a:pPr>
            <a:endParaRPr lang="en-US" sz="2400" dirty="0"/>
          </a:p>
        </p:txBody>
      </p:sp>
      <p:sp>
        <p:nvSpPr>
          <p:cNvPr id="5" name="Slide Number Placeholder 5">
            <a:extLst>
              <a:ext uri="{FF2B5EF4-FFF2-40B4-BE49-F238E27FC236}">
                <a16:creationId xmlns:a16="http://schemas.microsoft.com/office/drawing/2014/main" id="{F65100C5-D691-1BCE-3223-7B73077E8F9C}"/>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7</a:t>
            </a:fld>
            <a:endParaRPr lang="en-ZA" dirty="0"/>
          </a:p>
        </p:txBody>
      </p:sp>
      <p:sp>
        <p:nvSpPr>
          <p:cNvPr id="2" name="Title 1">
            <a:extLst>
              <a:ext uri="{FF2B5EF4-FFF2-40B4-BE49-F238E27FC236}">
                <a16:creationId xmlns:a16="http://schemas.microsoft.com/office/drawing/2014/main" id="{6307E4F2-FE5A-2DAE-E320-6F1DC048A215}"/>
              </a:ext>
            </a:extLst>
          </p:cNvPr>
          <p:cNvSpPr>
            <a:spLocks noGrp="1"/>
          </p:cNvSpPr>
          <p:nvPr>
            <p:ph type="title"/>
          </p:nvPr>
        </p:nvSpPr>
        <p:spPr/>
        <p:txBody>
          <a:bodyPr/>
          <a:lstStyle/>
          <a:p>
            <a:r>
              <a:rPr lang="en-US" dirty="0"/>
              <a:t>Scope of work Continue…</a:t>
            </a:r>
          </a:p>
        </p:txBody>
      </p:sp>
    </p:spTree>
    <p:extLst>
      <p:ext uri="{BB962C8B-B14F-4D97-AF65-F5344CB8AC3E}">
        <p14:creationId xmlns:p14="http://schemas.microsoft.com/office/powerpoint/2010/main" val="1727337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F84B5-B6F4-DD1B-9541-B5EF44675C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5B44DD-B151-6112-D5BE-DC33EC4997E8}"/>
              </a:ext>
            </a:extLst>
          </p:cNvPr>
          <p:cNvSpPr>
            <a:spLocks noGrp="1"/>
          </p:cNvSpPr>
          <p:nvPr>
            <p:ph idx="1"/>
          </p:nvPr>
        </p:nvSpPr>
        <p:spPr/>
        <p:txBody>
          <a:bodyPr>
            <a:normAutofit/>
          </a:bodyPr>
          <a:lstStyle/>
          <a:p>
            <a:pPr>
              <a:buFont typeface="Arial" panose="020B0604020202020204" pitchFamily="34" charset="0"/>
              <a:buChar char="•"/>
            </a:pPr>
            <a:r>
              <a:rPr lang="en-ZA" sz="2400" dirty="0"/>
              <a:t>Environmental Managers. </a:t>
            </a:r>
          </a:p>
          <a:p>
            <a:pPr>
              <a:buFont typeface="Arial" panose="020B0604020202020204" pitchFamily="34" charset="0"/>
              <a:buChar char="•"/>
            </a:pPr>
            <a:endParaRPr lang="en-ZA" sz="2400" dirty="0"/>
          </a:p>
          <a:p>
            <a:pPr>
              <a:buFont typeface="Arial" panose="020B0604020202020204" pitchFamily="34" charset="0"/>
              <a:buChar char="•"/>
            </a:pPr>
            <a:r>
              <a:rPr lang="en-ZA" sz="2400" dirty="0"/>
              <a:t>Master environmental specialists (technical). </a:t>
            </a:r>
          </a:p>
          <a:p>
            <a:pPr>
              <a:buFont typeface="Arial" panose="020B0604020202020204" pitchFamily="34" charset="0"/>
              <a:buChar char="•"/>
            </a:pPr>
            <a:endParaRPr lang="en-ZA" sz="2400" dirty="0"/>
          </a:p>
          <a:p>
            <a:pPr>
              <a:buFont typeface="Arial" panose="020B0604020202020204" pitchFamily="34" charset="0"/>
              <a:buChar char="•"/>
            </a:pPr>
            <a:r>
              <a:rPr lang="en-ZA" sz="2400" dirty="0"/>
              <a:t>Chief/Senior environmental advisors (technical). </a:t>
            </a:r>
          </a:p>
          <a:p>
            <a:pPr>
              <a:buFont typeface="Arial" panose="020B0604020202020204" pitchFamily="34" charset="0"/>
              <a:buChar char="•"/>
            </a:pPr>
            <a:endParaRPr lang="en-ZA" sz="2400" dirty="0"/>
          </a:p>
          <a:p>
            <a:pPr>
              <a:buFont typeface="Arial" panose="020B0604020202020204" pitchFamily="34" charset="0"/>
              <a:buChar char="•"/>
            </a:pPr>
            <a:r>
              <a:rPr lang="en-ZA" sz="2400" dirty="0"/>
              <a:t>Attorneys with specialisation in environmental issues </a:t>
            </a:r>
          </a:p>
          <a:p>
            <a:pPr lvl="2"/>
            <a:endParaRPr lang="en-ZA" sz="2400" dirty="0"/>
          </a:p>
          <a:p>
            <a:pPr lvl="2">
              <a:buFont typeface="Wingdings" panose="05000000000000000000" pitchFamily="2" charset="2"/>
              <a:buChar char="ü"/>
            </a:pPr>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ü"/>
            </a:pPr>
            <a:endParaRPr lang="en-ZA" sz="2400" dirty="0"/>
          </a:p>
          <a:p>
            <a:pPr lvl="2">
              <a:buFont typeface="Wingdings" panose="05000000000000000000" pitchFamily="2" charset="2"/>
              <a:buChar char="Ø"/>
            </a:pPr>
            <a:endParaRPr lang="en-ZA" sz="2400" dirty="0"/>
          </a:p>
          <a:p>
            <a:pPr lvl="1" algn="just">
              <a:buFont typeface="Wingdings" panose="05000000000000000000" pitchFamily="2" charset="2"/>
              <a:buChar char="ü"/>
            </a:pPr>
            <a:endParaRPr lang="en-ZA" sz="2400" dirty="0"/>
          </a:p>
          <a:p>
            <a:pPr lvl="1" algn="just">
              <a:buFont typeface="Wingdings" panose="05000000000000000000" pitchFamily="2" charset="2"/>
              <a:buChar char="ü"/>
            </a:pPr>
            <a:endParaRPr lang="en-US" sz="2400" dirty="0"/>
          </a:p>
        </p:txBody>
      </p:sp>
      <p:sp>
        <p:nvSpPr>
          <p:cNvPr id="5" name="Slide Number Placeholder 5">
            <a:extLst>
              <a:ext uri="{FF2B5EF4-FFF2-40B4-BE49-F238E27FC236}">
                <a16:creationId xmlns:a16="http://schemas.microsoft.com/office/drawing/2014/main" id="{340B7253-A0B3-0E35-1810-F1D3E8200421}"/>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8</a:t>
            </a:fld>
            <a:endParaRPr lang="en-ZA" dirty="0"/>
          </a:p>
        </p:txBody>
      </p:sp>
      <p:sp>
        <p:nvSpPr>
          <p:cNvPr id="2" name="Title 1">
            <a:extLst>
              <a:ext uri="{FF2B5EF4-FFF2-40B4-BE49-F238E27FC236}">
                <a16:creationId xmlns:a16="http://schemas.microsoft.com/office/drawing/2014/main" id="{C779F4B5-1CD1-C54F-3B8E-DF8E48670614}"/>
              </a:ext>
            </a:extLst>
          </p:cNvPr>
          <p:cNvSpPr>
            <a:spLocks noGrp="1"/>
          </p:cNvSpPr>
          <p:nvPr>
            <p:ph type="title"/>
          </p:nvPr>
        </p:nvSpPr>
        <p:spPr/>
        <p:txBody>
          <a:bodyPr/>
          <a:lstStyle/>
          <a:p>
            <a:r>
              <a:rPr lang="en-US" dirty="0"/>
              <a:t>Scope of work – Key required resources</a:t>
            </a:r>
          </a:p>
        </p:txBody>
      </p:sp>
    </p:spTree>
    <p:extLst>
      <p:ext uri="{BB962C8B-B14F-4D97-AF65-F5344CB8AC3E}">
        <p14:creationId xmlns:p14="http://schemas.microsoft.com/office/powerpoint/2010/main" val="2767774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62CE6-27C6-175A-0D95-E3AD92CA68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D312ED-112C-9106-22D9-21C97D8526E8}"/>
              </a:ext>
            </a:extLst>
          </p:cNvPr>
          <p:cNvSpPr>
            <a:spLocks noGrp="1"/>
          </p:cNvSpPr>
          <p:nvPr>
            <p:ph idx="1"/>
          </p:nvPr>
        </p:nvSpPr>
        <p:spPr/>
        <p:txBody>
          <a:bodyPr>
            <a:normAutofit/>
          </a:bodyPr>
          <a:lstStyle/>
          <a:p>
            <a:pPr marL="0" indent="0">
              <a:buNone/>
            </a:pPr>
            <a:r>
              <a:rPr lang="en-ZA" sz="2400" dirty="0"/>
              <a:t>The Service Provider shall provide the following deliverables, at minimum: </a:t>
            </a:r>
          </a:p>
          <a:p>
            <a:pPr>
              <a:buFont typeface="Arial" panose="020B0604020202020204" pitchFamily="34" charset="0"/>
              <a:buChar char="•"/>
            </a:pPr>
            <a:r>
              <a:rPr lang="en-ZA" sz="2400" dirty="0"/>
              <a:t>Environmental Management Plans. </a:t>
            </a:r>
          </a:p>
          <a:p>
            <a:pPr>
              <a:buFont typeface="Arial" panose="020B0604020202020204" pitchFamily="34" charset="0"/>
              <a:buChar char="•"/>
            </a:pPr>
            <a:r>
              <a:rPr lang="en-ZA" sz="2400" dirty="0"/>
              <a:t>Environmental Impact Assessments. </a:t>
            </a:r>
          </a:p>
          <a:p>
            <a:pPr>
              <a:buFont typeface="Arial" panose="020B0604020202020204" pitchFamily="34" charset="0"/>
              <a:buChar char="•"/>
            </a:pPr>
            <a:r>
              <a:rPr lang="en-ZA" sz="2400" dirty="0"/>
              <a:t>Environmental Authorisations. </a:t>
            </a:r>
          </a:p>
          <a:p>
            <a:pPr>
              <a:buFont typeface="Arial" panose="020B0604020202020204" pitchFamily="34" charset="0"/>
              <a:buChar char="•"/>
            </a:pPr>
            <a:r>
              <a:rPr lang="en-ZA" sz="2400" dirty="0"/>
              <a:t>Environmental Compliance Audit Reports (monthly or as agreed). </a:t>
            </a:r>
          </a:p>
          <a:p>
            <a:pPr>
              <a:buFont typeface="Arial" panose="020B0604020202020204" pitchFamily="34" charset="0"/>
              <a:buChar char="•"/>
            </a:pPr>
            <a:r>
              <a:rPr lang="en-ZA" sz="2400" dirty="0"/>
              <a:t>Specialist Environmental Reports to support Licensing. </a:t>
            </a:r>
          </a:p>
          <a:p>
            <a:pPr>
              <a:buFont typeface="Arial" panose="020B0604020202020204" pitchFamily="34" charset="0"/>
              <a:buChar char="•"/>
            </a:pPr>
            <a:r>
              <a:rPr lang="en-ZA" sz="2400" dirty="0"/>
              <a:t>Environmental Monitoring Reports. </a:t>
            </a:r>
          </a:p>
          <a:p>
            <a:pPr>
              <a:buFont typeface="Arial" panose="020B0604020202020204" pitchFamily="34" charset="0"/>
              <a:buChar char="•"/>
            </a:pPr>
            <a:r>
              <a:rPr lang="en-ZA" sz="2400" dirty="0"/>
              <a:t>Incident and Non-Compliance Reports. </a:t>
            </a:r>
          </a:p>
          <a:p>
            <a:pPr>
              <a:buFont typeface="Arial" panose="020B0604020202020204" pitchFamily="34" charset="0"/>
              <a:buChar char="•"/>
            </a:pPr>
            <a:r>
              <a:rPr lang="en-ZA" sz="2400" dirty="0"/>
              <a:t>Waste Management Logs and Disposal Certificates. </a:t>
            </a:r>
          </a:p>
          <a:p>
            <a:pPr>
              <a:buFont typeface="Arial" panose="020B0604020202020204" pitchFamily="34" charset="0"/>
              <a:buChar char="•"/>
            </a:pPr>
            <a:r>
              <a:rPr lang="en-ZA" sz="2400" dirty="0"/>
              <a:t>Training Attendance Records and Materials. </a:t>
            </a:r>
          </a:p>
          <a:p>
            <a:pPr lvl="2"/>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ü"/>
            </a:pPr>
            <a:endParaRPr lang="en-ZA" sz="2400" dirty="0"/>
          </a:p>
          <a:p>
            <a:pPr lvl="2">
              <a:buFont typeface="Wingdings" panose="05000000000000000000" pitchFamily="2" charset="2"/>
              <a:buChar char="Ø"/>
            </a:pPr>
            <a:endParaRPr lang="en-ZA" sz="2400" dirty="0"/>
          </a:p>
          <a:p>
            <a:pPr lvl="1" algn="just">
              <a:buFont typeface="Wingdings" panose="05000000000000000000" pitchFamily="2" charset="2"/>
              <a:buChar char="ü"/>
            </a:pPr>
            <a:endParaRPr lang="en-ZA" sz="2400" dirty="0"/>
          </a:p>
          <a:p>
            <a:pPr lvl="1" algn="just">
              <a:buFont typeface="Wingdings" panose="05000000000000000000" pitchFamily="2" charset="2"/>
              <a:buChar char="ü"/>
            </a:pPr>
            <a:endParaRPr lang="en-US" sz="2400" dirty="0"/>
          </a:p>
        </p:txBody>
      </p:sp>
      <p:sp>
        <p:nvSpPr>
          <p:cNvPr id="5" name="Slide Number Placeholder 5">
            <a:extLst>
              <a:ext uri="{FF2B5EF4-FFF2-40B4-BE49-F238E27FC236}">
                <a16:creationId xmlns:a16="http://schemas.microsoft.com/office/drawing/2014/main" id="{3E27ED37-BBB2-C074-EBD9-E20CA5907624}"/>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9</a:t>
            </a:fld>
            <a:endParaRPr lang="en-ZA" dirty="0"/>
          </a:p>
        </p:txBody>
      </p:sp>
      <p:sp>
        <p:nvSpPr>
          <p:cNvPr id="2" name="Title 1">
            <a:extLst>
              <a:ext uri="{FF2B5EF4-FFF2-40B4-BE49-F238E27FC236}">
                <a16:creationId xmlns:a16="http://schemas.microsoft.com/office/drawing/2014/main" id="{956782B1-A43B-7833-E0C6-A5C6ED9AFF87}"/>
              </a:ext>
            </a:extLst>
          </p:cNvPr>
          <p:cNvSpPr>
            <a:spLocks noGrp="1"/>
          </p:cNvSpPr>
          <p:nvPr>
            <p:ph type="title"/>
          </p:nvPr>
        </p:nvSpPr>
        <p:spPr/>
        <p:txBody>
          <a:bodyPr/>
          <a:lstStyle/>
          <a:p>
            <a:r>
              <a:rPr lang="en-US" dirty="0"/>
              <a:t>Deliverables</a:t>
            </a:r>
          </a:p>
        </p:txBody>
      </p:sp>
    </p:spTree>
    <p:extLst>
      <p:ext uri="{BB962C8B-B14F-4D97-AF65-F5344CB8AC3E}">
        <p14:creationId xmlns:p14="http://schemas.microsoft.com/office/powerpoint/2010/main" val="1395265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43F84-A4A5-3F24-7CB2-255A7C11876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68CEFA-0AAB-C231-57A3-EB578F671243}"/>
              </a:ext>
            </a:extLst>
          </p:cNvPr>
          <p:cNvSpPr>
            <a:spLocks noGrp="1"/>
          </p:cNvSpPr>
          <p:nvPr>
            <p:ph idx="1"/>
          </p:nvPr>
        </p:nvSpPr>
        <p:spPr/>
        <p:txBody>
          <a:bodyPr>
            <a:normAutofit/>
          </a:bodyPr>
          <a:lstStyle/>
          <a:p>
            <a:pPr algn="just">
              <a:buFont typeface="Arial" panose="020B0604020202020204" pitchFamily="34" charset="0"/>
              <a:buChar char="•"/>
            </a:pPr>
            <a:r>
              <a:rPr lang="en-ZA" sz="1800" dirty="0"/>
              <a:t>Non-negotiable baseline requirements. In order for a bid to proceed to the function evaluation, the bid must obtain all "yes" for the Mandatory criteria, should the bid obtain a "no" it will not proceed to the functional evaluation round.</a:t>
            </a:r>
          </a:p>
          <a:p>
            <a:pPr algn="just">
              <a:buFont typeface="Arial" panose="020B0604020202020204" pitchFamily="34" charset="0"/>
              <a:buChar char="•"/>
            </a:pPr>
            <a:endParaRPr lang="en-ZA" sz="2400" dirty="0"/>
          </a:p>
          <a:p>
            <a:pPr lvl="2">
              <a:buFont typeface="Wingdings" panose="05000000000000000000" pitchFamily="2" charset="2"/>
              <a:buChar char="ü"/>
            </a:pPr>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Ø"/>
            </a:pPr>
            <a:endParaRPr lang="en-ZA" sz="2400" dirty="0"/>
          </a:p>
          <a:p>
            <a:pPr lvl="2">
              <a:buFont typeface="Wingdings" panose="05000000000000000000" pitchFamily="2" charset="2"/>
              <a:buChar char="ü"/>
            </a:pPr>
            <a:endParaRPr lang="en-ZA" sz="2400" dirty="0"/>
          </a:p>
          <a:p>
            <a:pPr lvl="2">
              <a:buFont typeface="Wingdings" panose="05000000000000000000" pitchFamily="2" charset="2"/>
              <a:buChar char="Ø"/>
            </a:pPr>
            <a:endParaRPr lang="en-ZA" sz="2400" dirty="0"/>
          </a:p>
          <a:p>
            <a:pPr lvl="1" algn="just">
              <a:buFont typeface="Wingdings" panose="05000000000000000000" pitchFamily="2" charset="2"/>
              <a:buChar char="ü"/>
            </a:pPr>
            <a:endParaRPr lang="en-ZA" sz="2400" dirty="0"/>
          </a:p>
          <a:p>
            <a:pPr marL="457200" lvl="1" indent="0" algn="just">
              <a:buNone/>
            </a:pPr>
            <a:endParaRPr lang="en-US" sz="2400" dirty="0"/>
          </a:p>
        </p:txBody>
      </p:sp>
      <p:sp>
        <p:nvSpPr>
          <p:cNvPr id="5" name="Slide Number Placeholder 5">
            <a:extLst>
              <a:ext uri="{FF2B5EF4-FFF2-40B4-BE49-F238E27FC236}">
                <a16:creationId xmlns:a16="http://schemas.microsoft.com/office/drawing/2014/main" id="{7356A281-8779-C563-D3C0-F6BC331F06F1}"/>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10</a:t>
            </a:fld>
            <a:endParaRPr lang="en-ZA" dirty="0"/>
          </a:p>
        </p:txBody>
      </p:sp>
      <p:sp>
        <p:nvSpPr>
          <p:cNvPr id="2" name="Title 1">
            <a:extLst>
              <a:ext uri="{FF2B5EF4-FFF2-40B4-BE49-F238E27FC236}">
                <a16:creationId xmlns:a16="http://schemas.microsoft.com/office/drawing/2014/main" id="{24C4ED38-23E3-B2EB-F896-6F590DE85E5A}"/>
              </a:ext>
            </a:extLst>
          </p:cNvPr>
          <p:cNvSpPr>
            <a:spLocks noGrp="1"/>
          </p:cNvSpPr>
          <p:nvPr>
            <p:ph type="title"/>
          </p:nvPr>
        </p:nvSpPr>
        <p:spPr/>
        <p:txBody>
          <a:bodyPr/>
          <a:lstStyle/>
          <a:p>
            <a:r>
              <a:rPr lang="en-US" dirty="0"/>
              <a:t>Technical Tender </a:t>
            </a:r>
            <a:r>
              <a:rPr lang="en-US" dirty="0" err="1"/>
              <a:t>returnables</a:t>
            </a:r>
            <a:r>
              <a:rPr lang="en-US" dirty="0"/>
              <a:t> – Mandatory criteria</a:t>
            </a:r>
          </a:p>
        </p:txBody>
      </p:sp>
      <p:graphicFrame>
        <p:nvGraphicFramePr>
          <p:cNvPr id="6" name="Table 5">
            <a:extLst>
              <a:ext uri="{FF2B5EF4-FFF2-40B4-BE49-F238E27FC236}">
                <a16:creationId xmlns:a16="http://schemas.microsoft.com/office/drawing/2014/main" id="{95A7A950-97A9-E2A3-60CF-93F4350A0E6F}"/>
              </a:ext>
            </a:extLst>
          </p:cNvPr>
          <p:cNvGraphicFramePr>
            <a:graphicFrameLocks noGrp="1"/>
          </p:cNvGraphicFramePr>
          <p:nvPr>
            <p:extLst>
              <p:ext uri="{D42A27DB-BD31-4B8C-83A1-F6EECF244321}">
                <p14:modId xmlns:p14="http://schemas.microsoft.com/office/powerpoint/2010/main" val="3718318585"/>
              </p:ext>
            </p:extLst>
          </p:nvPr>
        </p:nvGraphicFramePr>
        <p:xfrm>
          <a:off x="446467" y="2125195"/>
          <a:ext cx="11299063" cy="3957320"/>
        </p:xfrm>
        <a:graphic>
          <a:graphicData uri="http://schemas.openxmlformats.org/drawingml/2006/table">
            <a:tbl>
              <a:tblPr>
                <a:tableStyleId>{5C22544A-7EE6-4342-B048-85BDC9FD1C3A}</a:tableStyleId>
              </a:tblPr>
              <a:tblGrid>
                <a:gridCol w="6394837">
                  <a:extLst>
                    <a:ext uri="{9D8B030D-6E8A-4147-A177-3AD203B41FA5}">
                      <a16:colId xmlns:a16="http://schemas.microsoft.com/office/drawing/2014/main" val="674730431"/>
                    </a:ext>
                  </a:extLst>
                </a:gridCol>
                <a:gridCol w="4904226">
                  <a:extLst>
                    <a:ext uri="{9D8B030D-6E8A-4147-A177-3AD203B41FA5}">
                      <a16:colId xmlns:a16="http://schemas.microsoft.com/office/drawing/2014/main" val="1510027110"/>
                    </a:ext>
                  </a:extLst>
                </a:gridCol>
              </a:tblGrid>
              <a:tr h="0">
                <a:tc>
                  <a:txBody>
                    <a:bodyPr/>
                    <a:lstStyle/>
                    <a:p>
                      <a:pPr algn="ctr" fontAlgn="ctr">
                        <a:buNone/>
                      </a:pPr>
                      <a:r>
                        <a:rPr lang="en-ZA" sz="1100" u="none" strike="noStrike" dirty="0">
                          <a:effectLst/>
                        </a:rPr>
                        <a:t>Criteria</a:t>
                      </a:r>
                      <a:endParaRPr lang="en-ZA"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buNone/>
                      </a:pPr>
                      <a:r>
                        <a:rPr lang="en-ZA" sz="1100" u="none" strike="noStrike">
                          <a:effectLst/>
                        </a:rPr>
                        <a:t>Source of evidence </a:t>
                      </a:r>
                      <a:endParaRPr lang="en-ZA" sz="11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41736629"/>
                  </a:ext>
                </a:extLst>
              </a:tr>
              <a:tr h="184150">
                <a:tc rowSpan="2">
                  <a:txBody>
                    <a:bodyPr/>
                    <a:lstStyle/>
                    <a:p>
                      <a:pPr algn="l" fontAlgn="b">
                        <a:buNone/>
                      </a:pPr>
                      <a:r>
                        <a:rPr lang="en-ZA" sz="1100" u="none" strike="noStrike">
                          <a:effectLst/>
                        </a:rPr>
                        <a:t>Must have placed qualified Environmetal skilled resources in a minimum of six of the specified technologies outlined in the scope of work, from 2019 to current.  </a:t>
                      </a:r>
                      <a:endParaRPr lang="en-ZA"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buNone/>
                      </a:pPr>
                      <a:r>
                        <a:rPr lang="en-ZA" sz="1100" u="none" strike="noStrike">
                          <a:effectLst/>
                        </a:rPr>
                        <a:t>Reference Letter on a the client's company letter head confirming:</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88820467"/>
                  </a:ext>
                </a:extLst>
              </a:tr>
              <a:tr h="184150">
                <a:tc vMerge="1">
                  <a:txBody>
                    <a:bodyPr/>
                    <a:lstStyle/>
                    <a:p>
                      <a:endParaRPr lang="en-ZA"/>
                    </a:p>
                  </a:txBody>
                  <a:tcPr/>
                </a:tc>
                <a:tc>
                  <a:txBody>
                    <a:bodyPr/>
                    <a:lstStyle/>
                    <a:p>
                      <a:pPr algn="l" fontAlgn="b">
                        <a:buNone/>
                      </a:pPr>
                      <a:r>
                        <a:rPr lang="en-ZA" sz="1100" u="none" strike="noStrike">
                          <a:effectLst/>
                        </a:rPr>
                        <a:t>a) Contract number and completion date </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47857840"/>
                  </a:ext>
                </a:extLst>
              </a:tr>
              <a:tr h="184150">
                <a:tc>
                  <a:txBody>
                    <a:bodyPr/>
                    <a:lstStyle/>
                    <a:p>
                      <a:pPr algn="l" fontAlgn="b">
                        <a:buNone/>
                      </a:pPr>
                      <a:r>
                        <a:rPr lang="en-ZA" sz="1100" u="none" strike="noStrike">
                          <a:effectLst/>
                        </a:rPr>
                        <a:t>a)    Coal Fired Technologies </a:t>
                      </a:r>
                      <a:endParaRPr lang="en-ZA"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buNone/>
                      </a:pPr>
                      <a:r>
                        <a:rPr lang="en-ZA" sz="1100" u="none" strike="noStrike">
                          <a:effectLst/>
                        </a:rPr>
                        <a:t>b) Scope of work (High level relevant to listed technologies</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05911067"/>
                  </a:ext>
                </a:extLst>
              </a:tr>
              <a:tr h="184150">
                <a:tc>
                  <a:txBody>
                    <a:bodyPr/>
                    <a:lstStyle/>
                    <a:p>
                      <a:pPr algn="l" fontAlgn="b">
                        <a:buNone/>
                      </a:pPr>
                      <a:r>
                        <a:rPr lang="en-ZA" sz="1100" u="none" strike="noStrike" dirty="0">
                          <a:effectLst/>
                        </a:rPr>
                        <a:t>b)    Hydro and Pumped Storage Technology</a:t>
                      </a:r>
                      <a:endParaRPr lang="en-ZA" sz="11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buNone/>
                      </a:pPr>
                      <a:r>
                        <a:rPr lang="en-ZA" sz="1100" u="none" strike="noStrike">
                          <a:effectLst/>
                        </a:rPr>
                        <a:t>c) was the scope successfully completed </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450167"/>
                  </a:ext>
                </a:extLst>
              </a:tr>
              <a:tr h="184150">
                <a:tc>
                  <a:txBody>
                    <a:bodyPr/>
                    <a:lstStyle/>
                    <a:p>
                      <a:pPr algn="l" fontAlgn="b">
                        <a:buNone/>
                      </a:pPr>
                      <a:r>
                        <a:rPr lang="en-ZA" sz="1100" u="none" strike="noStrike" dirty="0">
                          <a:effectLst/>
                        </a:rPr>
                        <a:t>c)    Open or Combined Cycle Gas Turbines Technology</a:t>
                      </a:r>
                      <a:endParaRPr lang="en-ZA" sz="11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buNone/>
                      </a:pPr>
                      <a:r>
                        <a:rPr lang="en-ZA" sz="1100" u="none" strike="noStrike">
                          <a:effectLst/>
                        </a:rPr>
                        <a:t>d) work was executed in the period from 2019 to current </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44080833"/>
                  </a:ext>
                </a:extLst>
              </a:tr>
              <a:tr h="184150">
                <a:tc>
                  <a:txBody>
                    <a:bodyPr/>
                    <a:lstStyle/>
                    <a:p>
                      <a:pPr algn="l" fontAlgn="b">
                        <a:buNone/>
                      </a:pPr>
                      <a:r>
                        <a:rPr lang="en-ZA" sz="1100" u="none" strike="noStrike" dirty="0">
                          <a:effectLst/>
                        </a:rPr>
                        <a:t>d)    Heat Recovery Steam Generator Power Technology</a:t>
                      </a:r>
                      <a:endParaRPr lang="en-ZA" sz="11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buNone/>
                      </a:pPr>
                      <a:r>
                        <a:rPr lang="en-ZA" sz="1100" u="none" strike="noStrike">
                          <a:effectLst/>
                        </a:rPr>
                        <a:t>e) Letter to be signed and dated.</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50195687"/>
                  </a:ext>
                </a:extLst>
              </a:tr>
              <a:tr h="184150">
                <a:tc>
                  <a:txBody>
                    <a:bodyPr/>
                    <a:lstStyle/>
                    <a:p>
                      <a:pPr algn="l" fontAlgn="b">
                        <a:buNone/>
                      </a:pPr>
                      <a:r>
                        <a:rPr lang="en-ZA" sz="1100" u="none" strike="noStrike" dirty="0">
                          <a:effectLst/>
                        </a:rPr>
                        <a:t> </a:t>
                      </a:r>
                      <a:endParaRPr lang="en-ZA" sz="11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buNone/>
                      </a:pPr>
                      <a:r>
                        <a:rPr lang="en-ZA" sz="1100" u="none" strike="noStrike">
                          <a:effectLst/>
                        </a:rPr>
                        <a:t>f) reference contact details to be on the letter. </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64520064"/>
                  </a:ext>
                </a:extLst>
              </a:tr>
              <a:tr h="431800">
                <a:tc>
                  <a:txBody>
                    <a:bodyPr/>
                    <a:lstStyle/>
                    <a:p>
                      <a:pPr algn="l" fontAlgn="b">
                        <a:buNone/>
                      </a:pPr>
                      <a:r>
                        <a:rPr lang="en-ZA" sz="1100" u="none" strike="noStrike" dirty="0">
                          <a:effectLst/>
                        </a:rPr>
                        <a:t>e)    Renewables Technologies </a:t>
                      </a:r>
                      <a:endParaRPr lang="en-ZA" sz="11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buNone/>
                      </a:pPr>
                      <a:r>
                        <a:rPr lang="en-ZA" sz="1100" u="none" strike="noStrike">
                          <a:effectLst/>
                        </a:rPr>
                        <a:t> </a:t>
                      </a:r>
                      <a:endParaRPr lang="en-ZA"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25431021"/>
                  </a:ext>
                </a:extLst>
              </a:tr>
              <a:tr h="370205">
                <a:tc>
                  <a:txBody>
                    <a:bodyPr/>
                    <a:lstStyle/>
                    <a:p>
                      <a:pPr algn="l" fontAlgn="b">
                        <a:buNone/>
                      </a:pPr>
                      <a:r>
                        <a:rPr lang="en-ZA" sz="1100" u="none" strike="noStrike" dirty="0">
                          <a:effectLst/>
                        </a:rPr>
                        <a:t>f)      Energy Storage Technologies</a:t>
                      </a:r>
                      <a:endParaRPr lang="en-ZA" sz="1100" b="0" i="0" u="none" strike="noStrike" dirty="0">
                        <a:solidFill>
                          <a:srgbClr val="000000"/>
                        </a:solidFill>
                        <a:effectLst/>
                        <a:latin typeface="Calibri" panose="020F0502020204030204" pitchFamily="34" charset="0"/>
                      </a:endParaRPr>
                    </a:p>
                  </a:txBody>
                  <a:tcPr marL="0" marR="0" marT="0" marB="0" anchor="b"/>
                </a:tc>
                <a:tc rowSpan="9">
                  <a:txBody>
                    <a:bodyPr/>
                    <a:lstStyle/>
                    <a:p>
                      <a:pPr algn="ctr" fontAlgn="b">
                        <a:buNone/>
                      </a:pPr>
                      <a:r>
                        <a:rPr lang="en-ZA" sz="1100" u="none" strike="noStrike" dirty="0">
                          <a:effectLst/>
                        </a:rPr>
                        <a:t> </a:t>
                      </a:r>
                      <a:endParaRPr lang="en-ZA"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2681972"/>
                  </a:ext>
                </a:extLst>
              </a:tr>
              <a:tr h="184150">
                <a:tc>
                  <a:txBody>
                    <a:bodyPr/>
                    <a:lstStyle/>
                    <a:p>
                      <a:pPr algn="l" fontAlgn="b">
                        <a:buNone/>
                      </a:pPr>
                      <a:r>
                        <a:rPr lang="fr-FR" sz="1100" u="none" strike="noStrike" dirty="0">
                          <a:effectLst/>
                        </a:rPr>
                        <a:t>h)    Emissions </a:t>
                      </a:r>
                      <a:r>
                        <a:rPr lang="fr-FR" sz="1100" u="none" strike="noStrike" dirty="0" err="1">
                          <a:effectLst/>
                        </a:rPr>
                        <a:t>Abatement</a:t>
                      </a:r>
                      <a:r>
                        <a:rPr lang="fr-FR" sz="1100" u="none" strike="noStrike" dirty="0">
                          <a:effectLst/>
                        </a:rPr>
                        <a:t> Technologies (Carbon Capture, Low Nox </a:t>
                      </a:r>
                      <a:r>
                        <a:rPr lang="fr-FR" sz="1100" u="none" strike="noStrike" dirty="0" err="1">
                          <a:effectLst/>
                        </a:rPr>
                        <a:t>burners</a:t>
                      </a:r>
                      <a:r>
                        <a:rPr lang="fr-FR" sz="1100" u="none" strike="noStrike" dirty="0">
                          <a:effectLst/>
                        </a:rPr>
                        <a:t>, </a:t>
                      </a:r>
                      <a:r>
                        <a:rPr lang="fr-FR" sz="1100" u="none" strike="noStrike" dirty="0" err="1">
                          <a:effectLst/>
                        </a:rPr>
                        <a:t>etc</a:t>
                      </a:r>
                      <a:r>
                        <a:rPr lang="fr-FR" sz="1100" u="none" strike="noStrike" dirty="0">
                          <a:effectLst/>
                        </a:rPr>
                        <a:t>)</a:t>
                      </a:r>
                      <a:endParaRPr lang="fr-FR" sz="11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2096962323"/>
                  </a:ext>
                </a:extLst>
              </a:tr>
              <a:tr h="0">
                <a:tc>
                  <a:txBody>
                    <a:bodyPr/>
                    <a:lstStyle/>
                    <a:p>
                      <a:pPr algn="l" fontAlgn="b">
                        <a:buNone/>
                      </a:pPr>
                      <a:r>
                        <a:rPr lang="en-ZA" sz="1100" u="none" strike="noStrike" dirty="0" err="1">
                          <a:effectLst/>
                        </a:rPr>
                        <a:t>i</a:t>
                      </a:r>
                      <a:r>
                        <a:rPr lang="en-ZA" sz="1100" u="none" strike="noStrike" dirty="0">
                          <a:effectLst/>
                        </a:rPr>
                        <a:t>)      Power Transmission and Distribution engineering, technologies for infrastructure development and execution and associated works </a:t>
                      </a:r>
                      <a:endParaRPr lang="en-ZA" sz="11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717297297"/>
                  </a:ext>
                </a:extLst>
              </a:tr>
              <a:tr h="184150">
                <a:tc>
                  <a:txBody>
                    <a:bodyPr/>
                    <a:lstStyle/>
                    <a:p>
                      <a:pPr algn="l" fontAlgn="b">
                        <a:buNone/>
                      </a:pPr>
                      <a:r>
                        <a:rPr lang="en-ZA" sz="1100" u="none" strike="noStrike">
                          <a:effectLst/>
                        </a:rPr>
                        <a:t>j)    Marine Environmental </a:t>
                      </a:r>
                      <a:endParaRPr lang="en-ZA" sz="1100" b="0" i="0" u="none" strike="noStrike">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1731779973"/>
                  </a:ext>
                </a:extLst>
              </a:tr>
              <a:tr h="184150">
                <a:tc>
                  <a:txBody>
                    <a:bodyPr/>
                    <a:lstStyle/>
                    <a:p>
                      <a:pPr algn="l" fontAlgn="b">
                        <a:buNone/>
                      </a:pPr>
                      <a:r>
                        <a:rPr lang="en-ZA" sz="1100" u="none" strike="noStrike" dirty="0">
                          <a:effectLst/>
                        </a:rPr>
                        <a:t>k)      Commercial Property </a:t>
                      </a:r>
                      <a:endParaRPr lang="en-ZA" sz="11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3032029265"/>
                  </a:ext>
                </a:extLst>
              </a:tr>
              <a:tr h="184150">
                <a:tc>
                  <a:txBody>
                    <a:bodyPr/>
                    <a:lstStyle/>
                    <a:p>
                      <a:pPr algn="l" fontAlgn="b">
                        <a:buNone/>
                      </a:pPr>
                      <a:r>
                        <a:rPr lang="en-ZA" sz="1100" u="none" strike="noStrike">
                          <a:effectLst/>
                        </a:rPr>
                        <a:t>l)       Gas Power Generation Technologies </a:t>
                      </a:r>
                      <a:endParaRPr lang="en-ZA" sz="1100" b="0" i="0" u="none" strike="noStrike">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2740974027"/>
                  </a:ext>
                </a:extLst>
              </a:tr>
              <a:tr h="184150">
                <a:tc>
                  <a:txBody>
                    <a:bodyPr/>
                    <a:lstStyle/>
                    <a:p>
                      <a:pPr algn="l" fontAlgn="b">
                        <a:buNone/>
                      </a:pPr>
                      <a:r>
                        <a:rPr lang="nl-NL" sz="1100" u="none" strike="noStrike" dirty="0">
                          <a:effectLst/>
                        </a:rPr>
                        <a:t>m)    Pipelining technologies (water, gas etc.)</a:t>
                      </a:r>
                      <a:endParaRPr lang="nl-NL" sz="11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1068112836"/>
                  </a:ext>
                </a:extLst>
              </a:tr>
              <a:tr h="0">
                <a:tc>
                  <a:txBody>
                    <a:bodyPr/>
                    <a:lstStyle/>
                    <a:p>
                      <a:pPr algn="l" fontAlgn="b">
                        <a:buNone/>
                      </a:pPr>
                      <a:r>
                        <a:rPr lang="en-ZA" sz="1100" u="none" strike="noStrike" dirty="0">
                          <a:effectLst/>
                        </a:rPr>
                        <a:t>o)    Mining Technology and developments</a:t>
                      </a:r>
                      <a:endParaRPr lang="en-ZA" sz="11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129328376"/>
                  </a:ext>
                </a:extLst>
              </a:tr>
              <a:tr h="274955">
                <a:tc>
                  <a:txBody>
                    <a:bodyPr/>
                    <a:lstStyle/>
                    <a:p>
                      <a:pPr algn="l" fontAlgn="b">
                        <a:buNone/>
                      </a:pPr>
                      <a:r>
                        <a:rPr lang="en-ZA" sz="1100" u="none" strike="noStrike" dirty="0">
                          <a:effectLst/>
                        </a:rPr>
                        <a:t>p)    Existing building infrastructure refurbishment enhancement and modernisation.</a:t>
                      </a:r>
                      <a:endParaRPr lang="en-ZA" sz="1100" b="0" i="0" u="none" strike="noStrike" dirty="0">
                        <a:solidFill>
                          <a:srgbClr val="000000"/>
                        </a:solidFill>
                        <a:effectLst/>
                        <a:latin typeface="Calibri" panose="020F0502020204030204" pitchFamily="34" charset="0"/>
                      </a:endParaRPr>
                    </a:p>
                  </a:txBody>
                  <a:tcPr marL="0" marR="0" marT="0" marB="0" anchor="b"/>
                </a:tc>
                <a:tc vMerge="1">
                  <a:txBody>
                    <a:bodyPr/>
                    <a:lstStyle/>
                    <a:p>
                      <a:endParaRPr lang="en-ZA"/>
                    </a:p>
                  </a:txBody>
                  <a:tcPr/>
                </a:tc>
                <a:extLst>
                  <a:ext uri="{0D108BD9-81ED-4DB2-BD59-A6C34878D82A}">
                    <a16:rowId xmlns:a16="http://schemas.microsoft.com/office/drawing/2014/main" val="443148721"/>
                  </a:ext>
                </a:extLst>
              </a:tr>
            </a:tbl>
          </a:graphicData>
        </a:graphic>
      </p:graphicFrame>
    </p:spTree>
    <p:extLst>
      <p:ext uri="{BB962C8B-B14F-4D97-AF65-F5344CB8AC3E}">
        <p14:creationId xmlns:p14="http://schemas.microsoft.com/office/powerpoint/2010/main" val="2909280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B5CC7-198A-B92B-7803-D977974B10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2B837A-67B5-48B1-7DE3-6B08C8E5F023}"/>
              </a:ext>
            </a:extLst>
          </p:cNvPr>
          <p:cNvSpPr>
            <a:spLocks noGrp="1"/>
          </p:cNvSpPr>
          <p:nvPr>
            <p:ph idx="1"/>
          </p:nvPr>
        </p:nvSpPr>
        <p:spPr/>
        <p:txBody>
          <a:bodyPr>
            <a:normAutofit/>
          </a:bodyPr>
          <a:lstStyle/>
          <a:p>
            <a:pPr lvl="1" algn="just">
              <a:buFont typeface="Wingdings" panose="05000000000000000000" pitchFamily="2" charset="2"/>
              <a:buChar char="ü"/>
            </a:pPr>
            <a:endParaRPr lang="en-ZA" sz="2400" dirty="0"/>
          </a:p>
          <a:p>
            <a:pPr marL="457200" lvl="1" indent="0" algn="just">
              <a:buNone/>
            </a:pPr>
            <a:endParaRPr lang="en-US" sz="2400" dirty="0"/>
          </a:p>
        </p:txBody>
      </p:sp>
      <p:sp>
        <p:nvSpPr>
          <p:cNvPr id="5" name="Slide Number Placeholder 5">
            <a:extLst>
              <a:ext uri="{FF2B5EF4-FFF2-40B4-BE49-F238E27FC236}">
                <a16:creationId xmlns:a16="http://schemas.microsoft.com/office/drawing/2014/main" id="{5BD440ED-0BCA-1B2D-4762-EA39E499EF92}"/>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11</a:t>
            </a:fld>
            <a:endParaRPr lang="en-ZA" dirty="0"/>
          </a:p>
        </p:txBody>
      </p:sp>
      <p:sp>
        <p:nvSpPr>
          <p:cNvPr id="2" name="Title 1">
            <a:extLst>
              <a:ext uri="{FF2B5EF4-FFF2-40B4-BE49-F238E27FC236}">
                <a16:creationId xmlns:a16="http://schemas.microsoft.com/office/drawing/2014/main" id="{9198FCD9-34F3-02A6-12B3-8D0F777FDF20}"/>
              </a:ext>
            </a:extLst>
          </p:cNvPr>
          <p:cNvSpPr>
            <a:spLocks noGrp="1"/>
          </p:cNvSpPr>
          <p:nvPr>
            <p:ph type="title"/>
          </p:nvPr>
        </p:nvSpPr>
        <p:spPr/>
        <p:txBody>
          <a:bodyPr/>
          <a:lstStyle/>
          <a:p>
            <a:r>
              <a:rPr lang="en-US" dirty="0"/>
              <a:t>Technical Tender </a:t>
            </a:r>
            <a:r>
              <a:rPr lang="en-US" dirty="0" err="1"/>
              <a:t>returnables</a:t>
            </a:r>
            <a:r>
              <a:rPr lang="en-US" dirty="0"/>
              <a:t> – Mandatory criteria</a:t>
            </a:r>
          </a:p>
        </p:txBody>
      </p:sp>
      <p:graphicFrame>
        <p:nvGraphicFramePr>
          <p:cNvPr id="4" name="Table 3">
            <a:extLst>
              <a:ext uri="{FF2B5EF4-FFF2-40B4-BE49-F238E27FC236}">
                <a16:creationId xmlns:a16="http://schemas.microsoft.com/office/drawing/2014/main" id="{47BBFFB3-3AF0-2768-F6D0-3BFAC7A405FE}"/>
              </a:ext>
            </a:extLst>
          </p:cNvPr>
          <p:cNvGraphicFramePr>
            <a:graphicFrameLocks noGrp="1"/>
          </p:cNvGraphicFramePr>
          <p:nvPr>
            <p:extLst>
              <p:ext uri="{D42A27DB-BD31-4B8C-83A1-F6EECF244321}">
                <p14:modId xmlns:p14="http://schemas.microsoft.com/office/powerpoint/2010/main" val="291218247"/>
              </p:ext>
            </p:extLst>
          </p:nvPr>
        </p:nvGraphicFramePr>
        <p:xfrm>
          <a:off x="436308" y="1395412"/>
          <a:ext cx="11217212" cy="5245783"/>
        </p:xfrm>
        <a:graphic>
          <a:graphicData uri="http://schemas.openxmlformats.org/drawingml/2006/table">
            <a:tbl>
              <a:tblPr>
                <a:tableStyleId>{5C22544A-7EE6-4342-B048-85BDC9FD1C3A}</a:tableStyleId>
              </a:tblPr>
              <a:tblGrid>
                <a:gridCol w="5456758">
                  <a:extLst>
                    <a:ext uri="{9D8B030D-6E8A-4147-A177-3AD203B41FA5}">
                      <a16:colId xmlns:a16="http://schemas.microsoft.com/office/drawing/2014/main" val="2369661917"/>
                    </a:ext>
                  </a:extLst>
                </a:gridCol>
                <a:gridCol w="5760454">
                  <a:extLst>
                    <a:ext uri="{9D8B030D-6E8A-4147-A177-3AD203B41FA5}">
                      <a16:colId xmlns:a16="http://schemas.microsoft.com/office/drawing/2014/main" val="3396905448"/>
                    </a:ext>
                  </a:extLst>
                </a:gridCol>
              </a:tblGrid>
              <a:tr h="369585">
                <a:tc rowSpan="2">
                  <a:txBody>
                    <a:bodyPr/>
                    <a:lstStyle/>
                    <a:p>
                      <a:pPr algn="l" fontAlgn="ctr">
                        <a:buNone/>
                      </a:pPr>
                      <a:r>
                        <a:rPr lang="en-ZA" sz="1200" u="none" strike="noStrike" dirty="0">
                          <a:effectLst/>
                        </a:rPr>
                        <a:t>Have </a:t>
                      </a:r>
                      <a:r>
                        <a:rPr lang="en-ZA" sz="1400" u="none" strike="noStrike" kern="1200" dirty="0">
                          <a:solidFill>
                            <a:schemeClr val="dk1"/>
                          </a:solidFill>
                          <a:effectLst/>
                          <a:latin typeface="+mn-lt"/>
                          <a:ea typeface="+mn-ea"/>
                          <a:cs typeface="+mn-cs"/>
                        </a:rPr>
                        <a:t>a local registered presence in South Africa</a:t>
                      </a:r>
                      <a:br>
                        <a:rPr lang="en-ZA" sz="1400" u="none" strike="noStrike" kern="1200" dirty="0">
                          <a:solidFill>
                            <a:schemeClr val="dk1"/>
                          </a:solidFill>
                          <a:effectLst/>
                          <a:latin typeface="+mn-lt"/>
                          <a:ea typeface="+mn-ea"/>
                          <a:cs typeface="+mn-cs"/>
                        </a:rPr>
                      </a:br>
                      <a:endParaRPr lang="en-ZA" sz="1400" u="none" strike="noStrike" kern="1200" dirty="0">
                        <a:solidFill>
                          <a:schemeClr val="dk1"/>
                        </a:solidFill>
                        <a:effectLst/>
                        <a:latin typeface="+mn-lt"/>
                        <a:ea typeface="+mn-ea"/>
                        <a:cs typeface="+mn-cs"/>
                      </a:endParaRPr>
                    </a:p>
                  </a:txBody>
                  <a:tcPr marL="0" marR="0" marT="0" marB="0" anchor="ctr"/>
                </a:tc>
                <a:tc>
                  <a:txBody>
                    <a:bodyPr/>
                    <a:lstStyle/>
                    <a:p>
                      <a:pPr algn="l" fontAlgn="b">
                        <a:buNone/>
                      </a:pPr>
                      <a:r>
                        <a:rPr lang="en-ZA" sz="1400" u="none" strike="noStrike" dirty="0">
                          <a:effectLst/>
                        </a:rPr>
                        <a:t>Provide proof of CIPC number registration such as </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47504782"/>
                  </a:ext>
                </a:extLst>
              </a:tr>
              <a:tr h="1461541">
                <a:tc vMerge="1">
                  <a:txBody>
                    <a:bodyPr/>
                    <a:lstStyle/>
                    <a:p>
                      <a:endParaRPr lang="en-ZA"/>
                    </a:p>
                  </a:txBody>
                  <a:tcPr/>
                </a:tc>
                <a:tc>
                  <a:txBody>
                    <a:bodyPr/>
                    <a:lstStyle/>
                    <a:p>
                      <a:pPr algn="l" fontAlgn="b">
                        <a:buNone/>
                      </a:pPr>
                      <a:r>
                        <a:rPr lang="en-ZA" sz="1400" u="none" strike="noStrike" dirty="0">
                          <a:effectLst/>
                        </a:rPr>
                        <a:t>a)</a:t>
                      </a:r>
                      <a:r>
                        <a:rPr lang="en-ZA" sz="1400" u="none" strike="noStrike" dirty="0" err="1">
                          <a:effectLst/>
                        </a:rPr>
                        <a:t>CoR</a:t>
                      </a:r>
                      <a:r>
                        <a:rPr lang="en-ZA" sz="1400" u="none" strike="noStrike" dirty="0">
                          <a:effectLst/>
                        </a:rPr>
                        <a:t> 14.3 </a:t>
                      </a:r>
                      <a:br>
                        <a:rPr lang="en-ZA" sz="1400" u="none" strike="noStrike" dirty="0">
                          <a:effectLst/>
                        </a:rPr>
                      </a:br>
                      <a:r>
                        <a:rPr lang="en-ZA" sz="1400" u="none" strike="noStrike" dirty="0">
                          <a:effectLst/>
                        </a:rPr>
                        <a:t>b) </a:t>
                      </a:r>
                      <a:r>
                        <a:rPr lang="en-ZA" sz="1400" u="none" strike="noStrike" dirty="0" err="1">
                          <a:effectLst/>
                        </a:rPr>
                        <a:t>CoR</a:t>
                      </a:r>
                      <a:r>
                        <a:rPr lang="en-ZA" sz="1400" u="none" strike="noStrike" dirty="0">
                          <a:effectLst/>
                        </a:rPr>
                        <a:t> 14.1</a:t>
                      </a:r>
                      <a:br>
                        <a:rPr lang="en-ZA" sz="1400" u="none" strike="noStrike" dirty="0">
                          <a:effectLst/>
                        </a:rPr>
                      </a:br>
                      <a:r>
                        <a:rPr lang="en-ZA" sz="1400" u="none" strike="noStrike" dirty="0">
                          <a:effectLst/>
                        </a:rPr>
                        <a:t>c) Memorandum of incorporation</a:t>
                      </a:r>
                      <a:br>
                        <a:rPr lang="en-ZA" sz="1400" u="none" strike="noStrike" dirty="0">
                          <a:effectLst/>
                        </a:rPr>
                      </a:br>
                      <a:r>
                        <a:rPr lang="en-ZA" sz="1400" u="none" strike="noStrike" dirty="0">
                          <a:effectLst/>
                        </a:rPr>
                        <a:t>d) </a:t>
                      </a:r>
                      <a:r>
                        <a:rPr lang="en-ZA" sz="1400" u="none" strike="noStrike" dirty="0" err="1">
                          <a:effectLst/>
                        </a:rPr>
                        <a:t>CoR</a:t>
                      </a:r>
                      <a:r>
                        <a:rPr lang="en-ZA" sz="1400" u="none" strike="noStrike" dirty="0">
                          <a:effectLst/>
                        </a:rPr>
                        <a:t> 9.4</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03197750"/>
                  </a:ext>
                </a:extLst>
              </a:tr>
              <a:tr h="344387">
                <a:tc rowSpan="3">
                  <a:txBody>
                    <a:bodyPr/>
                    <a:lstStyle/>
                    <a:p>
                      <a:pPr algn="l" fontAlgn="ctr">
                        <a:buNone/>
                      </a:pPr>
                      <a:r>
                        <a:rPr lang="en-ZA" sz="1400" u="none" strike="noStrike" dirty="0">
                          <a:effectLst/>
                        </a:rPr>
                        <a:t>Have a local office in South Africa</a:t>
                      </a:r>
                      <a:br>
                        <a:rPr lang="en-ZA" sz="1400" u="none" strike="noStrike" dirty="0">
                          <a:effectLst/>
                        </a:rPr>
                      </a:br>
                      <a:endParaRPr lang="en-ZA" sz="14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n-ZA" sz="1400" u="none" strike="noStrike" dirty="0">
                          <a:effectLst/>
                        </a:rPr>
                        <a:t>a) Copy of valid lease agreement</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68706439"/>
                  </a:ext>
                </a:extLst>
              </a:tr>
              <a:tr h="495580">
                <a:tc vMerge="1">
                  <a:txBody>
                    <a:bodyPr/>
                    <a:lstStyle/>
                    <a:p>
                      <a:endParaRPr lang="en-ZA"/>
                    </a:p>
                  </a:txBody>
                  <a:tcPr/>
                </a:tc>
                <a:tc>
                  <a:txBody>
                    <a:bodyPr/>
                    <a:lstStyle/>
                    <a:p>
                      <a:pPr algn="l" fontAlgn="b">
                        <a:buNone/>
                      </a:pPr>
                      <a:r>
                        <a:rPr lang="en-ZA" sz="1400" u="none" strike="noStrike" dirty="0">
                          <a:effectLst/>
                        </a:rPr>
                        <a:t>b) Current Utility bill in the company's name</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43196800"/>
                  </a:ext>
                </a:extLst>
              </a:tr>
              <a:tr h="109255">
                <a:tc vMerge="1">
                  <a:txBody>
                    <a:bodyPr/>
                    <a:lstStyle/>
                    <a:p>
                      <a:endParaRPr lang="en-ZA"/>
                    </a:p>
                  </a:txBody>
                  <a:tcPr/>
                </a:tc>
                <a:tc>
                  <a:txBody>
                    <a:bodyPr/>
                    <a:lstStyle/>
                    <a:p>
                      <a:pPr algn="l" fontAlgn="b">
                        <a:buNone/>
                      </a:pPr>
                      <a:r>
                        <a:rPr lang="en-ZA" sz="1400" u="none" strike="noStrike" dirty="0">
                          <a:effectLst/>
                        </a:rPr>
                        <a:t> </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71293350"/>
                  </a:ext>
                </a:extLst>
              </a:tr>
              <a:tr h="514900">
                <a:tc rowSpan="4">
                  <a:txBody>
                    <a:bodyPr/>
                    <a:lstStyle/>
                    <a:p>
                      <a:pPr algn="l" fontAlgn="ctr">
                        <a:buNone/>
                      </a:pPr>
                      <a:r>
                        <a:rPr lang="en-ZA" sz="1400" u="none" strike="noStrike" dirty="0">
                          <a:effectLst/>
                        </a:rPr>
                        <a:t>Evidence of scalable multidisciplinary resource pool and mobilisation of critical skills.</a:t>
                      </a:r>
                      <a:endParaRPr lang="en-ZA" sz="14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n-ZA" sz="1400" u="none" strike="noStrike" dirty="0">
                          <a:effectLst/>
                        </a:rPr>
                        <a:t>Bidder to provide the following proof </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71030995"/>
                  </a:ext>
                </a:extLst>
              </a:tr>
              <a:tr h="665253">
                <a:tc vMerge="1">
                  <a:txBody>
                    <a:bodyPr/>
                    <a:lstStyle/>
                    <a:p>
                      <a:endParaRPr lang="en-ZA"/>
                    </a:p>
                  </a:txBody>
                  <a:tcPr/>
                </a:tc>
                <a:tc>
                  <a:txBody>
                    <a:bodyPr/>
                    <a:lstStyle/>
                    <a:p>
                      <a:pPr algn="l" fontAlgn="b">
                        <a:buNone/>
                      </a:pPr>
                      <a:r>
                        <a:rPr lang="en-ZA" sz="1400" u="none" strike="noStrike" dirty="0">
                          <a:effectLst/>
                        </a:rPr>
                        <a:t>a) References demonstrating successful delivery of the full spectrum of project environmental services. (Min 2) . From 2019 to current </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22587002"/>
                  </a:ext>
                </a:extLst>
              </a:tr>
              <a:tr h="472471">
                <a:tc vMerge="1">
                  <a:txBody>
                    <a:bodyPr/>
                    <a:lstStyle/>
                    <a:p>
                      <a:endParaRPr lang="en-ZA"/>
                    </a:p>
                  </a:txBody>
                  <a:tcPr/>
                </a:tc>
                <a:tc>
                  <a:txBody>
                    <a:bodyPr/>
                    <a:lstStyle/>
                    <a:p>
                      <a:pPr algn="l" fontAlgn="b">
                        <a:buNone/>
                      </a:pPr>
                      <a:r>
                        <a:rPr lang="en-ZA" sz="1400" u="none" strike="noStrike" dirty="0">
                          <a:effectLst/>
                        </a:rPr>
                        <a:t>b) Documentation of scalable resource pools; examples of rapid mobilisation for large/complex projects.</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62707436"/>
                  </a:ext>
                </a:extLst>
              </a:tr>
              <a:tr h="708706">
                <a:tc vMerge="1">
                  <a:txBody>
                    <a:bodyPr/>
                    <a:lstStyle/>
                    <a:p>
                      <a:endParaRPr lang="en-ZA"/>
                    </a:p>
                  </a:txBody>
                  <a:tcPr/>
                </a:tc>
                <a:tc>
                  <a:txBody>
                    <a:bodyPr/>
                    <a:lstStyle/>
                    <a:p>
                      <a:pPr algn="l" fontAlgn="b">
                        <a:buNone/>
                      </a:pPr>
                      <a:r>
                        <a:rPr lang="en-ZA" sz="1400" u="none" strike="noStrike" dirty="0">
                          <a:effectLst/>
                        </a:rPr>
                        <a:t>c) Evidence of active talent sourcing, onboarding, and step by step process for mobilisation including timelines; examples of deploying both generalist and specialist talent</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60552666"/>
                  </a:ext>
                </a:extLst>
              </a:tr>
            </a:tbl>
          </a:graphicData>
        </a:graphic>
      </p:graphicFrame>
      <p:graphicFrame>
        <p:nvGraphicFramePr>
          <p:cNvPr id="7" name="Table 6">
            <a:extLst>
              <a:ext uri="{FF2B5EF4-FFF2-40B4-BE49-F238E27FC236}">
                <a16:creationId xmlns:a16="http://schemas.microsoft.com/office/drawing/2014/main" id="{DC738900-98AA-123E-D75C-1368174DF346}"/>
              </a:ext>
            </a:extLst>
          </p:cNvPr>
          <p:cNvGraphicFramePr>
            <a:graphicFrameLocks noGrp="1"/>
          </p:cNvGraphicFramePr>
          <p:nvPr>
            <p:extLst>
              <p:ext uri="{D42A27DB-BD31-4B8C-83A1-F6EECF244321}">
                <p14:modId xmlns:p14="http://schemas.microsoft.com/office/powerpoint/2010/main" val="3202686683"/>
              </p:ext>
            </p:extLst>
          </p:nvPr>
        </p:nvGraphicFramePr>
        <p:xfrm>
          <a:off x="361681" y="1112870"/>
          <a:ext cx="11230879" cy="213360"/>
        </p:xfrm>
        <a:graphic>
          <a:graphicData uri="http://schemas.openxmlformats.org/drawingml/2006/table">
            <a:tbl>
              <a:tblPr/>
              <a:tblGrid>
                <a:gridCol w="5466652">
                  <a:extLst>
                    <a:ext uri="{9D8B030D-6E8A-4147-A177-3AD203B41FA5}">
                      <a16:colId xmlns:a16="http://schemas.microsoft.com/office/drawing/2014/main" val="2919905059"/>
                    </a:ext>
                  </a:extLst>
                </a:gridCol>
                <a:gridCol w="5764227">
                  <a:extLst>
                    <a:ext uri="{9D8B030D-6E8A-4147-A177-3AD203B41FA5}">
                      <a16:colId xmlns:a16="http://schemas.microsoft.com/office/drawing/2014/main" val="2604284069"/>
                    </a:ext>
                  </a:extLst>
                </a:gridCol>
              </a:tblGrid>
              <a:tr h="0">
                <a:tc>
                  <a:txBody>
                    <a:bodyPr/>
                    <a:lstStyle/>
                    <a:p>
                      <a:pPr algn="ctr" fontAlgn="ctr">
                        <a:buNone/>
                      </a:pPr>
                      <a:r>
                        <a:rPr lang="en-ZA" sz="1400" b="1" u="none" strike="noStrike" kern="1200" dirty="0">
                          <a:solidFill>
                            <a:schemeClr val="dk1"/>
                          </a:solidFill>
                          <a:effectLst/>
                          <a:latin typeface="+mn-lt"/>
                          <a:ea typeface="+mn-ea"/>
                          <a:cs typeface="+mn-cs"/>
                        </a:rPr>
                        <a:t>Criteria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buNone/>
                      </a:pPr>
                      <a:r>
                        <a:rPr lang="en-ZA" sz="1400" b="1" u="none" strike="noStrike" kern="1200" dirty="0">
                          <a:solidFill>
                            <a:schemeClr val="dk1"/>
                          </a:solidFill>
                          <a:effectLst/>
                          <a:latin typeface="+mn-lt"/>
                          <a:ea typeface="+mn-ea"/>
                          <a:cs typeface="+mn-cs"/>
                        </a:rPr>
                        <a:t>Source of evidence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44293274"/>
                  </a:ext>
                </a:extLst>
              </a:tr>
            </a:tbl>
          </a:graphicData>
        </a:graphic>
      </p:graphicFrame>
    </p:spTree>
    <p:extLst>
      <p:ext uri="{BB962C8B-B14F-4D97-AF65-F5344CB8AC3E}">
        <p14:creationId xmlns:p14="http://schemas.microsoft.com/office/powerpoint/2010/main" val="3700566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2CBE0-8159-3AB3-41B8-0370D43192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81CC59-0EF4-C2B9-07FD-80A6E2F54ECA}"/>
              </a:ext>
            </a:extLst>
          </p:cNvPr>
          <p:cNvSpPr>
            <a:spLocks noGrp="1"/>
          </p:cNvSpPr>
          <p:nvPr>
            <p:ph idx="1"/>
          </p:nvPr>
        </p:nvSpPr>
        <p:spPr/>
        <p:txBody>
          <a:bodyPr>
            <a:normAutofit/>
          </a:bodyPr>
          <a:lstStyle/>
          <a:p>
            <a:pPr lvl="1" algn="just">
              <a:buFont typeface="Wingdings" panose="05000000000000000000" pitchFamily="2" charset="2"/>
              <a:buChar char="ü"/>
            </a:pPr>
            <a:endParaRPr lang="en-ZA" sz="2400" dirty="0"/>
          </a:p>
          <a:p>
            <a:pPr marL="457200" lvl="1" indent="0" algn="just">
              <a:buNone/>
            </a:pPr>
            <a:endParaRPr lang="en-US" sz="2400" dirty="0"/>
          </a:p>
        </p:txBody>
      </p:sp>
      <p:sp>
        <p:nvSpPr>
          <p:cNvPr id="5" name="Slide Number Placeholder 5">
            <a:extLst>
              <a:ext uri="{FF2B5EF4-FFF2-40B4-BE49-F238E27FC236}">
                <a16:creationId xmlns:a16="http://schemas.microsoft.com/office/drawing/2014/main" id="{FDAEAE1A-F030-ABDD-BB18-23E439BD5CFF}"/>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12</a:t>
            </a:fld>
            <a:endParaRPr lang="en-ZA" dirty="0"/>
          </a:p>
        </p:txBody>
      </p:sp>
      <p:sp>
        <p:nvSpPr>
          <p:cNvPr id="2" name="Title 1">
            <a:extLst>
              <a:ext uri="{FF2B5EF4-FFF2-40B4-BE49-F238E27FC236}">
                <a16:creationId xmlns:a16="http://schemas.microsoft.com/office/drawing/2014/main" id="{AF6F8B6C-2406-B83C-7EFC-2A13D6304889}"/>
              </a:ext>
            </a:extLst>
          </p:cNvPr>
          <p:cNvSpPr>
            <a:spLocks noGrp="1"/>
          </p:cNvSpPr>
          <p:nvPr>
            <p:ph type="title"/>
          </p:nvPr>
        </p:nvSpPr>
        <p:spPr/>
        <p:txBody>
          <a:bodyPr/>
          <a:lstStyle/>
          <a:p>
            <a:r>
              <a:rPr lang="en-US" dirty="0"/>
              <a:t>Technical Tender </a:t>
            </a:r>
            <a:r>
              <a:rPr lang="en-US" dirty="0" err="1"/>
              <a:t>returnables</a:t>
            </a:r>
            <a:r>
              <a:rPr lang="en-US" dirty="0"/>
              <a:t> – Functional criteria</a:t>
            </a:r>
          </a:p>
        </p:txBody>
      </p:sp>
      <p:graphicFrame>
        <p:nvGraphicFramePr>
          <p:cNvPr id="12" name="Object 11">
            <a:extLst>
              <a:ext uri="{FF2B5EF4-FFF2-40B4-BE49-F238E27FC236}">
                <a16:creationId xmlns:a16="http://schemas.microsoft.com/office/drawing/2014/main" id="{B537B20C-359A-D4B1-D332-98B1997A6F68}"/>
              </a:ext>
            </a:extLst>
          </p:cNvPr>
          <p:cNvGraphicFramePr>
            <a:graphicFrameLocks noChangeAspect="1"/>
          </p:cNvGraphicFramePr>
          <p:nvPr>
            <p:extLst>
              <p:ext uri="{D42A27DB-BD31-4B8C-83A1-F6EECF244321}">
                <p14:modId xmlns:p14="http://schemas.microsoft.com/office/powerpoint/2010/main" val="2103494501"/>
              </p:ext>
            </p:extLst>
          </p:nvPr>
        </p:nvGraphicFramePr>
        <p:xfrm>
          <a:off x="3342640" y="2760028"/>
          <a:ext cx="914400" cy="806450"/>
        </p:xfrm>
        <a:graphic>
          <a:graphicData uri="http://schemas.openxmlformats.org/presentationml/2006/ole">
            <mc:AlternateContent xmlns:mc="http://schemas.openxmlformats.org/markup-compatibility/2006">
              <mc:Choice xmlns:v="urn:schemas-microsoft-com:vml" Requires="v">
                <p:oleObj name="Acrobat Document" showAsIcon="1" r:id="rId2" imgW="914597" imgH="806406" progId="AcroExch.Document.DC">
                  <p:embed/>
                </p:oleObj>
              </mc:Choice>
              <mc:Fallback>
                <p:oleObj name="Acrobat Document" showAsIcon="1" r:id="rId2" imgW="914597" imgH="806406" progId="AcroExch.Document.DC">
                  <p:embed/>
                  <p:pic>
                    <p:nvPicPr>
                      <p:cNvPr id="12" name="Object 11">
                        <a:extLst>
                          <a:ext uri="{FF2B5EF4-FFF2-40B4-BE49-F238E27FC236}">
                            <a16:creationId xmlns:a16="http://schemas.microsoft.com/office/drawing/2014/main" id="{B537B20C-359A-D4B1-D332-98B1997A6F68}"/>
                          </a:ext>
                        </a:extLst>
                      </p:cNvPr>
                      <p:cNvPicPr/>
                      <p:nvPr/>
                    </p:nvPicPr>
                    <p:blipFill>
                      <a:blip r:embed="rId3"/>
                      <a:stretch>
                        <a:fillRect/>
                      </a:stretch>
                    </p:blipFill>
                    <p:spPr>
                      <a:xfrm>
                        <a:off x="3342640" y="2760028"/>
                        <a:ext cx="914400" cy="806450"/>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23812AB-6189-C010-094D-046D448DAE82}"/>
              </a:ext>
            </a:extLst>
          </p:cNvPr>
          <p:cNvGraphicFramePr>
            <a:graphicFrameLocks noChangeAspect="1"/>
          </p:cNvGraphicFramePr>
          <p:nvPr>
            <p:extLst>
              <p:ext uri="{D42A27DB-BD31-4B8C-83A1-F6EECF244321}">
                <p14:modId xmlns:p14="http://schemas.microsoft.com/office/powerpoint/2010/main" val="3720387052"/>
              </p:ext>
            </p:extLst>
          </p:nvPr>
        </p:nvGraphicFramePr>
        <p:xfrm>
          <a:off x="5262880" y="2597150"/>
          <a:ext cx="914400" cy="806450"/>
        </p:xfrm>
        <a:graphic>
          <a:graphicData uri="http://schemas.openxmlformats.org/presentationml/2006/ole">
            <mc:AlternateContent xmlns:mc="http://schemas.openxmlformats.org/markup-compatibility/2006">
              <mc:Choice xmlns:v="urn:schemas-microsoft-com:vml" Requires="v">
                <p:oleObj name="Worksheet" showAsIcon="1" r:id="rId4" imgW="914597" imgH="806406" progId="Excel.Sheet.12">
                  <p:link updateAutomatic="1"/>
                </p:oleObj>
              </mc:Choice>
              <mc:Fallback>
                <p:oleObj name="Worksheet" showAsIcon="1" r:id="rId4" imgW="914597" imgH="806406" progId="Excel.Sheet.12">
                  <p:link updateAutomatic="1"/>
                  <p:pic>
                    <p:nvPicPr>
                      <p:cNvPr id="18" name="Object 17">
                        <a:extLst>
                          <a:ext uri="{FF2B5EF4-FFF2-40B4-BE49-F238E27FC236}">
                            <a16:creationId xmlns:a16="http://schemas.microsoft.com/office/drawing/2014/main" id="{623812AB-6189-C010-094D-046D448DAE82}"/>
                          </a:ext>
                        </a:extLst>
                      </p:cNvPr>
                      <p:cNvPicPr/>
                      <p:nvPr/>
                    </p:nvPicPr>
                    <p:blipFill>
                      <a:blip r:embed="rId5"/>
                      <a:stretch>
                        <a:fillRect/>
                      </a:stretch>
                    </p:blipFill>
                    <p:spPr>
                      <a:xfrm>
                        <a:off x="5262880" y="2597150"/>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614809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69b1b3ef-f17b-48c7-a7c8-8ad8b283852f" ContentTypeId="0x0101000D8B3899A4805C44A2FA507CBAF83E58" PreviousValue="false"/>
</file>

<file path=customXml/itemProps1.xml><?xml version="1.0" encoding="utf-8"?>
<ds:datastoreItem xmlns:ds="http://schemas.openxmlformats.org/officeDocument/2006/customXml" ds:itemID="{B33A1265-97A7-4CBC-A6B2-2EEAB6A71AD7}">
  <ds:schemaRefs>
    <ds:schemaRef ds:uri="http://www.w3.org/XML/1998/namespace"/>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2c7ddca0-f18f-4514-89ec-cfc256175ba5"/>
    <ds:schemaRef ds:uri="http://schemas.microsoft.com/office/2006/metadata/properties"/>
  </ds:schemaRefs>
</ds:datastoreItem>
</file>

<file path=customXml/itemProps2.xml><?xml version="1.0" encoding="utf-8"?>
<ds:datastoreItem xmlns:ds="http://schemas.openxmlformats.org/officeDocument/2006/customXml" ds:itemID="{7F75ADF6-FF55-4FFC-BA53-8A77FEA89285}">
  <ds:schemaRefs>
    <ds:schemaRef ds:uri="http://schemas.microsoft.com/sharepoint/v3/contenttype/forms"/>
  </ds:schemaRefs>
</ds:datastoreItem>
</file>

<file path=customXml/itemProps3.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2832AB3-C3A8-4024-868A-7B93B85F18C6}">
  <ds:schemaRefs>
    <ds:schemaRef ds:uri="Microsoft.SharePoint.Taxonomy.ContentTypeSync"/>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5538</TotalTime>
  <Words>1030</Words>
  <Application>Microsoft Office PowerPoint</Application>
  <PresentationFormat>Widescreen</PresentationFormat>
  <Paragraphs>165</Paragraphs>
  <Slides>13</Slides>
  <Notes>0</Notes>
  <HiddenSlides>0</HiddenSlides>
  <MMClips>0</MMClips>
  <ScaleCrop>false</ScaleCrop>
  <HeadingPairs>
    <vt:vector size="10" baseType="variant">
      <vt:variant>
        <vt:lpstr>Fonts Used</vt:lpstr>
      </vt:variant>
      <vt:variant>
        <vt:i4>5</vt:i4>
      </vt:variant>
      <vt:variant>
        <vt:lpstr>Theme</vt:lpstr>
      </vt:variant>
      <vt:variant>
        <vt:i4>2</vt:i4>
      </vt:variant>
      <vt:variant>
        <vt:lpstr>Links</vt:lpstr>
      </vt:variant>
      <vt:variant>
        <vt:i4>1</vt:i4>
      </vt:variant>
      <vt:variant>
        <vt:lpstr>Embedded OLE Servers</vt:lpstr>
      </vt:variant>
      <vt:variant>
        <vt:i4>2</vt:i4>
      </vt:variant>
      <vt:variant>
        <vt:lpstr>Slide Titles</vt:lpstr>
      </vt:variant>
      <vt:variant>
        <vt:i4>13</vt:i4>
      </vt:variant>
    </vt:vector>
  </HeadingPairs>
  <TitlesOfParts>
    <vt:vector size="23" baseType="lpstr">
      <vt:lpstr>Arial</vt:lpstr>
      <vt:lpstr>Calibri</vt:lpstr>
      <vt:lpstr>Courier New</vt:lpstr>
      <vt:lpstr>Times New Roman</vt:lpstr>
      <vt:lpstr>Wingdings</vt:lpstr>
      <vt:lpstr>Office Theme</vt:lpstr>
      <vt:lpstr>Content Slide Master</vt:lpstr>
      <vt:lpstr>file:///C:\Users\MudzieM\OneDrive%20-%20Eskom%20Holdings%20SOC%20Ltd\Documents\New%20GCD\Procurement\Environmental%20Resources\Evaluations\Technical\Technical%20evaluation%20criteria%20final.xlsx</vt:lpstr>
      <vt:lpstr>think-cell Slide</vt:lpstr>
      <vt:lpstr>Acrobat Document</vt:lpstr>
      <vt:lpstr>Technical Clarification _ Environmental Services Provider Tender</vt:lpstr>
      <vt:lpstr>Background</vt:lpstr>
      <vt:lpstr>Scope of work </vt:lpstr>
      <vt:lpstr>Scope of work Continue…</vt:lpstr>
      <vt:lpstr>Scope of work Continue…</vt:lpstr>
      <vt:lpstr>Scope of work Continue…</vt:lpstr>
      <vt:lpstr>Scope of work Continue…</vt:lpstr>
      <vt:lpstr>Scope of work – Key required resources</vt:lpstr>
      <vt:lpstr>Deliverables</vt:lpstr>
      <vt:lpstr>Technical Tender returnables – Mandatory criteria</vt:lpstr>
      <vt:lpstr>Technical Tender returnables – Mandatory criteria</vt:lpstr>
      <vt:lpstr>Technical Tender returnables – Functional criteria</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Keamogetswe Daniso</cp:lastModifiedBy>
  <cp:revision>51</cp:revision>
  <dcterms:created xsi:type="dcterms:W3CDTF">2020-01-06T09:48:40Z</dcterms:created>
  <dcterms:modified xsi:type="dcterms:W3CDTF">2025-10-30T08:00:21Z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