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theme/theme2.xml" ContentType="application/vnd.openxmlformats-officedocument.theme+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theme/theme5.xml" ContentType="application/vnd.openxmlformats-officedocument.theme+xml"/>
  <Override PartName="/ppt/theme/themeOverride1.xml" ContentType="application/vnd.openxmlformats-officedocument.themeOverride+xml"/>
  <Override PartName="/ppt/theme/themeOverride2.xml" ContentType="application/vnd.openxmlformats-officedocument.themeOverride+xml"/>
  <Override PartName="/ppt/theme/themeOverride3.xml" ContentType="application/vnd.openxmlformats-officedocument.themeOverride+xml"/>
  <Override PartName="/ppt/theme/themeOverride4.xml" ContentType="application/vnd.openxmlformats-officedocument.themeOverr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78" r:id="rId1"/>
    <p:sldMasterId id="2147483671" r:id="rId2"/>
    <p:sldMasterId id="2147484271" r:id="rId3"/>
  </p:sldMasterIdLst>
  <p:notesMasterIdLst>
    <p:notesMasterId r:id="rId23"/>
  </p:notesMasterIdLst>
  <p:handoutMasterIdLst>
    <p:handoutMasterId r:id="rId24"/>
  </p:handoutMasterIdLst>
  <p:sldIdLst>
    <p:sldId id="269" r:id="rId4"/>
    <p:sldId id="272" r:id="rId5"/>
    <p:sldId id="322" r:id="rId6"/>
    <p:sldId id="320" r:id="rId7"/>
    <p:sldId id="324" r:id="rId8"/>
    <p:sldId id="325" r:id="rId9"/>
    <p:sldId id="326" r:id="rId10"/>
    <p:sldId id="327" r:id="rId11"/>
    <p:sldId id="329" r:id="rId12"/>
    <p:sldId id="282" r:id="rId13"/>
    <p:sldId id="274" r:id="rId14"/>
    <p:sldId id="290" r:id="rId15"/>
    <p:sldId id="304" r:id="rId16"/>
    <p:sldId id="307" r:id="rId17"/>
    <p:sldId id="310" r:id="rId18"/>
    <p:sldId id="316" r:id="rId19"/>
    <p:sldId id="319" r:id="rId20"/>
    <p:sldId id="287" r:id="rId21"/>
    <p:sldId id="266" r:id="rId22"/>
  </p:sldIdLst>
  <p:sldSz cx="9144000" cy="5143500" type="screen16x9"/>
  <p:notesSz cx="6858000" cy="9144000"/>
  <p:defaultText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935" userDrawn="1">
          <p15:clr>
            <a:srgbClr val="A4A3A4"/>
          </p15:clr>
        </p15:guide>
        <p15:guide id="2" pos="5511" userDrawn="1">
          <p15:clr>
            <a:srgbClr val="A4A3A4"/>
          </p15:clr>
        </p15:guide>
        <p15:guide id="3" pos="340" userDrawn="1">
          <p15:clr>
            <a:srgbClr val="A4A3A4"/>
          </p15:clr>
        </p15:guide>
        <p15:guide id="4" pos="3356" userDrawn="1">
          <p15:clr>
            <a:srgbClr val="A4A3A4"/>
          </p15:clr>
        </p15:guide>
        <p15:guide id="5" orient="horz" pos="305" userDrawn="1">
          <p15:clr>
            <a:srgbClr val="A4A3A4"/>
          </p15:clr>
        </p15:guide>
        <p15:guide id="6" orient="horz" userDrawn="1">
          <p15:clr>
            <a:srgbClr val="A4A3A4"/>
          </p15:clr>
        </p15:guide>
      </p15:sldGuideLst>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Johanna  McDowell" initials="JM" lastIdx="9" clrIdx="0">
    <p:extLst>
      <p:ext uri="{19B8F6BF-5375-455C-9EA6-DF929625EA0E}">
        <p15:presenceInfo xmlns:p15="http://schemas.microsoft.com/office/powerpoint/2012/main" userId="Johanna  McDowell"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2B582E"/>
    <a:srgbClr val="DC3E33"/>
    <a:srgbClr val="D7523F"/>
    <a:srgbClr val="E05540"/>
    <a:srgbClr val="57773A"/>
    <a:srgbClr val="54785E"/>
    <a:srgbClr val="7DA6CD"/>
    <a:srgbClr val="76BFDF"/>
    <a:srgbClr val="337087"/>
    <a:srgbClr val="79A6B8"/>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0E03A056-643E-453F-8B4D-98A46DCD8153}" v="107" dt="2025-08-06T12:36:54.602"/>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8799B23B-EC83-4686-B30A-512413B5E67A}" styleName="Light Style 3 - Accent 3">
    <a:wholeTbl>
      <a:tcTxStyle>
        <a:fontRef idx="minor">
          <a:scrgbClr r="0" g="0" b="0"/>
        </a:fontRef>
        <a:schemeClr val="tx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w="12700" cmpd="sng">
              <a:solidFill>
                <a:schemeClr val="accent3"/>
              </a:solidFill>
            </a:ln>
          </a:insideV>
        </a:tcBdr>
        <a:fill>
          <a:noFill/>
        </a:fill>
      </a:tcStyle>
    </a:wholeTbl>
    <a:band1H>
      <a:tcStyle>
        <a:tcBdr/>
        <a:fill>
          <a:solidFill>
            <a:schemeClr val="accent3">
              <a:alpha val="20000"/>
            </a:schemeClr>
          </a:solidFill>
        </a:fill>
      </a:tcStyle>
    </a:band1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noFill/>
        </a:fill>
      </a:tcStyle>
    </a:lastRow>
    <a:firstRow>
      <a:tcTxStyle b="on"/>
      <a:tcStyle>
        <a:tcBdr>
          <a:bottom>
            <a:ln w="25400" cmpd="sng">
              <a:solidFill>
                <a:schemeClr val="accent3"/>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7988"/>
    <p:restoredTop sz="94643"/>
  </p:normalViewPr>
  <p:slideViewPr>
    <p:cSldViewPr snapToGrid="0" snapToObjects="1" showGuides="1">
      <p:cViewPr varScale="1">
        <p:scale>
          <a:sx n="138" d="100"/>
          <a:sy n="138" d="100"/>
        </p:scale>
        <p:origin x="702" y="120"/>
      </p:cViewPr>
      <p:guideLst>
        <p:guide orient="horz" pos="2935"/>
        <p:guide pos="5511"/>
        <p:guide pos="340"/>
        <p:guide pos="3356"/>
        <p:guide orient="horz" pos="305"/>
        <p:guide orient="horz"/>
      </p:guideLst>
    </p:cSldViewPr>
  </p:slideViewPr>
  <p:notesTextViewPr>
    <p:cViewPr>
      <p:scale>
        <a:sx n="1" d="1"/>
        <a:sy n="1" d="1"/>
      </p:scale>
      <p:origin x="0" y="0"/>
    </p:cViewPr>
  </p:notesTextViewPr>
  <p:notesViewPr>
    <p:cSldViewPr snapToGrid="0" snapToObjects="1" showGuides="1">
      <p:cViewPr varScale="1">
        <p:scale>
          <a:sx n="123" d="100"/>
          <a:sy n="123" d="100"/>
        </p:scale>
        <p:origin x="4344" y="192"/>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5.xml"/><Relationship Id="rId13" Type="http://schemas.openxmlformats.org/officeDocument/2006/relationships/slide" Target="slides/slide10.xml"/><Relationship Id="rId18" Type="http://schemas.openxmlformats.org/officeDocument/2006/relationships/slide" Target="slides/slide15.xml"/><Relationship Id="rId26" Type="http://schemas.openxmlformats.org/officeDocument/2006/relationships/presProps" Target="presProps.xml"/><Relationship Id="rId3" Type="http://schemas.openxmlformats.org/officeDocument/2006/relationships/slideMaster" Target="slideMasters/slideMaster3.xml"/><Relationship Id="rId21" Type="http://schemas.openxmlformats.org/officeDocument/2006/relationships/slide" Target="slides/slide18.xml"/><Relationship Id="rId7" Type="http://schemas.openxmlformats.org/officeDocument/2006/relationships/slide" Target="slides/slide4.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commentAuthors" Target="commentAuthors.xml"/><Relationship Id="rId2" Type="http://schemas.openxmlformats.org/officeDocument/2006/relationships/slideMaster" Target="slideMasters/slideMaster2.xml"/><Relationship Id="rId16" Type="http://schemas.openxmlformats.org/officeDocument/2006/relationships/slide" Target="slides/slide13.xml"/><Relationship Id="rId20" Type="http://schemas.openxmlformats.org/officeDocument/2006/relationships/slide" Target="slides/slide17.xml"/><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slide" Target="slides/slide8.xml"/><Relationship Id="rId24" Type="http://schemas.openxmlformats.org/officeDocument/2006/relationships/handoutMaster" Target="handoutMasters/handoutMaster1.xml"/><Relationship Id="rId5" Type="http://schemas.openxmlformats.org/officeDocument/2006/relationships/slide" Target="slides/slide2.xml"/><Relationship Id="rId15" Type="http://schemas.openxmlformats.org/officeDocument/2006/relationships/slide" Target="slides/slide12.xml"/><Relationship Id="rId23" Type="http://schemas.openxmlformats.org/officeDocument/2006/relationships/notesMaster" Target="notesMasters/notesMaster1.xml"/><Relationship Id="rId28" Type="http://schemas.openxmlformats.org/officeDocument/2006/relationships/theme" Target="theme/theme1.xml"/><Relationship Id="rId10" Type="http://schemas.openxmlformats.org/officeDocument/2006/relationships/slide" Target="slides/slide7.xml"/><Relationship Id="rId19" Type="http://schemas.openxmlformats.org/officeDocument/2006/relationships/slide" Target="slides/slide16.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slide" Target="slides/slide19.xml"/><Relationship Id="rId27" Type="http://schemas.openxmlformats.org/officeDocument/2006/relationships/viewProps" Target="viewProps.xml"/><Relationship Id="rId30" Type="http://schemas.microsoft.com/office/2015/10/relationships/revisionInfo" Target="revisionInfo.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3A53CA29-B3C9-4E2F-957C-7070278EA9EE}" type="doc">
      <dgm:prSet loTypeId="urn:microsoft.com/office/officeart/2008/layout/LinedList" loCatId="list" qsTypeId="urn:microsoft.com/office/officeart/2005/8/quickstyle/simple1" qsCatId="simple" csTypeId="urn:microsoft.com/office/officeart/2005/8/colors/accent1_2" csCatId="accent1" phldr="1"/>
      <dgm:spPr/>
      <dgm:t>
        <a:bodyPr/>
        <a:lstStyle/>
        <a:p>
          <a:endParaRPr lang="en-US"/>
        </a:p>
      </dgm:t>
    </dgm:pt>
    <dgm:pt modelId="{A421C5F1-5451-43D9-9089-0F0549588C09}">
      <dgm:prSet/>
      <dgm:spPr/>
      <dgm:t>
        <a:bodyPr/>
        <a:lstStyle/>
        <a:p>
          <a:r>
            <a:rPr lang="en-US" b="1"/>
            <a:t>SUBMISSION INFORMATION</a:t>
          </a:r>
          <a:endParaRPr lang="en-US"/>
        </a:p>
      </dgm:t>
    </dgm:pt>
    <dgm:pt modelId="{8AB0EC2E-47CB-4B5E-8115-A6D7E59EF91C}" type="parTrans" cxnId="{EEA1FADE-F935-48F4-82B7-A41B45C3DF62}">
      <dgm:prSet/>
      <dgm:spPr/>
      <dgm:t>
        <a:bodyPr/>
        <a:lstStyle/>
        <a:p>
          <a:endParaRPr lang="en-US"/>
        </a:p>
      </dgm:t>
    </dgm:pt>
    <dgm:pt modelId="{8B61DBC2-A1F3-4E04-849D-BF2DEF9E0A3B}" type="sibTrans" cxnId="{EEA1FADE-F935-48F4-82B7-A41B45C3DF62}">
      <dgm:prSet/>
      <dgm:spPr/>
      <dgm:t>
        <a:bodyPr/>
        <a:lstStyle/>
        <a:p>
          <a:endParaRPr lang="en-US"/>
        </a:p>
      </dgm:t>
    </dgm:pt>
    <dgm:pt modelId="{3A6AA841-060C-4D85-8340-653E4CCD8D75}">
      <dgm:prSet/>
      <dgm:spPr/>
      <dgm:t>
        <a:bodyPr/>
        <a:lstStyle/>
        <a:p>
          <a:r>
            <a:rPr lang="en-US" dirty="0"/>
            <a:t>Bid Submission Link: </a:t>
          </a:r>
          <a:r>
            <a:rPr lang="en-US" b="1" dirty="0">
              <a:latin typeface="Trebuchet MS" panose="020B0603020202020204" pitchFamily="34" charset="0"/>
              <a:ea typeface="+mj-ea"/>
              <a:cs typeface="+mj-cs"/>
            </a:rPr>
            <a:t>https://e-procurement.southafrica.net </a:t>
          </a:r>
          <a:endParaRPr lang="en-US" dirty="0"/>
        </a:p>
      </dgm:t>
    </dgm:pt>
    <dgm:pt modelId="{F1D26CFD-7409-4662-8592-4B051417B4C6}" type="parTrans" cxnId="{5320FD2A-6381-4EA5-9569-69E651C5A92C}">
      <dgm:prSet/>
      <dgm:spPr/>
      <dgm:t>
        <a:bodyPr/>
        <a:lstStyle/>
        <a:p>
          <a:endParaRPr lang="en-US"/>
        </a:p>
      </dgm:t>
    </dgm:pt>
    <dgm:pt modelId="{3C5F2F3A-BD29-4CFB-AE67-37D77A26B2C0}" type="sibTrans" cxnId="{5320FD2A-6381-4EA5-9569-69E651C5A92C}">
      <dgm:prSet/>
      <dgm:spPr/>
      <dgm:t>
        <a:bodyPr/>
        <a:lstStyle/>
        <a:p>
          <a:endParaRPr lang="en-US"/>
        </a:p>
      </dgm:t>
    </dgm:pt>
    <dgm:pt modelId="{2515DB87-64CE-497B-9B15-A28059B0C5C6}">
      <dgm:prSet/>
      <dgm:spPr/>
      <dgm:t>
        <a:bodyPr/>
        <a:lstStyle/>
        <a:p>
          <a:r>
            <a:rPr lang="en-ZA" dirty="0"/>
            <a:t>Tender Number:	SAT TENDER 313/25 </a:t>
          </a:r>
          <a:endParaRPr lang="en-US" dirty="0"/>
        </a:p>
      </dgm:t>
    </dgm:pt>
    <dgm:pt modelId="{1F4B6AB4-C431-4E61-A289-94693B845B85}" type="parTrans" cxnId="{39DF0297-A5CE-4B02-BCBE-590D99E980EE}">
      <dgm:prSet/>
      <dgm:spPr/>
      <dgm:t>
        <a:bodyPr/>
        <a:lstStyle/>
        <a:p>
          <a:endParaRPr lang="en-US"/>
        </a:p>
      </dgm:t>
    </dgm:pt>
    <dgm:pt modelId="{E52421B3-E3E2-4153-9C4F-ACA21FA02B75}" type="sibTrans" cxnId="{39DF0297-A5CE-4B02-BCBE-590D99E980EE}">
      <dgm:prSet/>
      <dgm:spPr/>
      <dgm:t>
        <a:bodyPr/>
        <a:lstStyle/>
        <a:p>
          <a:endParaRPr lang="en-US"/>
        </a:p>
      </dgm:t>
    </dgm:pt>
    <dgm:pt modelId="{0602338C-726D-4BF3-BEE8-3B5DE786EE93}">
      <dgm:prSet/>
      <dgm:spPr/>
      <dgm:t>
        <a:bodyPr/>
        <a:lstStyle/>
        <a:p>
          <a:r>
            <a:rPr lang="en-ZA" dirty="0"/>
            <a:t>Description: China Integrated and Public Relations Service </a:t>
          </a:r>
          <a:endParaRPr lang="en-US" dirty="0"/>
        </a:p>
      </dgm:t>
    </dgm:pt>
    <dgm:pt modelId="{C51976D6-1431-4499-B502-A1CA9F7B6DC6}" type="parTrans" cxnId="{27817486-CBD5-4CCF-86B0-75C9789B508B}">
      <dgm:prSet/>
      <dgm:spPr/>
      <dgm:t>
        <a:bodyPr/>
        <a:lstStyle/>
        <a:p>
          <a:endParaRPr lang="en-US"/>
        </a:p>
      </dgm:t>
    </dgm:pt>
    <dgm:pt modelId="{999D0110-9BB0-4AAE-85E2-F017DE6CCE7F}" type="sibTrans" cxnId="{27817486-CBD5-4CCF-86B0-75C9789B508B}">
      <dgm:prSet/>
      <dgm:spPr/>
      <dgm:t>
        <a:bodyPr/>
        <a:lstStyle/>
        <a:p>
          <a:endParaRPr lang="en-US"/>
        </a:p>
      </dgm:t>
    </dgm:pt>
    <dgm:pt modelId="{57AC8420-F790-4BF2-B0D5-AD400C9407B7}">
      <dgm:prSet/>
      <dgm:spPr/>
      <dgm:t>
        <a:bodyPr/>
        <a:lstStyle/>
        <a:p>
          <a:r>
            <a:rPr lang="en-ZA" dirty="0"/>
            <a:t>Closing date: 	</a:t>
          </a:r>
          <a:r>
            <a:rPr lang="en-ZA" b="0" dirty="0"/>
            <a:t>25 August 2025 @12pm (SA TIME)</a:t>
          </a:r>
          <a:endParaRPr lang="en-US" b="0" dirty="0"/>
        </a:p>
      </dgm:t>
    </dgm:pt>
    <dgm:pt modelId="{BE5291E3-A951-406E-84A1-C29751A4EAC8}" type="parTrans" cxnId="{02EFCA21-1C72-4AAF-B34E-7706096A5777}">
      <dgm:prSet/>
      <dgm:spPr/>
      <dgm:t>
        <a:bodyPr/>
        <a:lstStyle/>
        <a:p>
          <a:endParaRPr lang="en-US"/>
        </a:p>
      </dgm:t>
    </dgm:pt>
    <dgm:pt modelId="{B56372AD-A5DC-4E36-8367-6F7D9B376DDF}" type="sibTrans" cxnId="{02EFCA21-1C72-4AAF-B34E-7706096A5777}">
      <dgm:prSet/>
      <dgm:spPr/>
      <dgm:t>
        <a:bodyPr/>
        <a:lstStyle/>
        <a:p>
          <a:endParaRPr lang="en-US"/>
        </a:p>
      </dgm:t>
    </dgm:pt>
    <dgm:pt modelId="{2CAD3698-D42A-409A-A022-AE1217CAD6AE}">
      <dgm:prSet/>
      <dgm:spPr/>
      <dgm:t>
        <a:bodyPr/>
        <a:lstStyle/>
        <a:p>
          <a:r>
            <a:rPr lang="en-ZA"/>
            <a:t>Name of Bidder:	(Bidder/supplier’s name/details)</a:t>
          </a:r>
          <a:endParaRPr lang="en-US"/>
        </a:p>
      </dgm:t>
    </dgm:pt>
    <dgm:pt modelId="{26A6D448-CFB3-45AF-A400-E663EDE20D3C}" type="parTrans" cxnId="{BE789329-2AD3-4215-BB78-092120A2B79F}">
      <dgm:prSet/>
      <dgm:spPr/>
      <dgm:t>
        <a:bodyPr/>
        <a:lstStyle/>
        <a:p>
          <a:endParaRPr lang="en-US"/>
        </a:p>
      </dgm:t>
    </dgm:pt>
    <dgm:pt modelId="{50176477-3197-4C54-B5BD-FDE2B9D68C71}" type="sibTrans" cxnId="{BE789329-2AD3-4215-BB78-092120A2B79F}">
      <dgm:prSet/>
      <dgm:spPr/>
      <dgm:t>
        <a:bodyPr/>
        <a:lstStyle/>
        <a:p>
          <a:endParaRPr lang="en-US"/>
        </a:p>
      </dgm:t>
    </dgm:pt>
    <dgm:pt modelId="{E88D61A7-3157-4DFE-941A-80DCFDCBD531}">
      <dgm:prSet/>
      <dgm:spPr/>
      <dgm:t>
        <a:bodyPr/>
        <a:lstStyle/>
        <a:p>
          <a:r>
            <a:rPr lang="en-ZA"/>
            <a:t>Contact Person: 	(Bidder’s representative)</a:t>
          </a:r>
          <a:endParaRPr lang="en-US"/>
        </a:p>
      </dgm:t>
    </dgm:pt>
    <dgm:pt modelId="{F4EFA8B8-3B8E-46A2-9F88-A64834AF36E6}" type="parTrans" cxnId="{E5820A70-66E5-4F40-BD79-92AF2EB2CAA6}">
      <dgm:prSet/>
      <dgm:spPr/>
      <dgm:t>
        <a:bodyPr/>
        <a:lstStyle/>
        <a:p>
          <a:endParaRPr lang="en-US"/>
        </a:p>
      </dgm:t>
    </dgm:pt>
    <dgm:pt modelId="{AA522D10-8E05-43DD-AA7C-BA1449B1469E}" type="sibTrans" cxnId="{E5820A70-66E5-4F40-BD79-92AF2EB2CAA6}">
      <dgm:prSet/>
      <dgm:spPr/>
      <dgm:t>
        <a:bodyPr/>
        <a:lstStyle/>
        <a:p>
          <a:endParaRPr lang="en-US"/>
        </a:p>
      </dgm:t>
    </dgm:pt>
    <dgm:pt modelId="{B46741E6-969D-4B2E-8C71-4D3EB784C8B9}" type="pres">
      <dgm:prSet presAssocID="{3A53CA29-B3C9-4E2F-957C-7070278EA9EE}" presName="vert0" presStyleCnt="0">
        <dgm:presLayoutVars>
          <dgm:dir/>
          <dgm:animOne val="branch"/>
          <dgm:animLvl val="lvl"/>
        </dgm:presLayoutVars>
      </dgm:prSet>
      <dgm:spPr/>
    </dgm:pt>
    <dgm:pt modelId="{3BD40BEB-6F6C-4440-B0DC-2012A64AE707}" type="pres">
      <dgm:prSet presAssocID="{A421C5F1-5451-43D9-9089-0F0549588C09}" presName="thickLine" presStyleLbl="alignNode1" presStyleIdx="0" presStyleCnt="7"/>
      <dgm:spPr/>
    </dgm:pt>
    <dgm:pt modelId="{14754E10-EF98-4328-9EF2-40E53384F493}" type="pres">
      <dgm:prSet presAssocID="{A421C5F1-5451-43D9-9089-0F0549588C09}" presName="horz1" presStyleCnt="0"/>
      <dgm:spPr/>
    </dgm:pt>
    <dgm:pt modelId="{F67335D3-954C-460C-85F5-1E7E179EB645}" type="pres">
      <dgm:prSet presAssocID="{A421C5F1-5451-43D9-9089-0F0549588C09}" presName="tx1" presStyleLbl="revTx" presStyleIdx="0" presStyleCnt="7"/>
      <dgm:spPr/>
    </dgm:pt>
    <dgm:pt modelId="{E24DEFC3-0FAD-496F-9422-EBC19A3C1CCC}" type="pres">
      <dgm:prSet presAssocID="{A421C5F1-5451-43D9-9089-0F0549588C09}" presName="vert1" presStyleCnt="0"/>
      <dgm:spPr/>
    </dgm:pt>
    <dgm:pt modelId="{7819E1F7-3852-47FC-AFCA-E2291CBBAE82}" type="pres">
      <dgm:prSet presAssocID="{3A6AA841-060C-4D85-8340-653E4CCD8D75}" presName="thickLine" presStyleLbl="alignNode1" presStyleIdx="1" presStyleCnt="7"/>
      <dgm:spPr/>
    </dgm:pt>
    <dgm:pt modelId="{F50B19AB-69C3-4A4C-9B14-1C741FFD35E0}" type="pres">
      <dgm:prSet presAssocID="{3A6AA841-060C-4D85-8340-653E4CCD8D75}" presName="horz1" presStyleCnt="0"/>
      <dgm:spPr/>
    </dgm:pt>
    <dgm:pt modelId="{51FB25E7-76F2-424B-8F3D-3A24F0F1D23C}" type="pres">
      <dgm:prSet presAssocID="{3A6AA841-060C-4D85-8340-653E4CCD8D75}" presName="tx1" presStyleLbl="revTx" presStyleIdx="1" presStyleCnt="7"/>
      <dgm:spPr/>
    </dgm:pt>
    <dgm:pt modelId="{3DAA2338-344F-45F3-951F-689185126C9E}" type="pres">
      <dgm:prSet presAssocID="{3A6AA841-060C-4D85-8340-653E4CCD8D75}" presName="vert1" presStyleCnt="0"/>
      <dgm:spPr/>
    </dgm:pt>
    <dgm:pt modelId="{CC297F80-951A-4BD8-9404-0C0645D886C8}" type="pres">
      <dgm:prSet presAssocID="{2515DB87-64CE-497B-9B15-A28059B0C5C6}" presName="thickLine" presStyleLbl="alignNode1" presStyleIdx="2" presStyleCnt="7"/>
      <dgm:spPr/>
    </dgm:pt>
    <dgm:pt modelId="{ED1DEC19-BFCB-4FF0-A1EB-5412A35D1D30}" type="pres">
      <dgm:prSet presAssocID="{2515DB87-64CE-497B-9B15-A28059B0C5C6}" presName="horz1" presStyleCnt="0"/>
      <dgm:spPr/>
    </dgm:pt>
    <dgm:pt modelId="{897E76C0-61EF-48D2-ACD7-754FF290C3B3}" type="pres">
      <dgm:prSet presAssocID="{2515DB87-64CE-497B-9B15-A28059B0C5C6}" presName="tx1" presStyleLbl="revTx" presStyleIdx="2" presStyleCnt="7"/>
      <dgm:spPr/>
    </dgm:pt>
    <dgm:pt modelId="{3479872E-9643-43A2-8902-34C6A6701ED2}" type="pres">
      <dgm:prSet presAssocID="{2515DB87-64CE-497B-9B15-A28059B0C5C6}" presName="vert1" presStyleCnt="0"/>
      <dgm:spPr/>
    </dgm:pt>
    <dgm:pt modelId="{426CF3C7-6ECD-40F7-81A5-603DA5FA4BE9}" type="pres">
      <dgm:prSet presAssocID="{0602338C-726D-4BF3-BEE8-3B5DE786EE93}" presName="thickLine" presStyleLbl="alignNode1" presStyleIdx="3" presStyleCnt="7"/>
      <dgm:spPr/>
    </dgm:pt>
    <dgm:pt modelId="{285DA34F-03F6-4871-BAED-496C5F447216}" type="pres">
      <dgm:prSet presAssocID="{0602338C-726D-4BF3-BEE8-3B5DE786EE93}" presName="horz1" presStyleCnt="0"/>
      <dgm:spPr/>
    </dgm:pt>
    <dgm:pt modelId="{83D12918-5131-45AD-9473-988F880915E2}" type="pres">
      <dgm:prSet presAssocID="{0602338C-726D-4BF3-BEE8-3B5DE786EE93}" presName="tx1" presStyleLbl="revTx" presStyleIdx="3" presStyleCnt="7"/>
      <dgm:spPr/>
    </dgm:pt>
    <dgm:pt modelId="{54207220-A221-4111-BDF2-992E31997152}" type="pres">
      <dgm:prSet presAssocID="{0602338C-726D-4BF3-BEE8-3B5DE786EE93}" presName="vert1" presStyleCnt="0"/>
      <dgm:spPr/>
    </dgm:pt>
    <dgm:pt modelId="{B792C22A-EFDB-463C-9759-4782F151E48B}" type="pres">
      <dgm:prSet presAssocID="{57AC8420-F790-4BF2-B0D5-AD400C9407B7}" presName="thickLine" presStyleLbl="alignNode1" presStyleIdx="4" presStyleCnt="7"/>
      <dgm:spPr/>
    </dgm:pt>
    <dgm:pt modelId="{1E456750-0AAD-47D6-8528-BA2B381094BB}" type="pres">
      <dgm:prSet presAssocID="{57AC8420-F790-4BF2-B0D5-AD400C9407B7}" presName="horz1" presStyleCnt="0"/>
      <dgm:spPr/>
    </dgm:pt>
    <dgm:pt modelId="{76BE2209-01FF-4702-BA9B-CCDCF0B6916A}" type="pres">
      <dgm:prSet presAssocID="{57AC8420-F790-4BF2-B0D5-AD400C9407B7}" presName="tx1" presStyleLbl="revTx" presStyleIdx="4" presStyleCnt="7"/>
      <dgm:spPr/>
    </dgm:pt>
    <dgm:pt modelId="{288223E3-A6C4-471E-B7E1-0C15AE640AA0}" type="pres">
      <dgm:prSet presAssocID="{57AC8420-F790-4BF2-B0D5-AD400C9407B7}" presName="vert1" presStyleCnt="0"/>
      <dgm:spPr/>
    </dgm:pt>
    <dgm:pt modelId="{ADB148DC-BB53-4215-A7C2-DB2E07BDE024}" type="pres">
      <dgm:prSet presAssocID="{2CAD3698-D42A-409A-A022-AE1217CAD6AE}" presName="thickLine" presStyleLbl="alignNode1" presStyleIdx="5" presStyleCnt="7"/>
      <dgm:spPr/>
    </dgm:pt>
    <dgm:pt modelId="{366718B4-A1AB-41F3-BA84-6041FE2743EE}" type="pres">
      <dgm:prSet presAssocID="{2CAD3698-D42A-409A-A022-AE1217CAD6AE}" presName="horz1" presStyleCnt="0"/>
      <dgm:spPr/>
    </dgm:pt>
    <dgm:pt modelId="{35BD60E9-C5FD-4269-B044-CA60A493067E}" type="pres">
      <dgm:prSet presAssocID="{2CAD3698-D42A-409A-A022-AE1217CAD6AE}" presName="tx1" presStyleLbl="revTx" presStyleIdx="5" presStyleCnt="7"/>
      <dgm:spPr/>
    </dgm:pt>
    <dgm:pt modelId="{B2247537-56E7-43C9-A171-879C8703AA73}" type="pres">
      <dgm:prSet presAssocID="{2CAD3698-D42A-409A-A022-AE1217CAD6AE}" presName="vert1" presStyleCnt="0"/>
      <dgm:spPr/>
    </dgm:pt>
    <dgm:pt modelId="{1F518AC2-984E-466D-8A59-87C789BA9529}" type="pres">
      <dgm:prSet presAssocID="{E88D61A7-3157-4DFE-941A-80DCFDCBD531}" presName="thickLine" presStyleLbl="alignNode1" presStyleIdx="6" presStyleCnt="7"/>
      <dgm:spPr/>
    </dgm:pt>
    <dgm:pt modelId="{180C0A0C-385F-4D3E-8492-F13467E695EF}" type="pres">
      <dgm:prSet presAssocID="{E88D61A7-3157-4DFE-941A-80DCFDCBD531}" presName="horz1" presStyleCnt="0"/>
      <dgm:spPr/>
    </dgm:pt>
    <dgm:pt modelId="{F7F7F664-D6A9-448F-8777-C5E3393973CB}" type="pres">
      <dgm:prSet presAssocID="{E88D61A7-3157-4DFE-941A-80DCFDCBD531}" presName="tx1" presStyleLbl="revTx" presStyleIdx="6" presStyleCnt="7"/>
      <dgm:spPr/>
    </dgm:pt>
    <dgm:pt modelId="{FE76F4F4-3012-45EB-9774-9850A668085B}" type="pres">
      <dgm:prSet presAssocID="{E88D61A7-3157-4DFE-941A-80DCFDCBD531}" presName="vert1" presStyleCnt="0"/>
      <dgm:spPr/>
    </dgm:pt>
  </dgm:ptLst>
  <dgm:cxnLst>
    <dgm:cxn modelId="{3DAAE00E-A666-4DBE-837D-22ACB51120AD}" type="presOf" srcId="{E88D61A7-3157-4DFE-941A-80DCFDCBD531}" destId="{F7F7F664-D6A9-448F-8777-C5E3393973CB}" srcOrd="0" destOrd="0" presId="urn:microsoft.com/office/officeart/2008/layout/LinedList"/>
    <dgm:cxn modelId="{5B6B8B11-CF90-411A-B03D-7440CE86BB9F}" type="presOf" srcId="{3A53CA29-B3C9-4E2F-957C-7070278EA9EE}" destId="{B46741E6-969D-4B2E-8C71-4D3EB784C8B9}" srcOrd="0" destOrd="0" presId="urn:microsoft.com/office/officeart/2008/layout/LinedList"/>
    <dgm:cxn modelId="{02EFCA21-1C72-4AAF-B34E-7706096A5777}" srcId="{3A53CA29-B3C9-4E2F-957C-7070278EA9EE}" destId="{57AC8420-F790-4BF2-B0D5-AD400C9407B7}" srcOrd="4" destOrd="0" parTransId="{BE5291E3-A951-406E-84A1-C29751A4EAC8}" sibTransId="{B56372AD-A5DC-4E36-8367-6F7D9B376DDF}"/>
    <dgm:cxn modelId="{BE789329-2AD3-4215-BB78-092120A2B79F}" srcId="{3A53CA29-B3C9-4E2F-957C-7070278EA9EE}" destId="{2CAD3698-D42A-409A-A022-AE1217CAD6AE}" srcOrd="5" destOrd="0" parTransId="{26A6D448-CFB3-45AF-A400-E663EDE20D3C}" sibTransId="{50176477-3197-4C54-B5BD-FDE2B9D68C71}"/>
    <dgm:cxn modelId="{5320FD2A-6381-4EA5-9569-69E651C5A92C}" srcId="{3A53CA29-B3C9-4E2F-957C-7070278EA9EE}" destId="{3A6AA841-060C-4D85-8340-653E4CCD8D75}" srcOrd="1" destOrd="0" parTransId="{F1D26CFD-7409-4662-8592-4B051417B4C6}" sibTransId="{3C5F2F3A-BD29-4CFB-AE67-37D77A26B2C0}"/>
    <dgm:cxn modelId="{44A61538-E510-43A5-BF5D-6C9805C38191}" type="presOf" srcId="{2CAD3698-D42A-409A-A022-AE1217CAD6AE}" destId="{35BD60E9-C5FD-4269-B044-CA60A493067E}" srcOrd="0" destOrd="0" presId="urn:microsoft.com/office/officeart/2008/layout/LinedList"/>
    <dgm:cxn modelId="{80AEF639-63A4-454C-939F-2CC64735E38F}" type="presOf" srcId="{A421C5F1-5451-43D9-9089-0F0549588C09}" destId="{F67335D3-954C-460C-85F5-1E7E179EB645}" srcOrd="0" destOrd="0" presId="urn:microsoft.com/office/officeart/2008/layout/LinedList"/>
    <dgm:cxn modelId="{F2343D43-F591-46DF-95AA-63D013F2AD22}" type="presOf" srcId="{2515DB87-64CE-497B-9B15-A28059B0C5C6}" destId="{897E76C0-61EF-48D2-ACD7-754FF290C3B3}" srcOrd="0" destOrd="0" presId="urn:microsoft.com/office/officeart/2008/layout/LinedList"/>
    <dgm:cxn modelId="{A25D604B-C6B2-4CC0-B4E5-1EA2BD5976E2}" type="presOf" srcId="{57AC8420-F790-4BF2-B0D5-AD400C9407B7}" destId="{76BE2209-01FF-4702-BA9B-CCDCF0B6916A}" srcOrd="0" destOrd="0" presId="urn:microsoft.com/office/officeart/2008/layout/LinedList"/>
    <dgm:cxn modelId="{E5820A70-66E5-4F40-BD79-92AF2EB2CAA6}" srcId="{3A53CA29-B3C9-4E2F-957C-7070278EA9EE}" destId="{E88D61A7-3157-4DFE-941A-80DCFDCBD531}" srcOrd="6" destOrd="0" parTransId="{F4EFA8B8-3B8E-46A2-9F88-A64834AF36E6}" sibTransId="{AA522D10-8E05-43DD-AA7C-BA1449B1469E}"/>
    <dgm:cxn modelId="{27817486-CBD5-4CCF-86B0-75C9789B508B}" srcId="{3A53CA29-B3C9-4E2F-957C-7070278EA9EE}" destId="{0602338C-726D-4BF3-BEE8-3B5DE786EE93}" srcOrd="3" destOrd="0" parTransId="{C51976D6-1431-4499-B502-A1CA9F7B6DC6}" sibTransId="{999D0110-9BB0-4AAE-85E2-F017DE6CCE7F}"/>
    <dgm:cxn modelId="{39DF0297-A5CE-4B02-BCBE-590D99E980EE}" srcId="{3A53CA29-B3C9-4E2F-957C-7070278EA9EE}" destId="{2515DB87-64CE-497B-9B15-A28059B0C5C6}" srcOrd="2" destOrd="0" parTransId="{1F4B6AB4-C431-4E61-A289-94693B845B85}" sibTransId="{E52421B3-E3E2-4153-9C4F-ACA21FA02B75}"/>
    <dgm:cxn modelId="{C7960DCF-2648-436D-9538-FD73146C8FA2}" type="presOf" srcId="{0602338C-726D-4BF3-BEE8-3B5DE786EE93}" destId="{83D12918-5131-45AD-9473-988F880915E2}" srcOrd="0" destOrd="0" presId="urn:microsoft.com/office/officeart/2008/layout/LinedList"/>
    <dgm:cxn modelId="{EEA1FADE-F935-48F4-82B7-A41B45C3DF62}" srcId="{3A53CA29-B3C9-4E2F-957C-7070278EA9EE}" destId="{A421C5F1-5451-43D9-9089-0F0549588C09}" srcOrd="0" destOrd="0" parTransId="{8AB0EC2E-47CB-4B5E-8115-A6D7E59EF91C}" sibTransId="{8B61DBC2-A1F3-4E04-849D-BF2DEF9E0A3B}"/>
    <dgm:cxn modelId="{9EB27DFA-30FC-4A06-A0C4-2E873D47EC95}" type="presOf" srcId="{3A6AA841-060C-4D85-8340-653E4CCD8D75}" destId="{51FB25E7-76F2-424B-8F3D-3A24F0F1D23C}" srcOrd="0" destOrd="0" presId="urn:microsoft.com/office/officeart/2008/layout/LinedList"/>
    <dgm:cxn modelId="{BADAA8D0-F89B-4090-B26E-4558BEED5D6C}" type="presParOf" srcId="{B46741E6-969D-4B2E-8C71-4D3EB784C8B9}" destId="{3BD40BEB-6F6C-4440-B0DC-2012A64AE707}" srcOrd="0" destOrd="0" presId="urn:microsoft.com/office/officeart/2008/layout/LinedList"/>
    <dgm:cxn modelId="{F59ABE33-D91E-4078-9EF4-B3B3B814B961}" type="presParOf" srcId="{B46741E6-969D-4B2E-8C71-4D3EB784C8B9}" destId="{14754E10-EF98-4328-9EF2-40E53384F493}" srcOrd="1" destOrd="0" presId="urn:microsoft.com/office/officeart/2008/layout/LinedList"/>
    <dgm:cxn modelId="{FC2BB963-8CE0-4AF3-B3E5-80D9D9E5F7E7}" type="presParOf" srcId="{14754E10-EF98-4328-9EF2-40E53384F493}" destId="{F67335D3-954C-460C-85F5-1E7E179EB645}" srcOrd="0" destOrd="0" presId="urn:microsoft.com/office/officeart/2008/layout/LinedList"/>
    <dgm:cxn modelId="{855E5700-8BB2-494C-9400-B7373722FBDD}" type="presParOf" srcId="{14754E10-EF98-4328-9EF2-40E53384F493}" destId="{E24DEFC3-0FAD-496F-9422-EBC19A3C1CCC}" srcOrd="1" destOrd="0" presId="urn:microsoft.com/office/officeart/2008/layout/LinedList"/>
    <dgm:cxn modelId="{B9F7AF76-8BCA-4EDB-9B58-3AA42F30E2C8}" type="presParOf" srcId="{B46741E6-969D-4B2E-8C71-4D3EB784C8B9}" destId="{7819E1F7-3852-47FC-AFCA-E2291CBBAE82}" srcOrd="2" destOrd="0" presId="urn:microsoft.com/office/officeart/2008/layout/LinedList"/>
    <dgm:cxn modelId="{58281A74-6FBC-4B6B-BE92-10A63349A69C}" type="presParOf" srcId="{B46741E6-969D-4B2E-8C71-4D3EB784C8B9}" destId="{F50B19AB-69C3-4A4C-9B14-1C741FFD35E0}" srcOrd="3" destOrd="0" presId="urn:microsoft.com/office/officeart/2008/layout/LinedList"/>
    <dgm:cxn modelId="{17C643DC-6477-40D8-A80D-21008496B325}" type="presParOf" srcId="{F50B19AB-69C3-4A4C-9B14-1C741FFD35E0}" destId="{51FB25E7-76F2-424B-8F3D-3A24F0F1D23C}" srcOrd="0" destOrd="0" presId="urn:microsoft.com/office/officeart/2008/layout/LinedList"/>
    <dgm:cxn modelId="{8A6439BB-0A4C-4254-896E-DB1D3241CD42}" type="presParOf" srcId="{F50B19AB-69C3-4A4C-9B14-1C741FFD35E0}" destId="{3DAA2338-344F-45F3-951F-689185126C9E}" srcOrd="1" destOrd="0" presId="urn:microsoft.com/office/officeart/2008/layout/LinedList"/>
    <dgm:cxn modelId="{B23603D1-B47B-464D-8538-911C9E12391F}" type="presParOf" srcId="{B46741E6-969D-4B2E-8C71-4D3EB784C8B9}" destId="{CC297F80-951A-4BD8-9404-0C0645D886C8}" srcOrd="4" destOrd="0" presId="urn:microsoft.com/office/officeart/2008/layout/LinedList"/>
    <dgm:cxn modelId="{F981C08D-1BBB-458A-88AE-FD123AE6430F}" type="presParOf" srcId="{B46741E6-969D-4B2E-8C71-4D3EB784C8B9}" destId="{ED1DEC19-BFCB-4FF0-A1EB-5412A35D1D30}" srcOrd="5" destOrd="0" presId="urn:microsoft.com/office/officeart/2008/layout/LinedList"/>
    <dgm:cxn modelId="{8F63CCAA-3744-41EC-8EF5-0F5352300C1E}" type="presParOf" srcId="{ED1DEC19-BFCB-4FF0-A1EB-5412A35D1D30}" destId="{897E76C0-61EF-48D2-ACD7-754FF290C3B3}" srcOrd="0" destOrd="0" presId="urn:microsoft.com/office/officeart/2008/layout/LinedList"/>
    <dgm:cxn modelId="{1D41D076-F844-40C9-AC98-EAD93FF691B7}" type="presParOf" srcId="{ED1DEC19-BFCB-4FF0-A1EB-5412A35D1D30}" destId="{3479872E-9643-43A2-8902-34C6A6701ED2}" srcOrd="1" destOrd="0" presId="urn:microsoft.com/office/officeart/2008/layout/LinedList"/>
    <dgm:cxn modelId="{DB27351D-FF79-4A36-A243-43C6DA65A21E}" type="presParOf" srcId="{B46741E6-969D-4B2E-8C71-4D3EB784C8B9}" destId="{426CF3C7-6ECD-40F7-81A5-603DA5FA4BE9}" srcOrd="6" destOrd="0" presId="urn:microsoft.com/office/officeart/2008/layout/LinedList"/>
    <dgm:cxn modelId="{B841CA85-0046-4D28-840B-A2D9B8130074}" type="presParOf" srcId="{B46741E6-969D-4B2E-8C71-4D3EB784C8B9}" destId="{285DA34F-03F6-4871-BAED-496C5F447216}" srcOrd="7" destOrd="0" presId="urn:microsoft.com/office/officeart/2008/layout/LinedList"/>
    <dgm:cxn modelId="{702CDF6B-7EDB-4992-99C8-8D08ABB2A5E3}" type="presParOf" srcId="{285DA34F-03F6-4871-BAED-496C5F447216}" destId="{83D12918-5131-45AD-9473-988F880915E2}" srcOrd="0" destOrd="0" presId="urn:microsoft.com/office/officeart/2008/layout/LinedList"/>
    <dgm:cxn modelId="{07D77C65-9245-44D0-96F3-99242B7F23E4}" type="presParOf" srcId="{285DA34F-03F6-4871-BAED-496C5F447216}" destId="{54207220-A221-4111-BDF2-992E31997152}" srcOrd="1" destOrd="0" presId="urn:microsoft.com/office/officeart/2008/layout/LinedList"/>
    <dgm:cxn modelId="{9FD9E668-C127-43F6-80A4-E6A0FA2BBC34}" type="presParOf" srcId="{B46741E6-969D-4B2E-8C71-4D3EB784C8B9}" destId="{B792C22A-EFDB-463C-9759-4782F151E48B}" srcOrd="8" destOrd="0" presId="urn:microsoft.com/office/officeart/2008/layout/LinedList"/>
    <dgm:cxn modelId="{CAF25652-B645-4359-9BC1-52977B9F7C9A}" type="presParOf" srcId="{B46741E6-969D-4B2E-8C71-4D3EB784C8B9}" destId="{1E456750-0AAD-47D6-8528-BA2B381094BB}" srcOrd="9" destOrd="0" presId="urn:microsoft.com/office/officeart/2008/layout/LinedList"/>
    <dgm:cxn modelId="{54893E79-119D-4AAC-9644-0413A8AC1081}" type="presParOf" srcId="{1E456750-0AAD-47D6-8528-BA2B381094BB}" destId="{76BE2209-01FF-4702-BA9B-CCDCF0B6916A}" srcOrd="0" destOrd="0" presId="urn:microsoft.com/office/officeart/2008/layout/LinedList"/>
    <dgm:cxn modelId="{72995914-3B38-4AA4-BC7C-FA76169C00D6}" type="presParOf" srcId="{1E456750-0AAD-47D6-8528-BA2B381094BB}" destId="{288223E3-A6C4-471E-B7E1-0C15AE640AA0}" srcOrd="1" destOrd="0" presId="urn:microsoft.com/office/officeart/2008/layout/LinedList"/>
    <dgm:cxn modelId="{D4F08803-00F4-4E6E-8A07-15A425F57051}" type="presParOf" srcId="{B46741E6-969D-4B2E-8C71-4D3EB784C8B9}" destId="{ADB148DC-BB53-4215-A7C2-DB2E07BDE024}" srcOrd="10" destOrd="0" presId="urn:microsoft.com/office/officeart/2008/layout/LinedList"/>
    <dgm:cxn modelId="{F0185BE6-4297-4793-B225-C1E65095AB24}" type="presParOf" srcId="{B46741E6-969D-4B2E-8C71-4D3EB784C8B9}" destId="{366718B4-A1AB-41F3-BA84-6041FE2743EE}" srcOrd="11" destOrd="0" presId="urn:microsoft.com/office/officeart/2008/layout/LinedList"/>
    <dgm:cxn modelId="{8F62F26F-6852-418E-968D-DFF75663FA72}" type="presParOf" srcId="{366718B4-A1AB-41F3-BA84-6041FE2743EE}" destId="{35BD60E9-C5FD-4269-B044-CA60A493067E}" srcOrd="0" destOrd="0" presId="urn:microsoft.com/office/officeart/2008/layout/LinedList"/>
    <dgm:cxn modelId="{DE0DD58B-4FE7-4090-96BE-1E9A629D754A}" type="presParOf" srcId="{366718B4-A1AB-41F3-BA84-6041FE2743EE}" destId="{B2247537-56E7-43C9-A171-879C8703AA73}" srcOrd="1" destOrd="0" presId="urn:microsoft.com/office/officeart/2008/layout/LinedList"/>
    <dgm:cxn modelId="{10429742-D978-4FB0-B387-967D499AF529}" type="presParOf" srcId="{B46741E6-969D-4B2E-8C71-4D3EB784C8B9}" destId="{1F518AC2-984E-466D-8A59-87C789BA9529}" srcOrd="12" destOrd="0" presId="urn:microsoft.com/office/officeart/2008/layout/LinedList"/>
    <dgm:cxn modelId="{0FBE9619-5868-450F-8511-C6B9CEF6F916}" type="presParOf" srcId="{B46741E6-969D-4B2E-8C71-4D3EB784C8B9}" destId="{180C0A0C-385F-4D3E-8492-F13467E695EF}" srcOrd="13" destOrd="0" presId="urn:microsoft.com/office/officeart/2008/layout/LinedList"/>
    <dgm:cxn modelId="{B7DFE8DA-269F-4046-91B4-CFE186149454}" type="presParOf" srcId="{180C0A0C-385F-4D3E-8492-F13467E695EF}" destId="{F7F7F664-D6A9-448F-8777-C5E3393973CB}" srcOrd="0" destOrd="0" presId="urn:microsoft.com/office/officeart/2008/layout/LinedList"/>
    <dgm:cxn modelId="{A718DA13-F6DA-4336-BD5D-9985FC913000}" type="presParOf" srcId="{180C0A0C-385F-4D3E-8492-F13467E695EF}" destId="{FE76F4F4-3012-45EB-9774-9850A668085B}" srcOrd="1" destOrd="0" presId="urn:microsoft.com/office/officeart/2008/layout/Line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BD40BEB-6F6C-4440-B0DC-2012A64AE707}">
      <dsp:nvSpPr>
        <dsp:cNvPr id="0" name=""/>
        <dsp:cNvSpPr/>
      </dsp:nvSpPr>
      <dsp:spPr>
        <a:xfrm>
          <a:off x="0" y="568"/>
          <a:ext cx="8139471" cy="0"/>
        </a:xfrm>
        <a:prstGeom prst="line">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F67335D3-954C-460C-85F5-1E7E179EB645}">
      <dsp:nvSpPr>
        <dsp:cNvPr id="0" name=""/>
        <dsp:cNvSpPr/>
      </dsp:nvSpPr>
      <dsp:spPr>
        <a:xfrm>
          <a:off x="0" y="568"/>
          <a:ext cx="8139471" cy="66545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7630" tIns="87630" rIns="87630" bIns="87630" numCol="1" spcCol="1270" anchor="t" anchorCtr="0">
          <a:noAutofit/>
        </a:bodyPr>
        <a:lstStyle/>
        <a:p>
          <a:pPr marL="0" lvl="0" indent="0" algn="l" defTabSz="1022350">
            <a:lnSpc>
              <a:spcPct val="90000"/>
            </a:lnSpc>
            <a:spcBef>
              <a:spcPct val="0"/>
            </a:spcBef>
            <a:spcAft>
              <a:spcPct val="35000"/>
            </a:spcAft>
            <a:buNone/>
          </a:pPr>
          <a:r>
            <a:rPr lang="en-US" sz="2300" b="1" kern="1200"/>
            <a:t>SUBMISSION INFORMATION</a:t>
          </a:r>
          <a:endParaRPr lang="en-US" sz="2300" kern="1200"/>
        </a:p>
      </dsp:txBody>
      <dsp:txXfrm>
        <a:off x="0" y="568"/>
        <a:ext cx="8139471" cy="665453"/>
      </dsp:txXfrm>
    </dsp:sp>
    <dsp:sp modelId="{7819E1F7-3852-47FC-AFCA-E2291CBBAE82}">
      <dsp:nvSpPr>
        <dsp:cNvPr id="0" name=""/>
        <dsp:cNvSpPr/>
      </dsp:nvSpPr>
      <dsp:spPr>
        <a:xfrm>
          <a:off x="0" y="666022"/>
          <a:ext cx="8139471" cy="0"/>
        </a:xfrm>
        <a:prstGeom prst="line">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51FB25E7-76F2-424B-8F3D-3A24F0F1D23C}">
      <dsp:nvSpPr>
        <dsp:cNvPr id="0" name=""/>
        <dsp:cNvSpPr/>
      </dsp:nvSpPr>
      <dsp:spPr>
        <a:xfrm>
          <a:off x="0" y="666022"/>
          <a:ext cx="8139471" cy="66545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7630" tIns="87630" rIns="87630" bIns="87630" numCol="1" spcCol="1270" anchor="t" anchorCtr="0">
          <a:noAutofit/>
        </a:bodyPr>
        <a:lstStyle/>
        <a:p>
          <a:pPr marL="0" lvl="0" indent="0" algn="l" defTabSz="1022350">
            <a:lnSpc>
              <a:spcPct val="90000"/>
            </a:lnSpc>
            <a:spcBef>
              <a:spcPct val="0"/>
            </a:spcBef>
            <a:spcAft>
              <a:spcPct val="35000"/>
            </a:spcAft>
            <a:buNone/>
          </a:pPr>
          <a:r>
            <a:rPr lang="en-US" sz="2300" kern="1200" dirty="0"/>
            <a:t>Bid Submission Link: </a:t>
          </a:r>
          <a:r>
            <a:rPr lang="en-US" sz="2300" b="1" kern="1200" dirty="0">
              <a:latin typeface="Trebuchet MS" panose="020B0603020202020204" pitchFamily="34" charset="0"/>
              <a:ea typeface="+mj-ea"/>
              <a:cs typeface="+mj-cs"/>
            </a:rPr>
            <a:t>https://e-procurement.southafrica.net </a:t>
          </a:r>
          <a:endParaRPr lang="en-US" sz="2300" kern="1200" dirty="0"/>
        </a:p>
      </dsp:txBody>
      <dsp:txXfrm>
        <a:off x="0" y="666022"/>
        <a:ext cx="8139471" cy="665453"/>
      </dsp:txXfrm>
    </dsp:sp>
    <dsp:sp modelId="{CC297F80-951A-4BD8-9404-0C0645D886C8}">
      <dsp:nvSpPr>
        <dsp:cNvPr id="0" name=""/>
        <dsp:cNvSpPr/>
      </dsp:nvSpPr>
      <dsp:spPr>
        <a:xfrm>
          <a:off x="0" y="1331475"/>
          <a:ext cx="8139471" cy="0"/>
        </a:xfrm>
        <a:prstGeom prst="line">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897E76C0-61EF-48D2-ACD7-754FF290C3B3}">
      <dsp:nvSpPr>
        <dsp:cNvPr id="0" name=""/>
        <dsp:cNvSpPr/>
      </dsp:nvSpPr>
      <dsp:spPr>
        <a:xfrm>
          <a:off x="0" y="1331475"/>
          <a:ext cx="8139471" cy="66545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7630" tIns="87630" rIns="87630" bIns="87630" numCol="1" spcCol="1270" anchor="t" anchorCtr="0">
          <a:noAutofit/>
        </a:bodyPr>
        <a:lstStyle/>
        <a:p>
          <a:pPr marL="0" lvl="0" indent="0" algn="l" defTabSz="1022350">
            <a:lnSpc>
              <a:spcPct val="90000"/>
            </a:lnSpc>
            <a:spcBef>
              <a:spcPct val="0"/>
            </a:spcBef>
            <a:spcAft>
              <a:spcPct val="35000"/>
            </a:spcAft>
            <a:buNone/>
          </a:pPr>
          <a:r>
            <a:rPr lang="en-ZA" sz="2300" kern="1200" dirty="0"/>
            <a:t>Tender Number:	SAT TENDER 313/25 </a:t>
          </a:r>
          <a:endParaRPr lang="en-US" sz="2300" kern="1200" dirty="0"/>
        </a:p>
      </dsp:txBody>
      <dsp:txXfrm>
        <a:off x="0" y="1331475"/>
        <a:ext cx="8139471" cy="665453"/>
      </dsp:txXfrm>
    </dsp:sp>
    <dsp:sp modelId="{426CF3C7-6ECD-40F7-81A5-603DA5FA4BE9}">
      <dsp:nvSpPr>
        <dsp:cNvPr id="0" name=""/>
        <dsp:cNvSpPr/>
      </dsp:nvSpPr>
      <dsp:spPr>
        <a:xfrm>
          <a:off x="0" y="1996929"/>
          <a:ext cx="8139471" cy="0"/>
        </a:xfrm>
        <a:prstGeom prst="line">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83D12918-5131-45AD-9473-988F880915E2}">
      <dsp:nvSpPr>
        <dsp:cNvPr id="0" name=""/>
        <dsp:cNvSpPr/>
      </dsp:nvSpPr>
      <dsp:spPr>
        <a:xfrm>
          <a:off x="0" y="1996929"/>
          <a:ext cx="8139471" cy="66545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7630" tIns="87630" rIns="87630" bIns="87630" numCol="1" spcCol="1270" anchor="t" anchorCtr="0">
          <a:noAutofit/>
        </a:bodyPr>
        <a:lstStyle/>
        <a:p>
          <a:pPr marL="0" lvl="0" indent="0" algn="l" defTabSz="1022350">
            <a:lnSpc>
              <a:spcPct val="90000"/>
            </a:lnSpc>
            <a:spcBef>
              <a:spcPct val="0"/>
            </a:spcBef>
            <a:spcAft>
              <a:spcPct val="35000"/>
            </a:spcAft>
            <a:buNone/>
          </a:pPr>
          <a:r>
            <a:rPr lang="en-ZA" sz="2300" kern="1200" dirty="0"/>
            <a:t>Description: China Integrated and Public Relations Service </a:t>
          </a:r>
          <a:endParaRPr lang="en-US" sz="2300" kern="1200" dirty="0"/>
        </a:p>
      </dsp:txBody>
      <dsp:txXfrm>
        <a:off x="0" y="1996929"/>
        <a:ext cx="8139471" cy="665453"/>
      </dsp:txXfrm>
    </dsp:sp>
    <dsp:sp modelId="{B792C22A-EFDB-463C-9759-4782F151E48B}">
      <dsp:nvSpPr>
        <dsp:cNvPr id="0" name=""/>
        <dsp:cNvSpPr/>
      </dsp:nvSpPr>
      <dsp:spPr>
        <a:xfrm>
          <a:off x="0" y="2662382"/>
          <a:ext cx="8139471" cy="0"/>
        </a:xfrm>
        <a:prstGeom prst="line">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76BE2209-01FF-4702-BA9B-CCDCF0B6916A}">
      <dsp:nvSpPr>
        <dsp:cNvPr id="0" name=""/>
        <dsp:cNvSpPr/>
      </dsp:nvSpPr>
      <dsp:spPr>
        <a:xfrm>
          <a:off x="0" y="2662382"/>
          <a:ext cx="8139471" cy="66545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7630" tIns="87630" rIns="87630" bIns="87630" numCol="1" spcCol="1270" anchor="t" anchorCtr="0">
          <a:noAutofit/>
        </a:bodyPr>
        <a:lstStyle/>
        <a:p>
          <a:pPr marL="0" lvl="0" indent="0" algn="l" defTabSz="1022350">
            <a:lnSpc>
              <a:spcPct val="90000"/>
            </a:lnSpc>
            <a:spcBef>
              <a:spcPct val="0"/>
            </a:spcBef>
            <a:spcAft>
              <a:spcPct val="35000"/>
            </a:spcAft>
            <a:buNone/>
          </a:pPr>
          <a:r>
            <a:rPr lang="en-ZA" sz="2300" kern="1200" dirty="0"/>
            <a:t>Closing date: 	</a:t>
          </a:r>
          <a:r>
            <a:rPr lang="en-ZA" sz="2300" b="0" kern="1200" dirty="0"/>
            <a:t>25 August 2025 @12pm (SA TIME)</a:t>
          </a:r>
          <a:endParaRPr lang="en-US" sz="2300" b="0" kern="1200" dirty="0"/>
        </a:p>
      </dsp:txBody>
      <dsp:txXfrm>
        <a:off x="0" y="2662382"/>
        <a:ext cx="8139471" cy="665453"/>
      </dsp:txXfrm>
    </dsp:sp>
    <dsp:sp modelId="{ADB148DC-BB53-4215-A7C2-DB2E07BDE024}">
      <dsp:nvSpPr>
        <dsp:cNvPr id="0" name=""/>
        <dsp:cNvSpPr/>
      </dsp:nvSpPr>
      <dsp:spPr>
        <a:xfrm>
          <a:off x="0" y="3327836"/>
          <a:ext cx="8139471" cy="0"/>
        </a:xfrm>
        <a:prstGeom prst="line">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35BD60E9-C5FD-4269-B044-CA60A493067E}">
      <dsp:nvSpPr>
        <dsp:cNvPr id="0" name=""/>
        <dsp:cNvSpPr/>
      </dsp:nvSpPr>
      <dsp:spPr>
        <a:xfrm>
          <a:off x="0" y="3327836"/>
          <a:ext cx="8139471" cy="66545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7630" tIns="87630" rIns="87630" bIns="87630" numCol="1" spcCol="1270" anchor="t" anchorCtr="0">
          <a:noAutofit/>
        </a:bodyPr>
        <a:lstStyle/>
        <a:p>
          <a:pPr marL="0" lvl="0" indent="0" algn="l" defTabSz="1022350">
            <a:lnSpc>
              <a:spcPct val="90000"/>
            </a:lnSpc>
            <a:spcBef>
              <a:spcPct val="0"/>
            </a:spcBef>
            <a:spcAft>
              <a:spcPct val="35000"/>
            </a:spcAft>
            <a:buNone/>
          </a:pPr>
          <a:r>
            <a:rPr lang="en-ZA" sz="2300" kern="1200"/>
            <a:t>Name of Bidder:	(Bidder/supplier’s name/details)</a:t>
          </a:r>
          <a:endParaRPr lang="en-US" sz="2300" kern="1200"/>
        </a:p>
      </dsp:txBody>
      <dsp:txXfrm>
        <a:off x="0" y="3327836"/>
        <a:ext cx="8139471" cy="665453"/>
      </dsp:txXfrm>
    </dsp:sp>
    <dsp:sp modelId="{1F518AC2-984E-466D-8A59-87C789BA9529}">
      <dsp:nvSpPr>
        <dsp:cNvPr id="0" name=""/>
        <dsp:cNvSpPr/>
      </dsp:nvSpPr>
      <dsp:spPr>
        <a:xfrm>
          <a:off x="0" y="3993289"/>
          <a:ext cx="8139471" cy="0"/>
        </a:xfrm>
        <a:prstGeom prst="line">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F7F7F664-D6A9-448F-8777-C5E3393973CB}">
      <dsp:nvSpPr>
        <dsp:cNvPr id="0" name=""/>
        <dsp:cNvSpPr/>
      </dsp:nvSpPr>
      <dsp:spPr>
        <a:xfrm>
          <a:off x="0" y="3993289"/>
          <a:ext cx="8139471" cy="66545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7630" tIns="87630" rIns="87630" bIns="87630" numCol="1" spcCol="1270" anchor="t" anchorCtr="0">
          <a:noAutofit/>
        </a:bodyPr>
        <a:lstStyle/>
        <a:p>
          <a:pPr marL="0" lvl="0" indent="0" algn="l" defTabSz="1022350">
            <a:lnSpc>
              <a:spcPct val="90000"/>
            </a:lnSpc>
            <a:spcBef>
              <a:spcPct val="0"/>
            </a:spcBef>
            <a:spcAft>
              <a:spcPct val="35000"/>
            </a:spcAft>
            <a:buNone/>
          </a:pPr>
          <a:r>
            <a:rPr lang="en-ZA" sz="2300" kern="1200"/>
            <a:t>Contact Person: 	(Bidder’s representative)</a:t>
          </a:r>
          <a:endParaRPr lang="en-US" sz="2300" kern="1200"/>
        </a:p>
      </dsp:txBody>
      <dsp:txXfrm>
        <a:off x="0" y="3993289"/>
        <a:ext cx="8139471" cy="665453"/>
      </dsp:txXfrm>
    </dsp:sp>
  </dsp:spTree>
</dsp:drawing>
</file>

<file path=ppt/diagrams/layout1.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5.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9AC948CE-12AD-DA4F-B530-3AC95B39BED7}" type="datetimeFigureOut">
              <a:rPr lang="en-US" smtClean="0"/>
              <a:t>8/12/2025</a:t>
            </a:fld>
            <a:endParaRPr lang="en-US"/>
          </a:p>
        </p:txBody>
      </p:sp>
      <p:sp>
        <p:nvSpPr>
          <p:cNvPr id="4" name="Footer Placeholder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B50F0241-3AD1-EF44-A93E-DEE037AAA789}" type="slidenum">
              <a:rPr lang="en-US" smtClean="0"/>
              <a:t>‹#›</a:t>
            </a:fld>
            <a:endParaRPr lang="en-US"/>
          </a:p>
        </p:txBody>
      </p:sp>
    </p:spTree>
    <p:extLst>
      <p:ext uri="{BB962C8B-B14F-4D97-AF65-F5344CB8AC3E}">
        <p14:creationId xmlns:p14="http://schemas.microsoft.com/office/powerpoint/2010/main" val="1044841046"/>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b="0" i="0">
                <a:latin typeface="Mundo Sans Std Regular" charset="0"/>
              </a:defRPr>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b="0" i="0">
                <a:latin typeface="Mundo Sans Std Regular" charset="0"/>
              </a:defRPr>
            </a:lvl1pPr>
          </a:lstStyle>
          <a:p>
            <a:fld id="{265CBFD7-6D6C-4D43-93C1-CE8ED760B6F0}" type="datetimeFigureOut">
              <a:rPr lang="en-US" smtClean="0"/>
              <a:pPr/>
              <a:t>8/12/2025</a:t>
            </a:fld>
            <a:endParaRPr lang="en-US"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b="0" i="0">
                <a:latin typeface="Mundo Sans Std Regular" charset="0"/>
              </a:defRPr>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b="0" i="0">
                <a:latin typeface="Mundo Sans Std Regular" charset="0"/>
              </a:defRPr>
            </a:lvl1pPr>
          </a:lstStyle>
          <a:p>
            <a:fld id="{CC91EFE6-A6D6-AC4D-8DEE-1D13AA8E2992}" type="slidenum">
              <a:rPr lang="en-US" smtClean="0"/>
              <a:pPr/>
              <a:t>‹#›</a:t>
            </a:fld>
            <a:endParaRPr lang="en-US" dirty="0"/>
          </a:p>
        </p:txBody>
      </p:sp>
    </p:spTree>
    <p:extLst>
      <p:ext uri="{BB962C8B-B14F-4D97-AF65-F5344CB8AC3E}">
        <p14:creationId xmlns:p14="http://schemas.microsoft.com/office/powerpoint/2010/main" val="1421365157"/>
      </p:ext>
    </p:extLst>
  </p:cSld>
  <p:clrMap bg1="lt1" tx1="dk1" bg2="lt2" tx2="dk2" accent1="accent1" accent2="accent2" accent3="accent3" accent4="accent4" accent5="accent5" accent6="accent6" hlink="hlink" folHlink="folHlink"/>
  <p:notesStyle>
    <a:lvl1pPr marL="0" algn="l" defTabSz="685800" rtl="0" eaLnBrk="1" latinLnBrk="0" hangingPunct="1">
      <a:defRPr sz="900" b="0" i="0" kern="1200">
        <a:solidFill>
          <a:schemeClr val="tx1"/>
        </a:solidFill>
        <a:latin typeface="Mundo Sans Std Regular" charset="0"/>
        <a:ea typeface="+mn-ea"/>
        <a:cs typeface="+mn-cs"/>
      </a:defRPr>
    </a:lvl1pPr>
    <a:lvl2pPr marL="342900" algn="l" defTabSz="685800" rtl="0" eaLnBrk="1" latinLnBrk="0" hangingPunct="1">
      <a:defRPr sz="900" b="0" i="0" kern="1200">
        <a:solidFill>
          <a:schemeClr val="tx1"/>
        </a:solidFill>
        <a:latin typeface="Mundo Sans Std Regular" charset="0"/>
        <a:ea typeface="+mn-ea"/>
        <a:cs typeface="+mn-cs"/>
      </a:defRPr>
    </a:lvl2pPr>
    <a:lvl3pPr marL="685800" algn="l" defTabSz="685800" rtl="0" eaLnBrk="1" latinLnBrk="0" hangingPunct="1">
      <a:defRPr sz="900" b="0" i="0" kern="1200">
        <a:solidFill>
          <a:schemeClr val="tx1"/>
        </a:solidFill>
        <a:latin typeface="Mundo Sans Std Regular" charset="0"/>
        <a:ea typeface="+mn-ea"/>
        <a:cs typeface="+mn-cs"/>
      </a:defRPr>
    </a:lvl3pPr>
    <a:lvl4pPr marL="1028700" algn="l" defTabSz="685800" rtl="0" eaLnBrk="1" latinLnBrk="0" hangingPunct="1">
      <a:defRPr sz="900" b="0" i="0" kern="1200">
        <a:solidFill>
          <a:schemeClr val="tx1"/>
        </a:solidFill>
        <a:latin typeface="Mundo Sans Std Regular" charset="0"/>
        <a:ea typeface="+mn-ea"/>
        <a:cs typeface="+mn-cs"/>
      </a:defRPr>
    </a:lvl4pPr>
    <a:lvl5pPr marL="1371600" algn="l" defTabSz="685800" rtl="0" eaLnBrk="1" latinLnBrk="0" hangingPunct="1">
      <a:defRPr sz="900" b="0" i="0" kern="1200">
        <a:solidFill>
          <a:schemeClr val="tx1"/>
        </a:solidFill>
        <a:latin typeface="Mundo Sans Std Regular" charset="0"/>
        <a:ea typeface="+mn-ea"/>
        <a:cs typeface="+mn-cs"/>
      </a:defRPr>
    </a:lvl5pPr>
    <a:lvl6pPr marL="1714500" algn="l" defTabSz="685800" rtl="0" eaLnBrk="1" latinLnBrk="0" hangingPunct="1">
      <a:defRPr sz="900" kern="1200">
        <a:solidFill>
          <a:schemeClr val="tx1"/>
        </a:solidFill>
        <a:latin typeface="+mn-lt"/>
        <a:ea typeface="+mn-ea"/>
        <a:cs typeface="+mn-cs"/>
      </a:defRPr>
    </a:lvl6pPr>
    <a:lvl7pPr marL="2057400" algn="l" defTabSz="685800" rtl="0" eaLnBrk="1" latinLnBrk="0" hangingPunct="1">
      <a:defRPr sz="900" kern="1200">
        <a:solidFill>
          <a:schemeClr val="tx1"/>
        </a:solidFill>
        <a:latin typeface="+mn-lt"/>
        <a:ea typeface="+mn-ea"/>
        <a:cs typeface="+mn-cs"/>
      </a:defRPr>
    </a:lvl7pPr>
    <a:lvl8pPr marL="2400300" algn="l" defTabSz="685800" rtl="0" eaLnBrk="1" latinLnBrk="0" hangingPunct="1">
      <a:defRPr sz="900" kern="1200">
        <a:solidFill>
          <a:schemeClr val="tx1"/>
        </a:solidFill>
        <a:latin typeface="+mn-lt"/>
        <a:ea typeface="+mn-ea"/>
        <a:cs typeface="+mn-cs"/>
      </a:defRPr>
    </a:lvl8pPr>
    <a:lvl9pPr marL="2743200" algn="l" defTabSz="685800" rtl="0" eaLnBrk="1" latinLnBrk="0" hangingPunct="1">
      <a:defRPr sz="9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446083" y="396873"/>
            <a:ext cx="7554917" cy="2357043"/>
          </a:xfrm>
        </p:spPr>
        <p:txBody>
          <a:bodyPr anchor="t"/>
          <a:lstStyle>
            <a:lvl1pPr algn="l">
              <a:defRPr sz="4500"/>
            </a:lvl1pPr>
          </a:lstStyle>
          <a:p>
            <a:r>
              <a:rPr lang="en-US" dirty="0"/>
              <a:t>CLICK TO EDIT MASTER TITLE STYLE</a:t>
            </a:r>
          </a:p>
        </p:txBody>
      </p:sp>
      <p:sp>
        <p:nvSpPr>
          <p:cNvPr id="3" name="Subtitle 2"/>
          <p:cNvSpPr>
            <a:spLocks noGrp="1"/>
          </p:cNvSpPr>
          <p:nvPr>
            <p:ph type="subTitle" idx="1"/>
          </p:nvPr>
        </p:nvSpPr>
        <p:spPr>
          <a:xfrm>
            <a:off x="446083" y="2701528"/>
            <a:ext cx="7554917" cy="1241822"/>
          </a:xfrm>
        </p:spPr>
        <p:txBody>
          <a:bodyPr/>
          <a:lstStyle>
            <a:lvl1pPr marL="0" indent="0" algn="l">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Click to edit Master subtitle style</a:t>
            </a: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446083" y="431006"/>
            <a:ext cx="7886700" cy="994172"/>
          </a:xfrm>
        </p:spPr>
        <p:txBody>
          <a:bodyPr/>
          <a:lstStyle/>
          <a:p>
            <a:r>
              <a:rPr lang="en-US" dirty="0"/>
              <a:t>CLICK TO EDIT MASTER TITLE STYLE</a:t>
            </a:r>
          </a:p>
        </p:txBody>
      </p:sp>
      <p:sp>
        <p:nvSpPr>
          <p:cNvPr id="3" name="Content Placeholder 2"/>
          <p:cNvSpPr>
            <a:spLocks noGrp="1"/>
          </p:cNvSpPr>
          <p:nvPr>
            <p:ph idx="1"/>
          </p:nvPr>
        </p:nvSpPr>
        <p:spPr>
          <a:xfrm>
            <a:off x="446083" y="1369219"/>
            <a:ext cx="7886700" cy="2927010"/>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431006" y="390881"/>
            <a:ext cx="6047845" cy="1324946"/>
          </a:xfrm>
        </p:spPr>
        <p:txBody>
          <a:bodyPr anchor="t"/>
          <a:lstStyle>
            <a:lvl1pPr>
              <a:defRPr sz="4500"/>
            </a:lvl1pPr>
          </a:lstStyle>
          <a:p>
            <a:r>
              <a:rPr lang="en-US" dirty="0"/>
              <a:t>CLICK TO EDIT MASTER TITLE STYLE</a:t>
            </a:r>
          </a:p>
        </p:txBody>
      </p:sp>
      <p:sp>
        <p:nvSpPr>
          <p:cNvPr id="3" name="Text Placeholder 2"/>
          <p:cNvSpPr>
            <a:spLocks noGrp="1"/>
          </p:cNvSpPr>
          <p:nvPr>
            <p:ph type="body" idx="1"/>
          </p:nvPr>
        </p:nvSpPr>
        <p:spPr>
          <a:xfrm>
            <a:off x="431006" y="1898638"/>
            <a:ext cx="5387445" cy="2363140"/>
          </a:xfrm>
        </p:spPr>
        <p:txBody>
          <a:bodyPr>
            <a:normAutofit/>
          </a:bodyPr>
          <a:lstStyle>
            <a:lvl1pPr marL="0" indent="0">
              <a:lnSpc>
                <a:spcPct val="90000"/>
              </a:lnSpc>
              <a:spcBef>
                <a:spcPts val="600"/>
              </a:spcBef>
              <a:spcAft>
                <a:spcPts val="600"/>
              </a:spcAft>
              <a:buNone/>
              <a:defRPr sz="16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dirty="0"/>
              <a:t>Click to edit Master text styles</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1_Section Header">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450586" y="964226"/>
            <a:ext cx="5387445" cy="3542349"/>
          </a:xfrm>
        </p:spPr>
        <p:txBody>
          <a:bodyPr>
            <a:normAutofit/>
          </a:bodyPr>
          <a:lstStyle>
            <a:lvl1pPr marL="0" indent="0">
              <a:lnSpc>
                <a:spcPct val="90000"/>
              </a:lnSpc>
              <a:spcAft>
                <a:spcPts val="600"/>
              </a:spcAft>
              <a:buNone/>
              <a:defRPr sz="16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dirty="0"/>
              <a:t>Click to edit Master text styles</a:t>
            </a: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dirty="0"/>
              <a:t>CLICK TO EDIT MASTER TITLE STYLE</a:t>
            </a:r>
          </a:p>
        </p:txBody>
      </p:sp>
      <p:sp>
        <p:nvSpPr>
          <p:cNvPr id="3" name="Content Placeholder 2"/>
          <p:cNvSpPr>
            <a:spLocks noGrp="1"/>
          </p:cNvSpPr>
          <p:nvPr>
            <p:ph sz="half" idx="1"/>
          </p:nvPr>
        </p:nvSpPr>
        <p:spPr>
          <a:xfrm>
            <a:off x="446083" y="1369219"/>
            <a:ext cx="4068767" cy="2897981"/>
          </a:xfrm>
        </p:spPr>
        <p:txBody>
          <a:bodyPr/>
          <a:lstStyle/>
          <a:p>
            <a:pPr lvl="0"/>
            <a:r>
              <a:rPr lang="en-US"/>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p:cNvSpPr>
            <a:spLocks noGrp="1"/>
          </p:cNvSpPr>
          <p:nvPr>
            <p:ph sz="half" idx="2"/>
          </p:nvPr>
        </p:nvSpPr>
        <p:spPr>
          <a:xfrm>
            <a:off x="4629150" y="1369219"/>
            <a:ext cx="3886200" cy="289798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dirty="0"/>
              <a:t>CLICK TO EDIT MASTER TITLE STYLE</a:t>
            </a: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457200" y="342900"/>
            <a:ext cx="3121819" cy="1200150"/>
          </a:xfrm>
        </p:spPr>
        <p:txBody>
          <a:bodyPr anchor="b"/>
          <a:lstStyle>
            <a:lvl1pPr>
              <a:defRPr sz="2400"/>
            </a:lvl1pPr>
          </a:lstStyle>
          <a:p>
            <a:r>
              <a:rPr lang="en-US" dirty="0"/>
              <a:t>CLICK TO EDIT MASTER TITLE STYLE</a:t>
            </a:r>
          </a:p>
        </p:txBody>
      </p:sp>
      <p:sp>
        <p:nvSpPr>
          <p:cNvPr id="3" name="Content Placeholder 2"/>
          <p:cNvSpPr>
            <a:spLocks noGrp="1"/>
          </p:cNvSpPr>
          <p:nvPr>
            <p:ph idx="1"/>
          </p:nvPr>
        </p:nvSpPr>
        <p:spPr>
          <a:xfrm>
            <a:off x="3887391" y="740569"/>
            <a:ext cx="4629150" cy="3655219"/>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457200" y="1543050"/>
            <a:ext cx="3121819" cy="2858691"/>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userDrawn="1">
  <p:cSld name="2_Section Header">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450586" y="964226"/>
            <a:ext cx="5387445" cy="3542349"/>
          </a:xfrm>
        </p:spPr>
        <p:txBody>
          <a:bodyPr>
            <a:normAutofit/>
          </a:bodyPr>
          <a:lstStyle>
            <a:lvl1pPr marL="0" indent="0">
              <a:lnSpc>
                <a:spcPct val="90000"/>
              </a:lnSpc>
              <a:spcAft>
                <a:spcPts val="600"/>
              </a:spcAft>
              <a:buNone/>
              <a:defRPr sz="16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dirty="0"/>
              <a:t>Click to edit Master text styles</a:t>
            </a:r>
          </a:p>
        </p:txBody>
      </p:sp>
    </p:spTree>
    <p:extLst>
      <p:ext uri="{BB962C8B-B14F-4D97-AF65-F5344CB8AC3E}">
        <p14:creationId xmlns:p14="http://schemas.microsoft.com/office/powerpoint/2010/main" val="267208741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445294" y="962990"/>
            <a:ext cx="7886700" cy="2139553"/>
          </a:xfrm>
        </p:spPr>
        <p:txBody>
          <a:bodyPr anchor="b"/>
          <a:lstStyle>
            <a:lvl1pPr>
              <a:defRPr sz="4500"/>
            </a:lvl1pPr>
          </a:lstStyle>
          <a:p>
            <a:r>
              <a:rPr lang="en-US" dirty="0"/>
              <a:t>CLICK TO EDIT MASTER TITLE STYLE</a:t>
            </a:r>
          </a:p>
        </p:txBody>
      </p:sp>
      <p:sp>
        <p:nvSpPr>
          <p:cNvPr id="3" name="Text Placeholder 2"/>
          <p:cNvSpPr>
            <a:spLocks noGrp="1"/>
          </p:cNvSpPr>
          <p:nvPr>
            <p:ph type="body" idx="1"/>
          </p:nvPr>
        </p:nvSpPr>
        <p:spPr>
          <a:xfrm>
            <a:off x="445294" y="3122784"/>
            <a:ext cx="7886700" cy="1125140"/>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a:t>Click to edit Master text styles</a:t>
            </a: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dirty="0"/>
              <a:t>CLICK TO EDIT MASTER TITLE STYLE</a:t>
            </a:r>
          </a:p>
        </p:txBody>
      </p:sp>
      <p:sp>
        <p:nvSpPr>
          <p:cNvPr id="3" name="Content Placeholder 2"/>
          <p:cNvSpPr>
            <a:spLocks noGrp="1"/>
          </p:cNvSpPr>
          <p:nvPr>
            <p:ph sz="half" idx="1"/>
          </p:nvPr>
        </p:nvSpPr>
        <p:spPr>
          <a:xfrm>
            <a:off x="446083" y="1369219"/>
            <a:ext cx="4068767" cy="289798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29150" y="1369219"/>
            <a:ext cx="3886200" cy="289798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dirty="0"/>
              <a:t>CLICK TO EDIT MASTER TITLE STYLE</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blank" preserve="1">
  <p:cSld name="1_Blank">
    <p:spTree>
      <p:nvGrpSpPr>
        <p:cNvPr id="1" name=""/>
        <p:cNvGrpSpPr/>
        <p:nvPr/>
      </p:nvGrpSpPr>
      <p:grpSpPr>
        <a:xfrm>
          <a:off x="0" y="0"/>
          <a:ext cx="0" cy="0"/>
          <a:chOff x="0" y="0"/>
          <a:chExt cx="0" cy="0"/>
        </a:xfrm>
      </p:grpSpPr>
      <p:sp>
        <p:nvSpPr>
          <p:cNvPr id="2" name="Rectangle 1"/>
          <p:cNvSpPr/>
          <p:nvPr userDrawn="1"/>
        </p:nvSpPr>
        <p:spPr>
          <a:xfrm>
            <a:off x="0" y="0"/>
            <a:ext cx="9144000" cy="5143500"/>
          </a:xfrm>
          <a:prstGeom prst="rect">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BB2CF6-EF85-8ED4-FDAD-1CC750C19583}"/>
              </a:ext>
            </a:extLst>
          </p:cNvPr>
          <p:cNvSpPr>
            <a:spLocks noGrp="1"/>
          </p:cNvSpPr>
          <p:nvPr>
            <p:ph type="title"/>
          </p:nvPr>
        </p:nvSpPr>
        <p:spPr/>
        <p:txBody>
          <a:bodyPr/>
          <a:lstStyle/>
          <a:p>
            <a:r>
              <a:rPr lang="en-US"/>
              <a:t>Click to edit Master title style</a:t>
            </a:r>
            <a:endParaRPr lang="en-AU"/>
          </a:p>
        </p:txBody>
      </p:sp>
      <p:sp>
        <p:nvSpPr>
          <p:cNvPr id="3" name="Content Placeholder 2">
            <a:extLst>
              <a:ext uri="{FF2B5EF4-FFF2-40B4-BE49-F238E27FC236}">
                <a16:creationId xmlns:a16="http://schemas.microsoft.com/office/drawing/2014/main" id="{C2136533-C080-E211-AF5D-E698C8D06A06}"/>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4" name="Date Placeholder 3">
            <a:extLst>
              <a:ext uri="{FF2B5EF4-FFF2-40B4-BE49-F238E27FC236}">
                <a16:creationId xmlns:a16="http://schemas.microsoft.com/office/drawing/2014/main" id="{BF64CCD5-61C2-79ED-3295-FE85B7B82188}"/>
              </a:ext>
            </a:extLst>
          </p:cNvPr>
          <p:cNvSpPr>
            <a:spLocks noGrp="1"/>
          </p:cNvSpPr>
          <p:nvPr>
            <p:ph type="dt" sz="half" idx="10"/>
          </p:nvPr>
        </p:nvSpPr>
        <p:spPr/>
        <p:txBody>
          <a:bodyPr/>
          <a:lstStyle/>
          <a:p>
            <a:fld id="{A5D3794B-289A-4A80-97D7-111025398D45}" type="datetimeFigureOut">
              <a:rPr lang="en-US" smtClean="0"/>
              <a:t>8/12/2025</a:t>
            </a:fld>
            <a:endParaRPr lang="en-US" dirty="0"/>
          </a:p>
        </p:txBody>
      </p:sp>
      <p:sp>
        <p:nvSpPr>
          <p:cNvPr id="5" name="Footer Placeholder 4">
            <a:extLst>
              <a:ext uri="{FF2B5EF4-FFF2-40B4-BE49-F238E27FC236}">
                <a16:creationId xmlns:a16="http://schemas.microsoft.com/office/drawing/2014/main" id="{C22CF77B-4E3D-BB89-2543-CA0CD66B3D20}"/>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AA60E9B8-EE0F-D872-5B2A-BCBED0A23270}"/>
              </a:ext>
            </a:extLst>
          </p:cNvPr>
          <p:cNvSpPr>
            <a:spLocks noGrp="1"/>
          </p:cNvSpPr>
          <p:nvPr>
            <p:ph type="sldNum" sz="quarter" idx="12"/>
          </p:nvPr>
        </p:nvSpPr>
        <p:spPr/>
        <p:txBody>
          <a:bodyPr/>
          <a:lstStyle/>
          <a:p>
            <a:fld id="{4FAB73BC-B049-4115-A692-8D63A059BFB8}" type="slidenum">
              <a:rPr lang="en-US" smtClean="0"/>
              <a:t>‹#›</a:t>
            </a:fld>
            <a:endParaRPr lang="en-US" dirty="0"/>
          </a:p>
        </p:txBody>
      </p:sp>
    </p:spTree>
    <p:extLst>
      <p:ext uri="{BB962C8B-B14F-4D97-AF65-F5344CB8AC3E}">
        <p14:creationId xmlns:p14="http://schemas.microsoft.com/office/powerpoint/2010/main" val="188474858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784AC6-EC29-3868-06B0-D4E0FBF7E375}"/>
              </a:ext>
            </a:extLst>
          </p:cNvPr>
          <p:cNvSpPr>
            <a:spLocks noGrp="1"/>
          </p:cNvSpPr>
          <p:nvPr>
            <p:ph type="ctrTitle"/>
          </p:nvPr>
        </p:nvSpPr>
        <p:spPr>
          <a:xfrm>
            <a:off x="1143000" y="841772"/>
            <a:ext cx="6858000" cy="1790700"/>
          </a:xfrm>
        </p:spPr>
        <p:txBody>
          <a:bodyPr anchor="b"/>
          <a:lstStyle>
            <a:lvl1pPr algn="ctr">
              <a:defRPr sz="4500"/>
            </a:lvl1pPr>
          </a:lstStyle>
          <a:p>
            <a:r>
              <a:rPr lang="en-US"/>
              <a:t>Click to edit Master title style</a:t>
            </a:r>
            <a:endParaRPr lang="en-AU"/>
          </a:p>
        </p:txBody>
      </p:sp>
      <p:sp>
        <p:nvSpPr>
          <p:cNvPr id="3" name="Subtitle 2">
            <a:extLst>
              <a:ext uri="{FF2B5EF4-FFF2-40B4-BE49-F238E27FC236}">
                <a16:creationId xmlns:a16="http://schemas.microsoft.com/office/drawing/2014/main" id="{7E637F6F-5315-C2B4-FD61-823DCDD64A1C}"/>
              </a:ext>
            </a:extLst>
          </p:cNvPr>
          <p:cNvSpPr>
            <a:spLocks noGrp="1"/>
          </p:cNvSpPr>
          <p:nvPr>
            <p:ph type="subTitle" idx="1"/>
          </p:nvPr>
        </p:nvSpPr>
        <p:spPr>
          <a:xfrm>
            <a:off x="1143000" y="2701528"/>
            <a:ext cx="6858000" cy="124182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endParaRPr lang="en-AU"/>
          </a:p>
        </p:txBody>
      </p:sp>
      <p:sp>
        <p:nvSpPr>
          <p:cNvPr id="4" name="Date Placeholder 3">
            <a:extLst>
              <a:ext uri="{FF2B5EF4-FFF2-40B4-BE49-F238E27FC236}">
                <a16:creationId xmlns:a16="http://schemas.microsoft.com/office/drawing/2014/main" id="{DD56AE4F-2911-815A-D7A0-9DB2F203F5B3}"/>
              </a:ext>
            </a:extLst>
          </p:cNvPr>
          <p:cNvSpPr>
            <a:spLocks noGrp="1"/>
          </p:cNvSpPr>
          <p:nvPr>
            <p:ph type="dt" sz="half" idx="10"/>
          </p:nvPr>
        </p:nvSpPr>
        <p:spPr/>
        <p:txBody>
          <a:bodyPr/>
          <a:lstStyle/>
          <a:p>
            <a:fld id="{6AD6EE87-EBD5-4F12-A48A-63ACA297AC8F}" type="datetimeFigureOut">
              <a:rPr lang="en-US" smtClean="0"/>
              <a:t>8/12/2025</a:t>
            </a:fld>
            <a:endParaRPr lang="en-US" dirty="0"/>
          </a:p>
        </p:txBody>
      </p:sp>
      <p:sp>
        <p:nvSpPr>
          <p:cNvPr id="5" name="Footer Placeholder 4">
            <a:extLst>
              <a:ext uri="{FF2B5EF4-FFF2-40B4-BE49-F238E27FC236}">
                <a16:creationId xmlns:a16="http://schemas.microsoft.com/office/drawing/2014/main" id="{D0EE0FA5-3EDF-0ED5-EA52-C48B0FFE14CE}"/>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72355608-6BBD-16F4-4ECA-B3D15A5EC83F}"/>
              </a:ext>
            </a:extLst>
          </p:cNvPr>
          <p:cNvSpPr>
            <a:spLocks noGrp="1"/>
          </p:cNvSpPr>
          <p:nvPr>
            <p:ph type="sldNum" sz="quarter" idx="12"/>
          </p:nvPr>
        </p:nvSpPr>
        <p:spPr/>
        <p:txBody>
          <a:bodyPr/>
          <a:lstStyle/>
          <a:p>
            <a:fld id="{4FAB73BC-B049-4115-A692-8D63A059BFB8}" type="slidenum">
              <a:rPr lang="en-US" smtClean="0"/>
              <a:t>‹#›</a:t>
            </a:fld>
            <a:endParaRPr lang="en-US" dirty="0"/>
          </a:p>
        </p:txBody>
      </p:sp>
    </p:spTree>
    <p:extLst>
      <p:ext uri="{BB962C8B-B14F-4D97-AF65-F5344CB8AC3E}">
        <p14:creationId xmlns:p14="http://schemas.microsoft.com/office/powerpoint/2010/main" val="3662164486"/>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userDrawn="1">
  <p:cSld name="1_Section Header">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450586" y="964226"/>
            <a:ext cx="5387445" cy="3542349"/>
          </a:xfrm>
        </p:spPr>
        <p:txBody>
          <a:bodyPr>
            <a:normAutofit/>
          </a:bodyPr>
          <a:lstStyle>
            <a:lvl1pPr marL="0" indent="0">
              <a:lnSpc>
                <a:spcPct val="90000"/>
              </a:lnSpc>
              <a:spcAft>
                <a:spcPts val="600"/>
              </a:spcAft>
              <a:buNone/>
              <a:defRPr sz="16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dirty="0"/>
              <a:t>Click to edit Master text styles</a:t>
            </a:r>
          </a:p>
        </p:txBody>
      </p:sp>
    </p:spTree>
    <p:extLst>
      <p:ext uri="{BB962C8B-B14F-4D97-AF65-F5344CB8AC3E}">
        <p14:creationId xmlns:p14="http://schemas.microsoft.com/office/powerpoint/2010/main" val="51658240"/>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userDrawn="1">
  <p:cSld name="2_Section Header">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450586" y="964226"/>
            <a:ext cx="5387445" cy="3542349"/>
          </a:xfrm>
        </p:spPr>
        <p:txBody>
          <a:bodyPr>
            <a:normAutofit/>
          </a:bodyPr>
          <a:lstStyle>
            <a:lvl1pPr marL="0" indent="0">
              <a:lnSpc>
                <a:spcPct val="90000"/>
              </a:lnSpc>
              <a:spcAft>
                <a:spcPts val="600"/>
              </a:spcAft>
              <a:buNone/>
              <a:defRPr sz="16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dirty="0"/>
              <a:t>Click to edit Master text styles</a:t>
            </a:r>
          </a:p>
        </p:txBody>
      </p:sp>
    </p:spTree>
    <p:extLst>
      <p:ext uri="{BB962C8B-B14F-4D97-AF65-F5344CB8AC3E}">
        <p14:creationId xmlns:p14="http://schemas.microsoft.com/office/powerpoint/2010/main" val="4124622679"/>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userDrawn="1">
  <p:cSld name="3_Section Header">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450586" y="964226"/>
            <a:ext cx="5387445" cy="3542349"/>
          </a:xfrm>
        </p:spPr>
        <p:txBody>
          <a:bodyPr>
            <a:normAutofit/>
          </a:bodyPr>
          <a:lstStyle>
            <a:lvl1pPr marL="0" indent="0">
              <a:lnSpc>
                <a:spcPct val="90000"/>
              </a:lnSpc>
              <a:spcAft>
                <a:spcPts val="600"/>
              </a:spcAft>
              <a:buNone/>
              <a:defRPr sz="16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dirty="0"/>
              <a:t>Click to edit Master text styles</a:t>
            </a:r>
          </a:p>
        </p:txBody>
      </p:sp>
    </p:spTree>
    <p:extLst>
      <p:ext uri="{BB962C8B-B14F-4D97-AF65-F5344CB8AC3E}">
        <p14:creationId xmlns:p14="http://schemas.microsoft.com/office/powerpoint/2010/main" val="2865200444"/>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143000" y="841772"/>
            <a:ext cx="6858000" cy="1790700"/>
          </a:xfrm>
        </p:spPr>
        <p:txBody>
          <a:bodyPr anchor="b"/>
          <a:lstStyle>
            <a:lvl1pPr algn="ctr">
              <a:defRPr sz="4500"/>
            </a:lvl1pPr>
          </a:lstStyle>
          <a:p>
            <a:r>
              <a:rPr lang="en-US"/>
              <a:t>Click to edit Master title style</a:t>
            </a:r>
            <a:endParaRPr lang="en-US" dirty="0"/>
          </a:p>
        </p:txBody>
      </p:sp>
      <p:sp>
        <p:nvSpPr>
          <p:cNvPr id="3" name="Subtitle 2"/>
          <p:cNvSpPr>
            <a:spLocks noGrp="1"/>
          </p:cNvSpPr>
          <p:nvPr>
            <p:ph type="subTitle" idx="1"/>
          </p:nvPr>
        </p:nvSpPr>
        <p:spPr>
          <a:xfrm>
            <a:off x="1143000" y="2701528"/>
            <a:ext cx="6858000" cy="124182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62E5AB41-4BAB-4816-87EC-248E9A3ED285}" type="datetimeFigureOut">
              <a:rPr lang="en-AU" smtClean="0"/>
              <a:t>12/08/2025</a:t>
            </a:fld>
            <a:endParaRPr lang="en-AU"/>
          </a:p>
        </p:txBody>
      </p:sp>
      <p:sp>
        <p:nvSpPr>
          <p:cNvPr id="5" name="Footer Placeholder 4"/>
          <p:cNvSpPr>
            <a:spLocks noGrp="1"/>
          </p:cNvSpPr>
          <p:nvPr>
            <p:ph type="ftr" sz="quarter" idx="11"/>
          </p:nvPr>
        </p:nvSpPr>
        <p:spPr/>
        <p:txBody>
          <a:bodyPr/>
          <a:lstStyle/>
          <a:p>
            <a:endParaRPr lang="en-AU"/>
          </a:p>
        </p:txBody>
      </p:sp>
      <p:sp>
        <p:nvSpPr>
          <p:cNvPr id="6" name="Slide Number Placeholder 5"/>
          <p:cNvSpPr>
            <a:spLocks noGrp="1"/>
          </p:cNvSpPr>
          <p:nvPr>
            <p:ph type="sldNum" sz="quarter" idx="12"/>
          </p:nvPr>
        </p:nvSpPr>
        <p:spPr/>
        <p:txBody>
          <a:bodyPr/>
          <a:lstStyle/>
          <a:p>
            <a:fld id="{62006351-A01A-432D-B855-33D12F7028E9}" type="slidenum">
              <a:rPr lang="en-AU" smtClean="0"/>
              <a:t>‹#›</a:t>
            </a:fld>
            <a:endParaRPr lang="en-AU"/>
          </a:p>
        </p:txBody>
      </p:sp>
    </p:spTree>
    <p:extLst>
      <p:ext uri="{BB962C8B-B14F-4D97-AF65-F5344CB8AC3E}">
        <p14:creationId xmlns:p14="http://schemas.microsoft.com/office/powerpoint/2010/main" val="3608768255"/>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62E5AB41-4BAB-4816-87EC-248E9A3ED285}" type="datetimeFigureOut">
              <a:rPr lang="en-AU" smtClean="0"/>
              <a:t>12/08/2025</a:t>
            </a:fld>
            <a:endParaRPr lang="en-AU"/>
          </a:p>
        </p:txBody>
      </p:sp>
      <p:sp>
        <p:nvSpPr>
          <p:cNvPr id="5" name="Footer Placeholder 4"/>
          <p:cNvSpPr>
            <a:spLocks noGrp="1"/>
          </p:cNvSpPr>
          <p:nvPr>
            <p:ph type="ftr" sz="quarter" idx="11"/>
          </p:nvPr>
        </p:nvSpPr>
        <p:spPr/>
        <p:txBody>
          <a:bodyPr/>
          <a:lstStyle/>
          <a:p>
            <a:endParaRPr lang="en-AU"/>
          </a:p>
        </p:txBody>
      </p:sp>
      <p:sp>
        <p:nvSpPr>
          <p:cNvPr id="6" name="Slide Number Placeholder 5"/>
          <p:cNvSpPr>
            <a:spLocks noGrp="1"/>
          </p:cNvSpPr>
          <p:nvPr>
            <p:ph type="sldNum" sz="quarter" idx="12"/>
          </p:nvPr>
        </p:nvSpPr>
        <p:spPr/>
        <p:txBody>
          <a:bodyPr/>
          <a:lstStyle/>
          <a:p>
            <a:fld id="{62006351-A01A-432D-B855-33D12F7028E9}" type="slidenum">
              <a:rPr lang="en-AU" smtClean="0"/>
              <a:t>‹#›</a:t>
            </a:fld>
            <a:endParaRPr lang="en-AU"/>
          </a:p>
        </p:txBody>
      </p:sp>
    </p:spTree>
    <p:extLst>
      <p:ext uri="{BB962C8B-B14F-4D97-AF65-F5344CB8AC3E}">
        <p14:creationId xmlns:p14="http://schemas.microsoft.com/office/powerpoint/2010/main" val="431610075"/>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282304"/>
            <a:ext cx="7886700" cy="2139553"/>
          </a:xfrm>
        </p:spPr>
        <p:txBody>
          <a:bodyPr anchor="b"/>
          <a:lstStyle>
            <a:lvl1pPr>
              <a:defRPr sz="4500"/>
            </a:lvl1pPr>
          </a:lstStyle>
          <a:p>
            <a:r>
              <a:rPr lang="en-US"/>
              <a:t>Click to edit Master title style</a:t>
            </a:r>
            <a:endParaRPr lang="en-US" dirty="0"/>
          </a:p>
        </p:txBody>
      </p:sp>
      <p:sp>
        <p:nvSpPr>
          <p:cNvPr id="3" name="Text Placeholder 2"/>
          <p:cNvSpPr>
            <a:spLocks noGrp="1"/>
          </p:cNvSpPr>
          <p:nvPr>
            <p:ph type="body" idx="1"/>
          </p:nvPr>
        </p:nvSpPr>
        <p:spPr>
          <a:xfrm>
            <a:off x="623888" y="3442098"/>
            <a:ext cx="7886700" cy="1125140"/>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62E5AB41-4BAB-4816-87EC-248E9A3ED285}" type="datetimeFigureOut">
              <a:rPr lang="en-AU" smtClean="0"/>
              <a:t>12/08/2025</a:t>
            </a:fld>
            <a:endParaRPr lang="en-AU"/>
          </a:p>
        </p:txBody>
      </p:sp>
      <p:sp>
        <p:nvSpPr>
          <p:cNvPr id="5" name="Footer Placeholder 4"/>
          <p:cNvSpPr>
            <a:spLocks noGrp="1"/>
          </p:cNvSpPr>
          <p:nvPr>
            <p:ph type="ftr" sz="quarter" idx="11"/>
          </p:nvPr>
        </p:nvSpPr>
        <p:spPr/>
        <p:txBody>
          <a:bodyPr/>
          <a:lstStyle/>
          <a:p>
            <a:endParaRPr lang="en-AU"/>
          </a:p>
        </p:txBody>
      </p:sp>
      <p:sp>
        <p:nvSpPr>
          <p:cNvPr id="6" name="Slide Number Placeholder 5"/>
          <p:cNvSpPr>
            <a:spLocks noGrp="1"/>
          </p:cNvSpPr>
          <p:nvPr>
            <p:ph type="sldNum" sz="quarter" idx="12"/>
          </p:nvPr>
        </p:nvSpPr>
        <p:spPr/>
        <p:txBody>
          <a:bodyPr/>
          <a:lstStyle/>
          <a:p>
            <a:fld id="{62006351-A01A-432D-B855-33D12F7028E9}" type="slidenum">
              <a:rPr lang="en-AU" smtClean="0"/>
              <a:t>‹#›</a:t>
            </a:fld>
            <a:endParaRPr lang="en-AU"/>
          </a:p>
        </p:txBody>
      </p:sp>
    </p:spTree>
    <p:extLst>
      <p:ext uri="{BB962C8B-B14F-4D97-AF65-F5344CB8AC3E}">
        <p14:creationId xmlns:p14="http://schemas.microsoft.com/office/powerpoint/2010/main" val="4125358295"/>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28650" y="1369219"/>
            <a:ext cx="3886200" cy="326350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29150" y="1369219"/>
            <a:ext cx="3886200" cy="326350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62E5AB41-4BAB-4816-87EC-248E9A3ED285}" type="datetimeFigureOut">
              <a:rPr lang="en-AU" smtClean="0"/>
              <a:t>12/08/2025</a:t>
            </a:fld>
            <a:endParaRPr lang="en-AU"/>
          </a:p>
        </p:txBody>
      </p:sp>
      <p:sp>
        <p:nvSpPr>
          <p:cNvPr id="6" name="Footer Placeholder 5"/>
          <p:cNvSpPr>
            <a:spLocks noGrp="1"/>
          </p:cNvSpPr>
          <p:nvPr>
            <p:ph type="ftr" sz="quarter" idx="11"/>
          </p:nvPr>
        </p:nvSpPr>
        <p:spPr/>
        <p:txBody>
          <a:bodyPr/>
          <a:lstStyle/>
          <a:p>
            <a:endParaRPr lang="en-AU"/>
          </a:p>
        </p:txBody>
      </p:sp>
      <p:sp>
        <p:nvSpPr>
          <p:cNvPr id="7" name="Slide Number Placeholder 6"/>
          <p:cNvSpPr>
            <a:spLocks noGrp="1"/>
          </p:cNvSpPr>
          <p:nvPr>
            <p:ph type="sldNum" sz="quarter" idx="12"/>
          </p:nvPr>
        </p:nvSpPr>
        <p:spPr/>
        <p:txBody>
          <a:bodyPr/>
          <a:lstStyle/>
          <a:p>
            <a:fld id="{62006351-A01A-432D-B855-33D12F7028E9}" type="slidenum">
              <a:rPr lang="en-AU" smtClean="0"/>
              <a:t>‹#›</a:t>
            </a:fld>
            <a:endParaRPr lang="en-AU"/>
          </a:p>
        </p:txBody>
      </p:sp>
    </p:spTree>
    <p:extLst>
      <p:ext uri="{BB962C8B-B14F-4D97-AF65-F5344CB8AC3E}">
        <p14:creationId xmlns:p14="http://schemas.microsoft.com/office/powerpoint/2010/main" val="2504220055"/>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273844"/>
            <a:ext cx="7886700" cy="994172"/>
          </a:xfrm>
        </p:spPr>
        <p:txBody>
          <a:bodyPr/>
          <a:lstStyle/>
          <a:p>
            <a:r>
              <a:rPr lang="en-US"/>
              <a:t>Click to edit Master title style</a:t>
            </a:r>
            <a:endParaRPr lang="en-US" dirty="0"/>
          </a:p>
        </p:txBody>
      </p:sp>
      <p:sp>
        <p:nvSpPr>
          <p:cNvPr id="3" name="Text Placeholder 2"/>
          <p:cNvSpPr>
            <a:spLocks noGrp="1"/>
          </p:cNvSpPr>
          <p:nvPr>
            <p:ph type="body" idx="1"/>
          </p:nvPr>
        </p:nvSpPr>
        <p:spPr>
          <a:xfrm>
            <a:off x="629842" y="1260872"/>
            <a:ext cx="3868340" cy="617934"/>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p:cNvSpPr>
            <a:spLocks noGrp="1"/>
          </p:cNvSpPr>
          <p:nvPr>
            <p:ph sz="half" idx="2"/>
          </p:nvPr>
        </p:nvSpPr>
        <p:spPr>
          <a:xfrm>
            <a:off x="629842" y="1878806"/>
            <a:ext cx="3868340" cy="276344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29150" y="1260872"/>
            <a:ext cx="3887391" cy="617934"/>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p:cNvSpPr>
            <a:spLocks noGrp="1"/>
          </p:cNvSpPr>
          <p:nvPr>
            <p:ph sz="quarter" idx="4"/>
          </p:nvPr>
        </p:nvSpPr>
        <p:spPr>
          <a:xfrm>
            <a:off x="4629150" y="1878806"/>
            <a:ext cx="3887391" cy="276344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62E5AB41-4BAB-4816-87EC-248E9A3ED285}" type="datetimeFigureOut">
              <a:rPr lang="en-AU" smtClean="0"/>
              <a:t>12/08/2025</a:t>
            </a:fld>
            <a:endParaRPr lang="en-AU"/>
          </a:p>
        </p:txBody>
      </p:sp>
      <p:sp>
        <p:nvSpPr>
          <p:cNvPr id="8" name="Footer Placeholder 7"/>
          <p:cNvSpPr>
            <a:spLocks noGrp="1"/>
          </p:cNvSpPr>
          <p:nvPr>
            <p:ph type="ftr" sz="quarter" idx="11"/>
          </p:nvPr>
        </p:nvSpPr>
        <p:spPr/>
        <p:txBody>
          <a:bodyPr/>
          <a:lstStyle/>
          <a:p>
            <a:endParaRPr lang="en-AU"/>
          </a:p>
        </p:txBody>
      </p:sp>
      <p:sp>
        <p:nvSpPr>
          <p:cNvPr id="9" name="Slide Number Placeholder 8"/>
          <p:cNvSpPr>
            <a:spLocks noGrp="1"/>
          </p:cNvSpPr>
          <p:nvPr>
            <p:ph type="sldNum" sz="quarter" idx="12"/>
          </p:nvPr>
        </p:nvSpPr>
        <p:spPr/>
        <p:txBody>
          <a:bodyPr/>
          <a:lstStyle/>
          <a:p>
            <a:fld id="{62006351-A01A-432D-B855-33D12F7028E9}" type="slidenum">
              <a:rPr lang="en-AU" smtClean="0"/>
              <a:t>‹#›</a:t>
            </a:fld>
            <a:endParaRPr lang="en-AU"/>
          </a:p>
        </p:txBody>
      </p:sp>
    </p:spTree>
    <p:extLst>
      <p:ext uri="{BB962C8B-B14F-4D97-AF65-F5344CB8AC3E}">
        <p14:creationId xmlns:p14="http://schemas.microsoft.com/office/powerpoint/2010/main" val="571265401"/>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62E5AB41-4BAB-4816-87EC-248E9A3ED285}" type="datetimeFigureOut">
              <a:rPr lang="en-AU" smtClean="0"/>
              <a:t>12/08/2025</a:t>
            </a:fld>
            <a:endParaRPr lang="en-AU"/>
          </a:p>
        </p:txBody>
      </p:sp>
      <p:sp>
        <p:nvSpPr>
          <p:cNvPr id="4" name="Footer Placeholder 3"/>
          <p:cNvSpPr>
            <a:spLocks noGrp="1"/>
          </p:cNvSpPr>
          <p:nvPr>
            <p:ph type="ftr" sz="quarter" idx="11"/>
          </p:nvPr>
        </p:nvSpPr>
        <p:spPr/>
        <p:txBody>
          <a:bodyPr/>
          <a:lstStyle/>
          <a:p>
            <a:endParaRPr lang="en-AU"/>
          </a:p>
        </p:txBody>
      </p:sp>
      <p:sp>
        <p:nvSpPr>
          <p:cNvPr id="5" name="Slide Number Placeholder 4"/>
          <p:cNvSpPr>
            <a:spLocks noGrp="1"/>
          </p:cNvSpPr>
          <p:nvPr>
            <p:ph type="sldNum" sz="quarter" idx="12"/>
          </p:nvPr>
        </p:nvSpPr>
        <p:spPr/>
        <p:txBody>
          <a:bodyPr/>
          <a:lstStyle/>
          <a:p>
            <a:fld id="{62006351-A01A-432D-B855-33D12F7028E9}" type="slidenum">
              <a:rPr lang="en-AU" smtClean="0"/>
              <a:t>‹#›</a:t>
            </a:fld>
            <a:endParaRPr lang="en-AU"/>
          </a:p>
        </p:txBody>
      </p:sp>
    </p:spTree>
    <p:extLst>
      <p:ext uri="{BB962C8B-B14F-4D97-AF65-F5344CB8AC3E}">
        <p14:creationId xmlns:p14="http://schemas.microsoft.com/office/powerpoint/2010/main" val="1392197558"/>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2E5AB41-4BAB-4816-87EC-248E9A3ED285}" type="datetimeFigureOut">
              <a:rPr lang="en-AU" smtClean="0"/>
              <a:t>12/08/2025</a:t>
            </a:fld>
            <a:endParaRPr lang="en-AU"/>
          </a:p>
        </p:txBody>
      </p:sp>
      <p:sp>
        <p:nvSpPr>
          <p:cNvPr id="3" name="Footer Placeholder 2"/>
          <p:cNvSpPr>
            <a:spLocks noGrp="1"/>
          </p:cNvSpPr>
          <p:nvPr>
            <p:ph type="ftr" sz="quarter" idx="11"/>
          </p:nvPr>
        </p:nvSpPr>
        <p:spPr/>
        <p:txBody>
          <a:bodyPr/>
          <a:lstStyle/>
          <a:p>
            <a:endParaRPr lang="en-AU"/>
          </a:p>
        </p:txBody>
      </p:sp>
      <p:sp>
        <p:nvSpPr>
          <p:cNvPr id="4" name="Slide Number Placeholder 3"/>
          <p:cNvSpPr>
            <a:spLocks noGrp="1"/>
          </p:cNvSpPr>
          <p:nvPr>
            <p:ph type="sldNum" sz="quarter" idx="12"/>
          </p:nvPr>
        </p:nvSpPr>
        <p:spPr/>
        <p:txBody>
          <a:bodyPr/>
          <a:lstStyle/>
          <a:p>
            <a:fld id="{62006351-A01A-432D-B855-33D12F7028E9}" type="slidenum">
              <a:rPr lang="en-AU" smtClean="0"/>
              <a:t>‹#›</a:t>
            </a:fld>
            <a:endParaRPr lang="en-AU"/>
          </a:p>
        </p:txBody>
      </p:sp>
    </p:spTree>
    <p:extLst>
      <p:ext uri="{BB962C8B-B14F-4D97-AF65-F5344CB8AC3E}">
        <p14:creationId xmlns:p14="http://schemas.microsoft.com/office/powerpoint/2010/main" val="1996539976"/>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342900"/>
            <a:ext cx="2949178" cy="1200150"/>
          </a:xfrm>
        </p:spPr>
        <p:txBody>
          <a:bodyPr anchor="b"/>
          <a:lstStyle>
            <a:lvl1pPr>
              <a:defRPr sz="2400"/>
            </a:lvl1pPr>
          </a:lstStyle>
          <a:p>
            <a:r>
              <a:rPr lang="en-US"/>
              <a:t>Click to edit Master title style</a:t>
            </a:r>
            <a:endParaRPr lang="en-US" dirty="0"/>
          </a:p>
        </p:txBody>
      </p:sp>
      <p:sp>
        <p:nvSpPr>
          <p:cNvPr id="3" name="Content Placeholder 2"/>
          <p:cNvSpPr>
            <a:spLocks noGrp="1"/>
          </p:cNvSpPr>
          <p:nvPr>
            <p:ph idx="1"/>
          </p:nvPr>
        </p:nvSpPr>
        <p:spPr>
          <a:xfrm>
            <a:off x="3887391" y="740569"/>
            <a:ext cx="4629150" cy="3655219"/>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9841" y="1543050"/>
            <a:ext cx="2949178" cy="2858691"/>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p:cNvSpPr>
            <a:spLocks noGrp="1"/>
          </p:cNvSpPr>
          <p:nvPr>
            <p:ph type="dt" sz="half" idx="10"/>
          </p:nvPr>
        </p:nvSpPr>
        <p:spPr/>
        <p:txBody>
          <a:bodyPr/>
          <a:lstStyle/>
          <a:p>
            <a:fld id="{62E5AB41-4BAB-4816-87EC-248E9A3ED285}" type="datetimeFigureOut">
              <a:rPr lang="en-AU" smtClean="0"/>
              <a:t>12/08/2025</a:t>
            </a:fld>
            <a:endParaRPr lang="en-AU"/>
          </a:p>
        </p:txBody>
      </p:sp>
      <p:sp>
        <p:nvSpPr>
          <p:cNvPr id="6" name="Footer Placeholder 5"/>
          <p:cNvSpPr>
            <a:spLocks noGrp="1"/>
          </p:cNvSpPr>
          <p:nvPr>
            <p:ph type="ftr" sz="quarter" idx="11"/>
          </p:nvPr>
        </p:nvSpPr>
        <p:spPr/>
        <p:txBody>
          <a:bodyPr/>
          <a:lstStyle/>
          <a:p>
            <a:endParaRPr lang="en-AU"/>
          </a:p>
        </p:txBody>
      </p:sp>
      <p:sp>
        <p:nvSpPr>
          <p:cNvPr id="7" name="Slide Number Placeholder 6"/>
          <p:cNvSpPr>
            <a:spLocks noGrp="1"/>
          </p:cNvSpPr>
          <p:nvPr>
            <p:ph type="sldNum" sz="quarter" idx="12"/>
          </p:nvPr>
        </p:nvSpPr>
        <p:spPr/>
        <p:txBody>
          <a:bodyPr/>
          <a:lstStyle/>
          <a:p>
            <a:fld id="{62006351-A01A-432D-B855-33D12F7028E9}" type="slidenum">
              <a:rPr lang="en-AU" smtClean="0"/>
              <a:t>‹#›</a:t>
            </a:fld>
            <a:endParaRPr lang="en-AU"/>
          </a:p>
        </p:txBody>
      </p:sp>
    </p:spTree>
    <p:extLst>
      <p:ext uri="{BB962C8B-B14F-4D97-AF65-F5344CB8AC3E}">
        <p14:creationId xmlns:p14="http://schemas.microsoft.com/office/powerpoint/2010/main" val="67213862"/>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342900"/>
            <a:ext cx="2949178" cy="1200150"/>
          </a:xfrm>
        </p:spPr>
        <p:txBody>
          <a:bodyPr anchor="b"/>
          <a:lstStyle>
            <a:lvl1pPr>
              <a:defRPr sz="2400"/>
            </a:lvl1pPr>
          </a:lstStyle>
          <a:p>
            <a:r>
              <a:rPr lang="en-US"/>
              <a:t>Click to edit Master title style</a:t>
            </a:r>
            <a:endParaRPr lang="en-US" dirty="0"/>
          </a:p>
        </p:txBody>
      </p:sp>
      <p:sp>
        <p:nvSpPr>
          <p:cNvPr id="3" name="Picture Placeholder 2"/>
          <p:cNvSpPr>
            <a:spLocks noGrp="1" noChangeAspect="1"/>
          </p:cNvSpPr>
          <p:nvPr>
            <p:ph type="pic" idx="1"/>
          </p:nvPr>
        </p:nvSpPr>
        <p:spPr>
          <a:xfrm>
            <a:off x="3887391" y="740569"/>
            <a:ext cx="4629150" cy="3655219"/>
          </a:xfrm>
        </p:spPr>
        <p:txBody>
          <a:bodyPr anchor="t"/>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en-US" dirty="0"/>
          </a:p>
        </p:txBody>
      </p:sp>
      <p:sp>
        <p:nvSpPr>
          <p:cNvPr id="4" name="Text Placeholder 3"/>
          <p:cNvSpPr>
            <a:spLocks noGrp="1"/>
          </p:cNvSpPr>
          <p:nvPr>
            <p:ph type="body" sz="half" idx="2"/>
          </p:nvPr>
        </p:nvSpPr>
        <p:spPr>
          <a:xfrm>
            <a:off x="629841" y="1543050"/>
            <a:ext cx="2949178" cy="2858691"/>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p:cNvSpPr>
            <a:spLocks noGrp="1"/>
          </p:cNvSpPr>
          <p:nvPr>
            <p:ph type="dt" sz="half" idx="10"/>
          </p:nvPr>
        </p:nvSpPr>
        <p:spPr/>
        <p:txBody>
          <a:bodyPr/>
          <a:lstStyle/>
          <a:p>
            <a:fld id="{62E5AB41-4BAB-4816-87EC-248E9A3ED285}" type="datetimeFigureOut">
              <a:rPr lang="en-AU" smtClean="0"/>
              <a:t>12/08/2025</a:t>
            </a:fld>
            <a:endParaRPr lang="en-AU"/>
          </a:p>
        </p:txBody>
      </p:sp>
      <p:sp>
        <p:nvSpPr>
          <p:cNvPr id="6" name="Footer Placeholder 5"/>
          <p:cNvSpPr>
            <a:spLocks noGrp="1"/>
          </p:cNvSpPr>
          <p:nvPr>
            <p:ph type="ftr" sz="quarter" idx="11"/>
          </p:nvPr>
        </p:nvSpPr>
        <p:spPr/>
        <p:txBody>
          <a:bodyPr/>
          <a:lstStyle/>
          <a:p>
            <a:endParaRPr lang="en-AU"/>
          </a:p>
        </p:txBody>
      </p:sp>
      <p:sp>
        <p:nvSpPr>
          <p:cNvPr id="7" name="Slide Number Placeholder 6"/>
          <p:cNvSpPr>
            <a:spLocks noGrp="1"/>
          </p:cNvSpPr>
          <p:nvPr>
            <p:ph type="sldNum" sz="quarter" idx="12"/>
          </p:nvPr>
        </p:nvSpPr>
        <p:spPr/>
        <p:txBody>
          <a:bodyPr/>
          <a:lstStyle/>
          <a:p>
            <a:fld id="{62006351-A01A-432D-B855-33D12F7028E9}" type="slidenum">
              <a:rPr lang="en-AU" smtClean="0"/>
              <a:t>‹#›</a:t>
            </a:fld>
            <a:endParaRPr lang="en-AU"/>
          </a:p>
        </p:txBody>
      </p:sp>
    </p:spTree>
    <p:extLst>
      <p:ext uri="{BB962C8B-B14F-4D97-AF65-F5344CB8AC3E}">
        <p14:creationId xmlns:p14="http://schemas.microsoft.com/office/powerpoint/2010/main" val="88525037"/>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62E5AB41-4BAB-4816-87EC-248E9A3ED285}" type="datetimeFigureOut">
              <a:rPr lang="en-AU" smtClean="0"/>
              <a:t>12/08/2025</a:t>
            </a:fld>
            <a:endParaRPr lang="en-AU"/>
          </a:p>
        </p:txBody>
      </p:sp>
      <p:sp>
        <p:nvSpPr>
          <p:cNvPr id="5" name="Footer Placeholder 4"/>
          <p:cNvSpPr>
            <a:spLocks noGrp="1"/>
          </p:cNvSpPr>
          <p:nvPr>
            <p:ph type="ftr" sz="quarter" idx="11"/>
          </p:nvPr>
        </p:nvSpPr>
        <p:spPr/>
        <p:txBody>
          <a:bodyPr/>
          <a:lstStyle/>
          <a:p>
            <a:endParaRPr lang="en-AU"/>
          </a:p>
        </p:txBody>
      </p:sp>
      <p:sp>
        <p:nvSpPr>
          <p:cNvPr id="6" name="Slide Number Placeholder 5"/>
          <p:cNvSpPr>
            <a:spLocks noGrp="1"/>
          </p:cNvSpPr>
          <p:nvPr>
            <p:ph type="sldNum" sz="quarter" idx="12"/>
          </p:nvPr>
        </p:nvSpPr>
        <p:spPr/>
        <p:txBody>
          <a:bodyPr/>
          <a:lstStyle/>
          <a:p>
            <a:fld id="{62006351-A01A-432D-B855-33D12F7028E9}" type="slidenum">
              <a:rPr lang="en-AU" smtClean="0"/>
              <a:t>‹#›</a:t>
            </a:fld>
            <a:endParaRPr lang="en-AU"/>
          </a:p>
        </p:txBody>
      </p:sp>
    </p:spTree>
    <p:extLst>
      <p:ext uri="{BB962C8B-B14F-4D97-AF65-F5344CB8AC3E}">
        <p14:creationId xmlns:p14="http://schemas.microsoft.com/office/powerpoint/2010/main" val="1467623327"/>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273844"/>
            <a:ext cx="1971675" cy="4358879"/>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28650" y="273844"/>
            <a:ext cx="5800725" cy="4358879"/>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62E5AB41-4BAB-4816-87EC-248E9A3ED285}" type="datetimeFigureOut">
              <a:rPr lang="en-AU" smtClean="0"/>
              <a:t>12/08/2025</a:t>
            </a:fld>
            <a:endParaRPr lang="en-AU"/>
          </a:p>
        </p:txBody>
      </p:sp>
      <p:sp>
        <p:nvSpPr>
          <p:cNvPr id="5" name="Footer Placeholder 4"/>
          <p:cNvSpPr>
            <a:spLocks noGrp="1"/>
          </p:cNvSpPr>
          <p:nvPr>
            <p:ph type="ftr" sz="quarter" idx="11"/>
          </p:nvPr>
        </p:nvSpPr>
        <p:spPr/>
        <p:txBody>
          <a:bodyPr/>
          <a:lstStyle/>
          <a:p>
            <a:endParaRPr lang="en-AU"/>
          </a:p>
        </p:txBody>
      </p:sp>
      <p:sp>
        <p:nvSpPr>
          <p:cNvPr id="6" name="Slide Number Placeholder 5"/>
          <p:cNvSpPr>
            <a:spLocks noGrp="1"/>
          </p:cNvSpPr>
          <p:nvPr>
            <p:ph type="sldNum" sz="quarter" idx="12"/>
          </p:nvPr>
        </p:nvSpPr>
        <p:spPr/>
        <p:txBody>
          <a:bodyPr/>
          <a:lstStyle/>
          <a:p>
            <a:fld id="{62006351-A01A-432D-B855-33D12F7028E9}" type="slidenum">
              <a:rPr lang="en-AU" smtClean="0"/>
              <a:t>‹#›</a:t>
            </a:fld>
            <a:endParaRPr lang="en-AU"/>
          </a:p>
        </p:txBody>
      </p:sp>
    </p:spTree>
    <p:extLst>
      <p:ext uri="{BB962C8B-B14F-4D97-AF65-F5344CB8AC3E}">
        <p14:creationId xmlns:p14="http://schemas.microsoft.com/office/powerpoint/2010/main" val="3315994145"/>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userDrawn="1">
  <p:cSld name="1_Section Header">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450586" y="964226"/>
            <a:ext cx="5387445" cy="3542349"/>
          </a:xfrm>
        </p:spPr>
        <p:txBody>
          <a:bodyPr>
            <a:normAutofit/>
          </a:bodyPr>
          <a:lstStyle>
            <a:lvl1pPr marL="0" indent="0">
              <a:lnSpc>
                <a:spcPct val="90000"/>
              </a:lnSpc>
              <a:spcAft>
                <a:spcPts val="600"/>
              </a:spcAft>
              <a:buNone/>
              <a:defRPr sz="16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dirty="0"/>
              <a:t>Click to edit Master text styles</a:t>
            </a:r>
          </a:p>
        </p:txBody>
      </p:sp>
    </p:spTree>
    <p:extLst>
      <p:ext uri="{BB962C8B-B14F-4D97-AF65-F5344CB8AC3E}">
        <p14:creationId xmlns:p14="http://schemas.microsoft.com/office/powerpoint/2010/main" val="374707377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image" Target="../media/image1.png"/><Relationship Id="rId5" Type="http://schemas.openxmlformats.org/officeDocument/2006/relationships/slideLayout" Target="../slideLayouts/slideLayout5.xml"/><Relationship Id="rId10"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7.xml"/><Relationship Id="rId3" Type="http://schemas.openxmlformats.org/officeDocument/2006/relationships/slideLayout" Target="../slideLayouts/slideLayout12.xml"/><Relationship Id="rId7" Type="http://schemas.openxmlformats.org/officeDocument/2006/relationships/slideLayout" Target="../slideLayouts/slideLayout16.xml"/><Relationship Id="rId2" Type="http://schemas.openxmlformats.org/officeDocument/2006/relationships/slideLayout" Target="../slideLayouts/slideLayout11.xml"/><Relationship Id="rId1" Type="http://schemas.openxmlformats.org/officeDocument/2006/relationships/slideLayout" Target="../slideLayouts/slideLayout10.xml"/><Relationship Id="rId6" Type="http://schemas.openxmlformats.org/officeDocument/2006/relationships/slideLayout" Target="../slideLayouts/slideLayout15.xml"/><Relationship Id="rId11" Type="http://schemas.openxmlformats.org/officeDocument/2006/relationships/theme" Target="../theme/theme2.xml"/><Relationship Id="rId5" Type="http://schemas.openxmlformats.org/officeDocument/2006/relationships/slideLayout" Target="../slideLayouts/slideLayout14.xml"/><Relationship Id="rId10" Type="http://schemas.openxmlformats.org/officeDocument/2006/relationships/slideLayout" Target="../slideLayouts/slideLayout19.xml"/><Relationship Id="rId4" Type="http://schemas.openxmlformats.org/officeDocument/2006/relationships/slideLayout" Target="../slideLayouts/slideLayout13.xml"/><Relationship Id="rId9" Type="http://schemas.openxmlformats.org/officeDocument/2006/relationships/slideLayout" Target="../slideLayouts/slideLayout18.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27.xml"/><Relationship Id="rId13" Type="http://schemas.openxmlformats.org/officeDocument/2006/relationships/theme" Target="../theme/theme3.xml"/><Relationship Id="rId3" Type="http://schemas.openxmlformats.org/officeDocument/2006/relationships/slideLayout" Target="../slideLayouts/slideLayout22.xml"/><Relationship Id="rId7" Type="http://schemas.openxmlformats.org/officeDocument/2006/relationships/slideLayout" Target="../slideLayouts/slideLayout26.xml"/><Relationship Id="rId12" Type="http://schemas.openxmlformats.org/officeDocument/2006/relationships/slideLayout" Target="../slideLayouts/slideLayout31.xml"/><Relationship Id="rId2" Type="http://schemas.openxmlformats.org/officeDocument/2006/relationships/slideLayout" Target="../slideLayouts/slideLayout21.xml"/><Relationship Id="rId1" Type="http://schemas.openxmlformats.org/officeDocument/2006/relationships/slideLayout" Target="../slideLayouts/slideLayout20.xml"/><Relationship Id="rId6" Type="http://schemas.openxmlformats.org/officeDocument/2006/relationships/slideLayout" Target="../slideLayouts/slideLayout25.xml"/><Relationship Id="rId11" Type="http://schemas.openxmlformats.org/officeDocument/2006/relationships/slideLayout" Target="../slideLayouts/slideLayout30.xml"/><Relationship Id="rId5" Type="http://schemas.openxmlformats.org/officeDocument/2006/relationships/slideLayout" Target="../slideLayouts/slideLayout24.xml"/><Relationship Id="rId10" Type="http://schemas.openxmlformats.org/officeDocument/2006/relationships/slideLayout" Target="../slideLayouts/slideLayout29.xml"/><Relationship Id="rId4" Type="http://schemas.openxmlformats.org/officeDocument/2006/relationships/slideLayout" Target="../slideLayouts/slideLayout23.xml"/><Relationship Id="rId9" Type="http://schemas.openxmlformats.org/officeDocument/2006/relationships/slideLayout" Target="../slideLayouts/slideLayout28.xml"/><Relationship Id="rId14" Type="http://schemas.openxmlformats.org/officeDocument/2006/relationships/image" Target="../media/image1.png"/></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46083" y="401088"/>
            <a:ext cx="7886700" cy="994172"/>
          </a:xfrm>
          <a:prstGeom prst="rect">
            <a:avLst/>
          </a:prstGeom>
        </p:spPr>
        <p:txBody>
          <a:bodyPr vert="horz" lIns="91440" tIns="45720" rIns="91440" bIns="45720" rtlCol="0" anchor="t">
            <a:normAutofit/>
          </a:bodyPr>
          <a:lstStyle/>
          <a:p>
            <a:r>
              <a:rPr lang="en-US" dirty="0"/>
              <a:t>CLICK TO EDIT MASTER TITLE STYLE</a:t>
            </a:r>
          </a:p>
        </p:txBody>
      </p:sp>
      <p:sp>
        <p:nvSpPr>
          <p:cNvPr id="3" name="Text Placeholder 2"/>
          <p:cNvSpPr>
            <a:spLocks noGrp="1"/>
          </p:cNvSpPr>
          <p:nvPr>
            <p:ph type="body" idx="1"/>
          </p:nvPr>
        </p:nvSpPr>
        <p:spPr>
          <a:xfrm>
            <a:off x="446083" y="1493082"/>
            <a:ext cx="7886700" cy="3263504"/>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pic>
        <p:nvPicPr>
          <p:cNvPr id="7" name="Picture 6"/>
          <p:cNvPicPr>
            <a:picLocks noChangeAspect="1"/>
          </p:cNvPicPr>
          <p:nvPr userDrawn="1"/>
        </p:nvPicPr>
        <p:blipFill>
          <a:blip r:embed="rId11">
            <a:extLst>
              <a:ext uri="{28A0092B-C50C-407E-A947-70E740481C1C}">
                <a14:useLocalDpi xmlns:a14="http://schemas.microsoft.com/office/drawing/2010/main" val="0"/>
              </a:ext>
            </a:extLst>
          </a:blip>
          <a:stretch>
            <a:fillRect/>
          </a:stretch>
        </p:blipFill>
        <p:spPr>
          <a:xfrm>
            <a:off x="7851974" y="4528457"/>
            <a:ext cx="911025" cy="456259"/>
          </a:xfrm>
          <a:prstGeom prst="rect">
            <a:avLst/>
          </a:prstGeom>
        </p:spPr>
      </p:pic>
    </p:spTree>
    <p:extLst>
      <p:ext uri="{BB962C8B-B14F-4D97-AF65-F5344CB8AC3E}">
        <p14:creationId xmlns:p14="http://schemas.microsoft.com/office/powerpoint/2010/main" val="553061590"/>
      </p:ext>
    </p:extLst>
  </p:cSld>
  <p:clrMap bg1="lt1" tx1="dk1" bg2="lt2" tx2="dk2" accent1="accent1" accent2="accent2" accent3="accent3" accent4="accent4" accent5="accent5" accent6="accent6" hlink="hlink" folHlink="folHlink"/>
  <p:sldLayoutIdLst>
    <p:sldLayoutId id="2147483679" r:id="rId1"/>
    <p:sldLayoutId id="2147483680" r:id="rId2"/>
    <p:sldLayoutId id="2147483681" r:id="rId3"/>
    <p:sldLayoutId id="2147483686" r:id="rId4"/>
    <p:sldLayoutId id="2147483682" r:id="rId5"/>
    <p:sldLayoutId id="2147483683" r:id="rId6"/>
    <p:sldLayoutId id="2147483684" r:id="rId7"/>
    <p:sldLayoutId id="2147483685" r:id="rId8"/>
    <p:sldLayoutId id="2147484078" r:id="rId9"/>
  </p:sldLayoutIdLst>
  <p:txStyles>
    <p:titleStyle>
      <a:lvl1pPr algn="l" defTabSz="685800" rtl="0" eaLnBrk="1" latinLnBrk="0" hangingPunct="1">
        <a:lnSpc>
          <a:spcPct val="90000"/>
        </a:lnSpc>
        <a:spcBef>
          <a:spcPct val="0"/>
        </a:spcBef>
        <a:buNone/>
        <a:defRPr sz="3300" b="1" i="0" kern="1200">
          <a:solidFill>
            <a:schemeClr val="tx1"/>
          </a:solidFill>
          <a:latin typeface="Amsi Pro Ultra" charset="0"/>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b="0" i="0" kern="1200">
          <a:solidFill>
            <a:schemeClr val="tx1"/>
          </a:solidFill>
          <a:latin typeface="MundoSans Regular"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b="0" i="0" kern="1200">
          <a:solidFill>
            <a:schemeClr val="tx1"/>
          </a:solidFill>
          <a:latin typeface="MundoSans Regular"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b="0" i="0" kern="1200">
          <a:solidFill>
            <a:schemeClr val="tx1"/>
          </a:solidFill>
          <a:latin typeface="MundoSans Regular"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b="0" i="0" kern="1200">
          <a:solidFill>
            <a:schemeClr val="tx1"/>
          </a:solidFill>
          <a:latin typeface="MundoSans Regular"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b="0" i="0" kern="1200">
          <a:solidFill>
            <a:schemeClr val="tx1"/>
          </a:solidFill>
          <a:latin typeface="MundoSans Regular"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46083" y="184811"/>
            <a:ext cx="7886700" cy="994172"/>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446083" y="1369219"/>
            <a:ext cx="7886700" cy="3263504"/>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287758066"/>
      </p:ext>
    </p:extLst>
  </p:cSld>
  <p:clrMap bg1="lt1" tx1="dk1" bg2="lt2" tx2="dk2" accent1="accent1" accent2="accent2" accent3="accent3" accent4="accent4" accent5="accent5" accent6="accent6" hlink="hlink" folHlink="folHlink"/>
  <p:sldLayoutIdLst>
    <p:sldLayoutId id="2147483674" r:id="rId1"/>
    <p:sldLayoutId id="2147483675" r:id="rId2"/>
    <p:sldLayoutId id="2147483676" r:id="rId3"/>
    <p:sldLayoutId id="2147483677" r:id="rId4"/>
    <p:sldLayoutId id="2147483687" r:id="rId5"/>
    <p:sldLayoutId id="2147483741" r:id="rId6"/>
    <p:sldLayoutId id="2147483742" r:id="rId7"/>
    <p:sldLayoutId id="2147483743" r:id="rId8"/>
    <p:sldLayoutId id="2147483901" r:id="rId9"/>
    <p:sldLayoutId id="2147484166" r:id="rId10"/>
  </p:sldLayoutIdLst>
  <p:txStyles>
    <p:titleStyle>
      <a:lvl1pPr algn="l" defTabSz="685800" rtl="0" eaLnBrk="1" latinLnBrk="0" hangingPunct="1">
        <a:lnSpc>
          <a:spcPct val="90000"/>
        </a:lnSpc>
        <a:spcBef>
          <a:spcPct val="0"/>
        </a:spcBef>
        <a:buNone/>
        <a:defRPr sz="3300" b="1" i="0" kern="1200">
          <a:solidFill>
            <a:schemeClr val="tx1"/>
          </a:solidFill>
          <a:latin typeface="Amsi Pro Ultra" charset="0"/>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b="0" i="0" kern="1200">
          <a:solidFill>
            <a:schemeClr val="tx1"/>
          </a:solidFill>
          <a:latin typeface="MundoSans Regular"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b="0" i="0" kern="1200">
          <a:solidFill>
            <a:schemeClr val="tx1"/>
          </a:solidFill>
          <a:latin typeface="MundoSans Regular"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b="0" i="0" kern="1200">
          <a:solidFill>
            <a:schemeClr val="tx1"/>
          </a:solidFill>
          <a:latin typeface="MundoSans Regular"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b="0" i="0" kern="1200">
          <a:solidFill>
            <a:schemeClr val="tx1"/>
          </a:solidFill>
          <a:latin typeface="MundoSans Regular"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b="0" i="0" kern="1200">
          <a:solidFill>
            <a:schemeClr val="tx1"/>
          </a:solidFill>
          <a:latin typeface="MundoSans Regular"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273844"/>
            <a:ext cx="7886700" cy="994172"/>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28650" y="1369219"/>
            <a:ext cx="7886700" cy="3263504"/>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628650" y="4767263"/>
            <a:ext cx="2057400" cy="273844"/>
          </a:xfrm>
          <a:prstGeom prst="rect">
            <a:avLst/>
          </a:prstGeom>
        </p:spPr>
        <p:txBody>
          <a:bodyPr vert="horz" lIns="91440" tIns="45720" rIns="91440" bIns="45720" rtlCol="0" anchor="ctr"/>
          <a:lstStyle>
            <a:lvl1pPr algn="l">
              <a:defRPr sz="900">
                <a:solidFill>
                  <a:schemeClr val="tx1">
                    <a:tint val="75000"/>
                  </a:schemeClr>
                </a:solidFill>
              </a:defRPr>
            </a:lvl1pPr>
          </a:lstStyle>
          <a:p>
            <a:fld id="{C764DE79-268F-4C1A-8933-263129D2AF90}" type="datetimeFigureOut">
              <a:rPr lang="en-US" dirty="0"/>
              <a:t>8/12/2025</a:t>
            </a:fld>
            <a:endParaRPr lang="en-US" dirty="0"/>
          </a:p>
        </p:txBody>
      </p:sp>
      <p:sp>
        <p:nvSpPr>
          <p:cNvPr id="5" name="Footer Placeholder 4"/>
          <p:cNvSpPr>
            <a:spLocks noGrp="1"/>
          </p:cNvSpPr>
          <p:nvPr>
            <p:ph type="ftr" sz="quarter" idx="3"/>
          </p:nvPr>
        </p:nvSpPr>
        <p:spPr>
          <a:xfrm>
            <a:off x="3028950" y="4767263"/>
            <a:ext cx="3086100" cy="273844"/>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6457950" y="4767263"/>
            <a:ext cx="2057400" cy="273844"/>
          </a:xfrm>
          <a:prstGeom prst="rect">
            <a:avLst/>
          </a:prstGeom>
        </p:spPr>
        <p:txBody>
          <a:bodyPr vert="horz" lIns="91440" tIns="45720" rIns="91440" bIns="45720" rtlCol="0" anchor="ctr"/>
          <a:lstStyle>
            <a:lvl1pPr algn="r">
              <a:defRPr sz="900">
                <a:solidFill>
                  <a:schemeClr val="tx1">
                    <a:tint val="75000"/>
                  </a:schemeClr>
                </a:solidFill>
              </a:defRPr>
            </a:lvl1pPr>
          </a:lstStyle>
          <a:p>
            <a:fld id="{48F63A3B-78C7-47BE-AE5E-E10140E04643}" type="slidenum">
              <a:rPr lang="en-US" dirty="0"/>
              <a:t>‹#›</a:t>
            </a:fld>
            <a:endParaRPr lang="en-US" dirty="0"/>
          </a:p>
        </p:txBody>
      </p:sp>
      <p:pic>
        <p:nvPicPr>
          <p:cNvPr id="7" name="Picture 6">
            <a:extLst>
              <a:ext uri="{FF2B5EF4-FFF2-40B4-BE49-F238E27FC236}">
                <a16:creationId xmlns:a16="http://schemas.microsoft.com/office/drawing/2014/main" id="{25BA504D-7C0F-DCF7-2E46-26E1A33DBC3D}"/>
              </a:ext>
            </a:extLst>
          </p:cNvPr>
          <p:cNvPicPr>
            <a:picLocks noChangeAspect="1"/>
          </p:cNvPicPr>
          <p:nvPr userDrawn="1"/>
        </p:nvPicPr>
        <p:blipFill>
          <a:blip r:embed="rId14">
            <a:extLst>
              <a:ext uri="{28A0092B-C50C-407E-A947-70E740481C1C}">
                <a14:useLocalDpi xmlns:a14="http://schemas.microsoft.com/office/drawing/2010/main" val="0"/>
              </a:ext>
            </a:extLst>
          </a:blip>
          <a:stretch>
            <a:fillRect/>
          </a:stretch>
        </p:blipFill>
        <p:spPr>
          <a:xfrm>
            <a:off x="7851974" y="4528457"/>
            <a:ext cx="911025" cy="456259"/>
          </a:xfrm>
          <a:prstGeom prst="rect">
            <a:avLst/>
          </a:prstGeom>
        </p:spPr>
      </p:pic>
    </p:spTree>
    <p:extLst>
      <p:ext uri="{BB962C8B-B14F-4D97-AF65-F5344CB8AC3E}">
        <p14:creationId xmlns:p14="http://schemas.microsoft.com/office/powerpoint/2010/main" val="2070117952"/>
      </p:ext>
    </p:extLst>
  </p:cSld>
  <p:clrMap bg1="lt1" tx1="dk1" bg2="lt2" tx2="dk2" accent1="accent1" accent2="accent2" accent3="accent3" accent4="accent4" accent5="accent5" accent6="accent6" hlink="hlink" folHlink="folHlink"/>
  <p:sldLayoutIdLst>
    <p:sldLayoutId id="2147484272" r:id="rId1"/>
    <p:sldLayoutId id="2147484273" r:id="rId2"/>
    <p:sldLayoutId id="2147484274" r:id="rId3"/>
    <p:sldLayoutId id="2147484275" r:id="rId4"/>
    <p:sldLayoutId id="2147484276" r:id="rId5"/>
    <p:sldLayoutId id="2147484277" r:id="rId6"/>
    <p:sldLayoutId id="2147484278" r:id="rId7"/>
    <p:sldLayoutId id="2147484279" r:id="rId8"/>
    <p:sldLayoutId id="2147484280" r:id="rId9"/>
    <p:sldLayoutId id="2147484281" r:id="rId10"/>
    <p:sldLayoutId id="2147484282" r:id="rId11"/>
    <p:sldLayoutId id="2147484283" r:id="rId12"/>
  </p:sldLayoutIdLs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6.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1.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1.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1.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1.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5.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5.xml"/></Relationships>
</file>

<file path=ppt/slides/_rels/slide13.xml.rels><?xml version="1.0" encoding="UTF-8" standalone="yes"?>
<Relationships xmlns="http://schemas.openxmlformats.org/package/2006/relationships"><Relationship Id="rId2" Type="http://schemas.openxmlformats.org/officeDocument/2006/relationships/slideLayout" Target="../slideLayouts/slideLayout21.xml"/><Relationship Id="rId1" Type="http://schemas.openxmlformats.org/officeDocument/2006/relationships/themeOverride" Target="../theme/themeOverride1.xml"/></Relationships>
</file>

<file path=ppt/slides/_rels/slide14.xml.rels><?xml version="1.0" encoding="UTF-8" standalone="yes"?>
<Relationships xmlns="http://schemas.openxmlformats.org/package/2006/relationships"><Relationship Id="rId2" Type="http://schemas.openxmlformats.org/officeDocument/2006/relationships/slideLayout" Target="../slideLayouts/slideLayout21.xml"/><Relationship Id="rId1" Type="http://schemas.openxmlformats.org/officeDocument/2006/relationships/themeOverride" Target="../theme/themeOverride2.xml"/></Relationships>
</file>

<file path=ppt/slides/_rels/slide15.xml.rels><?xml version="1.0" encoding="UTF-8" standalone="yes"?>
<Relationships xmlns="http://schemas.openxmlformats.org/package/2006/relationships"><Relationship Id="rId2" Type="http://schemas.openxmlformats.org/officeDocument/2006/relationships/slideLayout" Target="../slideLayouts/slideLayout21.xml"/><Relationship Id="rId1" Type="http://schemas.openxmlformats.org/officeDocument/2006/relationships/themeOverride" Target="../theme/themeOverride3.xml"/></Relationships>
</file>

<file path=ppt/slides/_rels/slide16.xml.rels><?xml version="1.0" encoding="UTF-8" standalone="yes"?>
<Relationships xmlns="http://schemas.openxmlformats.org/package/2006/relationships"><Relationship Id="rId2" Type="http://schemas.openxmlformats.org/officeDocument/2006/relationships/slideLayout" Target="../slideLayouts/slideLayout21.xml"/><Relationship Id="rId1" Type="http://schemas.openxmlformats.org/officeDocument/2006/relationships/themeOverride" Target="../theme/themeOverride4.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1.xml"/></Relationships>
</file>

<file path=ppt/slides/_rels/slide18.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31.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19.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108642" y="41105"/>
            <a:ext cx="9252642" cy="2708883"/>
          </a:xfrm>
          <a:prstGeom prst="rect">
            <a:avLst/>
          </a:prstGeom>
          <a:noFill/>
        </p:spPr>
        <p:txBody>
          <a:bodyPr wrap="square" bIns="0" rtlCol="0">
            <a:spAutoFit/>
          </a:bodyPr>
          <a:lstStyle/>
          <a:p>
            <a:pPr lvl="2" algn="ctr">
              <a:lnSpc>
                <a:spcPts val="5400"/>
              </a:lnSpc>
            </a:pPr>
            <a:r>
              <a:rPr lang="en-US" sz="2000" b="1" dirty="0">
                <a:solidFill>
                  <a:srgbClr val="E9812C"/>
                </a:solidFill>
                <a:latin typeface="Trebuchet MS" panose="020B0603020202020204" pitchFamily="34" charset="0"/>
                <a:ea typeface="Amsi Pro Ultra" charset="0"/>
                <a:cs typeface="Amsi Pro Ultra" charset="0"/>
              </a:rPr>
              <a:t>SAT TENDER 313/25</a:t>
            </a:r>
          </a:p>
          <a:p>
            <a:pPr lvl="2" algn="ctr">
              <a:lnSpc>
                <a:spcPts val="5400"/>
              </a:lnSpc>
            </a:pPr>
            <a:r>
              <a:rPr lang="en-US" sz="2000" b="1" dirty="0">
                <a:latin typeface="Trebuchet MS" panose="020B0603020202020204" pitchFamily="34" charset="0"/>
                <a:ea typeface="Amsi Pro Ultra" charset="0"/>
                <a:cs typeface="Amsi Pro Ultra" charset="0"/>
              </a:rPr>
              <a:t>–CHINA INTEGRATED MARKETING AND PR SERVICE AGENCY </a:t>
            </a:r>
          </a:p>
          <a:p>
            <a:pPr lvl="2" algn="ctr">
              <a:lnSpc>
                <a:spcPts val="5400"/>
              </a:lnSpc>
            </a:pPr>
            <a:r>
              <a:rPr lang="en-US" sz="2000" b="0" i="0" dirty="0">
                <a:effectLst/>
                <a:highlight>
                  <a:srgbClr val="FFFFFF"/>
                </a:highlight>
                <a:latin typeface="Trebuchet MS" panose="020B0603020202020204" pitchFamily="34" charset="0"/>
              </a:rPr>
              <a:t>Non- Compulsory Briefing</a:t>
            </a:r>
          </a:p>
          <a:p>
            <a:pPr lvl="2" algn="ctr">
              <a:lnSpc>
                <a:spcPts val="5400"/>
              </a:lnSpc>
            </a:pPr>
            <a:r>
              <a:rPr lang="en-US" sz="2000" dirty="0">
                <a:highlight>
                  <a:srgbClr val="FFFFFF"/>
                </a:highlight>
                <a:latin typeface="Trebuchet MS" panose="020B0603020202020204" pitchFamily="34" charset="0"/>
                <a:ea typeface="Amsi Pro Ultra" charset="0"/>
                <a:cs typeface="Amsi Pro Ultra" charset="0"/>
              </a:rPr>
              <a:t>Date: 08 August 2025</a:t>
            </a:r>
            <a:endParaRPr lang="en-US" sz="2000" b="1" dirty="0">
              <a:latin typeface="Trebuchet MS" panose="020B0603020202020204" pitchFamily="34" charset="0"/>
              <a:ea typeface="Amsi Pro Ultra" charset="0"/>
              <a:cs typeface="Amsi Pro Ultra" charset="0"/>
            </a:endParaRPr>
          </a:p>
        </p:txBody>
      </p:sp>
    </p:spTree>
    <p:extLst>
      <p:ext uri="{BB962C8B-B14F-4D97-AF65-F5344CB8AC3E}">
        <p14:creationId xmlns:p14="http://schemas.microsoft.com/office/powerpoint/2010/main" val="185948173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4" name="Rectangle 15">
            <a:extLst>
              <a:ext uri="{FF2B5EF4-FFF2-40B4-BE49-F238E27FC236}">
                <a16:creationId xmlns:a16="http://schemas.microsoft.com/office/drawing/2014/main" id="{BACC6370-2D7E-4714-9D71-7542949D7D5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51435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Rectangle 17">
            <a:extLst>
              <a:ext uri="{FF2B5EF4-FFF2-40B4-BE49-F238E27FC236}">
                <a16:creationId xmlns:a16="http://schemas.microsoft.com/office/drawing/2014/main" id="{F68B3F68-107C-434F-AA38-110D5EA91B8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 y="0"/>
            <a:ext cx="9143999" cy="1181966"/>
          </a:xfrm>
          <a:prstGeom prst="rect">
            <a:avLst/>
          </a:prstGeom>
          <a:gradFill>
            <a:gsLst>
              <a:gs pos="0">
                <a:srgbClr val="000000">
                  <a:alpha val="96000"/>
                </a:srgbClr>
              </a:gs>
              <a:gs pos="100000">
                <a:schemeClr val="accent1">
                  <a:lumMod val="7500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Rectangle 19">
            <a:extLst>
              <a:ext uri="{FF2B5EF4-FFF2-40B4-BE49-F238E27FC236}">
                <a16:creationId xmlns:a16="http://schemas.microsoft.com/office/drawing/2014/main" id="{AAD0DBB9-1A4B-4391-81D4-CB19F9AB918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6096642" y="0"/>
            <a:ext cx="3047358" cy="1182309"/>
          </a:xfrm>
          <a:prstGeom prst="rect">
            <a:avLst/>
          </a:prstGeom>
          <a:gradFill>
            <a:gsLst>
              <a:gs pos="19000">
                <a:schemeClr val="accent1">
                  <a:lumMod val="50000"/>
                  <a:alpha val="68000"/>
                </a:schemeClr>
              </a:gs>
              <a:gs pos="100000">
                <a:schemeClr val="accent1">
                  <a:alpha val="79000"/>
                </a:schemeClr>
              </a:gs>
            </a:gsLst>
            <a:lin ang="19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Rectangle 21">
            <a:extLst>
              <a:ext uri="{FF2B5EF4-FFF2-40B4-BE49-F238E27FC236}">
                <a16:creationId xmlns:a16="http://schemas.microsoft.com/office/drawing/2014/main" id="{063BBA22-50EA-4C4D-BE05-F1CE4E63AA5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3980833" y="-3980834"/>
            <a:ext cx="1182335" cy="9144002"/>
          </a:xfrm>
          <a:prstGeom prst="rect">
            <a:avLst/>
          </a:prstGeom>
          <a:gradFill>
            <a:gsLst>
              <a:gs pos="23000">
                <a:schemeClr val="accent1">
                  <a:alpha val="0"/>
                </a:schemeClr>
              </a:gs>
              <a:gs pos="99000">
                <a:srgbClr val="000000">
                  <a:alpha val="74000"/>
                </a:srgbClr>
              </a:gs>
            </a:gsLst>
            <a:lin ang="20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 name="Title 7">
            <a:extLst>
              <a:ext uri="{FF2B5EF4-FFF2-40B4-BE49-F238E27FC236}">
                <a16:creationId xmlns:a16="http://schemas.microsoft.com/office/drawing/2014/main" id="{400D20CB-8AD5-4DAF-9D61-E94BCB453507}"/>
              </a:ext>
            </a:extLst>
          </p:cNvPr>
          <p:cNvSpPr>
            <a:spLocks noGrp="1"/>
          </p:cNvSpPr>
          <p:nvPr>
            <p:ph type="title"/>
          </p:nvPr>
        </p:nvSpPr>
        <p:spPr>
          <a:xfrm>
            <a:off x="1028697" y="261648"/>
            <a:ext cx="7533018" cy="658297"/>
          </a:xfrm>
        </p:spPr>
        <p:txBody>
          <a:bodyPr anchor="ctr">
            <a:normAutofit/>
          </a:bodyPr>
          <a:lstStyle/>
          <a:p>
            <a:r>
              <a:rPr lang="en-ZA" sz="1200" dirty="0">
                <a:solidFill>
                  <a:srgbClr val="FFFFFF"/>
                </a:solidFill>
                <a:latin typeface="Trebuchet MS" panose="020B0603020202020204" pitchFamily="34" charset="0"/>
              </a:rPr>
              <a:t>Date: 08 August 2025 AT 3PM BEIJING TIME ( 9H00 SA TIME)</a:t>
            </a:r>
            <a:br>
              <a:rPr lang="en-ZA" sz="1200" dirty="0">
                <a:solidFill>
                  <a:srgbClr val="FFFFFF"/>
                </a:solidFill>
                <a:latin typeface="Trebuchet MS" panose="020B0603020202020204" pitchFamily="34" charset="0"/>
              </a:rPr>
            </a:br>
            <a:br>
              <a:rPr lang="en-ZA" sz="1200" dirty="0">
                <a:solidFill>
                  <a:srgbClr val="FFFFFF"/>
                </a:solidFill>
                <a:latin typeface="Trebuchet MS" panose="020B0603020202020204" pitchFamily="34" charset="0"/>
              </a:rPr>
            </a:br>
            <a:r>
              <a:rPr lang="en-ZA" sz="1200" dirty="0">
                <a:solidFill>
                  <a:srgbClr val="FFFFFF"/>
                </a:solidFill>
                <a:latin typeface="Trebuchet MS" panose="020B0603020202020204" pitchFamily="34" charset="0"/>
              </a:rPr>
              <a:t>VIRTUAL NON-COMPULSORY BRIEFING SESSIONS </a:t>
            </a:r>
          </a:p>
        </p:txBody>
      </p:sp>
      <p:sp>
        <p:nvSpPr>
          <p:cNvPr id="2" name="Oval 1">
            <a:extLst>
              <a:ext uri="{FF2B5EF4-FFF2-40B4-BE49-F238E27FC236}">
                <a16:creationId xmlns:a16="http://schemas.microsoft.com/office/drawing/2014/main" id="{F429C1F6-BDB7-AE2C-50EC-8B9205AF28CD}"/>
              </a:ext>
            </a:extLst>
          </p:cNvPr>
          <p:cNvSpPr/>
          <p:nvPr/>
        </p:nvSpPr>
        <p:spPr>
          <a:xfrm>
            <a:off x="2663011" y="1590590"/>
            <a:ext cx="1475437" cy="1475437"/>
          </a:xfrm>
          <a:prstGeom prst="ellipse">
            <a:avLst/>
          </a:prstGeom>
        </p:spPr>
        <p:style>
          <a:lnRef idx="0">
            <a:schemeClr val="lt1">
              <a:alpha val="0"/>
              <a:hueOff val="0"/>
              <a:satOff val="0"/>
              <a:lumOff val="0"/>
              <a:alphaOff val="0"/>
            </a:schemeClr>
          </a:lnRef>
          <a:fillRef idx="1">
            <a:schemeClr val="accent3">
              <a:hueOff val="0"/>
              <a:satOff val="0"/>
              <a:lumOff val="0"/>
              <a:alphaOff val="0"/>
            </a:schemeClr>
          </a:fillRef>
          <a:effectRef idx="0">
            <a:schemeClr val="accent3">
              <a:hueOff val="0"/>
              <a:satOff val="0"/>
              <a:lumOff val="0"/>
              <a:alphaOff val="0"/>
            </a:schemeClr>
          </a:effectRef>
          <a:fontRef idx="minor"/>
        </p:style>
        <p:txBody>
          <a:bodyPr/>
          <a:lstStyle/>
          <a:p>
            <a:endParaRPr lang="en-ZA" dirty="0"/>
          </a:p>
        </p:txBody>
      </p:sp>
      <p:sp>
        <p:nvSpPr>
          <p:cNvPr id="6" name="Content Placeholder 5">
            <a:extLst>
              <a:ext uri="{FF2B5EF4-FFF2-40B4-BE49-F238E27FC236}">
                <a16:creationId xmlns:a16="http://schemas.microsoft.com/office/drawing/2014/main" id="{B533223A-FD2A-9513-C727-83BD92866C90}"/>
              </a:ext>
            </a:extLst>
          </p:cNvPr>
          <p:cNvSpPr>
            <a:spLocks noGrp="1"/>
          </p:cNvSpPr>
          <p:nvPr>
            <p:ph idx="1"/>
          </p:nvPr>
        </p:nvSpPr>
        <p:spPr/>
        <p:txBody>
          <a:bodyPr/>
          <a:lstStyle/>
          <a:p>
            <a:pPr marL="0" indent="0">
              <a:buNone/>
            </a:pPr>
            <a:r>
              <a:rPr lang="en-ZA" b="1" u="sng" dirty="0"/>
              <a:t>AGENDA</a:t>
            </a:r>
          </a:p>
          <a:p>
            <a:pPr marL="457200" indent="-457200">
              <a:buFont typeface="+mj-lt"/>
              <a:buAutoNum type="arabicPeriod"/>
            </a:pPr>
            <a:r>
              <a:rPr lang="en-ZA" dirty="0"/>
              <a:t>Scope of Services by Project Lead</a:t>
            </a:r>
          </a:p>
          <a:p>
            <a:pPr marL="457200" indent="-457200">
              <a:buFont typeface="+mj-lt"/>
              <a:buAutoNum type="arabicPeriod"/>
            </a:pPr>
            <a:r>
              <a:rPr lang="en-ZA" dirty="0"/>
              <a:t>Phase 1 Evaluation by SCM</a:t>
            </a:r>
          </a:p>
          <a:p>
            <a:pPr marL="457200" indent="-457200">
              <a:buFont typeface="+mj-lt"/>
              <a:buAutoNum type="arabicPeriod"/>
            </a:pPr>
            <a:r>
              <a:rPr lang="en-ZA" dirty="0"/>
              <a:t>Phase 2A &amp; 2B Evaluation by Project Lead</a:t>
            </a:r>
          </a:p>
          <a:p>
            <a:pPr marL="457200" indent="-457200">
              <a:buFont typeface="+mj-lt"/>
              <a:buAutoNum type="arabicPeriod"/>
            </a:pPr>
            <a:r>
              <a:rPr lang="en-ZA" dirty="0"/>
              <a:t>Phase 3 by SCM</a:t>
            </a:r>
          </a:p>
          <a:p>
            <a:pPr marL="457200" indent="-457200">
              <a:buFont typeface="+mj-lt"/>
              <a:buAutoNum type="arabicPeriod"/>
            </a:pPr>
            <a:r>
              <a:rPr lang="en-ZA" dirty="0"/>
              <a:t>Tender submission process by SCM</a:t>
            </a:r>
          </a:p>
          <a:p>
            <a:pPr marL="457200" indent="-457200">
              <a:buFont typeface="+mj-lt"/>
              <a:buAutoNum type="arabicPeriod"/>
            </a:pPr>
            <a:r>
              <a:rPr lang="en-ZA" dirty="0"/>
              <a:t>Q &amp; A - All</a:t>
            </a:r>
          </a:p>
          <a:p>
            <a:endParaRPr lang="en-ZA" dirty="0"/>
          </a:p>
        </p:txBody>
      </p:sp>
    </p:spTree>
    <p:extLst>
      <p:ext uri="{BB962C8B-B14F-4D97-AF65-F5344CB8AC3E}">
        <p14:creationId xmlns:p14="http://schemas.microsoft.com/office/powerpoint/2010/main" val="113135888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FA85DAA-8C2F-E74F-E16E-447C0547FC8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5DEDCD9-0336-7C10-B2BE-B13257097AAB}"/>
              </a:ext>
            </a:extLst>
          </p:cNvPr>
          <p:cNvSpPr>
            <a:spLocks noGrp="1"/>
          </p:cNvSpPr>
          <p:nvPr>
            <p:ph type="title"/>
          </p:nvPr>
        </p:nvSpPr>
        <p:spPr>
          <a:xfrm>
            <a:off x="628650" y="9349"/>
            <a:ext cx="7886700" cy="994172"/>
          </a:xfrm>
        </p:spPr>
        <p:txBody>
          <a:bodyPr/>
          <a:lstStyle/>
          <a:p>
            <a:r>
              <a:rPr lang="en-US" dirty="0"/>
              <a:t>BRIEF SCOPE OF WORK</a:t>
            </a:r>
          </a:p>
        </p:txBody>
      </p:sp>
      <p:sp>
        <p:nvSpPr>
          <p:cNvPr id="3" name="Content Placeholder 2">
            <a:extLst>
              <a:ext uri="{FF2B5EF4-FFF2-40B4-BE49-F238E27FC236}">
                <a16:creationId xmlns:a16="http://schemas.microsoft.com/office/drawing/2014/main" id="{4CFAA678-C9D7-5003-620B-BDDFE1714344}"/>
              </a:ext>
            </a:extLst>
          </p:cNvPr>
          <p:cNvSpPr>
            <a:spLocks noGrp="1"/>
          </p:cNvSpPr>
          <p:nvPr>
            <p:ph idx="1"/>
          </p:nvPr>
        </p:nvSpPr>
        <p:spPr>
          <a:xfrm>
            <a:off x="545522" y="939998"/>
            <a:ext cx="7886700" cy="3263504"/>
          </a:xfrm>
        </p:spPr>
        <p:txBody>
          <a:bodyPr>
            <a:noAutofit/>
          </a:bodyPr>
          <a:lstStyle/>
          <a:p>
            <a:pPr lvl="0" fontAlgn="auto">
              <a:buFont typeface="Wingdings" panose="05000000000000000000" pitchFamily="2" charset="2"/>
              <a:buChar char="ü"/>
            </a:pPr>
            <a:r>
              <a:rPr lang="en-ZA" altLang="zh-CN" sz="1200" b="1" dirty="0"/>
              <a:t>CATEGORY 1: CREATIVE STRATEGY AND EXECUTION</a:t>
            </a:r>
          </a:p>
          <a:p>
            <a:pPr lvl="0" fontAlgn="auto"/>
            <a:r>
              <a:rPr lang="en-US" altLang="zh-CN" sz="1000" dirty="0" err="1"/>
              <a:t>Localise</a:t>
            </a:r>
            <a:r>
              <a:rPr lang="en-US" altLang="zh-CN" sz="1000" dirty="0"/>
              <a:t> global campaigns through relevant on-line and off-line platforms for consumer engagement as briefed when required; </a:t>
            </a:r>
            <a:endParaRPr lang="zh-CN" altLang="zh-CN" sz="1000" dirty="0"/>
          </a:p>
          <a:p>
            <a:pPr lvl="0" fontAlgn="auto"/>
            <a:r>
              <a:rPr lang="en-US" altLang="zh-CN" sz="1000" dirty="0"/>
              <a:t>Develop and manage consumer on-line and off-line campaigns;</a:t>
            </a:r>
            <a:endParaRPr lang="zh-CN" altLang="zh-CN" sz="1000" dirty="0"/>
          </a:p>
          <a:p>
            <a:pPr lvl="0" fontAlgn="auto"/>
            <a:r>
              <a:rPr lang="en-US" altLang="zh-CN" sz="1000" dirty="0"/>
              <a:t>Development of concepts and campaigns that will pull through new customers for South Africa from China market, engage existing consumers and attract new fans/followers;</a:t>
            </a:r>
            <a:endParaRPr lang="zh-CN" altLang="zh-CN" sz="1000" dirty="0"/>
          </a:p>
          <a:p>
            <a:pPr lvl="0" fontAlgn="auto"/>
            <a:r>
              <a:rPr lang="en-US" altLang="zh-CN" sz="1000" dirty="0"/>
              <a:t>Provide case studies of best use of on-line and off-line platforms for consumer and trade engagement and make recommendations;</a:t>
            </a:r>
            <a:endParaRPr lang="zh-CN" altLang="zh-CN" sz="1000" dirty="0"/>
          </a:p>
          <a:p>
            <a:pPr lvl="0" fontAlgn="auto"/>
            <a:r>
              <a:rPr lang="en-US" altLang="zh-CN" sz="1000" dirty="0"/>
              <a:t>Innovate and refresh thinking around consumer campaigns to create the desire to travel to South Africa for China hub; </a:t>
            </a:r>
            <a:endParaRPr lang="zh-CN" altLang="zh-CN" sz="1000" dirty="0"/>
          </a:p>
          <a:p>
            <a:pPr lvl="0" fontAlgn="auto"/>
            <a:r>
              <a:rPr lang="en-US" altLang="zh-CN" sz="1000" dirty="0"/>
              <a:t>Ensure integration of trade campaigns to consumer work across different regions in China; </a:t>
            </a:r>
            <a:endParaRPr lang="zh-CN" altLang="zh-CN" sz="1000" dirty="0"/>
          </a:p>
          <a:p>
            <a:pPr lvl="0" fontAlgn="auto"/>
            <a:r>
              <a:rPr lang="en-US" altLang="zh-CN" sz="1000" dirty="0"/>
              <a:t>Ensure consistent messaging and integration of consumer and trade campaigns across digital and media channels for high ROI PR leverage;</a:t>
            </a:r>
            <a:endParaRPr lang="zh-CN" altLang="zh-CN" sz="1000" dirty="0"/>
          </a:p>
          <a:p>
            <a:pPr lvl="0" fontAlgn="auto"/>
            <a:r>
              <a:rPr lang="en-US" altLang="zh-CN" sz="1000" dirty="0"/>
              <a:t>Find good platforms to add impetus to trade campaigns;</a:t>
            </a:r>
            <a:endParaRPr lang="zh-CN" altLang="zh-CN" sz="1000" dirty="0"/>
          </a:p>
          <a:p>
            <a:pPr lvl="0" fontAlgn="auto"/>
            <a:r>
              <a:rPr lang="en-US" altLang="zh-CN" sz="1000" dirty="0"/>
              <a:t>Plan and generate content (inclusive of production) relevant to consumer, media and trade audiences for China hub for various on-line and off-line platforms; </a:t>
            </a:r>
            <a:endParaRPr lang="zh-CN" altLang="zh-CN" sz="1000" dirty="0"/>
          </a:p>
          <a:p>
            <a:pPr lvl="0" fontAlgn="auto"/>
            <a:r>
              <a:rPr lang="en-US" altLang="zh-CN" sz="1000" dirty="0"/>
              <a:t>Ensure integration of all production planning to the annual media schedule in market and deliver assets; </a:t>
            </a:r>
            <a:endParaRPr lang="zh-CN" altLang="zh-CN" sz="1000" dirty="0"/>
          </a:p>
          <a:p>
            <a:pPr lvl="0" fontAlgn="auto"/>
            <a:r>
              <a:rPr lang="en-US" altLang="zh-CN" sz="1000" dirty="0"/>
              <a:t>Advise and recommend features for optimum performance of South African Tourism’s on-line platforms for all regions across China;</a:t>
            </a:r>
            <a:endParaRPr lang="zh-CN" altLang="zh-CN" sz="1000" dirty="0"/>
          </a:p>
          <a:p>
            <a:pPr lvl="0" fontAlgn="auto"/>
            <a:r>
              <a:rPr lang="en-US" altLang="zh-CN" sz="1000" dirty="0"/>
              <a:t>Conduct opportunity search for brand content partnerships that will have consumer reach for China.</a:t>
            </a:r>
            <a:endParaRPr lang="zh-CN" altLang="zh-CN" sz="1000" dirty="0"/>
          </a:p>
          <a:p>
            <a:pPr lvl="0" fontAlgn="auto"/>
            <a:r>
              <a:rPr lang="en-US" altLang="zh-CN" sz="1000" dirty="0"/>
              <a:t>Creative campaign development and fulfilment with a strong content integration across all platforms (SAT, B2B partners and third parties) to amplify the SA Tourism message, build the tourism brand awareness, increase brand positivity, drive sales and conversion.</a:t>
            </a:r>
            <a:endParaRPr lang="zh-CN" altLang="zh-CN" sz="1000" dirty="0"/>
          </a:p>
        </p:txBody>
      </p:sp>
    </p:spTree>
    <p:extLst>
      <p:ext uri="{BB962C8B-B14F-4D97-AF65-F5344CB8AC3E}">
        <p14:creationId xmlns:p14="http://schemas.microsoft.com/office/powerpoint/2010/main" val="264522668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0CCB18C2-7E25-85CE-DF02-2E48BAC118C4}"/>
              </a:ext>
            </a:extLst>
          </p:cNvPr>
          <p:cNvSpPr>
            <a:spLocks noGrp="1"/>
          </p:cNvSpPr>
          <p:nvPr>
            <p:ph idx="1"/>
          </p:nvPr>
        </p:nvSpPr>
        <p:spPr>
          <a:xfrm>
            <a:off x="409496" y="220552"/>
            <a:ext cx="7886700" cy="3263504"/>
          </a:xfrm>
        </p:spPr>
        <p:txBody>
          <a:bodyPr>
            <a:noAutofit/>
          </a:bodyPr>
          <a:lstStyle/>
          <a:p>
            <a:pPr lvl="0" fontAlgn="auto">
              <a:buFont typeface="Wingdings" panose="05000000000000000000" pitchFamily="2" charset="2"/>
              <a:buChar char="ü"/>
            </a:pPr>
            <a:r>
              <a:rPr lang="en-ZA" altLang="zh-CN" sz="1200" b="1" dirty="0"/>
              <a:t>CATEGORY 1: CREATIVE STRATEGY AND EXECUTION-CONTINUAL</a:t>
            </a:r>
          </a:p>
          <a:p>
            <a:pPr lvl="0" fontAlgn="auto"/>
            <a:r>
              <a:rPr lang="en-US" altLang="zh-CN" sz="1000" dirty="0"/>
              <a:t>Support fiscal media buy with advertorial and editorial</a:t>
            </a:r>
            <a:r>
              <a:rPr lang="zh-CN" altLang="zh-CN" sz="1000" dirty="0"/>
              <a:t>：</a:t>
            </a:r>
          </a:p>
          <a:p>
            <a:pPr lvl="1" fontAlgn="auto"/>
            <a:r>
              <a:rPr lang="en-ZA" altLang="zh-CN" sz="1000" dirty="0"/>
              <a:t>Submit media strategy and plan in accordance with agreed corporate APPs.</a:t>
            </a:r>
            <a:endParaRPr lang="zh-CN" altLang="zh-CN" sz="1000" dirty="0"/>
          </a:p>
          <a:p>
            <a:pPr lvl="1" fontAlgn="auto"/>
            <a:r>
              <a:rPr lang="en-ZA" altLang="zh-CN" sz="1000" dirty="0"/>
              <a:t>Submit specifications for production as requested by the media company.</a:t>
            </a:r>
            <a:endParaRPr lang="zh-CN" altLang="zh-CN" sz="1000" dirty="0"/>
          </a:p>
          <a:p>
            <a:pPr lvl="1" fontAlgn="auto"/>
            <a:r>
              <a:rPr lang="en-ZA" altLang="zh-CN" sz="1000" dirty="0"/>
              <a:t>Provide media plan and manage the execution based on the media buy contract. </a:t>
            </a:r>
            <a:endParaRPr lang="zh-CN" altLang="zh-CN" sz="1000" dirty="0"/>
          </a:p>
          <a:p>
            <a:pPr lvl="1" fontAlgn="auto"/>
            <a:r>
              <a:rPr lang="en-ZA" altLang="zh-CN" sz="1000" dirty="0"/>
              <a:t>Provide media buy optimization plan to SA Tourism and provide third party monitoring media buy report to SA Tourism based on the brief. </a:t>
            </a:r>
            <a:endParaRPr lang="zh-CN" altLang="zh-CN" sz="1000" dirty="0"/>
          </a:p>
          <a:p>
            <a:pPr lvl="1" fontAlgn="auto"/>
            <a:r>
              <a:rPr lang="en-ZA" altLang="zh-CN" sz="1000" dirty="0"/>
              <a:t>Facilitate and guide global media buys in China as per global strategy.</a:t>
            </a:r>
            <a:endParaRPr lang="zh-CN" altLang="zh-CN" sz="1000" dirty="0"/>
          </a:p>
          <a:p>
            <a:pPr lvl="1" fontAlgn="auto"/>
            <a:r>
              <a:rPr lang="en-ZA" altLang="zh-CN" sz="1000" dirty="0"/>
              <a:t>Report results with supporting data and third-party report. </a:t>
            </a:r>
            <a:endParaRPr lang="en-US" altLang="zh-CN" sz="1000" dirty="0"/>
          </a:p>
          <a:p>
            <a:pPr>
              <a:buFont typeface="Wingdings" panose="05000000000000000000" pitchFamily="2" charset="2"/>
              <a:buChar char="ü"/>
            </a:pPr>
            <a:r>
              <a:rPr lang="en-ZA" altLang="zh-CN" sz="1200" b="1" dirty="0"/>
              <a:t>CATEGORY 2:  PUBLIC RELATIONS</a:t>
            </a:r>
          </a:p>
          <a:p>
            <a:pPr lvl="0" fontAlgn="auto"/>
            <a:r>
              <a:rPr lang="en-US" altLang="zh-CN" sz="1000" dirty="0">
                <a:latin typeface="Calibri" panose="020F0502020204030204" pitchFamily="34" charset="0"/>
                <a:ea typeface="Calibri" panose="020F0502020204030204" pitchFamily="34" charset="0"/>
                <a:cs typeface="Calibri" panose="020F0502020204030204" pitchFamily="34" charset="0"/>
              </a:rPr>
              <a:t>Examine our target market segments (Group leisure, MICE, FIT, Business travel) and present a China specific detailed plan to re-engage these segments through the use of effective marketing, communications and PR tactics.</a:t>
            </a:r>
            <a:endParaRPr lang="zh-CN" altLang="zh-CN" sz="1000" dirty="0">
              <a:latin typeface="Calibri" panose="020F0502020204030204" pitchFamily="34" charset="0"/>
              <a:cs typeface="Calibri" panose="020F0502020204030204" pitchFamily="34" charset="0"/>
            </a:endParaRPr>
          </a:p>
          <a:p>
            <a:pPr lvl="0" fontAlgn="auto"/>
            <a:r>
              <a:rPr lang="en-ZA" altLang="zh-CN" sz="1000" dirty="0">
                <a:latin typeface="Calibri" panose="020F0502020204030204" pitchFamily="34" charset="0"/>
                <a:ea typeface="Calibri" panose="020F0502020204030204" pitchFamily="34" charset="0"/>
                <a:cs typeface="Calibri" panose="020F0502020204030204" pitchFamily="34" charset="0"/>
              </a:rPr>
              <a:t>Provide a fully integrated marketing communications planning, execution and monitoring (incl. optimization and reporting) of the annual marketing plan which includes i.e. traditional, digital, offline and social media PR expertise</a:t>
            </a:r>
            <a:endParaRPr lang="zh-CN" altLang="zh-CN" sz="1000" dirty="0">
              <a:latin typeface="Calibri" panose="020F0502020204030204" pitchFamily="34" charset="0"/>
              <a:cs typeface="Calibri" panose="020F0502020204030204" pitchFamily="34" charset="0"/>
            </a:endParaRPr>
          </a:p>
          <a:p>
            <a:pPr lvl="0" fontAlgn="auto"/>
            <a:r>
              <a:rPr lang="en-ZA" altLang="zh-CN" sz="1000" dirty="0">
                <a:latin typeface="Calibri" panose="020F0502020204030204" pitchFamily="34" charset="0"/>
                <a:ea typeface="Calibri" panose="020F0502020204030204" pitchFamily="34" charset="0"/>
                <a:cs typeface="Calibri" panose="020F0502020204030204" pitchFamily="34" charset="0"/>
              </a:rPr>
              <a:t>Provide strategic consultancy, idea generation, conceptualization and execution of online and offline consumer conversion PR campaigns.</a:t>
            </a:r>
            <a:endParaRPr lang="zh-CN" altLang="zh-CN" sz="1000" dirty="0">
              <a:latin typeface="Calibri" panose="020F0502020204030204" pitchFamily="34" charset="0"/>
              <a:cs typeface="Calibri" panose="020F0502020204030204" pitchFamily="34" charset="0"/>
            </a:endParaRPr>
          </a:p>
          <a:p>
            <a:pPr lvl="0" fontAlgn="auto"/>
            <a:r>
              <a:rPr lang="en-ZA" altLang="zh-CN" sz="1000" dirty="0">
                <a:latin typeface="Calibri" panose="020F0502020204030204" pitchFamily="34" charset="0"/>
                <a:ea typeface="Calibri" panose="020F0502020204030204" pitchFamily="34" charset="0"/>
                <a:cs typeface="Calibri" panose="020F0502020204030204" pitchFamily="34" charset="0"/>
              </a:rPr>
              <a:t>Present measurable PR campaigns designed to address the issues outlined in this brief and how these would ultimately drive conversion across our key segments.</a:t>
            </a:r>
            <a:endParaRPr lang="zh-CN" altLang="zh-CN" sz="1000" dirty="0">
              <a:latin typeface="Calibri" panose="020F0502020204030204" pitchFamily="34" charset="0"/>
              <a:cs typeface="Calibri" panose="020F0502020204030204" pitchFamily="34" charset="0"/>
            </a:endParaRPr>
          </a:p>
          <a:p>
            <a:pPr lvl="0" fontAlgn="auto"/>
            <a:r>
              <a:rPr lang="en-ZA" altLang="zh-CN" sz="1000" dirty="0">
                <a:latin typeface="Calibri" panose="020F0502020204030204" pitchFamily="34" charset="0"/>
                <a:ea typeface="Calibri" panose="020F0502020204030204" pitchFamily="34" charset="0"/>
                <a:cs typeface="Calibri" panose="020F0502020204030204" pitchFamily="34" charset="0"/>
              </a:rPr>
              <a:t>Position South Africa as a preferred leisure and MICE destination in China through positive media relations, including introducing favourable coverage. This must include a focus on message agenda-setting as well as consumer, trade and online media.</a:t>
            </a:r>
            <a:endParaRPr lang="zh-CN" altLang="zh-CN" sz="1000" dirty="0">
              <a:latin typeface="Calibri" panose="020F0502020204030204" pitchFamily="34" charset="0"/>
              <a:cs typeface="Calibri" panose="020F0502020204030204" pitchFamily="34" charset="0"/>
            </a:endParaRPr>
          </a:p>
          <a:p>
            <a:pPr lvl="0" fontAlgn="auto"/>
            <a:r>
              <a:rPr lang="en-ZA" altLang="zh-CN" sz="1000" dirty="0">
                <a:latin typeface="Calibri" panose="020F0502020204030204" pitchFamily="34" charset="0"/>
                <a:ea typeface="Calibri" panose="020F0502020204030204" pitchFamily="34" charset="0"/>
                <a:cs typeface="Calibri" panose="020F0502020204030204" pitchFamily="34" charset="0"/>
              </a:rPr>
              <a:t>Identify and leverage PR opportunities in China that will engage SA Tourism’s key audiences.</a:t>
            </a:r>
            <a:endParaRPr lang="zh-CN" altLang="zh-CN" sz="1000" dirty="0">
              <a:latin typeface="Calibri" panose="020F0502020204030204" pitchFamily="34" charset="0"/>
              <a:cs typeface="Calibri" panose="020F0502020204030204" pitchFamily="34" charset="0"/>
            </a:endParaRPr>
          </a:p>
          <a:p>
            <a:pPr lvl="0" fontAlgn="auto"/>
            <a:r>
              <a:rPr lang="en-ZA" altLang="zh-CN" sz="1000" dirty="0">
                <a:latin typeface="Calibri" panose="020F0502020204030204" pitchFamily="34" charset="0"/>
                <a:ea typeface="Calibri" panose="020F0502020204030204" pitchFamily="34" charset="0"/>
                <a:cs typeface="Calibri" panose="020F0502020204030204" pitchFamily="34" charset="0"/>
              </a:rPr>
              <a:t>Identify non-traditional partnership opportunities and assist in crafting a value proposition to the prospective partner to ensure collaboration.</a:t>
            </a:r>
            <a:endParaRPr lang="zh-CN" altLang="zh-CN" sz="1000" dirty="0">
              <a:latin typeface="Calibri" panose="020F0502020204030204" pitchFamily="34" charset="0"/>
              <a:cs typeface="Calibri" panose="020F0502020204030204" pitchFamily="34" charset="0"/>
            </a:endParaRPr>
          </a:p>
          <a:p>
            <a:pPr lvl="0" fontAlgn="auto"/>
            <a:r>
              <a:rPr lang="en-ZA" altLang="zh-CN" sz="1000" dirty="0">
                <a:latin typeface="Calibri" panose="020F0502020204030204" pitchFamily="34" charset="0"/>
                <a:ea typeface="Calibri" panose="020F0502020204030204" pitchFamily="34" charset="0"/>
                <a:cs typeface="Calibri" panose="020F0502020204030204" pitchFamily="34" charset="0"/>
              </a:rPr>
              <a:t>Execute trade media campaigns in line with Global and China Trade Strategy (including assistance with marketing collaboration agreements).</a:t>
            </a:r>
            <a:endParaRPr lang="zh-CN" altLang="zh-CN" sz="1000" dirty="0">
              <a:latin typeface="Calibri" panose="020F0502020204030204" pitchFamily="34" charset="0"/>
              <a:cs typeface="Calibri" panose="020F0502020204030204" pitchFamily="34" charset="0"/>
            </a:endParaRPr>
          </a:p>
          <a:p>
            <a:pPr lvl="0" fontAlgn="auto"/>
            <a:r>
              <a:rPr lang="en-ZA" altLang="zh-CN" sz="1000" dirty="0">
                <a:latin typeface="Calibri" panose="020F0502020204030204" pitchFamily="34" charset="0"/>
                <a:ea typeface="Calibri" panose="020F0502020204030204" pitchFamily="34" charset="0"/>
                <a:cs typeface="Calibri" panose="020F0502020204030204" pitchFamily="34" charset="0"/>
              </a:rPr>
              <a:t>Support China hub with the identification, scoring and process management of Marketing Collaboration Agreements when required.</a:t>
            </a:r>
            <a:endParaRPr lang="zh-CN" altLang="zh-CN" sz="1000" dirty="0">
              <a:latin typeface="Calibri" panose="020F0502020204030204" pitchFamily="34" charset="0"/>
              <a:cs typeface="Calibri" panose="020F0502020204030204" pitchFamily="34" charset="0"/>
            </a:endParaRPr>
          </a:p>
          <a:p>
            <a:pPr marL="342900" lvl="1" indent="0" fontAlgn="auto">
              <a:buNone/>
            </a:pPr>
            <a:endParaRPr lang="en-ZA" altLang="zh-CN" sz="1000" dirty="0"/>
          </a:p>
        </p:txBody>
      </p:sp>
    </p:spTree>
    <p:extLst>
      <p:ext uri="{BB962C8B-B14F-4D97-AF65-F5344CB8AC3E}">
        <p14:creationId xmlns:p14="http://schemas.microsoft.com/office/powerpoint/2010/main" val="356859110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6436C6A-8E70-13A1-6C87-087AA5FECF7F}"/>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4FAEDF08-D7CD-17B3-6515-3696E4D48513}"/>
              </a:ext>
            </a:extLst>
          </p:cNvPr>
          <p:cNvSpPr>
            <a:spLocks noGrp="1"/>
          </p:cNvSpPr>
          <p:nvPr>
            <p:ph idx="1"/>
          </p:nvPr>
        </p:nvSpPr>
        <p:spPr>
          <a:xfrm>
            <a:off x="409496" y="220552"/>
            <a:ext cx="7886700" cy="3263504"/>
          </a:xfrm>
        </p:spPr>
        <p:txBody>
          <a:bodyPr>
            <a:noAutofit/>
          </a:bodyPr>
          <a:lstStyle/>
          <a:p>
            <a:pPr marL="228600" indent="-228600">
              <a:spcAft>
                <a:spcPts val="800"/>
              </a:spcAft>
              <a:buFont typeface="+mj-lt"/>
              <a:buAutoNum type="alphaUcPeriod"/>
            </a:pPr>
            <a:r>
              <a:rPr lang="en-US" altLang="zh-CN" sz="1000" b="1" dirty="0">
                <a:latin typeface="Calibri" panose="020F0502020204030204" pitchFamily="34" charset="0"/>
                <a:ea typeface="Calibri" panose="020F0502020204030204" pitchFamily="34" charset="0"/>
                <a:cs typeface="Calibri" panose="020F0502020204030204" pitchFamily="34" charset="0"/>
              </a:rPr>
              <a:t>Operational Public Relations Services</a:t>
            </a:r>
            <a:endParaRPr lang="zh-CN" altLang="zh-CN" sz="1000" b="1" dirty="0">
              <a:latin typeface="Calibri" panose="020F0502020204030204" pitchFamily="34" charset="0"/>
              <a:cs typeface="Calibri" panose="020F0502020204030204" pitchFamily="34" charset="0"/>
            </a:endParaRPr>
          </a:p>
          <a:p>
            <a:r>
              <a:rPr lang="en-ZA" altLang="zh-CN" sz="1000" dirty="0">
                <a:latin typeface="Calibri" panose="020F0502020204030204" pitchFamily="34" charset="0"/>
                <a:ea typeface="Calibri" panose="020F0502020204030204" pitchFamily="34" charset="0"/>
                <a:cs typeface="Calibri" panose="020F0502020204030204" pitchFamily="34" charset="0"/>
              </a:rPr>
              <a:t>Create an ‘always on’ 24/7 media office including consumer, travel trade and KOL/influencer engagement.</a:t>
            </a:r>
            <a:endParaRPr lang="zh-CN" altLang="zh-CN" sz="1000" dirty="0">
              <a:latin typeface="Calibri" panose="020F0502020204030204" pitchFamily="34" charset="0"/>
              <a:cs typeface="Calibri" panose="020F0502020204030204" pitchFamily="34" charset="0"/>
            </a:endParaRPr>
          </a:p>
          <a:p>
            <a:r>
              <a:rPr lang="en-ZA" altLang="zh-CN" sz="1000" dirty="0">
                <a:latin typeface="Calibri" panose="020F0502020204030204" pitchFamily="34" charset="0"/>
                <a:ea typeface="Calibri" panose="020F0502020204030204" pitchFamily="34" charset="0"/>
                <a:cs typeface="Calibri" panose="020F0502020204030204" pitchFamily="34" charset="0"/>
              </a:rPr>
              <a:t>Develop and maintain consumer and trade media databases of all media in China-with emphasis on tourism (a copy of this database should be made available to SA Tourism on a monthly basis).Identify thought leadership platforms and create content that will connect the South African Tourism brand to relevant audiences and build trust.</a:t>
            </a:r>
            <a:endParaRPr lang="zh-CN" altLang="zh-CN" sz="1000" dirty="0">
              <a:latin typeface="Calibri" panose="020F0502020204030204" pitchFamily="34" charset="0"/>
              <a:cs typeface="Calibri" panose="020F0502020204030204" pitchFamily="34" charset="0"/>
            </a:endParaRPr>
          </a:p>
          <a:p>
            <a:pPr marR="5080"/>
            <a:r>
              <a:rPr lang="en-ZA" altLang="zh-CN" sz="1000" dirty="0">
                <a:latin typeface="Calibri" panose="020F0502020204030204" pitchFamily="34" charset="0"/>
                <a:ea typeface="Calibri" panose="020F0502020204030204" pitchFamily="34" charset="0"/>
                <a:cs typeface="Calibri" panose="020F0502020204030204" pitchFamily="34" charset="0"/>
              </a:rPr>
              <a:t>Align market specific insights to SA Tourism’s brand communications strategy and approach in response to new opportunities, barrier issues and crisis outbreak, in line with SA Tourism crisis communication guideline.</a:t>
            </a:r>
            <a:endParaRPr lang="zh-CN" altLang="zh-CN" sz="1000" dirty="0">
              <a:latin typeface="Calibri" panose="020F0502020204030204" pitchFamily="34" charset="0"/>
              <a:cs typeface="Calibri" panose="020F0502020204030204" pitchFamily="34" charset="0"/>
            </a:endParaRPr>
          </a:p>
          <a:p>
            <a:pPr marR="5080"/>
            <a:r>
              <a:rPr lang="en-ZA" altLang="zh-CN" sz="1000" dirty="0">
                <a:latin typeface="Calibri" panose="020F0502020204030204" pitchFamily="34" charset="0"/>
                <a:ea typeface="Calibri" panose="020F0502020204030204" pitchFamily="34" charset="0"/>
                <a:cs typeface="Calibri" panose="020F0502020204030204" pitchFamily="34" charset="0"/>
              </a:rPr>
              <a:t>Translation services of developed content to be provided in Chinese or English where required.</a:t>
            </a:r>
            <a:endParaRPr lang="zh-CN" altLang="zh-CN" sz="1000" dirty="0">
              <a:latin typeface="Calibri" panose="020F0502020204030204" pitchFamily="34" charset="0"/>
              <a:cs typeface="Calibri" panose="020F0502020204030204" pitchFamily="34" charset="0"/>
            </a:endParaRPr>
          </a:p>
          <a:p>
            <a:pPr marR="5080"/>
            <a:r>
              <a:rPr lang="en-ZA" altLang="zh-CN" sz="1000" dirty="0">
                <a:latin typeface="Calibri" panose="020F0502020204030204" pitchFamily="34" charset="0"/>
                <a:ea typeface="Calibri" panose="020F0502020204030204" pitchFamily="34" charset="0"/>
                <a:cs typeface="Calibri" panose="020F0502020204030204" pitchFamily="34" charset="0"/>
              </a:rPr>
              <a:t>Reputation management services for tracking and reporting to be provided in the form of periodic (monthly/weekly/as needed) media monitoring services. This should include, but not limited to: monthly clipping service of traditional, online and social media inclusive of monitoring blogs, discussion threads, forums and social networking sites. Recommendation of ways to address matters arising.</a:t>
            </a:r>
            <a:endParaRPr lang="zh-CN" altLang="zh-CN" sz="1000" dirty="0">
              <a:latin typeface="Calibri" panose="020F0502020204030204" pitchFamily="34" charset="0"/>
              <a:cs typeface="Calibri" panose="020F0502020204030204" pitchFamily="34" charset="0"/>
            </a:endParaRPr>
          </a:p>
          <a:p>
            <a:r>
              <a:rPr lang="en-ZA" altLang="zh-CN" sz="1000" dirty="0">
                <a:latin typeface="Calibri" panose="020F0502020204030204" pitchFamily="34" charset="0"/>
                <a:ea typeface="Calibri" panose="020F0502020204030204" pitchFamily="34" charset="0"/>
                <a:cs typeface="Calibri" panose="020F0502020204030204" pitchFamily="34" charset="0"/>
              </a:rPr>
              <a:t>Identify and recommend media, trade, journalists, KOL/influencers and bloggers which should be targeted for familiarization trips/hosting’s to South Africa and recommend the best activities to organize for engaging their audiences.</a:t>
            </a:r>
            <a:endParaRPr lang="zh-CN" altLang="zh-CN" sz="1000" dirty="0">
              <a:latin typeface="Calibri" panose="020F0502020204030204" pitchFamily="34" charset="0"/>
              <a:cs typeface="Calibri" panose="020F0502020204030204" pitchFamily="34" charset="0"/>
            </a:endParaRPr>
          </a:p>
          <a:p>
            <a:pPr marR="5080"/>
            <a:r>
              <a:rPr lang="en-ZA" altLang="zh-CN" sz="1000" dirty="0">
                <a:latin typeface="Calibri" panose="020F0502020204030204" pitchFamily="34" charset="0"/>
                <a:ea typeface="Calibri" panose="020F0502020204030204" pitchFamily="34" charset="0"/>
                <a:cs typeface="Calibri" panose="020F0502020204030204" pitchFamily="34" charset="0"/>
              </a:rPr>
              <a:t>Work with SA Tourism Global PR to liaise with influential bloggers to take on familiarisation trips.</a:t>
            </a:r>
            <a:endParaRPr lang="zh-CN" altLang="zh-CN" sz="1000" dirty="0">
              <a:latin typeface="Calibri" panose="020F0502020204030204" pitchFamily="34" charset="0"/>
              <a:cs typeface="Calibri" panose="020F0502020204030204" pitchFamily="34" charset="0"/>
            </a:endParaRPr>
          </a:p>
          <a:p>
            <a:r>
              <a:rPr lang="en-ZA" altLang="zh-CN" sz="1000" dirty="0">
                <a:latin typeface="Calibri" panose="020F0502020204030204" pitchFamily="34" charset="0"/>
                <a:ea typeface="Calibri" panose="020F0502020204030204" pitchFamily="34" charset="0"/>
                <a:cs typeface="Calibri" panose="020F0502020204030204" pitchFamily="34" charset="0"/>
              </a:rPr>
              <a:t>Build relationships with key media for coverage on South Africa and thus driving increased referral traffic to the China website and improve search engine visibility.</a:t>
            </a:r>
            <a:endParaRPr lang="zh-CN" altLang="zh-CN" sz="1000" dirty="0">
              <a:latin typeface="Calibri" panose="020F0502020204030204" pitchFamily="34" charset="0"/>
              <a:cs typeface="Calibri" panose="020F0502020204030204" pitchFamily="34" charset="0"/>
            </a:endParaRPr>
          </a:p>
          <a:p>
            <a:r>
              <a:rPr lang="en-ZA" altLang="zh-CN" sz="1000" dirty="0">
                <a:latin typeface="Calibri" panose="020F0502020204030204" pitchFamily="34" charset="0"/>
                <a:ea typeface="Calibri" panose="020F0502020204030204" pitchFamily="34" charset="0"/>
                <a:cs typeface="Calibri" panose="020F0502020204030204" pitchFamily="34" charset="0"/>
              </a:rPr>
              <a:t>Evaluate and source non-paid opportunities to increase our brand reach and visibility online.</a:t>
            </a:r>
            <a:endParaRPr lang="zh-CN" altLang="zh-CN" sz="1000" dirty="0">
              <a:latin typeface="Calibri" panose="020F0502020204030204" pitchFamily="34" charset="0"/>
              <a:cs typeface="Calibri" panose="020F0502020204030204" pitchFamily="34" charset="0"/>
            </a:endParaRPr>
          </a:p>
          <a:p>
            <a:r>
              <a:rPr lang="en-ZA" altLang="zh-CN" sz="1000" dirty="0">
                <a:latin typeface="Calibri" panose="020F0502020204030204" pitchFamily="34" charset="0"/>
                <a:ea typeface="Calibri" panose="020F0502020204030204" pitchFamily="34" charset="0"/>
                <a:cs typeface="Calibri" panose="020F0502020204030204" pitchFamily="34" charset="0"/>
              </a:rPr>
              <a:t>Identify niche markets and recommend content to engage these audiences.</a:t>
            </a:r>
            <a:endParaRPr lang="zh-CN" altLang="zh-CN" sz="1000" dirty="0">
              <a:latin typeface="Calibri" panose="020F0502020204030204" pitchFamily="34" charset="0"/>
              <a:cs typeface="Calibri" panose="020F0502020204030204" pitchFamily="34" charset="0"/>
            </a:endParaRPr>
          </a:p>
          <a:p>
            <a:r>
              <a:rPr lang="en-ZA" altLang="zh-CN" sz="1000" dirty="0">
                <a:latin typeface="Calibri" panose="020F0502020204030204" pitchFamily="34" charset="0"/>
                <a:ea typeface="Calibri" panose="020F0502020204030204" pitchFamily="34" charset="0"/>
                <a:cs typeface="Calibri" panose="020F0502020204030204" pitchFamily="34" charset="0"/>
              </a:rPr>
              <a:t>Prepare and issue media releases and translations and fact sheets as per written briefs and follow-up with media to pursue publishing.</a:t>
            </a:r>
            <a:endParaRPr lang="zh-CN" altLang="zh-CN" sz="1000" dirty="0">
              <a:latin typeface="Calibri" panose="020F0502020204030204" pitchFamily="34" charset="0"/>
              <a:cs typeface="Calibri" panose="020F0502020204030204" pitchFamily="34" charset="0"/>
            </a:endParaRPr>
          </a:p>
          <a:p>
            <a:r>
              <a:rPr lang="en-ZA" altLang="zh-CN" sz="1000" dirty="0">
                <a:latin typeface="Calibri" panose="020F0502020204030204" pitchFamily="34" charset="0"/>
                <a:ea typeface="Calibri" panose="020F0502020204030204" pitchFamily="34" charset="0"/>
                <a:cs typeface="Calibri" panose="020F0502020204030204" pitchFamily="34" charset="0"/>
              </a:rPr>
              <a:t>Write speeches/talking points for South African Tourism officials at tourism events and media interactions and/or interviews</a:t>
            </a:r>
            <a:endParaRPr lang="zh-CN" altLang="zh-CN" sz="1000" dirty="0">
              <a:latin typeface="Calibri" panose="020F0502020204030204" pitchFamily="34" charset="0"/>
              <a:cs typeface="Calibri" panose="020F0502020204030204" pitchFamily="34" charset="0"/>
            </a:endParaRPr>
          </a:p>
          <a:p>
            <a:r>
              <a:rPr lang="en-ZA" altLang="zh-CN" sz="1000" dirty="0">
                <a:latin typeface="Calibri" panose="020F0502020204030204" pitchFamily="34" charset="0"/>
                <a:ea typeface="Calibri" panose="020F0502020204030204" pitchFamily="34" charset="0"/>
                <a:cs typeface="Calibri" panose="020F0502020204030204" pitchFamily="34" charset="0"/>
              </a:rPr>
              <a:t>Source relevant partners/writers/journalists to develop and write articles or editorial pieces for publications as required or briefed by SA Tourism.</a:t>
            </a:r>
            <a:endParaRPr lang="zh-CN" altLang="zh-CN" sz="1000" dirty="0">
              <a:latin typeface="Calibri" panose="020F0502020204030204" pitchFamily="34" charset="0"/>
              <a:cs typeface="Calibri" panose="020F0502020204030204" pitchFamily="34" charset="0"/>
            </a:endParaRPr>
          </a:p>
          <a:p>
            <a:r>
              <a:rPr lang="en-ZA" altLang="zh-CN" sz="1000" dirty="0">
                <a:latin typeface="Calibri" panose="020F0502020204030204" pitchFamily="34" charset="0"/>
                <a:ea typeface="Calibri" panose="020F0502020204030204" pitchFamily="34" charset="0"/>
                <a:cs typeface="Calibri" panose="020F0502020204030204" pitchFamily="34" charset="0"/>
              </a:rPr>
              <a:t>Source relevant partners/writers/journalists to develop and produce all long-form content as required and/or briefed by SA Tourism.</a:t>
            </a:r>
            <a:endParaRPr lang="zh-CN" altLang="zh-CN" sz="1000" dirty="0">
              <a:latin typeface="Calibri" panose="020F0502020204030204" pitchFamily="34" charset="0"/>
              <a:cs typeface="Calibri" panose="020F0502020204030204" pitchFamily="34" charset="0"/>
            </a:endParaRPr>
          </a:p>
          <a:p>
            <a:pPr marL="342900" lvl="1" indent="0" fontAlgn="auto">
              <a:buNone/>
            </a:pPr>
            <a:endParaRPr lang="en-ZA" altLang="zh-CN" sz="1000" dirty="0"/>
          </a:p>
        </p:txBody>
      </p:sp>
    </p:spTree>
    <p:extLst>
      <p:ext uri="{BB962C8B-B14F-4D97-AF65-F5344CB8AC3E}">
        <p14:creationId xmlns:p14="http://schemas.microsoft.com/office/powerpoint/2010/main" val="379488032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32C66B4-1687-09C7-00E1-BE62F65AC591}"/>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D07769BD-46D7-8773-BFD0-45D51C42B54B}"/>
              </a:ext>
            </a:extLst>
          </p:cNvPr>
          <p:cNvSpPr>
            <a:spLocks noGrp="1"/>
          </p:cNvSpPr>
          <p:nvPr>
            <p:ph idx="1"/>
          </p:nvPr>
        </p:nvSpPr>
        <p:spPr>
          <a:xfrm>
            <a:off x="409496" y="220552"/>
            <a:ext cx="7886700" cy="3263504"/>
          </a:xfrm>
        </p:spPr>
        <p:txBody>
          <a:bodyPr>
            <a:noAutofit/>
          </a:bodyPr>
          <a:lstStyle/>
          <a:p>
            <a:pPr marL="228600" indent="-228600">
              <a:spcAft>
                <a:spcPts val="800"/>
              </a:spcAft>
              <a:buFont typeface="+mj-lt"/>
              <a:buAutoNum type="alphaUcPeriod"/>
            </a:pPr>
            <a:r>
              <a:rPr lang="en-US" altLang="zh-CN" sz="1000" b="1" dirty="0">
                <a:latin typeface="Calibri" panose="020F0502020204030204" pitchFamily="34" charset="0"/>
                <a:ea typeface="Calibri" panose="020F0502020204030204" pitchFamily="34" charset="0"/>
                <a:cs typeface="Calibri" panose="020F0502020204030204" pitchFamily="34" charset="0"/>
              </a:rPr>
              <a:t>Operational Public Relations Services-Continual</a:t>
            </a:r>
            <a:endParaRPr lang="zh-CN" altLang="zh-CN" sz="1000" b="1" dirty="0">
              <a:latin typeface="Calibri" panose="020F0502020204030204" pitchFamily="34" charset="0"/>
              <a:cs typeface="Calibri" panose="020F0502020204030204" pitchFamily="34" charset="0"/>
            </a:endParaRPr>
          </a:p>
          <a:p>
            <a:r>
              <a:rPr lang="en-ZA" altLang="zh-CN" sz="1000" dirty="0">
                <a:latin typeface="Calibri" panose="020F0502020204030204" pitchFamily="34" charset="0"/>
                <a:ea typeface="Calibri" panose="020F0502020204030204" pitchFamily="34" charset="0"/>
                <a:cs typeface="Calibri" panose="020F0502020204030204" pitchFamily="34" charset="0"/>
              </a:rPr>
              <a:t>Produce, develop and edit multi-media content to support online and offline campaigns when needed.</a:t>
            </a:r>
            <a:endParaRPr lang="zh-CN" altLang="zh-CN" sz="1000" dirty="0">
              <a:latin typeface="Calibri" panose="020F0502020204030204" pitchFamily="34" charset="0"/>
              <a:cs typeface="Calibri" panose="020F0502020204030204" pitchFamily="34" charset="0"/>
            </a:endParaRPr>
          </a:p>
          <a:p>
            <a:r>
              <a:rPr lang="en-ZA" altLang="zh-CN" sz="1000" dirty="0">
                <a:latin typeface="Calibri" panose="020F0502020204030204" pitchFamily="34" charset="0"/>
                <a:ea typeface="Calibri" panose="020F0502020204030204" pitchFamily="34" charset="0"/>
                <a:cs typeface="Calibri" panose="020F0502020204030204" pitchFamily="34" charset="0"/>
              </a:rPr>
              <a:t>Disseminate information and pictures to media as instructed by SA Tourism.</a:t>
            </a:r>
            <a:endParaRPr lang="zh-CN" altLang="zh-CN" sz="1000" dirty="0">
              <a:latin typeface="Calibri" panose="020F0502020204030204" pitchFamily="34" charset="0"/>
              <a:cs typeface="Calibri" panose="020F0502020204030204" pitchFamily="34" charset="0"/>
            </a:endParaRPr>
          </a:p>
          <a:p>
            <a:r>
              <a:rPr lang="en-ZA" altLang="zh-CN" sz="1000" dirty="0">
                <a:latin typeface="Calibri" panose="020F0502020204030204" pitchFamily="34" charset="0"/>
                <a:ea typeface="Calibri" panose="020F0502020204030204" pitchFamily="34" charset="0"/>
                <a:cs typeface="Calibri" panose="020F0502020204030204" pitchFamily="34" charset="0"/>
              </a:rPr>
              <a:t>Approach media and secure interviews for SA Tourism.</a:t>
            </a:r>
            <a:endParaRPr lang="zh-CN" altLang="zh-CN" sz="1000" dirty="0">
              <a:latin typeface="Calibri" panose="020F0502020204030204" pitchFamily="34" charset="0"/>
              <a:cs typeface="Calibri" panose="020F0502020204030204" pitchFamily="34" charset="0"/>
            </a:endParaRPr>
          </a:p>
          <a:p>
            <a:pPr marR="5080"/>
            <a:r>
              <a:rPr lang="en-ZA" altLang="zh-CN" sz="1000" dirty="0">
                <a:latin typeface="Calibri" panose="020F0502020204030204" pitchFamily="34" charset="0"/>
                <a:ea typeface="Calibri" panose="020F0502020204030204" pitchFamily="34" charset="0"/>
                <a:cs typeface="Calibri" panose="020F0502020204030204" pitchFamily="34" charset="0"/>
              </a:rPr>
              <a:t>Crisis Communication and Reputation Management support to be provided if and when needed.</a:t>
            </a:r>
            <a:endParaRPr lang="zh-CN" altLang="zh-CN" sz="1000" dirty="0">
              <a:latin typeface="Calibri" panose="020F0502020204030204" pitchFamily="34" charset="0"/>
              <a:cs typeface="Calibri" panose="020F0502020204030204" pitchFamily="34" charset="0"/>
            </a:endParaRPr>
          </a:p>
          <a:p>
            <a:pPr marR="5080"/>
            <a:r>
              <a:rPr lang="en-ZA" altLang="zh-CN" sz="1000" dirty="0">
                <a:latin typeface="Calibri" panose="020F0502020204030204" pitchFamily="34" charset="0"/>
                <a:ea typeface="Calibri" panose="020F0502020204030204" pitchFamily="34" charset="0"/>
                <a:cs typeface="Calibri" panose="020F0502020204030204" pitchFamily="34" charset="0"/>
              </a:rPr>
              <a:t>Provide digital management for SA Tourism platforms on Social Media, Digital platforms and Online PR.</a:t>
            </a:r>
            <a:endParaRPr lang="zh-CN" altLang="zh-CN" sz="1000" dirty="0">
              <a:latin typeface="Calibri" panose="020F0502020204030204" pitchFamily="34" charset="0"/>
              <a:cs typeface="Calibri" panose="020F0502020204030204" pitchFamily="34" charset="0"/>
            </a:endParaRPr>
          </a:p>
          <a:p>
            <a:pPr marR="5080"/>
            <a:r>
              <a:rPr lang="en-ZA" altLang="zh-CN" sz="1000" dirty="0">
                <a:latin typeface="Calibri" panose="020F0502020204030204" pitchFamily="34" charset="0"/>
                <a:ea typeface="Calibri" panose="020F0502020204030204" pitchFamily="34" charset="0"/>
                <a:cs typeface="Calibri" panose="020F0502020204030204" pitchFamily="34" charset="0"/>
              </a:rPr>
              <a:t>Provide stakeholder management support as and when needed.</a:t>
            </a:r>
            <a:endParaRPr lang="zh-CN" altLang="zh-CN" sz="1000" dirty="0">
              <a:latin typeface="Calibri" panose="020F0502020204030204" pitchFamily="34" charset="0"/>
              <a:cs typeface="Calibri" panose="020F0502020204030204" pitchFamily="34" charset="0"/>
            </a:endParaRPr>
          </a:p>
          <a:p>
            <a:pPr marR="5080"/>
            <a:r>
              <a:rPr lang="en-ZA" altLang="zh-CN" sz="1000" dirty="0">
                <a:latin typeface="Calibri" panose="020F0502020204030204" pitchFamily="34" charset="0"/>
                <a:ea typeface="Calibri" panose="020F0502020204030204" pitchFamily="34" charset="0"/>
                <a:cs typeface="Calibri" panose="020F0502020204030204" pitchFamily="34" charset="0"/>
              </a:rPr>
              <a:t>Conduct competitor analysis and report on PR activities of other Destination Marketing Organisations (DMOs) in our respective markets.</a:t>
            </a:r>
            <a:endParaRPr lang="zh-CN" altLang="zh-CN" sz="1000" dirty="0">
              <a:latin typeface="Calibri" panose="020F0502020204030204" pitchFamily="34" charset="0"/>
              <a:cs typeface="Calibri" panose="020F0502020204030204" pitchFamily="34" charset="0"/>
            </a:endParaRPr>
          </a:p>
          <a:p>
            <a:pPr marR="5080"/>
            <a:r>
              <a:rPr lang="en-ZA" altLang="zh-CN" sz="1000" dirty="0">
                <a:latin typeface="Calibri" panose="020F0502020204030204" pitchFamily="34" charset="0"/>
                <a:ea typeface="Calibri" panose="020F0502020204030204" pitchFamily="34" charset="0"/>
                <a:cs typeface="Calibri" panose="020F0502020204030204" pitchFamily="34" charset="0"/>
              </a:rPr>
              <a:t>Innovation - insights on emerging trends, new media and platforms to reach our target audience. </a:t>
            </a:r>
            <a:endParaRPr lang="zh-CN" altLang="zh-CN" sz="1000" dirty="0">
              <a:latin typeface="Calibri" panose="020F0502020204030204" pitchFamily="34" charset="0"/>
              <a:cs typeface="Calibri" panose="020F0502020204030204" pitchFamily="34" charset="0"/>
            </a:endParaRPr>
          </a:p>
          <a:p>
            <a:r>
              <a:rPr lang="en-ZA" altLang="zh-CN" sz="1000" dirty="0">
                <a:latin typeface="Calibri" panose="020F0502020204030204" pitchFamily="34" charset="0"/>
                <a:ea typeface="Calibri" panose="020F0502020204030204" pitchFamily="34" charset="0"/>
                <a:cs typeface="Calibri" panose="020F0502020204030204" pitchFamily="34" charset="0"/>
              </a:rPr>
              <a:t>Provide a monthly clipping service (could be digital) of traditional, online and social media to SA Tourism and recommend ways to address matters arising.  Daily clippings to be shared with the office with headline translation.</a:t>
            </a:r>
          </a:p>
          <a:p>
            <a:pPr marL="0" lvl="0" indent="0" fontAlgn="auto">
              <a:spcAft>
                <a:spcPts val="800"/>
              </a:spcAft>
              <a:buNone/>
            </a:pPr>
            <a:r>
              <a:rPr lang="en-US" altLang="zh-CN" sz="1000" b="1" dirty="0">
                <a:latin typeface="Calibri" panose="020F0502020204030204" pitchFamily="34" charset="0"/>
                <a:ea typeface="Calibri" panose="020F0502020204030204" pitchFamily="34" charset="0"/>
                <a:cs typeface="Calibri" panose="020F0502020204030204" pitchFamily="34" charset="0"/>
              </a:rPr>
              <a:t>B.  Trade PR</a:t>
            </a:r>
            <a:endParaRPr lang="zh-CN" altLang="zh-CN" sz="1000" b="1" dirty="0">
              <a:latin typeface="Calibri" panose="020F0502020204030204" pitchFamily="34" charset="0"/>
              <a:cs typeface="Calibri" panose="020F0502020204030204" pitchFamily="34" charset="0"/>
            </a:endParaRPr>
          </a:p>
          <a:p>
            <a:pPr lvl="0" fontAlgn="auto"/>
            <a:r>
              <a:rPr lang="en-ZA" altLang="zh-CN" sz="1000" dirty="0">
                <a:latin typeface="Calibri" panose="020F0502020204030204" pitchFamily="34" charset="0"/>
                <a:ea typeface="Calibri" panose="020F0502020204030204" pitchFamily="34" charset="0"/>
                <a:cs typeface="Calibri" panose="020F0502020204030204" pitchFamily="34" charset="0"/>
              </a:rPr>
              <a:t>Tourism trade mapping and trade landscape analysis and database management (update monthly) including a focus on MICE (particularly incentives and association meetings and business – delegate boosting)</a:t>
            </a:r>
            <a:endParaRPr lang="zh-CN" altLang="zh-CN" sz="1000" dirty="0">
              <a:latin typeface="Calibri" panose="020F0502020204030204" pitchFamily="34" charset="0"/>
              <a:cs typeface="Calibri" panose="020F0502020204030204" pitchFamily="34" charset="0"/>
            </a:endParaRPr>
          </a:p>
          <a:p>
            <a:pPr lvl="0" fontAlgn="auto"/>
            <a:r>
              <a:rPr lang="en-ZA" altLang="zh-CN" sz="1000" dirty="0">
                <a:latin typeface="Calibri" panose="020F0502020204030204" pitchFamily="34" charset="0"/>
                <a:ea typeface="Calibri" panose="020F0502020204030204" pitchFamily="34" charset="0"/>
                <a:cs typeface="Calibri" panose="020F0502020204030204" pitchFamily="34" charset="0"/>
              </a:rPr>
              <a:t>In collaboration with SA Tourism, develop a trade strategy (B2B) that establishes credibility, increases visibility of South Africa and engages the China travel trade. (The trade strategy must include a communications plan to deliver the items mentioned under operational PR.)</a:t>
            </a:r>
            <a:endParaRPr lang="zh-CN" altLang="zh-CN" sz="1000" dirty="0">
              <a:latin typeface="Calibri" panose="020F0502020204030204" pitchFamily="34" charset="0"/>
              <a:cs typeface="Calibri" panose="020F0502020204030204" pitchFamily="34" charset="0"/>
            </a:endParaRPr>
          </a:p>
          <a:p>
            <a:pPr lvl="0" fontAlgn="auto"/>
            <a:r>
              <a:rPr lang="en-ZA" altLang="zh-CN" sz="1000" dirty="0">
                <a:latin typeface="Calibri" panose="020F0502020204030204" pitchFamily="34" charset="0"/>
                <a:ea typeface="Calibri" panose="020F0502020204030204" pitchFamily="34" charset="0"/>
                <a:cs typeface="Calibri" panose="020F0502020204030204" pitchFamily="34" charset="0"/>
              </a:rPr>
              <a:t>Identify long-haul trade currently not selling Africa/South Africa and come up with strategies on how to pursue them to start selling South Africa.</a:t>
            </a:r>
            <a:endParaRPr lang="zh-CN" altLang="zh-CN" sz="1000" dirty="0">
              <a:latin typeface="Calibri" panose="020F0502020204030204" pitchFamily="34" charset="0"/>
              <a:cs typeface="Calibri" panose="020F0502020204030204" pitchFamily="34" charset="0"/>
            </a:endParaRPr>
          </a:p>
          <a:p>
            <a:pPr lvl="0" fontAlgn="auto"/>
            <a:r>
              <a:rPr lang="en-ZA" altLang="zh-CN" sz="1000" dirty="0">
                <a:latin typeface="Calibri" panose="020F0502020204030204" pitchFamily="34" charset="0"/>
                <a:ea typeface="Calibri" panose="020F0502020204030204" pitchFamily="34" charset="0"/>
                <a:cs typeface="Calibri" panose="020F0502020204030204" pitchFamily="34" charset="0"/>
              </a:rPr>
              <a:t>Develop concepts that provide a platform for SA Tourism to interact with China trade (inclusive of but not limited to the third-party events, i.e. roadshows or similar).</a:t>
            </a:r>
            <a:endParaRPr lang="zh-CN" altLang="zh-CN" sz="1000" dirty="0">
              <a:latin typeface="Calibri" panose="020F0502020204030204" pitchFamily="34" charset="0"/>
              <a:cs typeface="Calibri" panose="020F0502020204030204" pitchFamily="34" charset="0"/>
            </a:endParaRPr>
          </a:p>
          <a:p>
            <a:pPr marL="0" indent="0">
              <a:buNone/>
            </a:pPr>
            <a:endParaRPr lang="zh-CN" altLang="zh-CN" sz="1000" dirty="0">
              <a:latin typeface="Calibri" panose="020F0502020204030204" pitchFamily="34" charset="0"/>
              <a:cs typeface="Calibri" panose="020F0502020204030204" pitchFamily="34" charset="0"/>
            </a:endParaRPr>
          </a:p>
          <a:p>
            <a:pPr marL="342900" lvl="1" indent="0" fontAlgn="auto">
              <a:buNone/>
            </a:pPr>
            <a:endParaRPr lang="en-ZA" altLang="zh-CN" sz="1000" dirty="0"/>
          </a:p>
        </p:txBody>
      </p:sp>
    </p:spTree>
    <p:extLst>
      <p:ext uri="{BB962C8B-B14F-4D97-AF65-F5344CB8AC3E}">
        <p14:creationId xmlns:p14="http://schemas.microsoft.com/office/powerpoint/2010/main" val="384294043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1B590EE-E01D-C75D-BDD2-1960159F16B5}"/>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5FF0A619-7AD1-61DE-ED58-72B95AD9FD29}"/>
              </a:ext>
            </a:extLst>
          </p:cNvPr>
          <p:cNvSpPr>
            <a:spLocks noGrp="1"/>
          </p:cNvSpPr>
          <p:nvPr>
            <p:ph idx="1"/>
          </p:nvPr>
        </p:nvSpPr>
        <p:spPr>
          <a:xfrm>
            <a:off x="409496" y="220552"/>
            <a:ext cx="7886700" cy="3263504"/>
          </a:xfrm>
        </p:spPr>
        <p:txBody>
          <a:bodyPr>
            <a:noAutofit/>
          </a:bodyPr>
          <a:lstStyle/>
          <a:p>
            <a:pPr marL="0" indent="0">
              <a:buNone/>
            </a:pPr>
            <a:r>
              <a:rPr lang="en-US" altLang="zh-CN" sz="1000" b="1" dirty="0">
                <a:latin typeface="Calibri" panose="020F0502020204030204" pitchFamily="34" charset="0"/>
                <a:ea typeface="Calibri" panose="020F0502020204030204" pitchFamily="34" charset="0"/>
                <a:cs typeface="Calibri" panose="020F0502020204030204" pitchFamily="34" charset="0"/>
              </a:rPr>
              <a:t>B.  Trade PR-Continual</a:t>
            </a:r>
            <a:endParaRPr lang="en-ZA" altLang="zh-CN" sz="1000" dirty="0">
              <a:latin typeface="Calibri" panose="020F0502020204030204" pitchFamily="34" charset="0"/>
              <a:ea typeface="Calibri" panose="020F0502020204030204" pitchFamily="34" charset="0"/>
              <a:cs typeface="Calibri" panose="020F0502020204030204" pitchFamily="34" charset="0"/>
            </a:endParaRPr>
          </a:p>
          <a:p>
            <a:pPr lvl="0" fontAlgn="auto"/>
            <a:r>
              <a:rPr lang="en-ZA" altLang="zh-CN" sz="1000" dirty="0">
                <a:latin typeface="Calibri" panose="020F0502020204030204" pitchFamily="34" charset="0"/>
                <a:ea typeface="Calibri" panose="020F0502020204030204" pitchFamily="34" charset="0"/>
                <a:cs typeface="Calibri" panose="020F0502020204030204" pitchFamily="34" charset="0"/>
              </a:rPr>
              <a:t>Conceptualize digital campaign for the China trade and track results.</a:t>
            </a:r>
            <a:endParaRPr lang="zh-CN" altLang="zh-CN" sz="1000" dirty="0">
              <a:latin typeface="Calibri" panose="020F0502020204030204" pitchFamily="34" charset="0"/>
              <a:cs typeface="Calibri" panose="020F0502020204030204" pitchFamily="34" charset="0"/>
            </a:endParaRPr>
          </a:p>
          <a:p>
            <a:pPr lvl="0" fontAlgn="auto"/>
            <a:r>
              <a:rPr lang="en-ZA" altLang="zh-CN" sz="1000" dirty="0">
                <a:latin typeface="Calibri" panose="020F0502020204030204" pitchFamily="34" charset="0"/>
                <a:ea typeface="Calibri" panose="020F0502020204030204" pitchFamily="34" charset="0"/>
                <a:cs typeface="Calibri" panose="020F0502020204030204" pitchFamily="34" charset="0"/>
              </a:rPr>
              <a:t>Identify long-term opportunities for collaboration with travel trade partners that mutually benefit and add value to SA Tourism and partners (inclusive of but not limited to the tourism segment).</a:t>
            </a:r>
            <a:endParaRPr lang="zh-CN" altLang="zh-CN" sz="1000" dirty="0">
              <a:latin typeface="Calibri" panose="020F0502020204030204" pitchFamily="34" charset="0"/>
              <a:cs typeface="Calibri" panose="020F0502020204030204" pitchFamily="34" charset="0"/>
            </a:endParaRPr>
          </a:p>
          <a:p>
            <a:pPr lvl="0" fontAlgn="auto"/>
            <a:r>
              <a:rPr lang="en-ZA" altLang="zh-CN" sz="1000" dirty="0">
                <a:latin typeface="Calibri" panose="020F0502020204030204" pitchFamily="34" charset="0"/>
                <a:ea typeface="Calibri" panose="020F0502020204030204" pitchFamily="34" charset="0"/>
                <a:cs typeface="Calibri" panose="020F0502020204030204" pitchFamily="34" charset="0"/>
              </a:rPr>
              <a:t>Develop trade marketing content to be amplified for B2B partners or  trade channels in China market.</a:t>
            </a:r>
            <a:endParaRPr lang="zh-CN" altLang="zh-CN" sz="1000" dirty="0">
              <a:latin typeface="Calibri" panose="020F0502020204030204" pitchFamily="34" charset="0"/>
              <a:cs typeface="Calibri" panose="020F0502020204030204" pitchFamily="34" charset="0"/>
            </a:endParaRPr>
          </a:p>
          <a:p>
            <a:r>
              <a:rPr lang="en-ZA" altLang="zh-CN" sz="1000" dirty="0">
                <a:latin typeface="Calibri" panose="020F0502020204030204" pitchFamily="34" charset="0"/>
                <a:cs typeface="Calibri" panose="020F0502020204030204" pitchFamily="34" charset="0"/>
              </a:rPr>
              <a:t>Assist with trade marketing activations including marketing collaboration agreement, SA Specialist trade training, trade FAM trips (inclusive of but not limited to the Indaba and Meetings Africa), and other campaigns.</a:t>
            </a:r>
            <a:endParaRPr lang="zh-CN" altLang="zh-CN" sz="1000" dirty="0">
              <a:latin typeface="Calibri" panose="020F0502020204030204" pitchFamily="34" charset="0"/>
              <a:cs typeface="Calibri" panose="020F0502020204030204" pitchFamily="34" charset="0"/>
            </a:endParaRPr>
          </a:p>
          <a:p>
            <a:r>
              <a:rPr lang="en-ZA" altLang="zh-CN" sz="1000" dirty="0">
                <a:latin typeface="Calibri" panose="020F0502020204030204" pitchFamily="34" charset="0"/>
                <a:cs typeface="Calibri" panose="020F0502020204030204" pitchFamily="34" charset="0"/>
              </a:rPr>
              <a:t>Prepare and deliver e-newsletters for trade on quarterly basis.</a:t>
            </a:r>
            <a:endParaRPr lang="zh-CN" altLang="zh-CN" sz="1000" dirty="0">
              <a:latin typeface="Calibri" panose="020F0502020204030204" pitchFamily="34" charset="0"/>
              <a:cs typeface="Calibri" panose="020F0502020204030204" pitchFamily="34" charset="0"/>
            </a:endParaRPr>
          </a:p>
          <a:p>
            <a:r>
              <a:rPr lang="en-ZA" altLang="zh-CN" sz="1000" dirty="0">
                <a:latin typeface="Calibri" panose="020F0502020204030204" pitchFamily="34" charset="0"/>
                <a:cs typeface="Calibri" panose="020F0502020204030204" pitchFamily="34" charset="0"/>
              </a:rPr>
              <a:t>Disseminate information and pictures to trade as requested by SA Tourism.</a:t>
            </a:r>
          </a:p>
          <a:p>
            <a:endParaRPr lang="en-ZA" altLang="zh-CN" sz="1000" dirty="0">
              <a:latin typeface="Calibri" panose="020F0502020204030204" pitchFamily="34" charset="0"/>
              <a:cs typeface="Calibri" panose="020F0502020204030204" pitchFamily="34" charset="0"/>
            </a:endParaRPr>
          </a:p>
          <a:p>
            <a:pPr marL="0" lvl="0" indent="0" fontAlgn="auto">
              <a:spcAft>
                <a:spcPts val="800"/>
              </a:spcAft>
              <a:buNone/>
            </a:pPr>
            <a:r>
              <a:rPr lang="en-US" altLang="zh-CN" sz="1000" b="1" dirty="0">
                <a:latin typeface="Calibri" panose="020F0502020204030204" pitchFamily="34" charset="0"/>
                <a:ea typeface="Calibri" panose="020F0502020204030204" pitchFamily="34" charset="0"/>
                <a:cs typeface="Calibri" panose="020F0502020204030204" pitchFamily="34" charset="0"/>
              </a:rPr>
              <a:t>C.   Crisis Communication and Reputation Management</a:t>
            </a:r>
            <a:endParaRPr lang="zh-CN" altLang="zh-CN" sz="1000" b="1" dirty="0">
              <a:latin typeface="Calibri" panose="020F0502020204030204" pitchFamily="34" charset="0"/>
              <a:cs typeface="Calibri" panose="020F0502020204030204" pitchFamily="34" charset="0"/>
            </a:endParaRPr>
          </a:p>
          <a:p>
            <a:pPr lvl="0" fontAlgn="auto"/>
            <a:r>
              <a:rPr lang="en-ZA" altLang="zh-CN" sz="1000" dirty="0">
                <a:latin typeface="Calibri" panose="020F0502020204030204" pitchFamily="34" charset="0"/>
                <a:ea typeface="Calibri" panose="020F0502020204030204" pitchFamily="34" charset="0"/>
                <a:cs typeface="Calibri" panose="020F0502020204030204" pitchFamily="34" charset="0"/>
              </a:rPr>
              <a:t>Develop a China pro-active and always on PR strategy with  relevant consumer centric content supported by a crisis communication framework informed by the Global Communications Strategy.</a:t>
            </a:r>
            <a:endParaRPr lang="zh-CN" altLang="zh-CN" sz="1000" dirty="0">
              <a:latin typeface="Calibri" panose="020F0502020204030204" pitchFamily="34" charset="0"/>
              <a:cs typeface="Calibri" panose="020F0502020204030204" pitchFamily="34" charset="0"/>
            </a:endParaRPr>
          </a:p>
          <a:p>
            <a:pPr lvl="0" fontAlgn="auto"/>
            <a:r>
              <a:rPr lang="en-ZA" altLang="zh-CN" sz="1000" dirty="0">
                <a:latin typeface="Calibri" panose="020F0502020204030204" pitchFamily="34" charset="0"/>
                <a:ea typeface="Calibri" panose="020F0502020204030204" pitchFamily="34" charset="0"/>
                <a:cs typeface="Calibri" panose="020F0502020204030204" pitchFamily="34" charset="0"/>
              </a:rPr>
              <a:t>Alert SA Tourism as to potential negative stories or issues which may need to be dealt with in the media and recommend crisis management activities.  </a:t>
            </a:r>
            <a:endParaRPr lang="zh-CN" altLang="zh-CN" sz="1000" dirty="0">
              <a:latin typeface="Calibri" panose="020F0502020204030204" pitchFamily="34" charset="0"/>
              <a:cs typeface="Calibri" panose="020F0502020204030204" pitchFamily="34" charset="0"/>
            </a:endParaRPr>
          </a:p>
          <a:p>
            <a:pPr lvl="0" fontAlgn="auto"/>
            <a:r>
              <a:rPr lang="en-ZA" altLang="zh-CN" sz="1000" dirty="0">
                <a:latin typeface="Calibri" panose="020F0502020204030204" pitchFamily="34" charset="0"/>
                <a:ea typeface="Calibri" panose="020F0502020204030204" pitchFamily="34" charset="0"/>
                <a:cs typeface="Calibri" panose="020F0502020204030204" pitchFamily="34" charset="0"/>
              </a:rPr>
              <a:t>Identify and alert SA Tourism where lobbying or high level intervention may be required in market and recommend a China-centric position.</a:t>
            </a:r>
            <a:endParaRPr lang="zh-CN" altLang="zh-CN" sz="1000" dirty="0">
              <a:latin typeface="Calibri" panose="020F0502020204030204" pitchFamily="34" charset="0"/>
              <a:cs typeface="Calibri" panose="020F0502020204030204" pitchFamily="34" charset="0"/>
            </a:endParaRPr>
          </a:p>
          <a:p>
            <a:pPr lvl="0" fontAlgn="auto"/>
            <a:r>
              <a:rPr lang="en-ZA" altLang="zh-CN" sz="1000" dirty="0">
                <a:latin typeface="Calibri" panose="020F0502020204030204" pitchFamily="34" charset="0"/>
                <a:ea typeface="Calibri" panose="020F0502020204030204" pitchFamily="34" charset="0"/>
                <a:cs typeface="Calibri" panose="020F0502020204030204" pitchFamily="34" charset="0"/>
              </a:rPr>
              <a:t>Identify unlikely and unconventional partnerships for strengthening our brand appeal.</a:t>
            </a:r>
          </a:p>
          <a:p>
            <a:pPr marL="0" indent="0">
              <a:buNone/>
            </a:pPr>
            <a:endParaRPr lang="en-ZA" altLang="zh-CN" sz="1000" dirty="0">
              <a:latin typeface="Calibri" panose="020F0502020204030204" pitchFamily="34" charset="0"/>
              <a:cs typeface="Calibri" panose="020F0502020204030204" pitchFamily="34" charset="0"/>
            </a:endParaRPr>
          </a:p>
          <a:p>
            <a:pPr algn="just">
              <a:lnSpc>
                <a:spcPct val="150000"/>
              </a:lnSpc>
              <a:spcAft>
                <a:spcPts val="800"/>
              </a:spcAft>
              <a:buNone/>
            </a:pPr>
            <a:r>
              <a:rPr lang="en-ZA" altLang="zh-CN" sz="1000" b="1" dirty="0">
                <a:effectLst/>
                <a:latin typeface="Trebuchet MS" panose="020B0603020202020204" pitchFamily="34" charset="0"/>
                <a:ea typeface="等线" panose="02010600030101010101" pitchFamily="2" charset="-122"/>
                <a:cs typeface="Times New Roman" panose="02020603050405020304" pitchFamily="18" charset="0"/>
              </a:rPr>
              <a:t> </a:t>
            </a:r>
            <a:endParaRPr lang="zh-CN" altLang="zh-CN" sz="1000" dirty="0">
              <a:latin typeface="Calibri" panose="020F0502020204030204" pitchFamily="34" charset="0"/>
              <a:cs typeface="Calibri" panose="020F0502020204030204" pitchFamily="34" charset="0"/>
            </a:endParaRPr>
          </a:p>
          <a:p>
            <a:pPr marL="342900" lvl="1" indent="0" fontAlgn="auto">
              <a:buNone/>
            </a:pPr>
            <a:endParaRPr lang="en-ZA" altLang="zh-CN" sz="1000" dirty="0">
              <a:latin typeface="Calibri" panose="020F0502020204030204" pitchFamily="34" charset="0"/>
              <a:ea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396844758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8334A65-ADF5-0423-EADC-178BF4530F72}"/>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0AB16495-EC3C-508C-4743-F2A0E47951C2}"/>
              </a:ext>
            </a:extLst>
          </p:cNvPr>
          <p:cNvSpPr>
            <a:spLocks noGrp="1"/>
          </p:cNvSpPr>
          <p:nvPr>
            <p:ph idx="1"/>
          </p:nvPr>
        </p:nvSpPr>
        <p:spPr>
          <a:xfrm>
            <a:off x="409496" y="220552"/>
            <a:ext cx="7886700" cy="3263504"/>
          </a:xfrm>
        </p:spPr>
        <p:txBody>
          <a:bodyPr>
            <a:noAutofit/>
          </a:bodyPr>
          <a:lstStyle/>
          <a:p>
            <a:pPr marL="0" lvl="0" indent="0" fontAlgn="auto">
              <a:buNone/>
            </a:pPr>
            <a:endParaRPr lang="en-ZA" altLang="zh-CN" sz="1000" dirty="0">
              <a:latin typeface="Calibri" panose="020F0502020204030204" pitchFamily="34" charset="0"/>
              <a:ea typeface="Calibri" panose="020F0502020204030204" pitchFamily="34" charset="0"/>
              <a:cs typeface="Calibri" panose="020F0502020204030204" pitchFamily="34" charset="0"/>
            </a:endParaRPr>
          </a:p>
          <a:p>
            <a:pPr marL="0" indent="0">
              <a:spcAft>
                <a:spcPts val="800"/>
              </a:spcAft>
              <a:buNone/>
            </a:pPr>
            <a:r>
              <a:rPr lang="en-US" altLang="zh-CN" sz="1000" b="1" dirty="0">
                <a:latin typeface="Calibri" panose="020F0502020204030204" pitchFamily="34" charset="0"/>
                <a:ea typeface="Calibri" panose="020F0502020204030204" pitchFamily="34" charset="0"/>
                <a:cs typeface="Calibri" panose="020F0502020204030204" pitchFamily="34" charset="0"/>
              </a:rPr>
              <a:t>D.   Social Media, Digital and Online PR</a:t>
            </a:r>
            <a:endParaRPr lang="zh-CN" altLang="zh-CN" sz="1000" b="1" dirty="0">
              <a:latin typeface="Calibri" panose="020F0502020204030204" pitchFamily="34" charset="0"/>
              <a:cs typeface="Calibri" panose="020F0502020204030204" pitchFamily="34" charset="0"/>
            </a:endParaRPr>
          </a:p>
          <a:p>
            <a:r>
              <a:rPr lang="en-ZA" altLang="zh-CN" sz="1000" dirty="0">
                <a:latin typeface="Calibri" panose="020F0502020204030204" pitchFamily="34" charset="0"/>
                <a:cs typeface="Calibri" panose="020F0502020204030204" pitchFamily="34" charset="0"/>
              </a:rPr>
              <a:t>Analyse existing social media footprint and identify how best to meet SA Tourism’s consumer strategy.</a:t>
            </a:r>
            <a:endParaRPr lang="zh-CN" altLang="zh-CN" sz="1000" dirty="0">
              <a:latin typeface="Calibri" panose="020F0502020204030204" pitchFamily="34" charset="0"/>
              <a:cs typeface="Calibri" panose="020F0502020204030204" pitchFamily="34" charset="0"/>
            </a:endParaRPr>
          </a:p>
          <a:p>
            <a:r>
              <a:rPr lang="en-ZA" altLang="zh-CN" sz="1000" dirty="0">
                <a:latin typeface="Calibri" panose="020F0502020204030204" pitchFamily="34" charset="0"/>
                <a:cs typeface="Calibri" panose="020F0502020204030204" pitchFamily="34" charset="0"/>
              </a:rPr>
              <a:t>Conceptualize and run innovative social media campaigns to support local offline and online activity.  Create and curate content for digital channels (e.g. blogs, videos, images, etc.) using appropriate global assets for local Chinese audiences.  </a:t>
            </a:r>
            <a:endParaRPr lang="zh-CN" altLang="zh-CN" sz="1000" dirty="0">
              <a:latin typeface="Calibri" panose="020F0502020204030204" pitchFamily="34" charset="0"/>
              <a:cs typeface="Calibri" panose="020F0502020204030204" pitchFamily="34" charset="0"/>
            </a:endParaRPr>
          </a:p>
          <a:p>
            <a:r>
              <a:rPr lang="en-ZA" altLang="zh-CN" sz="1000" dirty="0">
                <a:latin typeface="Calibri" panose="020F0502020204030204" pitchFamily="34" charset="0"/>
                <a:cs typeface="Calibri" panose="020F0502020204030204" pitchFamily="34" charset="0"/>
              </a:rPr>
              <a:t>Manage digital audience, engage in dialogue and drive positive sentiment throughout all social channels.</a:t>
            </a:r>
            <a:endParaRPr lang="zh-CN" altLang="zh-CN" sz="1000" dirty="0">
              <a:latin typeface="Calibri" panose="020F0502020204030204" pitchFamily="34" charset="0"/>
              <a:cs typeface="Calibri" panose="020F0502020204030204" pitchFamily="34" charset="0"/>
            </a:endParaRPr>
          </a:p>
          <a:p>
            <a:r>
              <a:rPr lang="en-ZA" altLang="zh-CN" sz="1000" dirty="0">
                <a:latin typeface="Calibri" panose="020F0502020204030204" pitchFamily="34" charset="0"/>
                <a:cs typeface="Calibri" panose="020F0502020204030204" pitchFamily="34" charset="0"/>
              </a:rPr>
              <a:t>Provide ongoing social media management and consultancy.</a:t>
            </a:r>
            <a:endParaRPr lang="zh-CN" altLang="zh-CN" sz="1000" dirty="0">
              <a:latin typeface="Calibri" panose="020F0502020204030204" pitchFamily="34" charset="0"/>
              <a:cs typeface="Calibri" panose="020F0502020204030204" pitchFamily="34" charset="0"/>
            </a:endParaRPr>
          </a:p>
          <a:p>
            <a:r>
              <a:rPr lang="en-ZA" altLang="zh-CN" sz="1000" dirty="0">
                <a:latin typeface="Calibri" panose="020F0502020204030204" pitchFamily="34" charset="0"/>
                <a:cs typeface="Calibri" panose="020F0502020204030204" pitchFamily="34" charset="0"/>
              </a:rPr>
              <a:t>Provide always on 24/7, day-to-day, community management of all social media platforms with planning, scheduling and management of all posts and monitor engagement.</a:t>
            </a:r>
            <a:endParaRPr lang="zh-CN" altLang="zh-CN" sz="1000" dirty="0">
              <a:latin typeface="Calibri" panose="020F0502020204030204" pitchFamily="34" charset="0"/>
              <a:cs typeface="Calibri" panose="020F0502020204030204" pitchFamily="34" charset="0"/>
            </a:endParaRPr>
          </a:p>
          <a:p>
            <a:r>
              <a:rPr lang="en-ZA" altLang="zh-CN" sz="1000" dirty="0">
                <a:latin typeface="Calibri" panose="020F0502020204030204" pitchFamily="34" charset="0"/>
                <a:cs typeface="Calibri" panose="020F0502020204030204" pitchFamily="34" charset="0"/>
              </a:rPr>
              <a:t>Curate China-centric content for social media using available global assets.</a:t>
            </a:r>
            <a:endParaRPr lang="zh-CN" altLang="zh-CN" sz="1000" dirty="0">
              <a:latin typeface="Calibri" panose="020F0502020204030204" pitchFamily="34" charset="0"/>
              <a:cs typeface="Calibri" panose="020F0502020204030204" pitchFamily="34" charset="0"/>
            </a:endParaRPr>
          </a:p>
          <a:p>
            <a:r>
              <a:rPr lang="en-ZA" altLang="zh-CN" sz="1000" dirty="0">
                <a:latin typeface="Calibri" panose="020F0502020204030204" pitchFamily="34" charset="0"/>
                <a:cs typeface="Calibri" panose="020F0502020204030204" pitchFamily="34" charset="0"/>
              </a:rPr>
              <a:t>Liaise with SA Tourism’s local events and media investment agencies for social media support for all local events and marketing activities.</a:t>
            </a:r>
            <a:endParaRPr lang="zh-CN" altLang="zh-CN" sz="1000" dirty="0">
              <a:latin typeface="Calibri" panose="020F0502020204030204" pitchFamily="34" charset="0"/>
              <a:cs typeface="Calibri" panose="020F0502020204030204" pitchFamily="34" charset="0"/>
            </a:endParaRPr>
          </a:p>
          <a:p>
            <a:r>
              <a:rPr lang="en-ZA" altLang="zh-CN" sz="1000" dirty="0">
                <a:latin typeface="Calibri" panose="020F0502020204030204" pitchFamily="34" charset="0"/>
                <a:cs typeface="Calibri" panose="020F0502020204030204" pitchFamily="34" charset="0"/>
              </a:rPr>
              <a:t>Provide monthly social media reporting for the duration of this agreement on activities, key metrics and competitive benchmarks; include reporting on the social sentiment of South Africa and proposing ways of addressing negative sentiments and promoting positive sentiment</a:t>
            </a:r>
            <a:endParaRPr lang="zh-CN" altLang="zh-CN" sz="1000" dirty="0">
              <a:latin typeface="Calibri" panose="020F0502020204030204" pitchFamily="34" charset="0"/>
              <a:cs typeface="Calibri" panose="020F0502020204030204" pitchFamily="34" charset="0"/>
            </a:endParaRPr>
          </a:p>
          <a:p>
            <a:r>
              <a:rPr lang="en-ZA" altLang="zh-CN" sz="1000" dirty="0">
                <a:latin typeface="Calibri" panose="020F0502020204030204" pitchFamily="34" charset="0"/>
                <a:cs typeface="Calibri" panose="020F0502020204030204" pitchFamily="34" charset="0"/>
              </a:rPr>
              <a:t>Ensure that all social media channels are growing via a combination of organic and paid strategy.</a:t>
            </a:r>
          </a:p>
          <a:p>
            <a:pPr marL="0" indent="0">
              <a:buNone/>
            </a:pPr>
            <a:endParaRPr lang="en-ZA" altLang="zh-CN" sz="1000" dirty="0">
              <a:latin typeface="Calibri" panose="020F0502020204030204" pitchFamily="34" charset="0"/>
              <a:cs typeface="Calibri" panose="020F0502020204030204" pitchFamily="34" charset="0"/>
            </a:endParaRPr>
          </a:p>
          <a:p>
            <a:pPr marL="0" lvl="0" indent="0" fontAlgn="auto">
              <a:spcAft>
                <a:spcPts val="800"/>
              </a:spcAft>
              <a:buNone/>
            </a:pPr>
            <a:r>
              <a:rPr lang="en-US" altLang="zh-CN" sz="1000" b="1" dirty="0">
                <a:latin typeface="Calibri" panose="020F0502020204030204" pitchFamily="34" charset="0"/>
                <a:ea typeface="Calibri" panose="020F0502020204030204" pitchFamily="34" charset="0"/>
                <a:cs typeface="Calibri" panose="020F0502020204030204" pitchFamily="34" charset="0"/>
              </a:rPr>
              <a:t>E.   Stakeholder Management</a:t>
            </a:r>
            <a:endParaRPr lang="zh-CN" altLang="zh-CN" sz="1000" b="1" dirty="0">
              <a:latin typeface="Calibri" panose="020F0502020204030204" pitchFamily="34" charset="0"/>
              <a:cs typeface="Calibri" panose="020F0502020204030204" pitchFamily="34" charset="0"/>
            </a:endParaRPr>
          </a:p>
          <a:p>
            <a:pPr lvl="0" fontAlgn="auto"/>
            <a:r>
              <a:rPr lang="en-ZA" altLang="zh-CN" sz="1000" dirty="0">
                <a:latin typeface="Calibri" panose="020F0502020204030204" pitchFamily="34" charset="0"/>
                <a:cs typeface="Calibri" panose="020F0502020204030204" pitchFamily="34" charset="0"/>
              </a:rPr>
              <a:t>Manage the database of the key stakeholders in the China market – including tourism industry stakeholders, SA embassy/consulate staff and prominent pro-South African celebrities (KOL), business people or sports people.(A copy of the database should be made available to SA Tourism on a monthly basis and this database will remain the property of SA Tourism at all times.)</a:t>
            </a:r>
            <a:endParaRPr lang="zh-CN" altLang="zh-CN" sz="1000" dirty="0">
              <a:latin typeface="Calibri" panose="020F0502020204030204" pitchFamily="34" charset="0"/>
              <a:cs typeface="Calibri" panose="020F0502020204030204" pitchFamily="34" charset="0"/>
            </a:endParaRPr>
          </a:p>
          <a:p>
            <a:pPr lvl="0" fontAlgn="auto"/>
            <a:r>
              <a:rPr lang="en-ZA" altLang="zh-CN" sz="1000" dirty="0">
                <a:latin typeface="Calibri" panose="020F0502020204030204" pitchFamily="34" charset="0"/>
                <a:cs typeface="Calibri" panose="020F0502020204030204" pitchFamily="34" charset="0"/>
              </a:rPr>
              <a:t>Manage a database of South African based stakeholders including national and provincial tourism government officials, provincial tourism authorities, city tourism authorities and other tourism bodies, products and service providers.</a:t>
            </a:r>
            <a:endParaRPr lang="zh-CN" altLang="zh-CN" sz="1000" dirty="0">
              <a:latin typeface="Calibri" panose="020F0502020204030204" pitchFamily="34" charset="0"/>
              <a:cs typeface="Calibri" panose="020F0502020204030204" pitchFamily="34" charset="0"/>
            </a:endParaRPr>
          </a:p>
          <a:p>
            <a:pPr lvl="0" fontAlgn="auto"/>
            <a:r>
              <a:rPr lang="en-ZA" altLang="zh-CN" sz="1000" dirty="0">
                <a:latin typeface="Calibri" panose="020F0502020204030204" pitchFamily="34" charset="0"/>
                <a:cs typeface="Calibri" panose="020F0502020204030204" pitchFamily="34" charset="0"/>
              </a:rPr>
              <a:t>Ensure that stakeholders – where relevant and possible – are included in SA Tourism events and information dissemination.</a:t>
            </a:r>
          </a:p>
          <a:p>
            <a:pPr marL="0" indent="0">
              <a:buNone/>
            </a:pPr>
            <a:endParaRPr lang="zh-CN" altLang="zh-CN" sz="1000" dirty="0">
              <a:latin typeface="Calibri" panose="020F0502020204030204" pitchFamily="34" charset="0"/>
              <a:cs typeface="Calibri" panose="020F0502020204030204" pitchFamily="34" charset="0"/>
            </a:endParaRPr>
          </a:p>
          <a:p>
            <a:endParaRPr lang="zh-CN" altLang="zh-CN" sz="1000" dirty="0">
              <a:latin typeface="Calibri" panose="020F0502020204030204" pitchFamily="34" charset="0"/>
              <a:cs typeface="Calibri" panose="020F0502020204030204" pitchFamily="34" charset="0"/>
            </a:endParaRPr>
          </a:p>
          <a:p>
            <a:endParaRPr lang="zh-CN" altLang="zh-CN" sz="1000" dirty="0">
              <a:latin typeface="Calibri" panose="020F0502020204030204" pitchFamily="34" charset="0"/>
              <a:cs typeface="Calibri" panose="020F0502020204030204" pitchFamily="34" charset="0"/>
            </a:endParaRPr>
          </a:p>
          <a:p>
            <a:pPr marL="342900" lvl="1" indent="0" fontAlgn="auto">
              <a:buNone/>
            </a:pPr>
            <a:endParaRPr lang="en-ZA" altLang="zh-CN" sz="1000" dirty="0">
              <a:latin typeface="Calibri" panose="020F0502020204030204" pitchFamily="34" charset="0"/>
              <a:ea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149116429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B626D9C-EB14-763B-8764-9F8F5CA10482}"/>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6E5701C4-D3BF-D054-FCB9-AC61AD51B93E}"/>
              </a:ext>
            </a:extLst>
          </p:cNvPr>
          <p:cNvSpPr>
            <a:spLocks noGrp="1"/>
          </p:cNvSpPr>
          <p:nvPr>
            <p:ph idx="1"/>
          </p:nvPr>
        </p:nvSpPr>
        <p:spPr>
          <a:xfrm>
            <a:off x="409496" y="220552"/>
            <a:ext cx="7886700" cy="3263504"/>
          </a:xfrm>
        </p:spPr>
        <p:txBody>
          <a:bodyPr>
            <a:noAutofit/>
          </a:bodyPr>
          <a:lstStyle/>
          <a:p>
            <a:pPr fontAlgn="auto">
              <a:spcAft>
                <a:spcPts val="800"/>
              </a:spcAft>
              <a:buFont typeface="Wingdings" panose="05000000000000000000" pitchFamily="2" charset="2"/>
              <a:buChar char="ü"/>
            </a:pPr>
            <a:r>
              <a:rPr lang="en-ZA" altLang="zh-CN" sz="1200" b="1" dirty="0">
                <a:effectLst/>
                <a:latin typeface="Calibri" panose="020F0502020204030204" pitchFamily="34" charset="0"/>
                <a:ea typeface="Calibri" panose="020F0502020204030204" pitchFamily="34" charset="0"/>
                <a:cs typeface="Calibri" panose="020F0502020204030204" pitchFamily="34" charset="0"/>
              </a:rPr>
              <a:t>CATEGORY 3: </a:t>
            </a:r>
            <a:r>
              <a:rPr lang="en-ZA" altLang="zh-CN" sz="1200" b="1" dirty="0">
                <a:latin typeface="Calibri" panose="020F0502020204030204" pitchFamily="34" charset="0"/>
                <a:ea typeface="Calibri" panose="020F0502020204030204" pitchFamily="34" charset="0"/>
                <a:cs typeface="Calibri" panose="020F0502020204030204" pitchFamily="34" charset="0"/>
              </a:rPr>
              <a:t>EVENT MANAGEMENT</a:t>
            </a:r>
            <a:endParaRPr lang="zh-CN" altLang="zh-CN" sz="1200" b="1" dirty="0">
              <a:latin typeface="Calibri" panose="020F0502020204030204" pitchFamily="34" charset="0"/>
              <a:cs typeface="Calibri" panose="020F0502020204030204" pitchFamily="34" charset="0"/>
            </a:endParaRPr>
          </a:p>
          <a:p>
            <a:pPr marR="5080"/>
            <a:r>
              <a:rPr lang="en-ZA" altLang="zh-CN" sz="1000" dirty="0">
                <a:latin typeface="Calibri" panose="020F0502020204030204" pitchFamily="34" charset="0"/>
                <a:ea typeface="Calibri" panose="020F0502020204030204" pitchFamily="34" charset="0"/>
                <a:cs typeface="Calibri" panose="020F0502020204030204" pitchFamily="34" charset="0"/>
              </a:rPr>
              <a:t>The entire project management and execution of consumer and trade activations as briefed, including: </a:t>
            </a:r>
            <a:endParaRPr lang="zh-CN" altLang="zh-CN" sz="1000" dirty="0">
              <a:latin typeface="Calibri" panose="020F0502020204030204" pitchFamily="34" charset="0"/>
              <a:cs typeface="Calibri" panose="020F0502020204030204" pitchFamily="34" charset="0"/>
            </a:endParaRPr>
          </a:p>
          <a:p>
            <a:pPr lvl="0" fontAlgn="auto"/>
            <a:r>
              <a:rPr lang="en-ZA" altLang="zh-CN" sz="1000" dirty="0">
                <a:latin typeface="Calibri" panose="020F0502020204030204" pitchFamily="34" charset="0"/>
                <a:ea typeface="Calibri" panose="020F0502020204030204" pitchFamily="34" charset="0"/>
                <a:cs typeface="Calibri" panose="020F0502020204030204" pitchFamily="34" charset="0"/>
              </a:rPr>
              <a:t>Project communication and consultancy.</a:t>
            </a:r>
            <a:endParaRPr lang="zh-CN" altLang="zh-CN" sz="1000" dirty="0">
              <a:latin typeface="Calibri" panose="020F0502020204030204" pitchFamily="34" charset="0"/>
              <a:cs typeface="Calibri" panose="020F0502020204030204" pitchFamily="34" charset="0"/>
            </a:endParaRPr>
          </a:p>
          <a:p>
            <a:pPr lvl="0" fontAlgn="auto"/>
            <a:r>
              <a:rPr lang="en-ZA" altLang="zh-CN" sz="1000" dirty="0">
                <a:latin typeface="Calibri" panose="020F0502020204030204" pitchFamily="34" charset="0"/>
                <a:ea typeface="Calibri" panose="020F0502020204030204" pitchFamily="34" charset="0"/>
                <a:cs typeface="Calibri" panose="020F0502020204030204" pitchFamily="34" charset="0"/>
              </a:rPr>
              <a:t>Co-ordination and workflow management.</a:t>
            </a:r>
            <a:endParaRPr lang="zh-CN" altLang="zh-CN" sz="1000" dirty="0">
              <a:latin typeface="Calibri" panose="020F0502020204030204" pitchFamily="34" charset="0"/>
              <a:cs typeface="Calibri" panose="020F0502020204030204" pitchFamily="34" charset="0"/>
            </a:endParaRPr>
          </a:p>
          <a:p>
            <a:pPr lvl="0" fontAlgn="auto"/>
            <a:r>
              <a:rPr lang="en-ZA" altLang="zh-CN" sz="1000" dirty="0">
                <a:latin typeface="Calibri" panose="020F0502020204030204" pitchFamily="34" charset="0"/>
                <a:ea typeface="Calibri" panose="020F0502020204030204" pitchFamily="34" charset="0"/>
                <a:cs typeface="Calibri" panose="020F0502020204030204" pitchFamily="34" charset="0"/>
              </a:rPr>
              <a:t>Integration of consumer and trade work to drive closure and sales.</a:t>
            </a:r>
            <a:endParaRPr lang="zh-CN" altLang="zh-CN" sz="1000" dirty="0">
              <a:latin typeface="Calibri" panose="020F0502020204030204" pitchFamily="34" charset="0"/>
              <a:cs typeface="Calibri" panose="020F0502020204030204" pitchFamily="34" charset="0"/>
            </a:endParaRPr>
          </a:p>
          <a:p>
            <a:pPr lvl="0" fontAlgn="auto"/>
            <a:r>
              <a:rPr lang="en-ZA" altLang="zh-CN" sz="1000" dirty="0">
                <a:latin typeface="Calibri" panose="020F0502020204030204" pitchFamily="34" charset="0"/>
                <a:ea typeface="Calibri" panose="020F0502020204030204" pitchFamily="34" charset="0"/>
                <a:cs typeface="Calibri" panose="020F0502020204030204" pitchFamily="34" charset="0"/>
              </a:rPr>
              <a:t>Managing and appointing sub-contractors on the basis of competitively priced bids and complying with SA Tourism’s supply chain policies.  (This will include the enforcement of SA Tourism’s policies and processes throughout and across all parties.)</a:t>
            </a:r>
            <a:endParaRPr lang="zh-CN" altLang="zh-CN" sz="1000" dirty="0">
              <a:latin typeface="Calibri" panose="020F0502020204030204" pitchFamily="34" charset="0"/>
              <a:cs typeface="Calibri" panose="020F0502020204030204" pitchFamily="34" charset="0"/>
            </a:endParaRPr>
          </a:p>
          <a:p>
            <a:pPr lvl="0" fontAlgn="auto"/>
            <a:r>
              <a:rPr lang="en-ZA" altLang="zh-CN" sz="1000" dirty="0">
                <a:latin typeface="Calibri" panose="020F0502020204030204" pitchFamily="34" charset="0"/>
                <a:ea typeface="Calibri" panose="020F0502020204030204" pitchFamily="34" charset="0"/>
                <a:cs typeface="Calibri" panose="020F0502020204030204" pitchFamily="34" charset="0"/>
              </a:rPr>
              <a:t>Agency liaison with existing Creative/Digital Agency/Global Lead Agency/ SA Tourism HQ where required. </a:t>
            </a:r>
            <a:endParaRPr lang="zh-CN" altLang="zh-CN" sz="1000" dirty="0">
              <a:latin typeface="Calibri" panose="020F0502020204030204" pitchFamily="34" charset="0"/>
              <a:cs typeface="Calibri" panose="020F0502020204030204" pitchFamily="34" charset="0"/>
            </a:endParaRPr>
          </a:p>
          <a:p>
            <a:pPr marR="1766570" lvl="0" fontAlgn="auto"/>
            <a:r>
              <a:rPr lang="en-ZA" altLang="zh-CN" sz="1000" dirty="0">
                <a:latin typeface="Calibri" panose="020F0502020204030204" pitchFamily="34" charset="0"/>
                <a:ea typeface="Calibri" panose="020F0502020204030204" pitchFamily="34" charset="0"/>
                <a:cs typeface="Calibri" panose="020F0502020204030204" pitchFamily="34" charset="0"/>
              </a:rPr>
              <a:t>Consumer Shows and general consumer activations as briefed.</a:t>
            </a:r>
            <a:endParaRPr lang="zh-CN" altLang="zh-CN" sz="1000" dirty="0">
              <a:latin typeface="Calibri" panose="020F0502020204030204" pitchFamily="34" charset="0"/>
              <a:cs typeface="Calibri" panose="020F0502020204030204" pitchFamily="34" charset="0"/>
            </a:endParaRPr>
          </a:p>
          <a:p>
            <a:pPr marR="1766570" lvl="0" fontAlgn="auto"/>
            <a:r>
              <a:rPr lang="en-ZA" altLang="zh-CN" sz="1000" dirty="0">
                <a:latin typeface="Calibri" panose="020F0502020204030204" pitchFamily="34" charset="0"/>
                <a:ea typeface="Calibri" panose="020F0502020204030204" pitchFamily="34" charset="0"/>
                <a:cs typeface="Calibri" panose="020F0502020204030204" pitchFamily="34" charset="0"/>
              </a:rPr>
              <a:t>Execute Public Relations Events/trade or consumer/stakeholder/roadshow activations/exhibitions as briefed </a:t>
            </a:r>
            <a:endParaRPr lang="zh-CN" altLang="zh-CN" sz="1000" dirty="0">
              <a:latin typeface="Calibri" panose="020F0502020204030204" pitchFamily="34" charset="0"/>
              <a:cs typeface="Calibri" panose="020F0502020204030204" pitchFamily="34" charset="0"/>
            </a:endParaRPr>
          </a:p>
          <a:p>
            <a:pPr marR="5080" lvl="0" fontAlgn="auto"/>
            <a:r>
              <a:rPr lang="en-ZA" altLang="zh-CN" sz="1000" dirty="0">
                <a:latin typeface="Calibri" panose="020F0502020204030204" pitchFamily="34" charset="0"/>
                <a:ea typeface="Calibri" panose="020F0502020204030204" pitchFamily="34" charset="0"/>
                <a:cs typeface="Calibri" panose="020F0502020204030204" pitchFamily="34" charset="0"/>
              </a:rPr>
              <a:t>Global activations as required by SA Tourism in China as briefed </a:t>
            </a:r>
            <a:endParaRPr lang="zh-CN" altLang="zh-CN" sz="1000" dirty="0">
              <a:latin typeface="Calibri" panose="020F0502020204030204" pitchFamily="34" charset="0"/>
              <a:cs typeface="Calibri" panose="020F0502020204030204" pitchFamily="34" charset="0"/>
            </a:endParaRPr>
          </a:p>
          <a:p>
            <a:pPr marR="5080" lvl="0" fontAlgn="auto"/>
            <a:r>
              <a:rPr lang="en-ZA" altLang="zh-CN" sz="1000" dirty="0">
                <a:latin typeface="Calibri" panose="020F0502020204030204" pitchFamily="34" charset="0"/>
                <a:ea typeface="Calibri" panose="020F0502020204030204" pitchFamily="34" charset="0"/>
                <a:cs typeface="Calibri" panose="020F0502020204030204" pitchFamily="34" charset="0"/>
              </a:rPr>
              <a:t>Example of general activation </a:t>
            </a:r>
            <a:r>
              <a:rPr lang="en-ZA" altLang="zh-CN" sz="1000" dirty="0">
                <a:latin typeface="Calibri" panose="020F0502020204030204" pitchFamily="34" charset="0"/>
                <a:cs typeface="Calibri" panose="020F0502020204030204" pitchFamily="34" charset="0"/>
              </a:rPr>
              <a:t>management services: </a:t>
            </a:r>
            <a:endParaRPr lang="zh-CN" altLang="zh-CN" sz="1000" dirty="0">
              <a:latin typeface="Calibri" panose="020F0502020204030204" pitchFamily="34" charset="0"/>
              <a:cs typeface="Calibri" panose="020F0502020204030204" pitchFamily="34" charset="0"/>
            </a:endParaRPr>
          </a:p>
          <a:p>
            <a:pPr marL="228600" marR="5080" lvl="1" indent="-228600" fontAlgn="auto">
              <a:spcBef>
                <a:spcPts val="750"/>
              </a:spcBef>
              <a:buFont typeface="+mj-lt"/>
              <a:buAutoNum type="alphaLcParenR"/>
            </a:pPr>
            <a:r>
              <a:rPr lang="en-ZA" altLang="zh-CN" sz="1000" dirty="0">
                <a:latin typeface="Calibri" panose="020F0502020204030204" pitchFamily="34" charset="0"/>
                <a:cs typeface="Calibri" panose="020F0502020204030204" pitchFamily="34" charset="0"/>
              </a:rPr>
              <a:t>Event creative concept and set design</a:t>
            </a:r>
            <a:endParaRPr lang="zh-CN" altLang="zh-CN" sz="1000" dirty="0">
              <a:latin typeface="Calibri" panose="020F0502020204030204" pitchFamily="34" charset="0"/>
              <a:cs typeface="Calibri" panose="020F0502020204030204" pitchFamily="34" charset="0"/>
            </a:endParaRPr>
          </a:p>
          <a:p>
            <a:pPr marL="228600" lvl="1" indent="-228600" fontAlgn="auto">
              <a:spcBef>
                <a:spcPts val="750"/>
              </a:spcBef>
              <a:buFont typeface="+mj-lt"/>
              <a:buAutoNum type="alphaLcParenR"/>
              <a:tabLst>
                <a:tab pos="228600" algn="ctr"/>
                <a:tab pos="1259840" algn="ctr"/>
              </a:tabLst>
            </a:pPr>
            <a:r>
              <a:rPr lang="en-ZA" altLang="zh-CN" sz="1000" dirty="0">
                <a:latin typeface="Calibri" panose="020F0502020204030204" pitchFamily="34" charset="0"/>
                <a:cs typeface="Calibri" panose="020F0502020204030204" pitchFamily="34" charset="0"/>
              </a:rPr>
              <a:t>Event Production</a:t>
            </a:r>
            <a:endParaRPr lang="zh-CN" altLang="zh-CN" sz="1000" dirty="0">
              <a:latin typeface="Calibri" panose="020F0502020204030204" pitchFamily="34" charset="0"/>
              <a:cs typeface="Calibri" panose="020F0502020204030204" pitchFamily="34" charset="0"/>
            </a:endParaRPr>
          </a:p>
          <a:p>
            <a:pPr marL="228600" lvl="1" indent="-228600" fontAlgn="auto">
              <a:spcBef>
                <a:spcPts val="750"/>
              </a:spcBef>
              <a:buFont typeface="+mj-lt"/>
              <a:buAutoNum type="alphaLcParenR"/>
              <a:tabLst>
                <a:tab pos="228600" algn="ctr"/>
                <a:tab pos="1233805" algn="ctr"/>
              </a:tabLst>
            </a:pPr>
            <a:r>
              <a:rPr lang="en-ZA" altLang="zh-CN" sz="1000" dirty="0">
                <a:latin typeface="Calibri" panose="020F0502020204030204" pitchFamily="34" charset="0"/>
                <a:cs typeface="Calibri" panose="020F0502020204030204" pitchFamily="34" charset="0"/>
              </a:rPr>
              <a:t>Event Execution</a:t>
            </a:r>
            <a:endParaRPr lang="zh-CN" altLang="zh-CN" sz="1000" dirty="0">
              <a:latin typeface="Calibri" panose="020F0502020204030204" pitchFamily="34" charset="0"/>
              <a:cs typeface="Calibri" panose="020F0502020204030204" pitchFamily="34" charset="0"/>
            </a:endParaRPr>
          </a:p>
          <a:p>
            <a:pPr marL="228600" marR="5080" lvl="1" indent="-228600" fontAlgn="auto">
              <a:spcBef>
                <a:spcPts val="750"/>
              </a:spcBef>
              <a:buFont typeface="+mj-lt"/>
              <a:buAutoNum type="alphaLcParenR"/>
            </a:pPr>
            <a:r>
              <a:rPr lang="en-ZA" altLang="zh-CN" sz="1000" dirty="0">
                <a:latin typeface="Calibri" panose="020F0502020204030204" pitchFamily="34" charset="0"/>
                <a:cs typeface="Calibri" panose="020F0502020204030204" pitchFamily="34" charset="0"/>
              </a:rPr>
              <a:t>Event Logistics</a:t>
            </a:r>
            <a:endParaRPr lang="zh-CN" altLang="zh-CN" sz="1000" dirty="0">
              <a:latin typeface="Calibri" panose="020F0502020204030204" pitchFamily="34" charset="0"/>
              <a:cs typeface="Calibri" panose="020F0502020204030204" pitchFamily="34" charset="0"/>
            </a:endParaRPr>
          </a:p>
          <a:p>
            <a:pPr marL="228600" marR="5080" lvl="1" indent="-228600" fontAlgn="auto">
              <a:spcBef>
                <a:spcPts val="750"/>
              </a:spcBef>
              <a:buFont typeface="+mj-lt"/>
              <a:buAutoNum type="alphaLcParenR"/>
            </a:pPr>
            <a:r>
              <a:rPr lang="en-ZA" altLang="zh-CN" sz="1000" dirty="0">
                <a:latin typeface="Calibri" panose="020F0502020204030204" pitchFamily="34" charset="0"/>
                <a:cs typeface="Calibri" panose="020F0502020204030204" pitchFamily="34" charset="0"/>
              </a:rPr>
              <a:t>Budget Management with various budget sizes in accordance with scope of work required and 3rd party cost</a:t>
            </a:r>
            <a:endParaRPr lang="zh-CN" altLang="zh-CN" sz="1000" dirty="0">
              <a:latin typeface="Calibri" panose="020F0502020204030204" pitchFamily="34" charset="0"/>
              <a:cs typeface="Calibri" panose="020F0502020204030204" pitchFamily="34" charset="0"/>
            </a:endParaRPr>
          </a:p>
          <a:p>
            <a:pPr lvl="0" fontAlgn="auto"/>
            <a:endParaRPr lang="zh-CN" altLang="zh-CN" sz="1000" dirty="0">
              <a:latin typeface="Calibri" panose="020F0502020204030204" pitchFamily="34" charset="0"/>
              <a:cs typeface="Calibri" panose="020F0502020204030204" pitchFamily="34" charset="0"/>
            </a:endParaRPr>
          </a:p>
          <a:p>
            <a:endParaRPr lang="zh-CN" altLang="zh-CN" sz="1000" dirty="0">
              <a:latin typeface="Calibri" panose="020F0502020204030204" pitchFamily="34" charset="0"/>
              <a:cs typeface="Calibri" panose="020F0502020204030204" pitchFamily="34" charset="0"/>
            </a:endParaRPr>
          </a:p>
          <a:p>
            <a:endParaRPr lang="zh-CN" altLang="zh-CN" sz="1000" dirty="0">
              <a:latin typeface="Calibri" panose="020F0502020204030204" pitchFamily="34" charset="0"/>
              <a:cs typeface="Calibri" panose="020F0502020204030204" pitchFamily="34" charset="0"/>
            </a:endParaRPr>
          </a:p>
          <a:p>
            <a:pPr marL="342900" lvl="1" indent="0" fontAlgn="auto">
              <a:buNone/>
            </a:pPr>
            <a:endParaRPr lang="en-ZA" altLang="zh-CN" sz="1000" dirty="0">
              <a:latin typeface="Calibri" panose="020F0502020204030204" pitchFamily="34" charset="0"/>
              <a:ea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53249126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2" name="TextBox 11"/>
          <p:cNvSpPr txBox="1"/>
          <p:nvPr/>
        </p:nvSpPr>
        <p:spPr>
          <a:xfrm>
            <a:off x="941258" y="2046999"/>
            <a:ext cx="2356410" cy="217541"/>
          </a:xfrm>
          <a:prstGeom prst="rect">
            <a:avLst/>
          </a:prstGeom>
          <a:noFill/>
        </p:spPr>
        <p:txBody>
          <a:bodyPr wrap="square" lIns="0" tIns="0" rIns="0" bIns="0" rtlCol="0">
            <a:noAutofit/>
          </a:bodyPr>
          <a:lstStyle/>
          <a:p>
            <a:pPr marL="269780" lvl="2" defTabSz="269780">
              <a:lnSpc>
                <a:spcPts val="1526"/>
              </a:lnSpc>
              <a:spcBef>
                <a:spcPts val="2"/>
              </a:spcBef>
              <a:spcAft>
                <a:spcPts val="2"/>
              </a:spcAft>
            </a:pPr>
            <a:r>
              <a:rPr lang="en-US" sz="1495" b="1" kern="1200">
                <a:solidFill>
                  <a:schemeClr val="bg1"/>
                </a:solidFill>
                <a:latin typeface="Trebuchet MS" panose="020B0603020202020204" pitchFamily="34" charset="0"/>
                <a:ea typeface="+mn-ea"/>
                <a:cs typeface="+mn-cs"/>
              </a:rPr>
              <a:t>Procurement</a:t>
            </a:r>
            <a:endParaRPr lang="en-US" sz="3800" b="1">
              <a:solidFill>
                <a:schemeClr val="bg1"/>
              </a:solidFill>
              <a:latin typeface="Trebuchet MS" panose="020B0603020202020204" pitchFamily="34" charset="0"/>
              <a:ea typeface="Amsi Pro Ultra" charset="0"/>
              <a:cs typeface="Amsi Pro Ultra" charset="0"/>
            </a:endParaRPr>
          </a:p>
        </p:txBody>
      </p:sp>
      <p:sp>
        <p:nvSpPr>
          <p:cNvPr id="7" name="Rectangle 6"/>
          <p:cNvSpPr/>
          <p:nvPr/>
        </p:nvSpPr>
        <p:spPr>
          <a:xfrm>
            <a:off x="214744" y="108841"/>
            <a:ext cx="3806792" cy="800219"/>
          </a:xfrm>
          <a:prstGeom prst="rect">
            <a:avLst/>
          </a:prstGeom>
        </p:spPr>
        <p:txBody>
          <a:bodyPr wrap="square">
            <a:spAutoFit/>
          </a:bodyPr>
          <a:lstStyle/>
          <a:p>
            <a:pPr>
              <a:spcAft>
                <a:spcPts val="600"/>
              </a:spcAft>
            </a:pPr>
            <a:r>
              <a:rPr lang="en-ZA" sz="1200" b="1" dirty="0">
                <a:solidFill>
                  <a:srgbClr val="000000"/>
                </a:solidFill>
                <a:latin typeface="Trebuchet MS" panose="020B0603020202020204" pitchFamily="34" charset="0"/>
                <a:ea typeface="Trebuchet MS" panose="020B0603020202020204" pitchFamily="34" charset="0"/>
                <a:cs typeface="Trebuchet MS" panose="020B0603020202020204" pitchFamily="34" charset="0"/>
              </a:rPr>
              <a:t>1. PROCUREMENT PROCESS (EVALUATION PHASES)</a:t>
            </a:r>
          </a:p>
          <a:p>
            <a:pPr>
              <a:spcAft>
                <a:spcPts val="600"/>
              </a:spcAft>
            </a:pPr>
            <a:endParaRPr lang="en-ZA" sz="1200" b="1" dirty="0">
              <a:solidFill>
                <a:srgbClr val="000000"/>
              </a:solidFill>
              <a:latin typeface="Trebuchet MS" panose="020B0603020202020204" pitchFamily="34" charset="0"/>
              <a:ea typeface="Trebuchet MS" panose="020B0603020202020204" pitchFamily="34" charset="0"/>
              <a:cs typeface="Trebuchet MS" panose="020B0603020202020204" pitchFamily="34" charset="0"/>
            </a:endParaRPr>
          </a:p>
          <a:p>
            <a:pPr>
              <a:spcAft>
                <a:spcPts val="600"/>
              </a:spcAft>
            </a:pPr>
            <a:r>
              <a:rPr lang="en-ZA" sz="1200" b="1" dirty="0">
                <a:solidFill>
                  <a:srgbClr val="000000"/>
                </a:solidFill>
                <a:latin typeface="Trebuchet MS" panose="020B0603020202020204" pitchFamily="34" charset="0"/>
                <a:ea typeface="Trebuchet MS" panose="020B0603020202020204" pitchFamily="34" charset="0"/>
                <a:cs typeface="Trebuchet MS" panose="020B0603020202020204" pitchFamily="34" charset="0"/>
              </a:rPr>
              <a:t> SUMMARY OF THE EVALUATION PHASES</a:t>
            </a:r>
            <a:endParaRPr lang="en-ZA" sz="1200" dirty="0"/>
          </a:p>
        </p:txBody>
      </p:sp>
      <p:graphicFrame>
        <p:nvGraphicFramePr>
          <p:cNvPr id="4" name="Table 3">
            <a:extLst>
              <a:ext uri="{FF2B5EF4-FFF2-40B4-BE49-F238E27FC236}">
                <a16:creationId xmlns:a16="http://schemas.microsoft.com/office/drawing/2014/main" id="{919B803C-4E79-EE81-1BBB-B042908EE8C7}"/>
              </a:ext>
            </a:extLst>
          </p:cNvPr>
          <p:cNvGraphicFramePr>
            <a:graphicFrameLocks noGrp="1"/>
          </p:cNvGraphicFramePr>
          <p:nvPr>
            <p:extLst>
              <p:ext uri="{D42A27DB-BD31-4B8C-83A1-F6EECF244321}">
                <p14:modId xmlns:p14="http://schemas.microsoft.com/office/powerpoint/2010/main" val="2890942637"/>
              </p:ext>
            </p:extLst>
          </p:nvPr>
        </p:nvGraphicFramePr>
        <p:xfrm>
          <a:off x="214744" y="926970"/>
          <a:ext cx="7987147" cy="3707579"/>
        </p:xfrm>
        <a:graphic>
          <a:graphicData uri="http://schemas.openxmlformats.org/drawingml/2006/table">
            <a:tbl>
              <a:tblPr firstRow="1" bandRow="1">
                <a:tableStyleId>{5C22544A-7EE6-4342-B048-85BDC9FD1C3A}</a:tableStyleId>
              </a:tblPr>
              <a:tblGrid>
                <a:gridCol w="1163783">
                  <a:extLst>
                    <a:ext uri="{9D8B030D-6E8A-4147-A177-3AD203B41FA5}">
                      <a16:colId xmlns:a16="http://schemas.microsoft.com/office/drawing/2014/main" val="2908437150"/>
                    </a:ext>
                  </a:extLst>
                </a:gridCol>
                <a:gridCol w="2389909">
                  <a:extLst>
                    <a:ext uri="{9D8B030D-6E8A-4147-A177-3AD203B41FA5}">
                      <a16:colId xmlns:a16="http://schemas.microsoft.com/office/drawing/2014/main" val="3338801393"/>
                    </a:ext>
                  </a:extLst>
                </a:gridCol>
                <a:gridCol w="2784764">
                  <a:extLst>
                    <a:ext uri="{9D8B030D-6E8A-4147-A177-3AD203B41FA5}">
                      <a16:colId xmlns:a16="http://schemas.microsoft.com/office/drawing/2014/main" val="766362896"/>
                    </a:ext>
                  </a:extLst>
                </a:gridCol>
                <a:gridCol w="1648691">
                  <a:extLst>
                    <a:ext uri="{9D8B030D-6E8A-4147-A177-3AD203B41FA5}">
                      <a16:colId xmlns:a16="http://schemas.microsoft.com/office/drawing/2014/main" val="2506402506"/>
                    </a:ext>
                  </a:extLst>
                </a:gridCol>
              </a:tblGrid>
              <a:tr h="856701">
                <a:tc>
                  <a:txBody>
                    <a:bodyPr/>
                    <a:lstStyle/>
                    <a:p>
                      <a:r>
                        <a:rPr lang="en-US" dirty="0"/>
                        <a:t>Phase 1 Administrative and Compliance requirements</a:t>
                      </a:r>
                    </a:p>
                  </a:txBody>
                  <a:tcPr/>
                </a:tc>
                <a:tc>
                  <a:txBody>
                    <a:bodyPr/>
                    <a:lstStyle/>
                    <a:p>
                      <a:r>
                        <a:rPr lang="en-US" dirty="0"/>
                        <a:t>Phase 2A Technical Evaluation Criteria (Desktop) </a:t>
                      </a:r>
                    </a:p>
                  </a:txBody>
                  <a:tcPr/>
                </a:tc>
                <a:tc>
                  <a:txBody>
                    <a:bodyPr/>
                    <a:lstStyle/>
                    <a:p>
                      <a:r>
                        <a:rPr lang="en-US" dirty="0"/>
                        <a:t>Phase 2B Technical Evaluation Criteria (Pitch Presentation)</a:t>
                      </a:r>
                    </a:p>
                  </a:txBody>
                  <a:tcPr/>
                </a:tc>
                <a:tc>
                  <a:txBody>
                    <a:bodyPr/>
                    <a:lstStyle/>
                    <a:p>
                      <a:r>
                        <a:rPr lang="en-US" dirty="0"/>
                        <a:t>Phase 3 Price Evaluation</a:t>
                      </a:r>
                    </a:p>
                  </a:txBody>
                  <a:tcPr/>
                </a:tc>
                <a:extLst>
                  <a:ext uri="{0D108BD9-81ED-4DB2-BD59-A6C34878D82A}">
                    <a16:rowId xmlns:a16="http://schemas.microsoft.com/office/drawing/2014/main" val="3755790762"/>
                  </a:ext>
                </a:extLst>
              </a:tr>
              <a:tr h="2587439">
                <a:tc>
                  <a:txBody>
                    <a:bodyPr/>
                    <a:lstStyle/>
                    <a:p>
                      <a:pPr algn="just"/>
                      <a:r>
                        <a:rPr lang="en-US" sz="1000" dirty="0">
                          <a:latin typeface="Trebuchet MS" panose="020B0603020202020204" pitchFamily="34" charset="0"/>
                        </a:rPr>
                        <a:t>Bidders must submit all documents on Part A for this tender document.</a:t>
                      </a:r>
                    </a:p>
                  </a:txBody>
                  <a:tcPr/>
                </a:tc>
                <a:tc>
                  <a:txBody>
                    <a:bodyPr/>
                    <a:lstStyle/>
                    <a:p>
                      <a:pPr algn="just"/>
                      <a:r>
                        <a:rPr lang="en-US" sz="1000" dirty="0">
                          <a:latin typeface="Trebuchet MS" panose="020B0603020202020204" pitchFamily="34" charset="0"/>
                        </a:rPr>
                        <a:t>Bidder(s) are required to achieve a minimum threshold of 70% to proceed to Phase 2B. The Tender/Evaluation Matrix Cross Reference: Bidders should reference the criteria to the portfolio of evidence in the bid proposal. — it is of vital importance that systematic scoring can be carried out. Bidders are required to reference page numbers in Bid Proposals next to Phase 2: Technical Evaluation Criteria = Weighting out of 100%</a:t>
                      </a:r>
                    </a:p>
                  </a:txBody>
                  <a:tcPr/>
                </a:tc>
                <a:tc>
                  <a:txBody>
                    <a:bodyPr/>
                    <a:lstStyle/>
                    <a:p>
                      <a:pPr algn="just"/>
                      <a:r>
                        <a:rPr lang="en-US" sz="1000" dirty="0">
                          <a:latin typeface="Trebuchet MS" panose="020B0603020202020204" pitchFamily="34" charset="0"/>
                        </a:rPr>
                        <a:t>The shortlisted agencies who qualify after the technical evaluation (Phase 2A) will be asked to follow the brief in Annexure G and are expected to present a pitch based on the background and context of the brief. The brief includes an evaluation criterion and a matrix evaluation. Bidder(s) are required to achieve a minimum threshold of 70% to proceed to Phase 3.</a:t>
                      </a:r>
                    </a:p>
                  </a:txBody>
                  <a:tcPr/>
                </a:tc>
                <a:tc>
                  <a:txBody>
                    <a:bodyPr/>
                    <a:lstStyle/>
                    <a:p>
                      <a:pPr algn="just"/>
                      <a:r>
                        <a:rPr lang="en-US" sz="1000" dirty="0">
                          <a:latin typeface="Trebuchet MS" panose="020B0603020202020204" pitchFamily="34" charset="0"/>
                        </a:rPr>
                        <a:t>Bidders will be evaluated on comparative price to be submitted on the rate card template in Annexure A. SA Tourism will appoint the bidder who is most cost-effective. Annexure A will be used for price evaluation purposes</a:t>
                      </a:r>
                    </a:p>
                  </a:txBody>
                  <a:tcPr/>
                </a:tc>
                <a:extLst>
                  <a:ext uri="{0D108BD9-81ED-4DB2-BD59-A6C34878D82A}">
                    <a16:rowId xmlns:a16="http://schemas.microsoft.com/office/drawing/2014/main" val="3367012779"/>
                  </a:ext>
                </a:extLst>
              </a:tr>
            </a:tbl>
          </a:graphicData>
        </a:graphic>
      </p:graphicFrame>
    </p:spTree>
    <p:extLst>
      <p:ext uri="{BB962C8B-B14F-4D97-AF65-F5344CB8AC3E}">
        <p14:creationId xmlns:p14="http://schemas.microsoft.com/office/powerpoint/2010/main" val="117382504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4" name="Rectangle 10">
            <a:extLst>
              <a:ext uri="{FF2B5EF4-FFF2-40B4-BE49-F238E27FC236}">
                <a16:creationId xmlns:a16="http://schemas.microsoft.com/office/drawing/2014/main" id="{6753252F-4873-4F63-801D-CC719279A7D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51435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047C8CCB-F95D-4249-92DD-651249D3535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510167" cy="5143500"/>
          </a:xfrm>
          <a:prstGeom prst="rect">
            <a:avLst/>
          </a:prstGeom>
          <a:solidFill>
            <a:srgbClr val="7F7F7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aphicFrame>
        <p:nvGraphicFramePr>
          <p:cNvPr id="2" name="Table 1">
            <a:extLst>
              <a:ext uri="{FF2B5EF4-FFF2-40B4-BE49-F238E27FC236}">
                <a16:creationId xmlns:a16="http://schemas.microsoft.com/office/drawing/2014/main" id="{B775807F-EAF1-0BA5-EEB3-A1EAAA4D77B2}"/>
              </a:ext>
            </a:extLst>
          </p:cNvPr>
          <p:cNvGraphicFramePr>
            <a:graphicFrameLocks noGrp="1"/>
          </p:cNvGraphicFramePr>
          <p:nvPr>
            <p:extLst>
              <p:ext uri="{D42A27DB-BD31-4B8C-83A1-F6EECF244321}">
                <p14:modId xmlns:p14="http://schemas.microsoft.com/office/powerpoint/2010/main" val="668073619"/>
              </p:ext>
            </p:extLst>
          </p:nvPr>
        </p:nvGraphicFramePr>
        <p:xfrm>
          <a:off x="2718510" y="162231"/>
          <a:ext cx="6204262" cy="3543860"/>
        </p:xfrm>
        <a:graphic>
          <a:graphicData uri="http://schemas.openxmlformats.org/drawingml/2006/table">
            <a:tbl>
              <a:tblPr/>
              <a:tblGrid>
                <a:gridCol w="1791605">
                  <a:extLst>
                    <a:ext uri="{9D8B030D-6E8A-4147-A177-3AD203B41FA5}">
                      <a16:colId xmlns:a16="http://schemas.microsoft.com/office/drawing/2014/main" val="1166431688"/>
                    </a:ext>
                  </a:extLst>
                </a:gridCol>
                <a:gridCol w="816958">
                  <a:extLst>
                    <a:ext uri="{9D8B030D-6E8A-4147-A177-3AD203B41FA5}">
                      <a16:colId xmlns:a16="http://schemas.microsoft.com/office/drawing/2014/main" val="1520657364"/>
                    </a:ext>
                  </a:extLst>
                </a:gridCol>
                <a:gridCol w="3595699">
                  <a:extLst>
                    <a:ext uri="{9D8B030D-6E8A-4147-A177-3AD203B41FA5}">
                      <a16:colId xmlns:a16="http://schemas.microsoft.com/office/drawing/2014/main" val="1715601054"/>
                    </a:ext>
                  </a:extLst>
                </a:gridCol>
              </a:tblGrid>
              <a:tr h="516149">
                <a:tc>
                  <a:txBody>
                    <a:bodyPr/>
                    <a:lstStyle/>
                    <a:p>
                      <a:pPr marL="6350" marR="31750" algn="just">
                        <a:lnSpc>
                          <a:spcPct val="107000"/>
                        </a:lnSpc>
                        <a:spcAft>
                          <a:spcPts val="1020"/>
                        </a:spcAft>
                      </a:pPr>
                      <a:r>
                        <a:rPr lang="en-ZA" sz="1000" b="1" dirty="0">
                          <a:solidFill>
                            <a:srgbClr val="000000"/>
                          </a:solidFill>
                          <a:effectLst/>
                          <a:latin typeface="Trebuchet MS" panose="020B0603020202020204" pitchFamily="34" charset="0"/>
                          <a:ea typeface="Trebuchet MS" panose="020B0603020202020204" pitchFamily="34" charset="0"/>
                          <a:cs typeface="Trebuchet MS" panose="020B0603020202020204" pitchFamily="34" charset="0"/>
                        </a:rPr>
                        <a:t>Administrative Requirements </a:t>
                      </a:r>
                    </a:p>
                    <a:p>
                      <a:pPr marL="6350" marR="31750" algn="just">
                        <a:lnSpc>
                          <a:spcPct val="107000"/>
                        </a:lnSpc>
                        <a:spcAft>
                          <a:spcPts val="1020"/>
                        </a:spcAft>
                      </a:pPr>
                      <a:r>
                        <a:rPr lang="en-ZA" sz="1000" b="1" dirty="0">
                          <a:solidFill>
                            <a:srgbClr val="000000"/>
                          </a:solidFill>
                          <a:effectLst/>
                          <a:latin typeface="Trebuchet MS" panose="020B0603020202020204" pitchFamily="34" charset="0"/>
                          <a:ea typeface="Trebuchet MS" panose="020B0603020202020204" pitchFamily="34" charset="0"/>
                          <a:cs typeface="Trebuchet MS" panose="020B0603020202020204" pitchFamily="34" charset="0"/>
                        </a:rPr>
                        <a:t>Document that must be submitted</a:t>
                      </a:r>
                      <a:endParaRPr lang="en-ZA" sz="900" dirty="0">
                        <a:effectLst/>
                        <a:latin typeface="Trebuchet MS" panose="020B0603020202020204" pitchFamily="34" charset="0"/>
                        <a:ea typeface="Trebuchet MS" panose="020B0603020202020204" pitchFamily="34" charset="0"/>
                        <a:cs typeface="Trebuchet MS" panose="020B0603020202020204" pitchFamily="34" charset="0"/>
                      </a:endParaRPr>
                    </a:p>
                  </a:txBody>
                  <a:tcPr marL="68580" marR="68580" marT="0" marB="0">
                    <a:lnL w="12700" cap="flat" cmpd="sng" algn="ctr">
                      <a:solidFill>
                        <a:srgbClr val="999999"/>
                      </a:solidFill>
                      <a:prstDash val="solid"/>
                      <a:round/>
                      <a:headEnd type="none" w="med" len="med"/>
                      <a:tailEnd type="none" w="med" len="med"/>
                    </a:lnL>
                    <a:lnR w="12700" cap="flat" cmpd="sng" algn="ctr">
                      <a:solidFill>
                        <a:srgbClr val="999999"/>
                      </a:solidFill>
                      <a:prstDash val="solid"/>
                      <a:round/>
                      <a:headEnd type="none" w="med" len="med"/>
                      <a:tailEnd type="none" w="med" len="med"/>
                    </a:lnR>
                    <a:lnT w="12700" cap="flat" cmpd="sng" algn="ctr">
                      <a:solidFill>
                        <a:srgbClr val="999999"/>
                      </a:solidFill>
                      <a:prstDash val="solid"/>
                      <a:round/>
                      <a:headEnd type="none" w="med" len="med"/>
                      <a:tailEnd type="none" w="med" len="med"/>
                    </a:lnT>
                    <a:lnB w="12700" cap="flat" cmpd="sng" algn="ctr">
                      <a:solidFill>
                        <a:srgbClr val="999999"/>
                      </a:solidFill>
                      <a:prstDash val="solid"/>
                      <a:round/>
                      <a:headEnd type="none" w="med" len="med"/>
                      <a:tailEnd type="none" w="med" len="med"/>
                    </a:lnB>
                    <a:solidFill>
                      <a:srgbClr val="BFBFBF"/>
                    </a:solidFill>
                  </a:tcPr>
                </a:tc>
                <a:tc>
                  <a:txBody>
                    <a:bodyPr/>
                    <a:lstStyle/>
                    <a:p>
                      <a:pPr marL="6350" marR="31750" algn="just">
                        <a:lnSpc>
                          <a:spcPct val="107000"/>
                        </a:lnSpc>
                        <a:spcAft>
                          <a:spcPts val="1020"/>
                        </a:spcAft>
                      </a:pPr>
                      <a:r>
                        <a:rPr lang="en-ZA" sz="1000" b="1">
                          <a:solidFill>
                            <a:srgbClr val="000000"/>
                          </a:solidFill>
                          <a:effectLst/>
                          <a:latin typeface="Trebuchet MS" panose="020B0603020202020204" pitchFamily="34" charset="0"/>
                          <a:ea typeface="Trebuchet MS" panose="020B0603020202020204" pitchFamily="34" charset="0"/>
                          <a:cs typeface="Trebuchet MS" panose="020B0603020202020204" pitchFamily="34" charset="0"/>
                        </a:rPr>
                        <a:t>YES/NO</a:t>
                      </a:r>
                      <a:endParaRPr lang="en-ZA" sz="900">
                        <a:effectLst/>
                        <a:latin typeface="Trebuchet MS" panose="020B0603020202020204" pitchFamily="34" charset="0"/>
                        <a:ea typeface="Trebuchet MS" panose="020B0603020202020204" pitchFamily="34" charset="0"/>
                        <a:cs typeface="Trebuchet MS" panose="020B0603020202020204" pitchFamily="34" charset="0"/>
                      </a:endParaRPr>
                    </a:p>
                  </a:txBody>
                  <a:tcPr marL="68580" marR="68580" marT="0" marB="0">
                    <a:lnL w="12700" cap="flat" cmpd="sng" algn="ctr">
                      <a:solidFill>
                        <a:srgbClr val="999999"/>
                      </a:solidFill>
                      <a:prstDash val="solid"/>
                      <a:round/>
                      <a:headEnd type="none" w="med" len="med"/>
                      <a:tailEnd type="none" w="med" len="med"/>
                    </a:lnL>
                    <a:lnR w="12700" cap="flat" cmpd="sng" algn="ctr">
                      <a:solidFill>
                        <a:srgbClr val="999999"/>
                      </a:solidFill>
                      <a:prstDash val="solid"/>
                      <a:round/>
                      <a:headEnd type="none" w="med" len="med"/>
                      <a:tailEnd type="none" w="med" len="med"/>
                    </a:lnR>
                    <a:lnT w="12700" cap="flat" cmpd="sng" algn="ctr">
                      <a:solidFill>
                        <a:srgbClr val="999999"/>
                      </a:solidFill>
                      <a:prstDash val="solid"/>
                      <a:round/>
                      <a:headEnd type="none" w="med" len="med"/>
                      <a:tailEnd type="none" w="med" len="med"/>
                    </a:lnT>
                    <a:lnB w="12700" cap="flat" cmpd="sng" algn="ctr">
                      <a:solidFill>
                        <a:srgbClr val="999999"/>
                      </a:solidFill>
                      <a:prstDash val="solid"/>
                      <a:round/>
                      <a:headEnd type="none" w="med" len="med"/>
                      <a:tailEnd type="none" w="med" len="med"/>
                    </a:lnB>
                    <a:solidFill>
                      <a:srgbClr val="BFBFBF"/>
                    </a:solidFill>
                  </a:tcPr>
                </a:tc>
                <a:tc>
                  <a:txBody>
                    <a:bodyPr/>
                    <a:lstStyle/>
                    <a:p>
                      <a:pPr marL="6350" marR="31750" algn="just">
                        <a:lnSpc>
                          <a:spcPct val="107000"/>
                        </a:lnSpc>
                        <a:spcAft>
                          <a:spcPts val="1020"/>
                        </a:spcAft>
                      </a:pPr>
                      <a:r>
                        <a:rPr lang="en-ZA" sz="1000" b="1">
                          <a:solidFill>
                            <a:srgbClr val="000000"/>
                          </a:solidFill>
                          <a:effectLst/>
                          <a:latin typeface="Trebuchet MS" panose="020B0603020202020204" pitchFamily="34" charset="0"/>
                          <a:ea typeface="Trebuchet MS" panose="020B0603020202020204" pitchFamily="34" charset="0"/>
                          <a:cs typeface="Trebuchet MS" panose="020B0603020202020204" pitchFamily="34" charset="0"/>
                        </a:rPr>
                        <a:t>Non-submission may result in disqualification.</a:t>
                      </a:r>
                      <a:endParaRPr lang="en-ZA" sz="900">
                        <a:effectLst/>
                        <a:latin typeface="Trebuchet MS" panose="020B0603020202020204" pitchFamily="34" charset="0"/>
                        <a:ea typeface="Trebuchet MS" panose="020B0603020202020204" pitchFamily="34" charset="0"/>
                        <a:cs typeface="Trebuchet MS" panose="020B0603020202020204" pitchFamily="34" charset="0"/>
                      </a:endParaRPr>
                    </a:p>
                  </a:txBody>
                  <a:tcPr marL="68580" marR="68580" marT="0" marB="0">
                    <a:lnL w="12700" cap="flat" cmpd="sng" algn="ctr">
                      <a:solidFill>
                        <a:srgbClr val="999999"/>
                      </a:solidFill>
                      <a:prstDash val="solid"/>
                      <a:round/>
                      <a:headEnd type="none" w="med" len="med"/>
                      <a:tailEnd type="none" w="med" len="med"/>
                    </a:lnL>
                    <a:lnR w="12700" cap="flat" cmpd="sng" algn="ctr">
                      <a:solidFill>
                        <a:srgbClr val="999999"/>
                      </a:solidFill>
                      <a:prstDash val="solid"/>
                      <a:round/>
                      <a:headEnd type="none" w="med" len="med"/>
                      <a:tailEnd type="none" w="med" len="med"/>
                    </a:lnR>
                    <a:lnT w="12700" cap="flat" cmpd="sng" algn="ctr">
                      <a:solidFill>
                        <a:srgbClr val="999999"/>
                      </a:solidFill>
                      <a:prstDash val="solid"/>
                      <a:round/>
                      <a:headEnd type="none" w="med" len="med"/>
                      <a:tailEnd type="none" w="med" len="med"/>
                    </a:lnT>
                    <a:lnB w="12700" cap="flat" cmpd="sng" algn="ctr">
                      <a:solidFill>
                        <a:srgbClr val="999999"/>
                      </a:solidFill>
                      <a:prstDash val="solid"/>
                      <a:round/>
                      <a:headEnd type="none" w="med" len="med"/>
                      <a:tailEnd type="none" w="med" len="med"/>
                    </a:lnB>
                    <a:solidFill>
                      <a:srgbClr val="BFBFBF"/>
                    </a:solidFill>
                  </a:tcPr>
                </a:tc>
                <a:extLst>
                  <a:ext uri="{0D108BD9-81ED-4DB2-BD59-A6C34878D82A}">
                    <a16:rowId xmlns:a16="http://schemas.microsoft.com/office/drawing/2014/main" val="2865730721"/>
                  </a:ext>
                </a:extLst>
              </a:tr>
              <a:tr h="783759">
                <a:tc>
                  <a:txBody>
                    <a:bodyPr/>
                    <a:lstStyle/>
                    <a:p>
                      <a:pPr marL="6350" marR="31750" algn="just">
                        <a:lnSpc>
                          <a:spcPct val="107000"/>
                        </a:lnSpc>
                        <a:spcAft>
                          <a:spcPts val="1020"/>
                        </a:spcAft>
                      </a:pPr>
                      <a:r>
                        <a:rPr lang="en-US" sz="900" dirty="0">
                          <a:effectLst/>
                          <a:latin typeface="Trebuchet MS" panose="020B0603020202020204" pitchFamily="34" charset="0"/>
                          <a:ea typeface="Trebuchet MS" panose="020B0603020202020204" pitchFamily="34" charset="0"/>
                          <a:cs typeface="Trebuchet MS" panose="020B0603020202020204" pitchFamily="34" charset="0"/>
                        </a:rPr>
                        <a:t>Confirmation of valid Tax Status-Tax administration of every province or cities of China</a:t>
                      </a:r>
                      <a:endParaRPr lang="en-ZA" sz="900" dirty="0">
                        <a:effectLst/>
                        <a:latin typeface="Trebuchet MS" panose="020B0603020202020204" pitchFamily="34" charset="0"/>
                        <a:ea typeface="Trebuchet MS" panose="020B0603020202020204" pitchFamily="34" charset="0"/>
                        <a:cs typeface="Trebuchet MS" panose="020B0603020202020204" pitchFamily="34" charset="0"/>
                      </a:endParaRPr>
                    </a:p>
                  </a:txBody>
                  <a:tcPr marL="68580" marR="68580" marT="0" marB="0">
                    <a:lnL w="12700" cap="flat" cmpd="sng" algn="ctr">
                      <a:solidFill>
                        <a:srgbClr val="999999"/>
                      </a:solidFill>
                      <a:prstDash val="solid"/>
                      <a:round/>
                      <a:headEnd type="none" w="med" len="med"/>
                      <a:tailEnd type="none" w="med" len="med"/>
                    </a:lnL>
                    <a:lnR w="12700" cap="flat" cmpd="sng" algn="ctr">
                      <a:solidFill>
                        <a:srgbClr val="999999"/>
                      </a:solidFill>
                      <a:prstDash val="solid"/>
                      <a:round/>
                      <a:headEnd type="none" w="med" len="med"/>
                      <a:tailEnd type="none" w="med" len="med"/>
                    </a:lnR>
                    <a:lnT w="12700" cap="flat" cmpd="sng" algn="ctr">
                      <a:solidFill>
                        <a:srgbClr val="999999"/>
                      </a:solidFill>
                      <a:prstDash val="solid"/>
                      <a:round/>
                      <a:headEnd type="none" w="med" len="med"/>
                      <a:tailEnd type="none" w="med" len="med"/>
                    </a:lnT>
                    <a:lnB w="12700" cap="flat" cmpd="sng" algn="ctr">
                      <a:solidFill>
                        <a:srgbClr val="999999"/>
                      </a:solidFill>
                      <a:prstDash val="solid"/>
                      <a:round/>
                      <a:headEnd type="none" w="med" len="med"/>
                      <a:tailEnd type="none" w="med" len="med"/>
                    </a:lnB>
                  </a:tcPr>
                </a:tc>
                <a:tc>
                  <a:txBody>
                    <a:bodyPr/>
                    <a:lstStyle/>
                    <a:p>
                      <a:pPr marL="6350" marR="31750" algn="just">
                        <a:lnSpc>
                          <a:spcPct val="107000"/>
                        </a:lnSpc>
                        <a:spcAft>
                          <a:spcPts val="1020"/>
                        </a:spcAft>
                      </a:pPr>
                      <a:r>
                        <a:rPr lang="en-ZA" sz="1000">
                          <a:effectLst/>
                          <a:latin typeface="Trebuchet MS" panose="020B0603020202020204" pitchFamily="34" charset="0"/>
                          <a:ea typeface="Trebuchet MS" panose="020B0603020202020204" pitchFamily="34" charset="0"/>
                          <a:cs typeface="Trebuchet MS" panose="020B0603020202020204" pitchFamily="34" charset="0"/>
                        </a:rPr>
                        <a:t> </a:t>
                      </a:r>
                      <a:endParaRPr lang="en-ZA" sz="900">
                        <a:effectLst/>
                        <a:latin typeface="Trebuchet MS" panose="020B0603020202020204" pitchFamily="34" charset="0"/>
                        <a:ea typeface="Trebuchet MS" panose="020B0603020202020204" pitchFamily="34" charset="0"/>
                        <a:cs typeface="Trebuchet MS" panose="020B0603020202020204" pitchFamily="34" charset="0"/>
                      </a:endParaRPr>
                    </a:p>
                  </a:txBody>
                  <a:tcPr marL="68580" marR="68580" marT="0" marB="0">
                    <a:lnL w="12700" cap="flat" cmpd="sng" algn="ctr">
                      <a:solidFill>
                        <a:srgbClr val="999999"/>
                      </a:solidFill>
                      <a:prstDash val="solid"/>
                      <a:round/>
                      <a:headEnd type="none" w="med" len="med"/>
                      <a:tailEnd type="none" w="med" len="med"/>
                    </a:lnL>
                    <a:lnR w="12700" cap="flat" cmpd="sng" algn="ctr">
                      <a:solidFill>
                        <a:srgbClr val="999999"/>
                      </a:solidFill>
                      <a:prstDash val="solid"/>
                      <a:round/>
                      <a:headEnd type="none" w="med" len="med"/>
                      <a:tailEnd type="none" w="med" len="med"/>
                    </a:lnR>
                    <a:lnT w="12700" cap="flat" cmpd="sng" algn="ctr">
                      <a:solidFill>
                        <a:srgbClr val="999999"/>
                      </a:solidFill>
                      <a:prstDash val="solid"/>
                      <a:round/>
                      <a:headEnd type="none" w="med" len="med"/>
                      <a:tailEnd type="none" w="med" len="med"/>
                    </a:lnT>
                    <a:lnB w="12700" cap="flat" cmpd="sng" algn="ctr">
                      <a:solidFill>
                        <a:srgbClr val="999999"/>
                      </a:solidFill>
                      <a:prstDash val="solid"/>
                      <a:round/>
                      <a:headEnd type="none" w="med" len="med"/>
                      <a:tailEnd type="none" w="med" len="med"/>
                    </a:lnB>
                  </a:tcPr>
                </a:tc>
                <a:tc>
                  <a:txBody>
                    <a:bodyPr/>
                    <a:lstStyle/>
                    <a:p>
                      <a:pPr marL="6350" marR="31750" algn="just">
                        <a:lnSpc>
                          <a:spcPct val="107000"/>
                        </a:lnSpc>
                        <a:spcAft>
                          <a:spcPts val="1020"/>
                        </a:spcAft>
                      </a:pPr>
                      <a:r>
                        <a:rPr lang="en-US" sz="900" dirty="0">
                          <a:latin typeface="Trebuchet MS" panose="020B0603020202020204" pitchFamily="34" charset="0"/>
                        </a:rPr>
                        <a:t>Written confirmation and proof of the bidder’s tax compliance status, if applicable Proof of your individual / company registration with the relevant authority’s sanctions that allows you to perform this type of work across the Greater China. Business license: administration of industry and commerce of every province or cities of China They must declare if the company / individual has ever been insolvent / bankrupt and legally prosecuted or imprisoned </a:t>
                      </a:r>
                      <a:endParaRPr lang="en-ZA" sz="900" dirty="0">
                        <a:effectLst/>
                        <a:latin typeface="Trebuchet MS" panose="020B0603020202020204" pitchFamily="34" charset="0"/>
                        <a:ea typeface="Trebuchet MS" panose="020B0603020202020204" pitchFamily="34" charset="0"/>
                        <a:cs typeface="Trebuchet MS" panose="020B0603020202020204" pitchFamily="34" charset="0"/>
                      </a:endParaRPr>
                    </a:p>
                  </a:txBody>
                  <a:tcPr marL="68580" marR="68580" marT="0" marB="0">
                    <a:lnL w="12700" cap="flat" cmpd="sng" algn="ctr">
                      <a:solidFill>
                        <a:srgbClr val="999999"/>
                      </a:solidFill>
                      <a:prstDash val="solid"/>
                      <a:round/>
                      <a:headEnd type="none" w="med" len="med"/>
                      <a:tailEnd type="none" w="med" len="med"/>
                    </a:lnL>
                    <a:lnR w="12700" cap="flat" cmpd="sng" algn="ctr">
                      <a:solidFill>
                        <a:srgbClr val="999999"/>
                      </a:solidFill>
                      <a:prstDash val="solid"/>
                      <a:round/>
                      <a:headEnd type="none" w="med" len="med"/>
                      <a:tailEnd type="none" w="med" len="med"/>
                    </a:lnR>
                    <a:lnT w="12700" cap="flat" cmpd="sng" algn="ctr">
                      <a:solidFill>
                        <a:srgbClr val="999999"/>
                      </a:solidFill>
                      <a:prstDash val="solid"/>
                      <a:round/>
                      <a:headEnd type="none" w="med" len="med"/>
                      <a:tailEnd type="none" w="med" len="med"/>
                    </a:lnT>
                    <a:lnB w="12700" cap="flat" cmpd="sng" algn="ctr">
                      <a:solidFill>
                        <a:srgbClr val="999999"/>
                      </a:solidFill>
                      <a:prstDash val="solid"/>
                      <a:round/>
                      <a:headEnd type="none" w="med" len="med"/>
                      <a:tailEnd type="none" w="med" len="med"/>
                    </a:lnB>
                  </a:tcPr>
                </a:tc>
                <a:extLst>
                  <a:ext uri="{0D108BD9-81ED-4DB2-BD59-A6C34878D82A}">
                    <a16:rowId xmlns:a16="http://schemas.microsoft.com/office/drawing/2014/main" val="3633179954"/>
                  </a:ext>
                </a:extLst>
              </a:tr>
              <a:tr h="516149">
                <a:tc>
                  <a:txBody>
                    <a:bodyPr/>
                    <a:lstStyle/>
                    <a:p>
                      <a:pPr marL="6350" marR="31750" algn="just">
                        <a:lnSpc>
                          <a:spcPct val="107000"/>
                        </a:lnSpc>
                        <a:spcAft>
                          <a:spcPts val="1020"/>
                        </a:spcAft>
                      </a:pPr>
                      <a:r>
                        <a:rPr lang="en-US" sz="1000">
                          <a:effectLst/>
                          <a:latin typeface="Trebuchet MS" panose="020B0603020202020204" pitchFamily="34" charset="0"/>
                          <a:ea typeface="Trebuchet MS" panose="020B0603020202020204" pitchFamily="34" charset="0"/>
                          <a:cs typeface="Trebuchet MS" panose="020B0603020202020204" pitchFamily="34" charset="0"/>
                        </a:rPr>
                        <a:t>Invitation SBD 1</a:t>
                      </a:r>
                      <a:endParaRPr lang="en-ZA" sz="900">
                        <a:effectLst/>
                        <a:latin typeface="Trebuchet MS" panose="020B0603020202020204" pitchFamily="34" charset="0"/>
                        <a:ea typeface="Trebuchet MS" panose="020B0603020202020204" pitchFamily="34" charset="0"/>
                        <a:cs typeface="Trebuchet MS" panose="020B0603020202020204" pitchFamily="34" charset="0"/>
                      </a:endParaRPr>
                    </a:p>
                  </a:txBody>
                  <a:tcPr marL="68580" marR="68580" marT="0" marB="0">
                    <a:lnL w="12700" cap="flat" cmpd="sng" algn="ctr">
                      <a:solidFill>
                        <a:srgbClr val="999999"/>
                      </a:solidFill>
                      <a:prstDash val="solid"/>
                      <a:round/>
                      <a:headEnd type="none" w="med" len="med"/>
                      <a:tailEnd type="none" w="med" len="med"/>
                    </a:lnL>
                    <a:lnR w="12700" cap="flat" cmpd="sng" algn="ctr">
                      <a:solidFill>
                        <a:srgbClr val="999999"/>
                      </a:solidFill>
                      <a:prstDash val="solid"/>
                      <a:round/>
                      <a:headEnd type="none" w="med" len="med"/>
                      <a:tailEnd type="none" w="med" len="med"/>
                    </a:lnR>
                    <a:lnT w="12700" cap="flat" cmpd="sng" algn="ctr">
                      <a:solidFill>
                        <a:srgbClr val="999999"/>
                      </a:solidFill>
                      <a:prstDash val="solid"/>
                      <a:round/>
                      <a:headEnd type="none" w="med" len="med"/>
                      <a:tailEnd type="none" w="med" len="med"/>
                    </a:lnT>
                    <a:lnB w="12700" cap="flat" cmpd="sng" algn="ctr">
                      <a:solidFill>
                        <a:srgbClr val="999999"/>
                      </a:solidFill>
                      <a:prstDash val="solid"/>
                      <a:round/>
                      <a:headEnd type="none" w="med" len="med"/>
                      <a:tailEnd type="none" w="med" len="med"/>
                    </a:lnB>
                  </a:tcPr>
                </a:tc>
                <a:tc>
                  <a:txBody>
                    <a:bodyPr/>
                    <a:lstStyle/>
                    <a:p>
                      <a:pPr marL="6350" marR="31750" algn="just">
                        <a:lnSpc>
                          <a:spcPct val="107000"/>
                        </a:lnSpc>
                        <a:spcAft>
                          <a:spcPts val="1020"/>
                        </a:spcAft>
                      </a:pPr>
                      <a:r>
                        <a:rPr lang="en-ZA" sz="1000">
                          <a:effectLst/>
                          <a:latin typeface="Trebuchet MS" panose="020B0603020202020204" pitchFamily="34" charset="0"/>
                          <a:ea typeface="Trebuchet MS" panose="020B0603020202020204" pitchFamily="34" charset="0"/>
                          <a:cs typeface="Trebuchet MS" panose="020B0603020202020204" pitchFamily="34" charset="0"/>
                        </a:rPr>
                        <a:t> </a:t>
                      </a:r>
                      <a:endParaRPr lang="en-ZA" sz="900">
                        <a:effectLst/>
                        <a:latin typeface="Trebuchet MS" panose="020B0603020202020204" pitchFamily="34" charset="0"/>
                        <a:ea typeface="Trebuchet MS" panose="020B0603020202020204" pitchFamily="34" charset="0"/>
                        <a:cs typeface="Trebuchet MS" panose="020B0603020202020204" pitchFamily="34" charset="0"/>
                      </a:endParaRPr>
                    </a:p>
                  </a:txBody>
                  <a:tcPr marL="68580" marR="68580" marT="0" marB="0">
                    <a:lnL w="12700" cap="flat" cmpd="sng" algn="ctr">
                      <a:solidFill>
                        <a:srgbClr val="999999"/>
                      </a:solidFill>
                      <a:prstDash val="solid"/>
                      <a:round/>
                      <a:headEnd type="none" w="med" len="med"/>
                      <a:tailEnd type="none" w="med" len="med"/>
                    </a:lnL>
                    <a:lnR w="12700" cap="flat" cmpd="sng" algn="ctr">
                      <a:solidFill>
                        <a:srgbClr val="999999"/>
                      </a:solidFill>
                      <a:prstDash val="solid"/>
                      <a:round/>
                      <a:headEnd type="none" w="med" len="med"/>
                      <a:tailEnd type="none" w="med" len="med"/>
                    </a:lnR>
                    <a:lnT w="12700" cap="flat" cmpd="sng" algn="ctr">
                      <a:solidFill>
                        <a:srgbClr val="999999"/>
                      </a:solidFill>
                      <a:prstDash val="solid"/>
                      <a:round/>
                      <a:headEnd type="none" w="med" len="med"/>
                      <a:tailEnd type="none" w="med" len="med"/>
                    </a:lnT>
                    <a:lnB w="12700" cap="flat" cmpd="sng" algn="ctr">
                      <a:solidFill>
                        <a:srgbClr val="999999"/>
                      </a:solidFill>
                      <a:prstDash val="solid"/>
                      <a:round/>
                      <a:headEnd type="none" w="med" len="med"/>
                      <a:tailEnd type="none" w="med" len="med"/>
                    </a:lnB>
                  </a:tcPr>
                </a:tc>
                <a:tc rowSpan="2">
                  <a:txBody>
                    <a:bodyPr/>
                    <a:lstStyle/>
                    <a:p>
                      <a:pPr marL="6350" marR="31750" algn="just">
                        <a:lnSpc>
                          <a:spcPct val="107000"/>
                        </a:lnSpc>
                        <a:spcAft>
                          <a:spcPts val="1020"/>
                        </a:spcAft>
                      </a:pPr>
                      <a:r>
                        <a:rPr lang="en-US" sz="900" dirty="0">
                          <a:latin typeface="Trebuchet MS" panose="020B0603020202020204" pitchFamily="34" charset="0"/>
                        </a:rPr>
                        <a:t>Complete and sign where applicable.</a:t>
                      </a:r>
                    </a:p>
                    <a:p>
                      <a:pPr marL="6350" marR="31750" algn="just">
                        <a:lnSpc>
                          <a:spcPct val="107000"/>
                        </a:lnSpc>
                        <a:spcAft>
                          <a:spcPts val="1020"/>
                        </a:spcAft>
                      </a:pPr>
                      <a:r>
                        <a:rPr lang="en-US" sz="900" dirty="0">
                          <a:latin typeface="Trebuchet MS" panose="020B0603020202020204" pitchFamily="34" charset="0"/>
                        </a:rPr>
                        <a:t>If the bidder is found to have missed signing off or duly completed the SBD, SAT may require, within two working days, after receiving email from sourcing specialist, a sign-off or duly completed of the SBD, and failure will result in the bid being disqualified.</a:t>
                      </a:r>
                      <a:endParaRPr lang="en-ZA" sz="900" dirty="0">
                        <a:effectLst/>
                        <a:latin typeface="Trebuchet MS" panose="020B0603020202020204" pitchFamily="34" charset="0"/>
                        <a:ea typeface="Trebuchet MS" panose="020B0603020202020204" pitchFamily="34" charset="0"/>
                        <a:cs typeface="Trebuchet MS" panose="020B0603020202020204" pitchFamily="34" charset="0"/>
                      </a:endParaRPr>
                    </a:p>
                  </a:txBody>
                  <a:tcPr marL="68580" marR="68580" marT="0" marB="0">
                    <a:lnL w="12700" cap="flat" cmpd="sng" algn="ctr">
                      <a:solidFill>
                        <a:srgbClr val="999999"/>
                      </a:solidFill>
                      <a:prstDash val="solid"/>
                      <a:round/>
                      <a:headEnd type="none" w="med" len="med"/>
                      <a:tailEnd type="none" w="med" len="med"/>
                    </a:lnL>
                    <a:lnR w="12700" cap="flat" cmpd="sng" algn="ctr">
                      <a:solidFill>
                        <a:srgbClr val="999999"/>
                      </a:solidFill>
                      <a:prstDash val="solid"/>
                      <a:round/>
                      <a:headEnd type="none" w="med" len="med"/>
                      <a:tailEnd type="none" w="med" len="med"/>
                    </a:lnR>
                    <a:lnT w="12700" cap="flat" cmpd="sng" algn="ctr">
                      <a:solidFill>
                        <a:srgbClr val="999999"/>
                      </a:solidFill>
                      <a:prstDash val="solid"/>
                      <a:round/>
                      <a:headEnd type="none" w="med" len="med"/>
                      <a:tailEnd type="none" w="med" len="med"/>
                    </a:lnT>
                    <a:lnB w="12700" cap="flat" cmpd="sng" algn="ctr">
                      <a:solidFill>
                        <a:srgbClr val="999999"/>
                      </a:solidFill>
                      <a:prstDash val="solid"/>
                      <a:round/>
                      <a:headEnd type="none" w="med" len="med"/>
                      <a:tailEnd type="none" w="med" len="med"/>
                    </a:lnB>
                  </a:tcPr>
                </a:tc>
                <a:extLst>
                  <a:ext uri="{0D108BD9-81ED-4DB2-BD59-A6C34878D82A}">
                    <a16:rowId xmlns:a16="http://schemas.microsoft.com/office/drawing/2014/main" val="2805936498"/>
                  </a:ext>
                </a:extLst>
              </a:tr>
              <a:tr h="580336">
                <a:tc>
                  <a:txBody>
                    <a:bodyPr/>
                    <a:lstStyle/>
                    <a:p>
                      <a:pPr marL="6350" marR="31750" algn="just">
                        <a:lnSpc>
                          <a:spcPct val="107000"/>
                        </a:lnSpc>
                        <a:spcAft>
                          <a:spcPts val="1020"/>
                        </a:spcAft>
                      </a:pPr>
                      <a:r>
                        <a:rPr lang="en-US" sz="900" dirty="0"/>
                        <a:t>Annexure E-Declaration of Interest – SBD 4)</a:t>
                      </a:r>
                      <a:endParaRPr lang="en-ZA" sz="900" dirty="0">
                        <a:effectLst/>
                        <a:latin typeface="Trebuchet MS" panose="020B0603020202020204" pitchFamily="34" charset="0"/>
                        <a:ea typeface="Trebuchet MS" panose="020B0603020202020204" pitchFamily="34" charset="0"/>
                        <a:cs typeface="Trebuchet MS" panose="020B0603020202020204" pitchFamily="34" charset="0"/>
                      </a:endParaRPr>
                    </a:p>
                  </a:txBody>
                  <a:tcPr marL="68580" marR="68580" marT="0" marB="0">
                    <a:lnL w="12700" cap="flat" cmpd="sng" algn="ctr">
                      <a:solidFill>
                        <a:srgbClr val="999999"/>
                      </a:solidFill>
                      <a:prstDash val="solid"/>
                      <a:round/>
                      <a:headEnd type="none" w="med" len="med"/>
                      <a:tailEnd type="none" w="med" len="med"/>
                    </a:lnL>
                    <a:lnR w="12700" cap="flat" cmpd="sng" algn="ctr">
                      <a:solidFill>
                        <a:srgbClr val="999999"/>
                      </a:solidFill>
                      <a:prstDash val="solid"/>
                      <a:round/>
                      <a:headEnd type="none" w="med" len="med"/>
                      <a:tailEnd type="none" w="med" len="med"/>
                    </a:lnR>
                    <a:lnT w="12700" cap="flat" cmpd="sng" algn="ctr">
                      <a:solidFill>
                        <a:srgbClr val="999999"/>
                      </a:solidFill>
                      <a:prstDash val="solid"/>
                      <a:round/>
                      <a:headEnd type="none" w="med" len="med"/>
                      <a:tailEnd type="none" w="med" len="med"/>
                    </a:lnT>
                    <a:lnB w="12700" cap="flat" cmpd="sng" algn="ctr">
                      <a:solidFill>
                        <a:srgbClr val="999999"/>
                      </a:solidFill>
                      <a:prstDash val="solid"/>
                      <a:round/>
                      <a:headEnd type="none" w="med" len="med"/>
                      <a:tailEnd type="none" w="med" len="med"/>
                    </a:lnB>
                  </a:tcPr>
                </a:tc>
                <a:tc>
                  <a:txBody>
                    <a:bodyPr/>
                    <a:lstStyle/>
                    <a:p>
                      <a:pPr marL="6350" marR="31750" algn="just">
                        <a:lnSpc>
                          <a:spcPct val="107000"/>
                        </a:lnSpc>
                        <a:spcAft>
                          <a:spcPts val="1020"/>
                        </a:spcAft>
                      </a:pPr>
                      <a:r>
                        <a:rPr lang="en-ZA" sz="1000" dirty="0">
                          <a:effectLst/>
                          <a:latin typeface="Trebuchet MS" panose="020B0603020202020204" pitchFamily="34" charset="0"/>
                          <a:ea typeface="Trebuchet MS" panose="020B0603020202020204" pitchFamily="34" charset="0"/>
                          <a:cs typeface="Trebuchet MS" panose="020B0603020202020204" pitchFamily="34" charset="0"/>
                        </a:rPr>
                        <a:t> </a:t>
                      </a:r>
                      <a:endParaRPr lang="en-ZA" sz="900" dirty="0">
                        <a:effectLst/>
                        <a:latin typeface="Trebuchet MS" panose="020B0603020202020204" pitchFamily="34" charset="0"/>
                        <a:ea typeface="Trebuchet MS" panose="020B0603020202020204" pitchFamily="34" charset="0"/>
                        <a:cs typeface="Trebuchet MS" panose="020B0603020202020204" pitchFamily="34" charset="0"/>
                      </a:endParaRPr>
                    </a:p>
                  </a:txBody>
                  <a:tcPr marL="68580" marR="68580" marT="0" marB="0">
                    <a:lnL w="12700" cap="flat" cmpd="sng" algn="ctr">
                      <a:solidFill>
                        <a:srgbClr val="999999"/>
                      </a:solidFill>
                      <a:prstDash val="solid"/>
                      <a:round/>
                      <a:headEnd type="none" w="med" len="med"/>
                      <a:tailEnd type="none" w="med" len="med"/>
                    </a:lnL>
                    <a:lnR w="12700" cap="flat" cmpd="sng" algn="ctr">
                      <a:solidFill>
                        <a:srgbClr val="999999"/>
                      </a:solidFill>
                      <a:prstDash val="solid"/>
                      <a:round/>
                      <a:headEnd type="none" w="med" len="med"/>
                      <a:tailEnd type="none" w="med" len="med"/>
                    </a:lnR>
                    <a:lnT w="12700" cap="flat" cmpd="sng" algn="ctr">
                      <a:solidFill>
                        <a:srgbClr val="999999"/>
                      </a:solidFill>
                      <a:prstDash val="solid"/>
                      <a:round/>
                      <a:headEnd type="none" w="med" len="med"/>
                      <a:tailEnd type="none" w="med" len="med"/>
                    </a:lnT>
                    <a:lnB w="12700" cap="flat" cmpd="sng" algn="ctr">
                      <a:solidFill>
                        <a:srgbClr val="999999"/>
                      </a:solidFill>
                      <a:prstDash val="solid"/>
                      <a:round/>
                      <a:headEnd type="none" w="med" len="med"/>
                      <a:tailEnd type="none" w="med" len="med"/>
                    </a:lnB>
                  </a:tcPr>
                </a:tc>
                <a:tc vMerge="1">
                  <a:txBody>
                    <a:bodyPr/>
                    <a:lstStyle/>
                    <a:p>
                      <a:pPr marL="6350" marR="31750" algn="just">
                        <a:lnSpc>
                          <a:spcPct val="107000"/>
                        </a:lnSpc>
                        <a:spcAft>
                          <a:spcPts val="1020"/>
                        </a:spcAft>
                      </a:pPr>
                      <a:endParaRPr lang="en-ZA" sz="900" dirty="0">
                        <a:effectLst/>
                        <a:latin typeface="Trebuchet MS" panose="020B0603020202020204" pitchFamily="34" charset="0"/>
                        <a:ea typeface="Trebuchet MS" panose="020B0603020202020204" pitchFamily="34" charset="0"/>
                        <a:cs typeface="Trebuchet MS" panose="020B0603020202020204" pitchFamily="34" charset="0"/>
                      </a:endParaRPr>
                    </a:p>
                  </a:txBody>
                  <a:tcPr marL="68580" marR="68580" marT="0" marB="0">
                    <a:lnL w="12700" cap="flat" cmpd="sng" algn="ctr">
                      <a:solidFill>
                        <a:srgbClr val="999999"/>
                      </a:solidFill>
                      <a:prstDash val="solid"/>
                      <a:round/>
                      <a:headEnd type="none" w="med" len="med"/>
                      <a:tailEnd type="none" w="med" len="med"/>
                    </a:lnL>
                    <a:lnR w="12700" cap="flat" cmpd="sng" algn="ctr">
                      <a:solidFill>
                        <a:srgbClr val="999999"/>
                      </a:solidFill>
                      <a:prstDash val="solid"/>
                      <a:round/>
                      <a:headEnd type="none" w="med" len="med"/>
                      <a:tailEnd type="none" w="med" len="med"/>
                    </a:lnR>
                    <a:lnT w="12700" cap="flat" cmpd="sng" algn="ctr">
                      <a:solidFill>
                        <a:srgbClr val="999999"/>
                      </a:solidFill>
                      <a:prstDash val="solid"/>
                      <a:round/>
                      <a:headEnd type="none" w="med" len="med"/>
                      <a:tailEnd type="none" w="med" len="med"/>
                    </a:lnT>
                    <a:lnB w="12700" cap="flat" cmpd="sng" algn="ctr">
                      <a:solidFill>
                        <a:srgbClr val="999999"/>
                      </a:solidFill>
                      <a:prstDash val="solid"/>
                      <a:round/>
                      <a:headEnd type="none" w="med" len="med"/>
                      <a:tailEnd type="none" w="med" len="med"/>
                    </a:lnB>
                  </a:tcPr>
                </a:tc>
                <a:extLst>
                  <a:ext uri="{0D108BD9-81ED-4DB2-BD59-A6C34878D82A}">
                    <a16:rowId xmlns:a16="http://schemas.microsoft.com/office/drawing/2014/main" val="2840253663"/>
                  </a:ext>
                </a:extLst>
              </a:tr>
              <a:tr h="516149">
                <a:tc gridSpan="3">
                  <a:txBody>
                    <a:bodyPr/>
                    <a:lstStyle/>
                    <a:p>
                      <a:pPr marL="6350" marR="31750" algn="just">
                        <a:lnSpc>
                          <a:spcPct val="107000"/>
                        </a:lnSpc>
                        <a:spcAft>
                          <a:spcPts val="1020"/>
                        </a:spcAft>
                      </a:pPr>
                      <a:r>
                        <a:rPr lang="en-ZA" sz="1000" dirty="0">
                          <a:effectLst/>
                          <a:latin typeface="Trebuchet MS" panose="020B0603020202020204" pitchFamily="34" charset="0"/>
                        </a:rPr>
                        <a:t> Mandatory Requirements</a:t>
                      </a:r>
                      <a:endParaRPr lang="en-ZA" sz="900" dirty="0">
                        <a:effectLst/>
                        <a:latin typeface="Trebuchet MS" panose="020B0603020202020204" pitchFamily="34" charset="0"/>
                      </a:endParaRPr>
                    </a:p>
                  </a:txBody>
                  <a:tcPr marL="68580" marR="68580" marT="0" marB="0">
                    <a:lnL w="12700" cap="flat" cmpd="sng" algn="ctr">
                      <a:solidFill>
                        <a:srgbClr val="999999"/>
                      </a:solidFill>
                      <a:prstDash val="solid"/>
                      <a:round/>
                      <a:headEnd type="none" w="med" len="med"/>
                      <a:tailEnd type="none" w="med" len="med"/>
                    </a:lnL>
                    <a:lnR w="12700" cap="flat" cmpd="sng" algn="ctr">
                      <a:solidFill>
                        <a:srgbClr val="999999"/>
                      </a:solidFill>
                      <a:prstDash val="solid"/>
                      <a:round/>
                      <a:headEnd type="none" w="med" len="med"/>
                      <a:tailEnd type="none" w="med" len="med"/>
                    </a:lnR>
                    <a:lnT w="12700" cap="flat" cmpd="sng" algn="ctr">
                      <a:solidFill>
                        <a:srgbClr val="999999"/>
                      </a:solidFill>
                      <a:prstDash val="solid"/>
                      <a:round/>
                      <a:headEnd type="none" w="med" len="med"/>
                      <a:tailEnd type="none" w="med" len="med"/>
                    </a:lnT>
                    <a:lnB w="12700" cap="flat" cmpd="sng" algn="ctr">
                      <a:solidFill>
                        <a:srgbClr val="999999"/>
                      </a:solidFill>
                      <a:prstDash val="solid"/>
                      <a:round/>
                      <a:headEnd type="none" w="med" len="med"/>
                      <a:tailEnd type="none" w="med" len="med"/>
                    </a:lnB>
                  </a:tcPr>
                </a:tc>
                <a:tc hMerge="1">
                  <a:txBody>
                    <a:bodyPr/>
                    <a:lstStyle/>
                    <a:p>
                      <a:endParaRPr/>
                    </a:p>
                  </a:txBody>
                  <a:tcPr marL="68580" marR="68580" marT="0" marB="0">
                    <a:lnL w="12700" cap="flat" cmpd="sng" algn="ctr">
                      <a:solidFill>
                        <a:srgbClr val="999999"/>
                      </a:solidFill>
                      <a:prstDash val="solid"/>
                      <a:round/>
                      <a:headEnd type="none" w="med" len="med"/>
                      <a:tailEnd type="none" w="med" len="med"/>
                    </a:lnL>
                    <a:lnR w="12700" cap="flat" cmpd="sng" algn="ctr">
                      <a:solidFill>
                        <a:srgbClr val="999999"/>
                      </a:solidFill>
                      <a:prstDash val="solid"/>
                      <a:round/>
                      <a:headEnd type="none" w="med" len="med"/>
                      <a:tailEnd type="none" w="med" len="med"/>
                    </a:lnR>
                    <a:lnT w="12700" cap="flat" cmpd="sng" algn="ctr">
                      <a:solidFill>
                        <a:srgbClr val="999999"/>
                      </a:solidFill>
                      <a:prstDash val="solid"/>
                      <a:round/>
                      <a:headEnd type="none" w="med" len="med"/>
                      <a:tailEnd type="none" w="med" len="med"/>
                    </a:lnT>
                    <a:lnB w="12700" cap="flat" cmpd="sng" algn="ctr">
                      <a:solidFill>
                        <a:srgbClr val="999999"/>
                      </a:solidFill>
                      <a:prstDash val="solid"/>
                      <a:round/>
                      <a:headEnd type="none" w="med" len="med"/>
                      <a:tailEnd type="none" w="med" len="med"/>
                    </a:lnB>
                  </a:tcPr>
                </a:tc>
                <a:tc hMerge="1">
                  <a:txBody>
                    <a:bodyPr/>
                    <a:lstStyle/>
                    <a:p>
                      <a:pPr marL="6350" marR="31750" algn="just">
                        <a:lnSpc>
                          <a:spcPct val="107000"/>
                        </a:lnSpc>
                        <a:spcAft>
                          <a:spcPts val="1020"/>
                        </a:spcAft>
                      </a:pPr>
                      <a:endParaRPr lang="en-ZA" sz="900" dirty="0">
                        <a:effectLst/>
                        <a:latin typeface="Trebuchet MS" panose="020B0603020202020204" pitchFamily="34" charset="0"/>
                        <a:ea typeface="Trebuchet MS" panose="020B0603020202020204" pitchFamily="34" charset="0"/>
                        <a:cs typeface="Trebuchet MS" panose="020B0603020202020204" pitchFamily="34" charset="0"/>
                      </a:endParaRPr>
                    </a:p>
                  </a:txBody>
                  <a:tcPr marL="68580" marR="68580" marT="0" marB="0">
                    <a:lnL w="12700" cap="flat" cmpd="sng" algn="ctr">
                      <a:solidFill>
                        <a:srgbClr val="999999"/>
                      </a:solidFill>
                      <a:prstDash val="solid"/>
                      <a:round/>
                      <a:headEnd type="none" w="med" len="med"/>
                      <a:tailEnd type="none" w="med" len="med"/>
                    </a:lnL>
                    <a:lnR w="12700" cap="flat" cmpd="sng" algn="ctr">
                      <a:solidFill>
                        <a:srgbClr val="999999"/>
                      </a:solidFill>
                      <a:prstDash val="solid"/>
                      <a:round/>
                      <a:headEnd type="none" w="med" len="med"/>
                      <a:tailEnd type="none" w="med" len="med"/>
                    </a:lnR>
                    <a:lnT w="12700" cap="flat" cmpd="sng" algn="ctr">
                      <a:solidFill>
                        <a:srgbClr val="999999"/>
                      </a:solidFill>
                      <a:prstDash val="solid"/>
                      <a:round/>
                      <a:headEnd type="none" w="med" len="med"/>
                      <a:tailEnd type="none" w="med" len="med"/>
                    </a:lnT>
                    <a:lnB w="12700" cap="flat" cmpd="sng" algn="ctr">
                      <a:solidFill>
                        <a:srgbClr val="999999"/>
                      </a:solidFill>
                      <a:prstDash val="solid"/>
                      <a:round/>
                      <a:headEnd type="none" w="med" len="med"/>
                      <a:tailEnd type="none" w="med" len="med"/>
                    </a:lnB>
                  </a:tcPr>
                </a:tc>
                <a:extLst>
                  <a:ext uri="{0D108BD9-81ED-4DB2-BD59-A6C34878D82A}">
                    <a16:rowId xmlns:a16="http://schemas.microsoft.com/office/drawing/2014/main" val="3914273194"/>
                  </a:ext>
                </a:extLst>
              </a:tr>
            </a:tbl>
          </a:graphicData>
        </a:graphic>
      </p:graphicFrame>
      <p:graphicFrame>
        <p:nvGraphicFramePr>
          <p:cNvPr id="3" name="Table 2">
            <a:extLst>
              <a:ext uri="{FF2B5EF4-FFF2-40B4-BE49-F238E27FC236}">
                <a16:creationId xmlns:a16="http://schemas.microsoft.com/office/drawing/2014/main" id="{7E5C4305-902E-9481-1B47-153E61CD9287}"/>
              </a:ext>
            </a:extLst>
          </p:cNvPr>
          <p:cNvGraphicFramePr>
            <a:graphicFrameLocks noGrp="1"/>
          </p:cNvGraphicFramePr>
          <p:nvPr>
            <p:extLst>
              <p:ext uri="{D42A27DB-BD31-4B8C-83A1-F6EECF244321}">
                <p14:modId xmlns:p14="http://schemas.microsoft.com/office/powerpoint/2010/main" val="1319472175"/>
              </p:ext>
            </p:extLst>
          </p:nvPr>
        </p:nvGraphicFramePr>
        <p:xfrm>
          <a:off x="2718510" y="3695767"/>
          <a:ext cx="6204262" cy="858982"/>
        </p:xfrm>
        <a:graphic>
          <a:graphicData uri="http://schemas.openxmlformats.org/drawingml/2006/table">
            <a:tbl>
              <a:tblPr/>
              <a:tblGrid>
                <a:gridCol w="1846563">
                  <a:extLst>
                    <a:ext uri="{9D8B030D-6E8A-4147-A177-3AD203B41FA5}">
                      <a16:colId xmlns:a16="http://schemas.microsoft.com/office/drawing/2014/main" val="1739482712"/>
                    </a:ext>
                  </a:extLst>
                </a:gridCol>
                <a:gridCol w="574963">
                  <a:extLst>
                    <a:ext uri="{9D8B030D-6E8A-4147-A177-3AD203B41FA5}">
                      <a16:colId xmlns:a16="http://schemas.microsoft.com/office/drawing/2014/main" val="3649290612"/>
                    </a:ext>
                  </a:extLst>
                </a:gridCol>
                <a:gridCol w="3782736">
                  <a:extLst>
                    <a:ext uri="{9D8B030D-6E8A-4147-A177-3AD203B41FA5}">
                      <a16:colId xmlns:a16="http://schemas.microsoft.com/office/drawing/2014/main" val="777501059"/>
                    </a:ext>
                  </a:extLst>
                </a:gridCol>
              </a:tblGrid>
              <a:tr h="858982">
                <a:tc>
                  <a:txBody>
                    <a:bodyPr/>
                    <a:lstStyle/>
                    <a:p>
                      <a:pPr marL="6350" marR="31750" algn="just">
                        <a:lnSpc>
                          <a:spcPct val="115000"/>
                        </a:lnSpc>
                        <a:spcAft>
                          <a:spcPts val="1020"/>
                        </a:spcAft>
                      </a:pPr>
                      <a:r>
                        <a:rPr lang="en-US" sz="900" dirty="0"/>
                        <a:t>Proof of Joint-venture, consortium, or sub-contracting agreement if applicable.</a:t>
                      </a:r>
                      <a:endParaRPr lang="en-ZA" sz="900" dirty="0">
                        <a:effectLst/>
                        <a:latin typeface="Trebuchet MS" panose="020B0603020202020204" pitchFamily="34" charset="0"/>
                        <a:ea typeface="Trebuchet MS" panose="020B0603020202020204" pitchFamily="34" charset="0"/>
                        <a:cs typeface="Trebuchet MS" panose="020B0603020202020204" pitchFamily="34" charset="0"/>
                      </a:endParaRPr>
                    </a:p>
                  </a:txBody>
                  <a:tcPr marL="68580" marR="68580" marT="0" marB="0">
                    <a:lnL w="12700" cap="flat" cmpd="sng" algn="ctr">
                      <a:solidFill>
                        <a:srgbClr val="999999"/>
                      </a:solidFill>
                      <a:prstDash val="solid"/>
                      <a:round/>
                      <a:headEnd type="none" w="med" len="med"/>
                      <a:tailEnd type="none" w="med" len="med"/>
                    </a:lnL>
                    <a:lnR w="12700" cap="flat" cmpd="sng" algn="ctr">
                      <a:solidFill>
                        <a:srgbClr val="999999"/>
                      </a:solidFill>
                      <a:prstDash val="solid"/>
                      <a:round/>
                      <a:headEnd type="none" w="med" len="med"/>
                      <a:tailEnd type="none" w="med" len="med"/>
                    </a:lnR>
                    <a:lnT w="12700" cap="flat" cmpd="sng" algn="ctr">
                      <a:solidFill>
                        <a:srgbClr val="999999"/>
                      </a:solidFill>
                      <a:prstDash val="solid"/>
                      <a:round/>
                      <a:headEnd type="none" w="med" len="med"/>
                      <a:tailEnd type="none" w="med" len="med"/>
                    </a:lnT>
                    <a:lnB w="12700" cap="flat" cmpd="sng" algn="ctr">
                      <a:solidFill>
                        <a:srgbClr val="999999"/>
                      </a:solidFill>
                      <a:prstDash val="solid"/>
                      <a:round/>
                      <a:headEnd type="none" w="med" len="med"/>
                      <a:tailEnd type="none" w="med" len="med"/>
                    </a:lnB>
                    <a:noFill/>
                  </a:tcPr>
                </a:tc>
                <a:tc>
                  <a:txBody>
                    <a:bodyPr/>
                    <a:lstStyle/>
                    <a:p>
                      <a:pPr marL="6350" marR="31750" algn="just">
                        <a:lnSpc>
                          <a:spcPct val="115000"/>
                        </a:lnSpc>
                        <a:spcAft>
                          <a:spcPts val="1020"/>
                        </a:spcAft>
                      </a:pPr>
                      <a:r>
                        <a:rPr lang="en-ZA" sz="900" dirty="0">
                          <a:effectLst/>
                          <a:latin typeface="Trebuchet MS" panose="020B0603020202020204" pitchFamily="34" charset="0"/>
                          <a:ea typeface="Trebuchet MS" panose="020B0603020202020204" pitchFamily="34" charset="0"/>
                          <a:cs typeface="Trebuchet MS" panose="020B0603020202020204" pitchFamily="34" charset="0"/>
                        </a:rPr>
                        <a:t> </a:t>
                      </a:r>
                    </a:p>
                  </a:txBody>
                  <a:tcPr marL="68580" marR="68580" marT="0" marB="0">
                    <a:lnL w="12700" cap="flat" cmpd="sng" algn="ctr">
                      <a:solidFill>
                        <a:srgbClr val="999999"/>
                      </a:solidFill>
                      <a:prstDash val="solid"/>
                      <a:round/>
                      <a:headEnd type="none" w="med" len="med"/>
                      <a:tailEnd type="none" w="med" len="med"/>
                    </a:lnL>
                    <a:lnR w="12700" cap="flat" cmpd="sng" algn="ctr">
                      <a:solidFill>
                        <a:srgbClr val="999999"/>
                      </a:solidFill>
                      <a:prstDash val="solid"/>
                      <a:round/>
                      <a:headEnd type="none" w="med" len="med"/>
                      <a:tailEnd type="none" w="med" len="med"/>
                    </a:lnR>
                    <a:lnT w="12700" cap="flat" cmpd="sng" algn="ctr">
                      <a:solidFill>
                        <a:srgbClr val="999999"/>
                      </a:solidFill>
                      <a:prstDash val="solid"/>
                      <a:round/>
                      <a:headEnd type="none" w="med" len="med"/>
                      <a:tailEnd type="none" w="med" len="med"/>
                    </a:lnT>
                    <a:lnB w="12700" cap="flat" cmpd="sng" algn="ctr">
                      <a:solidFill>
                        <a:srgbClr val="999999"/>
                      </a:solidFill>
                      <a:prstDash val="solid"/>
                      <a:round/>
                      <a:headEnd type="none" w="med" len="med"/>
                      <a:tailEnd type="none" w="med" len="med"/>
                    </a:lnB>
                    <a:noFill/>
                  </a:tcPr>
                </a:tc>
                <a:tc>
                  <a:txBody>
                    <a:bodyPr/>
                    <a:lstStyle/>
                    <a:p>
                      <a:pPr marL="6350" marR="31750" algn="just">
                        <a:lnSpc>
                          <a:spcPct val="115000"/>
                        </a:lnSpc>
                        <a:spcAft>
                          <a:spcPts val="1020"/>
                        </a:spcAft>
                      </a:pPr>
                      <a:r>
                        <a:rPr lang="en-US" sz="900" dirty="0"/>
                        <a:t>The written undertaking of the Joint venture, consortium commitment between the main bidder and partner(s)/subcontractor(s) (if applicable). Failure to submit is disqualifications</a:t>
                      </a:r>
                      <a:endParaRPr lang="en-ZA" sz="900" dirty="0">
                        <a:effectLst/>
                        <a:latin typeface="Trebuchet MS" panose="020B0603020202020204" pitchFamily="34" charset="0"/>
                        <a:ea typeface="Trebuchet MS" panose="020B0603020202020204" pitchFamily="34" charset="0"/>
                        <a:cs typeface="Trebuchet MS" panose="020B0603020202020204" pitchFamily="34" charset="0"/>
                      </a:endParaRPr>
                    </a:p>
                  </a:txBody>
                  <a:tcPr marL="68580" marR="68580" marT="0" marB="0">
                    <a:lnL w="12700" cap="flat" cmpd="sng" algn="ctr">
                      <a:solidFill>
                        <a:srgbClr val="999999"/>
                      </a:solidFill>
                      <a:prstDash val="solid"/>
                      <a:round/>
                      <a:headEnd type="none" w="med" len="med"/>
                      <a:tailEnd type="none" w="med" len="med"/>
                    </a:lnL>
                    <a:lnR w="12700" cap="flat" cmpd="sng" algn="ctr">
                      <a:solidFill>
                        <a:srgbClr val="999999"/>
                      </a:solidFill>
                      <a:prstDash val="solid"/>
                      <a:round/>
                      <a:headEnd type="none" w="med" len="med"/>
                      <a:tailEnd type="none" w="med" len="med"/>
                    </a:lnR>
                    <a:lnT w="12700" cap="flat" cmpd="sng" algn="ctr">
                      <a:solidFill>
                        <a:srgbClr val="999999"/>
                      </a:solidFill>
                      <a:prstDash val="solid"/>
                      <a:round/>
                      <a:headEnd type="none" w="med" len="med"/>
                      <a:tailEnd type="none" w="med" len="med"/>
                    </a:lnT>
                    <a:lnB w="12700" cap="flat" cmpd="sng" algn="ctr">
                      <a:solidFill>
                        <a:srgbClr val="999999"/>
                      </a:solidFill>
                      <a:prstDash val="solid"/>
                      <a:round/>
                      <a:headEnd type="none" w="med" len="med"/>
                      <a:tailEnd type="none" w="med" len="med"/>
                    </a:lnB>
                    <a:noFill/>
                  </a:tcPr>
                </a:tc>
                <a:extLst>
                  <a:ext uri="{0D108BD9-81ED-4DB2-BD59-A6C34878D82A}">
                    <a16:rowId xmlns:a16="http://schemas.microsoft.com/office/drawing/2014/main" val="3056548641"/>
                  </a:ext>
                </a:extLst>
              </a:tr>
            </a:tbl>
          </a:graphicData>
        </a:graphic>
      </p:graphicFrame>
    </p:spTree>
    <p:extLst>
      <p:ext uri="{BB962C8B-B14F-4D97-AF65-F5344CB8AC3E}">
        <p14:creationId xmlns:p14="http://schemas.microsoft.com/office/powerpoint/2010/main" val="55259366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3ACA27-479D-406D-AF26-AFC13E4274B7}"/>
              </a:ext>
            </a:extLst>
          </p:cNvPr>
          <p:cNvSpPr>
            <a:spLocks noGrp="1"/>
          </p:cNvSpPr>
          <p:nvPr>
            <p:ph type="title"/>
          </p:nvPr>
        </p:nvSpPr>
        <p:spPr>
          <a:xfrm>
            <a:off x="119842" y="19936"/>
            <a:ext cx="2064265" cy="2031956"/>
          </a:xfrm>
          <a:prstGeom prst="ellipse">
            <a:avLst/>
          </a:prstGeom>
          <a:solidFill>
            <a:srgbClr val="262626"/>
          </a:solidFill>
          <a:ln w="174625" cmpd="thinThick">
            <a:solidFill>
              <a:srgbClr val="262626"/>
            </a:solidFill>
          </a:ln>
        </p:spPr>
        <p:txBody>
          <a:bodyPr anchor="ctr">
            <a:normAutofit/>
          </a:bodyPr>
          <a:lstStyle/>
          <a:p>
            <a:pPr marL="6350" marR="31750" algn="ctr">
              <a:spcAft>
                <a:spcPts val="0"/>
              </a:spcAft>
            </a:pPr>
            <a:r>
              <a:rPr lang="en-US" sz="1100" dirty="0">
                <a:solidFill>
                  <a:srgbClr val="FFFFFF"/>
                </a:solidFill>
                <a:latin typeface="Trebuchet MS" panose="020B0603020202020204" pitchFamily="34" charset="0"/>
              </a:rPr>
              <a:t>Phase 2: </a:t>
            </a:r>
            <a:br>
              <a:rPr lang="en-US" sz="1100" dirty="0">
                <a:solidFill>
                  <a:srgbClr val="FFFFFF"/>
                </a:solidFill>
                <a:latin typeface="Trebuchet MS" panose="020B0603020202020204" pitchFamily="34" charset="0"/>
              </a:rPr>
            </a:br>
            <a:r>
              <a:rPr lang="en-US" sz="1100" dirty="0">
                <a:solidFill>
                  <a:srgbClr val="FFFFFF"/>
                </a:solidFill>
                <a:latin typeface="Trebuchet MS" panose="020B0603020202020204" pitchFamily="34" charset="0"/>
              </a:rPr>
              <a:t>Technical Evaluation Criteria </a:t>
            </a:r>
            <a:endParaRPr lang="en-ZA" sz="1100" dirty="0">
              <a:solidFill>
                <a:srgbClr val="FFFFFF"/>
              </a:solidFill>
              <a:latin typeface="Trebuchet MS" panose="020B0603020202020204" pitchFamily="34" charset="0"/>
            </a:endParaRPr>
          </a:p>
        </p:txBody>
      </p:sp>
      <p:sp>
        <p:nvSpPr>
          <p:cNvPr id="7" name="TextBox 6">
            <a:extLst>
              <a:ext uri="{FF2B5EF4-FFF2-40B4-BE49-F238E27FC236}">
                <a16:creationId xmlns:a16="http://schemas.microsoft.com/office/drawing/2014/main" id="{F16175F9-B97D-0961-9B35-D869E24461C4}"/>
              </a:ext>
            </a:extLst>
          </p:cNvPr>
          <p:cNvSpPr txBox="1"/>
          <p:nvPr/>
        </p:nvSpPr>
        <p:spPr>
          <a:xfrm>
            <a:off x="2706329" y="784599"/>
            <a:ext cx="5656005" cy="3382016"/>
          </a:xfrm>
          <a:prstGeom prst="rect">
            <a:avLst/>
          </a:prstGeom>
          <a:noFill/>
        </p:spPr>
        <p:txBody>
          <a:bodyPr wrap="square">
            <a:spAutoFit/>
          </a:bodyPr>
          <a:lstStyle/>
          <a:p>
            <a:pPr marL="6350" marR="31750" algn="just">
              <a:lnSpc>
                <a:spcPct val="115000"/>
              </a:lnSpc>
              <a:spcAft>
                <a:spcPts val="1020"/>
              </a:spcAft>
            </a:pPr>
            <a:r>
              <a:rPr lang="en-ZA" sz="900" b="1" dirty="0">
                <a:effectLst/>
                <a:latin typeface="Trebuchet MS" panose="020B0603020202020204" pitchFamily="34" charset="0"/>
                <a:ea typeface="Trebuchet MS" panose="020B0603020202020204" pitchFamily="34" charset="0"/>
                <a:cs typeface="Trebuchet MS" panose="020B0603020202020204" pitchFamily="34" charset="0"/>
              </a:rPr>
              <a:t>Phase 2: Desktop Technical Evaluation = Weighting out of 100 basis points </a:t>
            </a:r>
          </a:p>
          <a:p>
            <a:pPr marL="6350" marR="31750" algn="just">
              <a:lnSpc>
                <a:spcPct val="115000"/>
              </a:lnSpc>
              <a:spcAft>
                <a:spcPts val="1020"/>
              </a:spcAft>
            </a:pPr>
            <a:r>
              <a:rPr lang="en-US" sz="900" dirty="0">
                <a:latin typeface="Trebuchet MS" panose="020B0603020202020204" pitchFamily="34" charset="0"/>
              </a:rPr>
              <a:t>Phase 2: Technical Evaluation Criteria = Weighting out of 100 points All bidders are required to respond to the technical evaluation criteria scorecard and provide information/portfolio of evidence that they unconditionally hold the available capacity, ability, experience, and qualified staff to provide the requisite business requirements to South African Tourism under this tender.</a:t>
            </a:r>
          </a:p>
          <a:p>
            <a:pPr marL="6350" marR="31750" algn="just">
              <a:lnSpc>
                <a:spcPct val="115000"/>
              </a:lnSpc>
              <a:spcAft>
                <a:spcPts val="1020"/>
              </a:spcAft>
            </a:pPr>
            <a:r>
              <a:rPr lang="en-US" sz="900" dirty="0">
                <a:latin typeface="Trebuchet MS" panose="020B0603020202020204" pitchFamily="34" charset="0"/>
              </a:rPr>
              <a:t>The technical, functional evaluation (functionality) will comprise two (2) phases:</a:t>
            </a:r>
          </a:p>
          <a:p>
            <a:pPr marL="6350" marR="31750" algn="just">
              <a:lnSpc>
                <a:spcPct val="115000"/>
              </a:lnSpc>
              <a:spcAft>
                <a:spcPts val="1020"/>
              </a:spcAft>
            </a:pPr>
            <a:r>
              <a:rPr lang="en-US" sz="900" dirty="0">
                <a:latin typeface="Trebuchet MS" panose="020B0603020202020204" pitchFamily="34" charset="0"/>
              </a:rPr>
              <a:t>Phase 2A will measure the responsiveness of proposals as per submission on or before the closing date and time and Phase 2B will comprise of Pitch Presentation. </a:t>
            </a:r>
          </a:p>
          <a:p>
            <a:pPr marL="6350" marR="31750" algn="just">
              <a:lnSpc>
                <a:spcPct val="115000"/>
              </a:lnSpc>
              <a:spcAft>
                <a:spcPts val="1020"/>
              </a:spcAft>
            </a:pPr>
            <a:r>
              <a:rPr lang="en-US" sz="900" b="1" dirty="0">
                <a:latin typeface="Trebuchet MS" panose="020B0603020202020204" pitchFamily="34" charset="0"/>
              </a:rPr>
              <a:t>Phase 2A Desktop technical, functional evaluation- </a:t>
            </a:r>
            <a:r>
              <a:rPr lang="en-US" sz="900" dirty="0">
                <a:latin typeface="Trebuchet MS" panose="020B0603020202020204" pitchFamily="34" charset="0"/>
              </a:rPr>
              <a:t>A bidder will be evaluated out of 100% and is required to score a minimum threshold of 70% to qualify for Pitch Presentation (Phase 2B)</a:t>
            </a:r>
          </a:p>
          <a:p>
            <a:pPr marL="6350" marR="31750" algn="just">
              <a:lnSpc>
                <a:spcPct val="115000"/>
              </a:lnSpc>
              <a:spcAft>
                <a:spcPts val="1020"/>
              </a:spcAft>
            </a:pPr>
            <a:r>
              <a:rPr lang="en-US" sz="900" dirty="0">
                <a:latin typeface="Trebuchet MS" panose="020B0603020202020204" pitchFamily="34" charset="0"/>
              </a:rPr>
              <a:t> </a:t>
            </a:r>
            <a:r>
              <a:rPr lang="en-US" sz="900" b="1" dirty="0">
                <a:latin typeface="Trebuchet MS" panose="020B0603020202020204" pitchFamily="34" charset="0"/>
              </a:rPr>
              <a:t>Phase 2B Pitch Presentation </a:t>
            </a:r>
            <a:r>
              <a:rPr lang="en-US" sz="900" dirty="0">
                <a:latin typeface="Trebuchet MS" panose="020B0603020202020204" pitchFamily="34" charset="0"/>
              </a:rPr>
              <a:t>-A bidder will be evaluated out of 100% and is required to score a minimum threshold of 70% to be assessed further in the next phase of evaluation (Price) </a:t>
            </a:r>
          </a:p>
          <a:p>
            <a:pPr marL="6350" marR="31750" algn="just">
              <a:lnSpc>
                <a:spcPct val="115000"/>
              </a:lnSpc>
              <a:spcAft>
                <a:spcPts val="1020"/>
              </a:spcAft>
            </a:pPr>
            <a:r>
              <a:rPr lang="en-US" sz="900" dirty="0">
                <a:latin typeface="Trebuchet MS" panose="020B0603020202020204" pitchFamily="34" charset="0"/>
              </a:rPr>
              <a:t>NB: Bidders that qualify for this stage will be required to present the submitted proposal as part of the technical evaluation as part of the assessment and evaluation. </a:t>
            </a:r>
            <a:endParaRPr lang="en-US" sz="900" dirty="0">
              <a:effectLst/>
              <a:latin typeface="Trebuchet MS" panose="020B0603020202020204" pitchFamily="34" charset="0"/>
              <a:ea typeface="Trebuchet MS" panose="020B0603020202020204" pitchFamily="34" charset="0"/>
              <a:cs typeface="Trebuchet MS" panose="020B0603020202020204" pitchFamily="34" charset="0"/>
            </a:endParaRPr>
          </a:p>
          <a:p>
            <a:pPr marL="6350" marR="31750" algn="just">
              <a:lnSpc>
                <a:spcPct val="115000"/>
              </a:lnSpc>
              <a:spcAft>
                <a:spcPts val="1020"/>
              </a:spcAft>
            </a:pPr>
            <a:endParaRPr lang="en-ZA" sz="1000" dirty="0">
              <a:effectLst/>
              <a:latin typeface="Trebuchet MS" panose="020B0603020202020204" pitchFamily="34" charset="0"/>
              <a:ea typeface="Trebuchet MS" panose="020B0603020202020204" pitchFamily="34" charset="0"/>
              <a:cs typeface="Trebuchet MS" panose="020B0603020202020204" pitchFamily="34" charset="0"/>
            </a:endParaRPr>
          </a:p>
        </p:txBody>
      </p:sp>
    </p:spTree>
    <p:extLst>
      <p:ext uri="{BB962C8B-B14F-4D97-AF65-F5344CB8AC3E}">
        <p14:creationId xmlns:p14="http://schemas.microsoft.com/office/powerpoint/2010/main" val="275192064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1C224C45-EB87-1C54-BDB6-417642118B09}"/>
              </a:ext>
            </a:extLst>
          </p:cNvPr>
          <p:cNvSpPr>
            <a:spLocks noGrp="1"/>
          </p:cNvSpPr>
          <p:nvPr>
            <p:ph idx="1"/>
          </p:nvPr>
        </p:nvSpPr>
        <p:spPr>
          <a:xfrm>
            <a:off x="628650" y="277091"/>
            <a:ext cx="7886700" cy="4225636"/>
          </a:xfrm>
        </p:spPr>
        <p:txBody>
          <a:bodyPr/>
          <a:lstStyle/>
          <a:p>
            <a:pPr marL="0" indent="0">
              <a:buNone/>
            </a:pPr>
            <a:r>
              <a:rPr lang="en-ZA" sz="900" b="1" u="sng" dirty="0">
                <a:effectLst/>
                <a:latin typeface="Trebuchet MS" panose="020B0603020202020204" pitchFamily="34" charset="0"/>
                <a:ea typeface="Trebuchet MS" panose="020B0603020202020204" pitchFamily="34" charset="0"/>
                <a:cs typeface="Trebuchet MS" panose="020B0603020202020204" pitchFamily="34" charset="0"/>
              </a:rPr>
              <a:t>Phase 2A: Desktop Technical Functional Evaluation</a:t>
            </a:r>
          </a:p>
          <a:p>
            <a:pPr marL="0" indent="0">
              <a:buNone/>
            </a:pPr>
            <a:endParaRPr lang="en-ZA" u="sng" dirty="0"/>
          </a:p>
        </p:txBody>
      </p:sp>
      <p:graphicFrame>
        <p:nvGraphicFramePr>
          <p:cNvPr id="8" name="Table 7">
            <a:extLst>
              <a:ext uri="{FF2B5EF4-FFF2-40B4-BE49-F238E27FC236}">
                <a16:creationId xmlns:a16="http://schemas.microsoft.com/office/drawing/2014/main" id="{1A4F0329-8564-386F-D078-11EA35A057C3}"/>
              </a:ext>
            </a:extLst>
          </p:cNvPr>
          <p:cNvGraphicFramePr>
            <a:graphicFrameLocks noGrp="1"/>
          </p:cNvGraphicFramePr>
          <p:nvPr>
            <p:extLst>
              <p:ext uri="{D42A27DB-BD31-4B8C-83A1-F6EECF244321}">
                <p14:modId xmlns:p14="http://schemas.microsoft.com/office/powerpoint/2010/main" val="3878394852"/>
              </p:ext>
            </p:extLst>
          </p:nvPr>
        </p:nvGraphicFramePr>
        <p:xfrm>
          <a:off x="200891" y="510947"/>
          <a:ext cx="8851669" cy="4552889"/>
        </p:xfrm>
        <a:graphic>
          <a:graphicData uri="http://schemas.openxmlformats.org/drawingml/2006/table">
            <a:tbl>
              <a:tblPr/>
              <a:tblGrid>
                <a:gridCol w="7231579">
                  <a:extLst>
                    <a:ext uri="{9D8B030D-6E8A-4147-A177-3AD203B41FA5}">
                      <a16:colId xmlns:a16="http://schemas.microsoft.com/office/drawing/2014/main" val="134989228"/>
                    </a:ext>
                  </a:extLst>
                </a:gridCol>
                <a:gridCol w="1620090">
                  <a:extLst>
                    <a:ext uri="{9D8B030D-6E8A-4147-A177-3AD203B41FA5}">
                      <a16:colId xmlns:a16="http://schemas.microsoft.com/office/drawing/2014/main" val="3018069534"/>
                    </a:ext>
                  </a:extLst>
                </a:gridCol>
              </a:tblGrid>
              <a:tr h="87774">
                <a:tc>
                  <a:txBody>
                    <a:bodyPr/>
                    <a:lstStyle/>
                    <a:p>
                      <a:pPr marL="6350" marR="31750" algn="just">
                        <a:lnSpc>
                          <a:spcPct val="115000"/>
                        </a:lnSpc>
                        <a:spcAft>
                          <a:spcPts val="1020"/>
                        </a:spcAft>
                      </a:pPr>
                      <a:r>
                        <a:rPr lang="en-ZA" sz="400" b="1" dirty="0">
                          <a:effectLst/>
                          <a:latin typeface="Trebuchet MS" panose="020B0603020202020204" pitchFamily="34" charset="0"/>
                          <a:ea typeface="Trebuchet MS" panose="020B0603020202020204" pitchFamily="34" charset="0"/>
                          <a:cs typeface="Trebuchet MS" panose="020B0603020202020204" pitchFamily="34" charset="0"/>
                        </a:rPr>
                        <a:t>Evaluation criteria</a:t>
                      </a:r>
                      <a:endParaRPr lang="en-ZA" sz="400" dirty="0">
                        <a:effectLst/>
                        <a:latin typeface="Trebuchet MS" panose="020B0603020202020204" pitchFamily="34" charset="0"/>
                        <a:ea typeface="Trebuchet MS" panose="020B0603020202020204" pitchFamily="34" charset="0"/>
                        <a:cs typeface="Trebuchet MS" panose="020B0603020202020204" pitchFamily="34" charset="0"/>
                      </a:endParaRPr>
                    </a:p>
                  </a:txBody>
                  <a:tcPr marL="31743" marR="3174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6350" marR="31750" algn="just">
                        <a:lnSpc>
                          <a:spcPct val="115000"/>
                        </a:lnSpc>
                        <a:spcAft>
                          <a:spcPts val="1020"/>
                        </a:spcAft>
                      </a:pPr>
                      <a:r>
                        <a:rPr lang="en-ZA" sz="400" b="1" dirty="0">
                          <a:effectLst/>
                          <a:latin typeface="Trebuchet MS" panose="020B0603020202020204" pitchFamily="34" charset="0"/>
                          <a:ea typeface="Trebuchet MS" panose="020B0603020202020204" pitchFamily="34" charset="0"/>
                          <a:cs typeface="Trebuchet MS" panose="020B0603020202020204" pitchFamily="34" charset="0"/>
                        </a:rPr>
                        <a:t>Weighting </a:t>
                      </a:r>
                      <a:endParaRPr lang="en-ZA" sz="400" dirty="0">
                        <a:effectLst/>
                        <a:latin typeface="Trebuchet MS" panose="020B0603020202020204" pitchFamily="34" charset="0"/>
                        <a:ea typeface="Trebuchet MS" panose="020B0603020202020204" pitchFamily="34" charset="0"/>
                        <a:cs typeface="Trebuchet MS" panose="020B0603020202020204" pitchFamily="34" charset="0"/>
                      </a:endParaRPr>
                    </a:p>
                  </a:txBody>
                  <a:tcPr marL="31743" marR="3174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523445270"/>
                  </a:ext>
                </a:extLst>
              </a:tr>
              <a:tr h="4465115">
                <a:tc>
                  <a:txBody>
                    <a:bodyPr/>
                    <a:lstStyle/>
                    <a:p>
                      <a:pPr marL="6350" marR="31750" indent="0" algn="just">
                        <a:lnSpc>
                          <a:spcPct val="100000"/>
                        </a:lnSpc>
                        <a:spcAft>
                          <a:spcPts val="1020"/>
                        </a:spcAft>
                        <a:buNone/>
                      </a:pPr>
                      <a:r>
                        <a:rPr lang="en-US" sz="800" dirty="0"/>
                        <a:t>Company Experience (CLIENT REFERENCE LETTERS) </a:t>
                      </a:r>
                    </a:p>
                    <a:p>
                      <a:pPr marL="6350" marR="31750" indent="0" algn="just">
                        <a:lnSpc>
                          <a:spcPct val="100000"/>
                        </a:lnSpc>
                        <a:spcAft>
                          <a:spcPts val="1020"/>
                        </a:spcAft>
                        <a:buNone/>
                      </a:pPr>
                      <a:r>
                        <a:rPr lang="en-US" sz="800" dirty="0"/>
                        <a:t>Expertise and experience in integrated creative marketing (Strategy and Creative, public relations and events management) services.</a:t>
                      </a:r>
                    </a:p>
                    <a:p>
                      <a:pPr marL="6350" marR="31750" indent="0" algn="just">
                        <a:lnSpc>
                          <a:spcPct val="100000"/>
                        </a:lnSpc>
                        <a:spcAft>
                          <a:spcPts val="1020"/>
                        </a:spcAft>
                        <a:buNone/>
                      </a:pPr>
                      <a:r>
                        <a:rPr lang="en-US" sz="800" dirty="0"/>
                        <a:t>Provide a minimum of 3 *relevant client reference letters on a letterhead within the last 36 months. *Relevant: relevant to integrated marketing and PR services, as per scope of services. The reference letters should cover all three categories as per the scope of work (Part B)</a:t>
                      </a:r>
                    </a:p>
                    <a:p>
                      <a:pPr marL="6350" marR="31750" indent="0" algn="just">
                        <a:lnSpc>
                          <a:spcPct val="100000"/>
                        </a:lnSpc>
                        <a:spcAft>
                          <a:spcPts val="1020"/>
                        </a:spcAft>
                        <a:buNone/>
                      </a:pPr>
                      <a:r>
                        <a:rPr lang="en-US" sz="800" dirty="0"/>
                        <a:t> The Client Reference Letter should include: ▪ Contract name ▪ Contract value ▪ Contract period (include start and end date) ▪ Type of business that company provided integrated creative marketing and PR services ▪ The reference letter must be on an official company letterhead (inclusive of company contact details) and signed. </a:t>
                      </a:r>
                    </a:p>
                    <a:p>
                      <a:pPr marL="6350" marR="31750" indent="0" algn="just">
                        <a:lnSpc>
                          <a:spcPct val="100000"/>
                        </a:lnSpc>
                        <a:spcAft>
                          <a:spcPts val="1020"/>
                        </a:spcAft>
                        <a:buNone/>
                      </a:pPr>
                      <a:r>
                        <a:rPr lang="en-US" sz="800" dirty="0"/>
                        <a:t>Scoring guideline:</a:t>
                      </a:r>
                    </a:p>
                    <a:p>
                      <a:pPr marL="6350" marR="31750" indent="0" algn="just">
                        <a:lnSpc>
                          <a:spcPct val="100000"/>
                        </a:lnSpc>
                        <a:spcAft>
                          <a:spcPts val="1020"/>
                        </a:spcAft>
                        <a:buNone/>
                      </a:pPr>
                      <a:r>
                        <a:rPr lang="en-US" sz="800" b="1" dirty="0">
                          <a:effectLst/>
                          <a:latin typeface="Trebuchet MS" panose="020B0603020202020204" pitchFamily="34" charset="0"/>
                          <a:ea typeface="Trebuchet MS" panose="020B0603020202020204" pitchFamily="34" charset="0"/>
                          <a:cs typeface="Arial" panose="020B0604020202020204" pitchFamily="34" charset="0"/>
                        </a:rPr>
                        <a:t>Excellent = 3</a:t>
                      </a:r>
                    </a:p>
                    <a:p>
                      <a:pPr marL="177800" marR="31750" indent="-171450" algn="just">
                        <a:lnSpc>
                          <a:spcPct val="100000"/>
                        </a:lnSpc>
                        <a:spcAft>
                          <a:spcPts val="1020"/>
                        </a:spcAft>
                        <a:buFont typeface="Wingdings" panose="05000000000000000000" pitchFamily="2" charset="2"/>
                        <a:buChar char="§"/>
                      </a:pPr>
                      <a:r>
                        <a:rPr lang="en-US" sz="800" dirty="0"/>
                        <a:t>The bidder to provided three (3) reference letters that are within 36 months</a:t>
                      </a:r>
                    </a:p>
                    <a:p>
                      <a:pPr marL="177800" marR="31750" indent="-171450" algn="just">
                        <a:lnSpc>
                          <a:spcPct val="100000"/>
                        </a:lnSpc>
                        <a:spcAft>
                          <a:spcPts val="1020"/>
                        </a:spcAft>
                        <a:buFont typeface="Wingdings" panose="05000000000000000000" pitchFamily="2" charset="2"/>
                        <a:buChar char="§"/>
                      </a:pPr>
                      <a:r>
                        <a:rPr lang="en-US" sz="800" dirty="0"/>
                        <a:t> The reference letters to cover all 3 categories </a:t>
                      </a:r>
                    </a:p>
                    <a:p>
                      <a:pPr marL="177800" marR="31750" indent="-171450" algn="just">
                        <a:lnSpc>
                          <a:spcPct val="100000"/>
                        </a:lnSpc>
                        <a:spcAft>
                          <a:spcPts val="1020"/>
                        </a:spcAft>
                        <a:buFont typeface="Wingdings" panose="05000000000000000000" pitchFamily="2" charset="2"/>
                        <a:buChar char="§"/>
                      </a:pPr>
                      <a:r>
                        <a:rPr lang="en-US" sz="800" dirty="0"/>
                        <a:t>The reference letters include the following - </a:t>
                      </a:r>
                      <a:r>
                        <a:rPr lang="en-US" sz="800" b="1" dirty="0"/>
                        <a:t>Contract name </a:t>
                      </a:r>
                      <a:r>
                        <a:rPr lang="en-US" sz="800" dirty="0"/>
                        <a:t>- </a:t>
                      </a:r>
                      <a:r>
                        <a:rPr lang="en-US" sz="800" b="1" dirty="0"/>
                        <a:t>Contract value </a:t>
                      </a:r>
                      <a:r>
                        <a:rPr lang="en-US" sz="800" dirty="0"/>
                        <a:t>- </a:t>
                      </a:r>
                      <a:r>
                        <a:rPr lang="en-US" sz="800" b="1" dirty="0"/>
                        <a:t>Contract period (include start and end date) </a:t>
                      </a:r>
                      <a:r>
                        <a:rPr lang="en-US" sz="800" dirty="0"/>
                        <a:t>- </a:t>
                      </a:r>
                      <a:r>
                        <a:rPr lang="en-US" sz="800" b="1" dirty="0"/>
                        <a:t>Type of business that company provided integrated creative marketing and PR services </a:t>
                      </a:r>
                      <a:r>
                        <a:rPr lang="en-US" sz="800" dirty="0"/>
                        <a:t>- </a:t>
                      </a:r>
                      <a:r>
                        <a:rPr lang="en-US" sz="800" b="1" dirty="0"/>
                        <a:t>The reference letter must be on an official company letterhead (inclusive of company contact details) and signed </a:t>
                      </a:r>
                      <a:r>
                        <a:rPr lang="en-US" sz="800" dirty="0"/>
                        <a:t>• </a:t>
                      </a:r>
                      <a:r>
                        <a:rPr lang="en-US" sz="800" b="1" dirty="0"/>
                        <a:t>One or more reference letters have the integrated marketing element-</a:t>
                      </a:r>
                      <a:endParaRPr lang="en-ZA" sz="800" b="1" dirty="0">
                        <a:effectLst/>
                        <a:latin typeface="Trebuchet MS" panose="020B0603020202020204" pitchFamily="34" charset="0"/>
                        <a:ea typeface="Trebuchet MS" panose="020B0603020202020204" pitchFamily="34" charset="0"/>
                        <a:cs typeface="Arial" panose="020B0604020202020204" pitchFamily="34" charset="0"/>
                      </a:endParaRPr>
                    </a:p>
                    <a:p>
                      <a:pPr marL="6350" marR="31750" algn="just">
                        <a:lnSpc>
                          <a:spcPct val="100000"/>
                        </a:lnSpc>
                        <a:spcAft>
                          <a:spcPts val="1020"/>
                        </a:spcAft>
                      </a:pPr>
                      <a:r>
                        <a:rPr lang="en-ZA" sz="800" b="1" dirty="0">
                          <a:effectLst/>
                          <a:latin typeface="Trebuchet MS" panose="020B0603020202020204" pitchFamily="34" charset="0"/>
                          <a:ea typeface="Trebuchet MS" panose="020B0603020202020204" pitchFamily="34" charset="0"/>
                          <a:cs typeface="Arial" panose="020B0604020202020204" pitchFamily="34" charset="0"/>
                        </a:rPr>
                        <a:t>Accepted = 2</a:t>
                      </a:r>
                    </a:p>
                    <a:p>
                      <a:pPr marL="6350" marR="31750" algn="just">
                        <a:lnSpc>
                          <a:spcPct val="100000"/>
                        </a:lnSpc>
                        <a:spcAft>
                          <a:spcPts val="1020"/>
                        </a:spcAft>
                      </a:pPr>
                      <a:r>
                        <a:rPr lang="en-US" sz="800" dirty="0"/>
                        <a:t>The bidder provided three (3) reference letters that are within 36 months • The reference letters are cover all 3 categories • The reference letters include the following - </a:t>
                      </a:r>
                      <a:r>
                        <a:rPr lang="en-US" sz="800" b="1" dirty="0"/>
                        <a:t>Contract name </a:t>
                      </a:r>
                      <a:r>
                        <a:rPr lang="en-US" sz="800" dirty="0"/>
                        <a:t>- </a:t>
                      </a:r>
                      <a:r>
                        <a:rPr lang="en-US" sz="800" b="1" dirty="0"/>
                        <a:t>Contract value </a:t>
                      </a:r>
                      <a:r>
                        <a:rPr lang="en-US" sz="800" dirty="0"/>
                        <a:t>- </a:t>
                      </a:r>
                      <a:r>
                        <a:rPr lang="en-US" sz="800" b="1" dirty="0"/>
                        <a:t>Contract period (include start and end date) </a:t>
                      </a:r>
                      <a:r>
                        <a:rPr lang="en-US" sz="800" dirty="0"/>
                        <a:t>- </a:t>
                      </a:r>
                      <a:r>
                        <a:rPr lang="en-US" sz="800" b="1" dirty="0"/>
                        <a:t>Type of business that company provided integrated creative marketing and PR services </a:t>
                      </a:r>
                      <a:r>
                        <a:rPr lang="en-US" sz="800" dirty="0"/>
                        <a:t>- </a:t>
                      </a:r>
                      <a:r>
                        <a:rPr lang="en-US" sz="800" b="1" dirty="0"/>
                        <a:t>The reference letter must be on an official company letterhead (inclusive of company contact details) and signed </a:t>
                      </a:r>
                    </a:p>
                    <a:p>
                      <a:pPr marL="6350" marR="31750" algn="just">
                        <a:lnSpc>
                          <a:spcPct val="100000"/>
                        </a:lnSpc>
                        <a:spcAft>
                          <a:spcPts val="1020"/>
                        </a:spcAft>
                      </a:pPr>
                      <a:r>
                        <a:rPr lang="en-US" sz="800" b="1" dirty="0">
                          <a:effectLst/>
                          <a:latin typeface="Trebuchet MS" panose="020B0603020202020204" pitchFamily="34" charset="0"/>
                          <a:ea typeface="Trebuchet MS" panose="020B0603020202020204" pitchFamily="34" charset="0"/>
                          <a:cs typeface="Arial" panose="020B0604020202020204" pitchFamily="34" charset="0"/>
                        </a:rPr>
                        <a:t>Average = 1 </a:t>
                      </a:r>
                      <a:r>
                        <a:rPr lang="en-US" sz="800" dirty="0"/>
                        <a:t>• The bidder provided three (3) reference letters that are within 36 months. • The reference letters are from the same category</a:t>
                      </a:r>
                    </a:p>
                    <a:p>
                      <a:pPr marL="6350" marR="31750" algn="just">
                        <a:lnSpc>
                          <a:spcPct val="100000"/>
                        </a:lnSpc>
                        <a:spcAft>
                          <a:spcPts val="1020"/>
                        </a:spcAft>
                      </a:pPr>
                      <a:r>
                        <a:rPr lang="en-US" sz="800" dirty="0"/>
                        <a:t>Unacceptable = 0 The bidder provided less than three (3) reference letters that are outside/within 36 months. • The reference letters do not have the any of the following - </a:t>
                      </a:r>
                      <a:r>
                        <a:rPr lang="en-US" sz="800" b="1" dirty="0"/>
                        <a:t>Contract name - Contract value - Contract period (include start and end date) - Type of business that company provided integrated creative marketing and PR services </a:t>
                      </a:r>
                      <a:endParaRPr lang="en-US" sz="800" b="1" dirty="0">
                        <a:effectLst/>
                        <a:latin typeface="Trebuchet MS" panose="020B0603020202020204" pitchFamily="34" charset="0"/>
                        <a:ea typeface="Trebuchet MS" panose="020B0603020202020204" pitchFamily="34" charset="0"/>
                        <a:cs typeface="Arial" panose="020B0604020202020204" pitchFamily="34" charset="0"/>
                      </a:endParaRPr>
                    </a:p>
                    <a:p>
                      <a:pPr marL="6350" marR="31750" algn="just">
                        <a:lnSpc>
                          <a:spcPct val="100000"/>
                        </a:lnSpc>
                        <a:spcAft>
                          <a:spcPts val="1020"/>
                        </a:spcAft>
                      </a:pPr>
                      <a:endParaRPr lang="en-ZA" sz="800" b="1" dirty="0">
                        <a:effectLst/>
                        <a:latin typeface="Trebuchet MS" panose="020B0603020202020204" pitchFamily="34" charset="0"/>
                        <a:ea typeface="Trebuchet MS" panose="020B0603020202020204" pitchFamily="34" charset="0"/>
                        <a:cs typeface="Arial" panose="020B0604020202020204" pitchFamily="34" charset="0"/>
                      </a:endParaRPr>
                    </a:p>
                  </a:txBody>
                  <a:tcPr marL="31743" marR="3174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6350" marR="31750" algn="ctr">
                        <a:lnSpc>
                          <a:spcPct val="115000"/>
                        </a:lnSpc>
                        <a:spcAft>
                          <a:spcPts val="1020"/>
                        </a:spcAft>
                      </a:pPr>
                      <a:r>
                        <a:rPr lang="en-ZA" sz="1000" dirty="0">
                          <a:solidFill>
                            <a:srgbClr val="000000"/>
                          </a:solidFill>
                          <a:effectLst/>
                          <a:latin typeface="Trebuchet MS" panose="020B0603020202020204" pitchFamily="34" charset="0"/>
                          <a:ea typeface="Trebuchet MS" panose="020B0603020202020204" pitchFamily="34" charset="0"/>
                          <a:cs typeface="Arial" panose="020B0604020202020204" pitchFamily="34" charset="0"/>
                        </a:rPr>
                        <a:t>20</a:t>
                      </a:r>
                      <a:endParaRPr lang="en-ZA" sz="1000" dirty="0">
                        <a:effectLst/>
                        <a:latin typeface="Trebuchet MS" panose="020B0603020202020204" pitchFamily="34" charset="0"/>
                        <a:ea typeface="Trebuchet MS" panose="020B0603020202020204" pitchFamily="34" charset="0"/>
                        <a:cs typeface="Trebuchet MS" panose="020B0603020202020204" pitchFamily="34" charset="0"/>
                      </a:endParaRPr>
                    </a:p>
                  </a:txBody>
                  <a:tcPr marL="31743" marR="3174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556005939"/>
                  </a:ext>
                </a:extLst>
              </a:tr>
            </a:tbl>
          </a:graphicData>
        </a:graphic>
      </p:graphicFrame>
    </p:spTree>
    <p:extLst>
      <p:ext uri="{BB962C8B-B14F-4D97-AF65-F5344CB8AC3E}">
        <p14:creationId xmlns:p14="http://schemas.microsoft.com/office/powerpoint/2010/main" val="812157102"/>
      </p:ext>
    </p:extLst>
  </p:cSld>
  <p:clrMapOvr>
    <a:overrideClrMapping bg1="lt1" tx1="dk1" bg2="lt2" tx2="dk2" accent1="accent1" accent2="accent2" accent3="accent3" accent4="accent4" accent5="accent5" accent6="accent6" hlink="hlink" folHlink="folHlink"/>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aphicFrame>
        <p:nvGraphicFramePr>
          <p:cNvPr id="13" name="Content Placeholder 12">
            <a:extLst>
              <a:ext uri="{FF2B5EF4-FFF2-40B4-BE49-F238E27FC236}">
                <a16:creationId xmlns:a16="http://schemas.microsoft.com/office/drawing/2014/main" id="{75D90911-21F0-8027-B311-87999E112C73}"/>
              </a:ext>
            </a:extLst>
          </p:cNvPr>
          <p:cNvGraphicFramePr>
            <a:graphicFrameLocks noGrp="1"/>
          </p:cNvGraphicFramePr>
          <p:nvPr>
            <p:ph idx="1"/>
            <p:extLst>
              <p:ext uri="{D42A27DB-BD31-4B8C-83A1-F6EECF244321}">
                <p14:modId xmlns:p14="http://schemas.microsoft.com/office/powerpoint/2010/main" val="2778282667"/>
              </p:ext>
            </p:extLst>
          </p:nvPr>
        </p:nvGraphicFramePr>
        <p:xfrm>
          <a:off x="300977" y="160205"/>
          <a:ext cx="8462023" cy="4300959"/>
        </p:xfrm>
        <a:graphic>
          <a:graphicData uri="http://schemas.openxmlformats.org/drawingml/2006/table">
            <a:tbl>
              <a:tblPr/>
              <a:tblGrid>
                <a:gridCol w="8462023">
                  <a:extLst>
                    <a:ext uri="{9D8B030D-6E8A-4147-A177-3AD203B41FA5}">
                      <a16:colId xmlns:a16="http://schemas.microsoft.com/office/drawing/2014/main" val="2569075908"/>
                    </a:ext>
                  </a:extLst>
                </a:gridCol>
              </a:tblGrid>
              <a:tr h="4300959">
                <a:tc>
                  <a:txBody>
                    <a:bodyPr/>
                    <a:lstStyle/>
                    <a:p>
                      <a:pPr marL="6350" marR="31750" indent="0" algn="just">
                        <a:lnSpc>
                          <a:spcPct val="115000"/>
                        </a:lnSpc>
                        <a:spcAft>
                          <a:spcPts val="1020"/>
                        </a:spcAft>
                        <a:buFont typeface="Arial" panose="020B0604020202020204" pitchFamily="34" charset="0"/>
                        <a:buNone/>
                      </a:pPr>
                      <a:r>
                        <a:rPr lang="en-ZA" sz="900" b="1" dirty="0">
                          <a:effectLst/>
                          <a:latin typeface="Trebuchet MS" panose="020B0603020202020204" pitchFamily="34" charset="0"/>
                          <a:ea typeface="Trebuchet MS" panose="020B0603020202020204" pitchFamily="34" charset="0"/>
                          <a:cs typeface="Arial" panose="020B0604020202020204" pitchFamily="34" charset="0"/>
                        </a:rPr>
                        <a:t>2.</a:t>
                      </a:r>
                      <a:r>
                        <a:rPr lang="en-US" sz="900" dirty="0"/>
                        <a:t> </a:t>
                      </a:r>
                      <a:r>
                        <a:rPr lang="en-US" sz="900" b="1" dirty="0"/>
                        <a:t>CREATIVITY</a:t>
                      </a:r>
                      <a:r>
                        <a:rPr lang="en-US" sz="900" dirty="0"/>
                        <a:t> </a:t>
                      </a:r>
                      <a:r>
                        <a:rPr lang="en-US" sz="900" b="1" dirty="0"/>
                        <a:t>(Weight 35)</a:t>
                      </a:r>
                    </a:p>
                    <a:p>
                      <a:pPr marL="177800" marR="31750" indent="-171450" algn="just">
                        <a:lnSpc>
                          <a:spcPct val="115000"/>
                        </a:lnSpc>
                        <a:spcAft>
                          <a:spcPts val="1020"/>
                        </a:spcAft>
                        <a:buFont typeface="Arial" panose="020B0604020202020204" pitchFamily="34" charset="0"/>
                        <a:buChar char="•"/>
                      </a:pPr>
                      <a:r>
                        <a:rPr lang="en-US" sz="900" dirty="0"/>
                        <a:t>Please provide case studies reflecting your experience in delivering creativity and innovation in Marketing and PR for consumer brands and their relevant distribution channels. The requirement is to provide a minimum of one (1) relevant case study. The case studies should be linked to the reference letters provided above – please ensure that reference letters from companies are within the same timeline and business requirements outlined for the creativity scoring. Criteria defining relevant case studies, is: ▪ Brand/client name ▪ Industry within which client falls ▪ Business problem and objectives outlined. Distribution channels used to solve brand problem ▪ Period of project (and needs to have been executed within the past 36 months) ▪ Innovation elements applied ▪ Results achieved (KPIs, measurement metrics</a:t>
                      </a:r>
                    </a:p>
                    <a:p>
                      <a:pPr marL="177800" marR="31750" indent="-171450" algn="just">
                        <a:lnSpc>
                          <a:spcPct val="115000"/>
                        </a:lnSpc>
                        <a:spcAft>
                          <a:spcPts val="1020"/>
                        </a:spcAft>
                        <a:buFont typeface="Arial" panose="020B0604020202020204" pitchFamily="34" charset="0"/>
                        <a:buChar char="•"/>
                      </a:pPr>
                      <a:r>
                        <a:rPr lang="en-US" sz="900" dirty="0"/>
                        <a:t>Scoring guideline</a:t>
                      </a:r>
                    </a:p>
                    <a:p>
                      <a:pPr marL="177800" marR="31750" indent="-171450" algn="just">
                        <a:lnSpc>
                          <a:spcPct val="115000"/>
                        </a:lnSpc>
                        <a:spcAft>
                          <a:spcPts val="1020"/>
                        </a:spcAft>
                        <a:buFont typeface="Arial" panose="020B0604020202020204" pitchFamily="34" charset="0"/>
                        <a:buChar char="•"/>
                      </a:pPr>
                      <a:r>
                        <a:rPr lang="en-US" sz="900" b="1" dirty="0"/>
                        <a:t>Excellent 3 </a:t>
                      </a:r>
                      <a:r>
                        <a:rPr lang="en-US" sz="900" dirty="0"/>
                        <a:t>= The bidder provided three case studies that are linked to the client reference letters, within 36 months • One of the three case studies must be in tourism/Travel sector. • The cases studies provided address the following criteria - Brand/client name - Industry within which client falls - Business problem and objectives outlined - Distribution channels used to solve brand problem - Period of project - Innovation elements applied results achieved (KPIs, measurement metrics)</a:t>
                      </a:r>
                    </a:p>
                    <a:p>
                      <a:pPr marL="177800" marR="31750" indent="-171450" algn="just">
                        <a:lnSpc>
                          <a:spcPct val="115000"/>
                        </a:lnSpc>
                        <a:spcAft>
                          <a:spcPts val="1020"/>
                        </a:spcAft>
                        <a:buFont typeface="Arial" panose="020B0604020202020204" pitchFamily="34" charset="0"/>
                        <a:buChar char="•"/>
                      </a:pPr>
                      <a:r>
                        <a:rPr lang="en-US" sz="900" dirty="0"/>
                        <a:t> </a:t>
                      </a:r>
                      <a:r>
                        <a:rPr lang="en-US" sz="900" b="1" dirty="0"/>
                        <a:t>Acceptable = 2 </a:t>
                      </a:r>
                      <a:r>
                        <a:rPr lang="en-US" sz="900" dirty="0"/>
                        <a:t>• The bidder provided 2 case studies that are linked to the client reference letters that are within 36 months • The cases studies provided address the following criteria - Brand/client name - Industry within which client falls - Business problem and objectives outlined - Distribution channels used to solve brand problem - Period of project - Innovation elements applied - Results achieved (KPIs, measurement metrics) </a:t>
                      </a:r>
                    </a:p>
                    <a:p>
                      <a:pPr marL="177800" marR="31750" indent="-171450" algn="just">
                        <a:lnSpc>
                          <a:spcPct val="115000"/>
                        </a:lnSpc>
                        <a:spcAft>
                          <a:spcPts val="1020"/>
                        </a:spcAft>
                        <a:buFont typeface="Arial" panose="020B0604020202020204" pitchFamily="34" charset="0"/>
                        <a:buChar char="•"/>
                      </a:pPr>
                      <a:r>
                        <a:rPr lang="en-US" sz="900" b="1" dirty="0"/>
                        <a:t>Average = 1 </a:t>
                      </a:r>
                      <a:r>
                        <a:rPr lang="en-US" sz="900" dirty="0"/>
                        <a:t>• The bidder provided one case study that is linked to the reference letter, within 36 months • The cases studies provided address the following criteria - Brand/client name - Industry within which client falls - Business problem and objectives outlined - Distribution channels used to solve brand problem - Period of project - Innovation elements applied - Results achieved (KPIs, measurement metrics)</a:t>
                      </a:r>
                    </a:p>
                    <a:p>
                      <a:pPr marL="177800" marR="31750" indent="-171450" algn="just">
                        <a:lnSpc>
                          <a:spcPct val="115000"/>
                        </a:lnSpc>
                        <a:spcAft>
                          <a:spcPts val="1020"/>
                        </a:spcAft>
                        <a:buFont typeface="Arial" panose="020B0604020202020204" pitchFamily="34" charset="0"/>
                        <a:buChar char="•"/>
                      </a:pPr>
                      <a:r>
                        <a:rPr lang="en-US" sz="900" b="1" dirty="0"/>
                        <a:t>Unacceptable = 0 </a:t>
                      </a:r>
                      <a:r>
                        <a:rPr lang="en-US" sz="900" dirty="0"/>
                        <a:t>• The bidder failed to provide case studies • The case studies provided are not linked to the reference letters provided on the first evaluation criteria - The cases studies provided does not address the following criteria - Brand/client name - Industry within which client falls - Business problem and objectives outlined - Distribution channels used to solve brand problem - Period of project Innovation elements applied</a:t>
                      </a:r>
                      <a:endParaRPr lang="en-ZA" sz="900" b="1" dirty="0">
                        <a:effectLst/>
                        <a:latin typeface="Trebuchet MS" panose="020B0603020202020204" pitchFamily="34" charset="0"/>
                        <a:ea typeface="Trebuchet MS" panose="020B0603020202020204" pitchFamily="34" charset="0"/>
                        <a:cs typeface="Arial" panose="020B0604020202020204" pitchFamily="34" charset="0"/>
                      </a:endParaRPr>
                    </a:p>
                    <a:p>
                      <a:pPr marL="6350" marR="31750" algn="just">
                        <a:lnSpc>
                          <a:spcPct val="115000"/>
                        </a:lnSpc>
                        <a:spcAft>
                          <a:spcPts val="1020"/>
                        </a:spcAft>
                      </a:pPr>
                      <a:r>
                        <a:rPr lang="en-ZA" sz="900" b="1" dirty="0">
                          <a:effectLst/>
                          <a:latin typeface="Trebuchet MS" panose="020B0603020202020204" pitchFamily="34" charset="0"/>
                          <a:ea typeface="Trebuchet MS" panose="020B0603020202020204" pitchFamily="34" charset="0"/>
                          <a:cs typeface="Arial" panose="020B0604020202020204" pitchFamily="34" charset="0"/>
                        </a:rPr>
                        <a:t> </a:t>
                      </a:r>
                      <a:endParaRPr lang="en-ZA" sz="900" dirty="0">
                        <a:effectLst/>
                        <a:latin typeface="Trebuchet MS" panose="020B0603020202020204" pitchFamily="34" charset="0"/>
                        <a:ea typeface="Trebuchet MS" panose="020B0603020202020204" pitchFamily="34" charset="0"/>
                        <a:cs typeface="Trebuchet MS" panose="020B0603020202020204" pitchFamily="34"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290951462"/>
                  </a:ext>
                </a:extLst>
              </a:tr>
            </a:tbl>
          </a:graphicData>
        </a:graphic>
      </p:graphicFrame>
    </p:spTree>
    <p:extLst>
      <p:ext uri="{BB962C8B-B14F-4D97-AF65-F5344CB8AC3E}">
        <p14:creationId xmlns:p14="http://schemas.microsoft.com/office/powerpoint/2010/main" val="4077844600"/>
      </p:ext>
    </p:extLst>
  </p:cSld>
  <p:clrMapOvr>
    <a:overrideClrMapping bg1="lt1" tx1="dk1" bg2="lt2" tx2="dk2" accent1="accent1" accent2="accent2" accent3="accent3" accent4="accent4" accent5="accent5" accent6="accent6" hlink="hlink" folHlink="folHlink"/>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56A909EF-A440-13F2-99CE-44A33EEBB7B6}"/>
              </a:ext>
            </a:extLst>
          </p:cNvPr>
          <p:cNvSpPr>
            <a:spLocks noGrp="1"/>
          </p:cNvSpPr>
          <p:nvPr>
            <p:ph idx="1"/>
          </p:nvPr>
        </p:nvSpPr>
        <p:spPr>
          <a:xfrm>
            <a:off x="566304" y="413254"/>
            <a:ext cx="7886700" cy="4657509"/>
          </a:xfrm>
        </p:spPr>
        <p:txBody>
          <a:bodyPr>
            <a:normAutofit fontScale="92500" lnSpcReduction="10000"/>
          </a:bodyPr>
          <a:lstStyle/>
          <a:p>
            <a:pPr marL="0" indent="0">
              <a:buNone/>
            </a:pPr>
            <a:r>
              <a:rPr lang="en-US" sz="1000" b="1" dirty="0"/>
              <a:t>3. DIGITAL, PR AND MEDIA MANAGEMENT PERFORMANCE MONITORING TOOLS  (Weight  25)</a:t>
            </a:r>
          </a:p>
          <a:p>
            <a:pPr marL="0" indent="0">
              <a:buNone/>
            </a:pPr>
            <a:r>
              <a:rPr lang="en-US" sz="1000" b="1" dirty="0"/>
              <a:t>Deliverable</a:t>
            </a:r>
            <a:r>
              <a:rPr lang="en-US" sz="1000" dirty="0"/>
              <a:t>s: Sample reporting based on the strategy, implementation and tactics. Media Monitoring, Reputation Management Tracking and Reporting – approach, service and tools that will be made available to South African Tourism </a:t>
            </a:r>
          </a:p>
          <a:p>
            <a:pPr marL="0" indent="0">
              <a:buNone/>
            </a:pPr>
            <a:r>
              <a:rPr lang="en-US" sz="1000" b="1" dirty="0"/>
              <a:t>Expectations</a:t>
            </a:r>
            <a:r>
              <a:rPr lang="en-US" sz="1000" dirty="0"/>
              <a:t>: Use the agency's proprietary tools and suggest measurements and benchmark those against global best practice. </a:t>
            </a:r>
          </a:p>
          <a:p>
            <a:pPr marL="0" indent="0">
              <a:buNone/>
            </a:pPr>
            <a:r>
              <a:rPr lang="en-US" sz="1000" b="1" dirty="0"/>
              <a:t>Minimum requirement: </a:t>
            </a:r>
          </a:p>
          <a:p>
            <a:pPr marL="0" indent="0">
              <a:buNone/>
            </a:pPr>
            <a:r>
              <a:rPr lang="en-US" sz="1000" dirty="0"/>
              <a:t>The agency is required to provide: A methodology of their approach to digital pr and media management performance monitoring; the tools that they use including the functionality that the tool provides</a:t>
            </a:r>
          </a:p>
          <a:p>
            <a:pPr marL="0" indent="0">
              <a:buNone/>
            </a:pPr>
            <a:r>
              <a:rPr lang="en-US" sz="1000" b="1" dirty="0"/>
              <a:t> 3 = A methodology of agency approach to digital, PR and media management performance monitoring tools</a:t>
            </a:r>
            <a:r>
              <a:rPr lang="en-US" sz="1000" dirty="0"/>
              <a:t>. • The tool(s) that are used and the functionality that the tool provides. • Suggested measurements and benchmarking against global best practice is included.</a:t>
            </a:r>
          </a:p>
          <a:p>
            <a:pPr marL="0" indent="0">
              <a:buNone/>
            </a:pPr>
            <a:r>
              <a:rPr lang="en-US" sz="1000" b="1" dirty="0"/>
              <a:t> 2 = A methodology of agency approach to digital, PR and media management performance monitoring tools</a:t>
            </a:r>
            <a:r>
              <a:rPr lang="en-US" sz="1000" dirty="0"/>
              <a:t>. • The tools that are used and the functionality that the tool provides. • Suggested measurements is included, but no benchmarking against global best practice included.</a:t>
            </a:r>
          </a:p>
          <a:p>
            <a:pPr marL="0" indent="0">
              <a:buNone/>
            </a:pPr>
            <a:r>
              <a:rPr lang="en-US" sz="1000" b="1" dirty="0"/>
              <a:t> 1 = Performance monitoring: the tools that are used and the functionality that the tool provides</a:t>
            </a:r>
            <a:r>
              <a:rPr lang="en-US" sz="1000" dirty="0"/>
              <a:t>. No measurements or benchmarking against global   best practice included. </a:t>
            </a:r>
          </a:p>
          <a:p>
            <a:pPr marL="0" indent="0">
              <a:buNone/>
            </a:pPr>
            <a:r>
              <a:rPr lang="en-US" sz="1000" b="1" dirty="0"/>
              <a:t>0 = No methodology of agency approach to digital, PR and media management performance monitoring</a:t>
            </a:r>
            <a:r>
              <a:rPr lang="en-US" sz="1000" dirty="0"/>
              <a:t>; the tools that are used and the functionality that the tool provides. No measurements or benchmarking against global best practice included. </a:t>
            </a:r>
          </a:p>
          <a:p>
            <a:pPr marL="0" indent="0">
              <a:buNone/>
            </a:pPr>
            <a:r>
              <a:rPr lang="en-US" sz="1000" b="1" dirty="0"/>
              <a:t>4. PROPOSED TEAM (Weight 20)</a:t>
            </a:r>
          </a:p>
          <a:p>
            <a:pPr marL="0" indent="0">
              <a:buNone/>
            </a:pPr>
            <a:r>
              <a:rPr lang="en-US" sz="1000" dirty="0"/>
              <a:t> </a:t>
            </a:r>
            <a:r>
              <a:rPr lang="en-US" sz="1000" b="1" dirty="0"/>
              <a:t>Expertise and experience of proposed team: </a:t>
            </a:r>
            <a:r>
              <a:rPr lang="en-US" sz="1000" dirty="0"/>
              <a:t>▪ Proven minimum of 3 years of experience as per the proposed team to be deployed to the project (detailed relevant experience indicated on CV/profile that clearly shows qualifications and relevant number of experience). Proposed team to consist of: </a:t>
            </a:r>
            <a:r>
              <a:rPr lang="en-US" sz="1000" b="1" dirty="0"/>
              <a:t>- Account manager for account (Weight 5) </a:t>
            </a:r>
            <a:r>
              <a:rPr lang="en-US" sz="1000" dirty="0"/>
              <a:t>- </a:t>
            </a:r>
            <a:r>
              <a:rPr lang="en-US" sz="1000" b="1" dirty="0"/>
              <a:t>Creative director for account (Weight 5)</a:t>
            </a:r>
            <a:r>
              <a:rPr lang="en-US" sz="1000" dirty="0"/>
              <a:t> - </a:t>
            </a:r>
            <a:r>
              <a:rPr lang="en-US" sz="1000" b="1" dirty="0"/>
              <a:t>Strategist for account (Weight 5) </a:t>
            </a:r>
            <a:r>
              <a:rPr lang="en-US" sz="1000" dirty="0"/>
              <a:t>- </a:t>
            </a:r>
            <a:r>
              <a:rPr lang="en-US" sz="1000" b="1" dirty="0"/>
              <a:t>PR expert for account (Weight 5) </a:t>
            </a:r>
            <a:r>
              <a:rPr lang="en-US" sz="1000" dirty="0"/>
              <a:t>▪ Number of years and level of experience of the proposed team member (Minimum of 3 years’ experience) Requirement: ▪ Include proposed team as detailed: account management, creative director, strategist, PR expert with a minimum 3 years of experience. ▪ Each of the five resources will be evaluated separately with the weight of 5 ▪ CV’s that will show qualifications and experience</a:t>
            </a:r>
          </a:p>
          <a:p>
            <a:pPr marL="0" indent="0">
              <a:buNone/>
            </a:pPr>
            <a:r>
              <a:rPr lang="en-US" sz="1100" dirty="0"/>
              <a:t>Scoring guideline:  </a:t>
            </a:r>
            <a:r>
              <a:rPr lang="en-US" sz="1100" b="1" dirty="0"/>
              <a:t>Excellent = 3 </a:t>
            </a:r>
            <a:r>
              <a:rPr lang="en-US" sz="1100" dirty="0"/>
              <a:t>▪ CVs of all proposed core team (account management, creative director, strategist, PR expert ▪ Five (5) years of experience as per the scope of work ▪ </a:t>
            </a:r>
            <a:r>
              <a:rPr lang="en-US" sz="1100" b="1" dirty="0"/>
              <a:t>Acceptable = 2 </a:t>
            </a:r>
            <a:r>
              <a:rPr lang="en-US" sz="1100" dirty="0"/>
              <a:t>▪ CVs of all proposed core team (account management, creative director, strategist, PR expert) ▪ Four (4) years of experience as per the scope of work ▪ </a:t>
            </a:r>
            <a:r>
              <a:rPr lang="en-US" sz="1100" b="1" dirty="0"/>
              <a:t>Average = 1 </a:t>
            </a:r>
            <a:r>
              <a:rPr lang="en-US" sz="1100" dirty="0"/>
              <a:t>▪ CVs of all proposed core team (account management, creative director, strategist, PR expert) details as well as CVs of those who will be responsible for the day-to-day requirements working on this account provided but: ▪ Three (3) years of experience as per the scope of work ▪ </a:t>
            </a:r>
            <a:r>
              <a:rPr lang="en-US" sz="1100" b="1" dirty="0"/>
              <a:t>Unacceptable = 0 </a:t>
            </a:r>
            <a:r>
              <a:rPr lang="en-US" sz="1100" dirty="0"/>
              <a:t>▪ No submission/irrelevant experience/less than three (3) years’ experience; no indication of years of experience on a provided list of past or existing experience.</a:t>
            </a:r>
          </a:p>
        </p:txBody>
      </p:sp>
    </p:spTree>
    <p:extLst>
      <p:ext uri="{BB962C8B-B14F-4D97-AF65-F5344CB8AC3E}">
        <p14:creationId xmlns:p14="http://schemas.microsoft.com/office/powerpoint/2010/main" val="2460045323"/>
      </p:ext>
    </p:extLst>
  </p:cSld>
  <p:clrMapOvr>
    <a:overrideClrMapping bg1="lt1" tx1="dk1" bg2="lt2" tx2="dk2" accent1="accent1" accent2="accent2" accent3="accent3" accent4="accent4" accent5="accent5" accent6="accent6" hlink="hlink" folHlink="folHlink"/>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A0DC1FDF-F9E9-21B1-C86F-6F6F82FEBCB3}"/>
              </a:ext>
            </a:extLst>
          </p:cNvPr>
          <p:cNvSpPr>
            <a:spLocks noGrp="1"/>
          </p:cNvSpPr>
          <p:nvPr>
            <p:ph idx="1"/>
          </p:nvPr>
        </p:nvSpPr>
        <p:spPr>
          <a:xfrm>
            <a:off x="711777" y="558728"/>
            <a:ext cx="7886700" cy="3263504"/>
          </a:xfrm>
        </p:spPr>
        <p:txBody>
          <a:bodyPr>
            <a:normAutofit fontScale="92500" lnSpcReduction="10000"/>
          </a:bodyPr>
          <a:lstStyle/>
          <a:p>
            <a:pPr marL="0" indent="0">
              <a:buNone/>
            </a:pPr>
            <a:r>
              <a:rPr lang="en-US" sz="1000" b="1" dirty="0"/>
              <a:t>Phase 2 B Pitch Presentation </a:t>
            </a:r>
            <a:r>
              <a:rPr lang="en-US" sz="1000" dirty="0"/>
              <a:t>-A bidder will be evaluated out of 100 % and is required to score a minimum threshold of 70% to be evaluated further in the next phase of evaluation (Price).</a:t>
            </a:r>
          </a:p>
          <a:p>
            <a:pPr marL="0" indent="0">
              <a:buNone/>
            </a:pPr>
            <a:r>
              <a:rPr lang="en-US" sz="1100" b="1" dirty="0"/>
              <a:t>PITCH PRESENTATION CRITERIA </a:t>
            </a:r>
          </a:p>
          <a:p>
            <a:pPr marL="0" indent="0">
              <a:buNone/>
            </a:pPr>
            <a:r>
              <a:rPr lang="en-US" sz="1100" dirty="0"/>
              <a:t>Bidders have been provided with a brief and info pack containing:</a:t>
            </a:r>
          </a:p>
          <a:p>
            <a:pPr marL="0" indent="0">
              <a:buNone/>
            </a:pPr>
            <a:r>
              <a:rPr lang="en-US" sz="1100" dirty="0"/>
              <a:t> 1. A campaign development brief</a:t>
            </a:r>
          </a:p>
          <a:p>
            <a:pPr marL="0" indent="0">
              <a:buNone/>
            </a:pPr>
            <a:r>
              <a:rPr lang="en-US" sz="1100" dirty="0"/>
              <a:t> 2. SA Tourism brand tracker data </a:t>
            </a:r>
          </a:p>
          <a:p>
            <a:pPr marL="0" indent="0">
              <a:buNone/>
            </a:pPr>
            <a:r>
              <a:rPr lang="en-US" sz="1100" dirty="0"/>
              <a:t>3. Global campaign guidelines for localisation </a:t>
            </a:r>
          </a:p>
          <a:p>
            <a:pPr marL="0" indent="0">
              <a:buNone/>
            </a:pPr>
            <a:r>
              <a:rPr lang="en-US" sz="1100" dirty="0"/>
              <a:t>4. Consumer insights for the hub</a:t>
            </a:r>
          </a:p>
          <a:p>
            <a:pPr marL="0" indent="0">
              <a:buNone/>
            </a:pPr>
            <a:r>
              <a:rPr lang="en-US" sz="1100" dirty="0"/>
              <a:t>This data must be used and interpreted to respond on the brief, to be presented during the pitch presentation. </a:t>
            </a:r>
          </a:p>
          <a:p>
            <a:pPr marL="0" indent="0">
              <a:buNone/>
            </a:pPr>
            <a:r>
              <a:rPr lang="en-US" sz="1100" dirty="0"/>
              <a:t>The following needs to be included in the pitch presentation: </a:t>
            </a:r>
          </a:p>
          <a:p>
            <a:pPr marL="228600" indent="-228600">
              <a:buAutoNum type="arabicPeriod"/>
            </a:pPr>
            <a:r>
              <a:rPr lang="en-US" sz="1100" dirty="0"/>
              <a:t>Big idea </a:t>
            </a:r>
          </a:p>
          <a:p>
            <a:pPr marL="228600" indent="-228600">
              <a:buAutoNum type="arabicPeriod"/>
            </a:pPr>
            <a:r>
              <a:rPr lang="en-US" sz="1100" dirty="0"/>
              <a:t>Outlining of insights to support big idea </a:t>
            </a:r>
          </a:p>
          <a:p>
            <a:pPr marL="228600" indent="-228600">
              <a:buAutoNum type="arabicPeriod"/>
            </a:pPr>
            <a:r>
              <a:rPr lang="en-US" sz="1100" dirty="0"/>
              <a:t>Creative execution elements of big idea, inclusive of PR </a:t>
            </a:r>
          </a:p>
          <a:p>
            <a:pPr marL="228600" indent="-228600">
              <a:buAutoNum type="arabicPeriod"/>
            </a:pPr>
            <a:r>
              <a:rPr lang="en-US" sz="1100" dirty="0"/>
              <a:t>Localisation to the China market of big idea. Incorporation of PR and trade strategies to support big idea </a:t>
            </a:r>
          </a:p>
          <a:p>
            <a:pPr marL="228600" indent="-228600">
              <a:buAutoNum type="arabicPeriod"/>
            </a:pPr>
            <a:r>
              <a:rPr lang="en-US" sz="1100" dirty="0"/>
              <a:t>Activations/Event management approach linked to big idea</a:t>
            </a:r>
          </a:p>
        </p:txBody>
      </p:sp>
    </p:spTree>
    <p:extLst>
      <p:ext uri="{BB962C8B-B14F-4D97-AF65-F5344CB8AC3E}">
        <p14:creationId xmlns:p14="http://schemas.microsoft.com/office/powerpoint/2010/main" val="2539234317"/>
      </p:ext>
    </p:extLst>
  </p:cSld>
  <p:clrMapOvr>
    <a:overrideClrMapping bg1="lt1" tx1="dk1" bg2="lt2" tx2="dk2" accent1="accent1" accent2="accent2" accent3="accent3" accent4="accent4" accent5="accent5" accent6="accent6" hlink="hlink" folHlink="folHlink"/>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87CC0A67-2B30-03E4-109A-2A9CF4C260C2}"/>
              </a:ext>
            </a:extLst>
          </p:cNvPr>
          <p:cNvSpPr>
            <a:spLocks noGrp="1"/>
          </p:cNvSpPr>
          <p:nvPr>
            <p:ph idx="1"/>
          </p:nvPr>
        </p:nvSpPr>
        <p:spPr/>
        <p:txBody>
          <a:bodyPr>
            <a:normAutofit/>
          </a:bodyPr>
          <a:lstStyle/>
          <a:p>
            <a:r>
              <a:rPr kumimoji="0" lang="en-US" sz="1000" b="0" i="0" u="none" strike="noStrike" kern="1200" cap="none" spc="0" normalizeH="0" baseline="0" noProof="0" dirty="0">
                <a:ln>
                  <a:noFill/>
                </a:ln>
                <a:solidFill>
                  <a:prstClr val="black"/>
                </a:solidFill>
                <a:effectLst/>
                <a:uLnTx/>
                <a:uFillTx/>
                <a:latin typeface="Calibri" panose="020F0502020204030204"/>
                <a:ea typeface="+mn-ea"/>
                <a:cs typeface="+mn-cs"/>
              </a:rPr>
              <a:t>idea Scoring guideline: </a:t>
            </a:r>
          </a:p>
          <a:p>
            <a:r>
              <a:rPr kumimoji="0" lang="en-US" sz="1000" b="1" i="0" u="none" strike="noStrike" kern="1200" cap="none" spc="0" normalizeH="0" baseline="0" noProof="0" dirty="0">
                <a:ln>
                  <a:noFill/>
                </a:ln>
                <a:solidFill>
                  <a:prstClr val="black"/>
                </a:solidFill>
                <a:effectLst/>
                <a:uLnTx/>
                <a:uFillTx/>
                <a:latin typeface="Calibri" panose="020F0502020204030204"/>
                <a:ea typeface="+mn-ea"/>
                <a:cs typeface="+mn-cs"/>
              </a:rPr>
              <a:t>Excellent = 3 </a:t>
            </a:r>
            <a:r>
              <a:rPr kumimoji="0" lang="en-US" sz="1000" b="0" i="0" u="none" strike="noStrike" kern="1200" cap="none" spc="0" normalizeH="0" baseline="0" noProof="0" dirty="0">
                <a:ln>
                  <a:noFill/>
                </a:ln>
                <a:solidFill>
                  <a:prstClr val="black"/>
                </a:solidFill>
                <a:effectLst/>
                <a:uLnTx/>
                <a:uFillTx/>
                <a:latin typeface="Calibri" panose="020F0502020204030204"/>
                <a:ea typeface="+mn-ea"/>
                <a:cs typeface="+mn-cs"/>
              </a:rPr>
              <a:t>Presentation is overall creative and offers strong strategic value, and makes effective use of data provided by SA Tourism: brand tracker, global campaign guidelines and insights provided; and includes additional insights and data to support approach and includes all elements listed below, as well as any new elements/ideas not listed: • A </a:t>
            </a:r>
            <a:r>
              <a:rPr kumimoji="0" lang="en-US" sz="1000" b="0" i="0" u="none" strike="noStrike" kern="1200" cap="none" spc="0" normalizeH="0" baseline="0" noProof="0" dirty="0" err="1">
                <a:ln>
                  <a:noFill/>
                </a:ln>
                <a:solidFill>
                  <a:prstClr val="black"/>
                </a:solidFill>
                <a:effectLst/>
                <a:uLnTx/>
                <a:uFillTx/>
                <a:latin typeface="Calibri" panose="020F0502020204030204"/>
                <a:ea typeface="+mn-ea"/>
                <a:cs typeface="+mn-cs"/>
              </a:rPr>
              <a:t>localised</a:t>
            </a:r>
            <a:r>
              <a:rPr kumimoji="0" lang="en-US" sz="1000" b="0" i="0" u="none" strike="noStrike" kern="1200" cap="none" spc="0" normalizeH="0" baseline="0" noProof="0" dirty="0">
                <a:ln>
                  <a:noFill/>
                </a:ln>
                <a:solidFill>
                  <a:prstClr val="black"/>
                </a:solidFill>
                <a:effectLst/>
                <a:uLnTx/>
                <a:uFillTx/>
                <a:latin typeface="Calibri" panose="020F0502020204030204"/>
                <a:ea typeface="+mn-ea"/>
                <a:cs typeface="+mn-cs"/>
              </a:rPr>
              <a:t> big idea • An outline of insights supporting big idea • Creative execution elements of big idea inclusive of PR • Localisation to the China market of big idea (including mainland China, Hong Kong, Macau and Taiwan) • Incorporation of B2B strategies (trade) in creative execution supporting big idea • Activations/Event management approach linked to big idea 100 </a:t>
            </a:r>
            <a:r>
              <a:rPr kumimoji="0" lang="en-US" sz="1000" b="1" i="0" u="none" strike="noStrike" kern="1200" cap="none" spc="0" normalizeH="0" baseline="0" noProof="0" dirty="0">
                <a:ln>
                  <a:noFill/>
                </a:ln>
                <a:solidFill>
                  <a:prstClr val="black"/>
                </a:solidFill>
                <a:effectLst/>
                <a:uLnTx/>
                <a:uFillTx/>
                <a:latin typeface="Calibri" panose="020F0502020204030204"/>
                <a:ea typeface="+mn-ea"/>
                <a:cs typeface="+mn-cs"/>
              </a:rPr>
              <a:t>Acceptable = 2 </a:t>
            </a:r>
            <a:r>
              <a:rPr kumimoji="0" lang="en-US" sz="1000" b="0" i="0" u="none" strike="noStrike" kern="1200" cap="none" spc="0" normalizeH="0" baseline="0" noProof="0" dirty="0">
                <a:ln>
                  <a:noFill/>
                </a:ln>
                <a:solidFill>
                  <a:prstClr val="black"/>
                </a:solidFill>
                <a:effectLst/>
                <a:uLnTx/>
                <a:uFillTx/>
                <a:latin typeface="Calibri" panose="020F0502020204030204"/>
                <a:ea typeface="+mn-ea"/>
                <a:cs typeface="+mn-cs"/>
              </a:rPr>
              <a:t>Presentation makes effective use of data provided by SA Tourism: brand tracker, global campaign guidelines and insights provided to support approach and includes and includes all elements listed below: • A </a:t>
            </a:r>
            <a:r>
              <a:rPr kumimoji="0" lang="en-US" sz="1000" b="0" i="0" u="none" strike="noStrike" kern="1200" cap="none" spc="0" normalizeH="0" baseline="0" noProof="0" dirty="0" err="1">
                <a:ln>
                  <a:noFill/>
                </a:ln>
                <a:solidFill>
                  <a:prstClr val="black"/>
                </a:solidFill>
                <a:effectLst/>
                <a:uLnTx/>
                <a:uFillTx/>
                <a:latin typeface="Calibri" panose="020F0502020204030204"/>
                <a:ea typeface="+mn-ea"/>
                <a:cs typeface="+mn-cs"/>
              </a:rPr>
              <a:t>localised</a:t>
            </a:r>
            <a:r>
              <a:rPr kumimoji="0" lang="en-US" sz="1000" b="0" i="0" u="none" strike="noStrike" kern="1200" cap="none" spc="0" normalizeH="0" baseline="0" noProof="0" dirty="0">
                <a:ln>
                  <a:noFill/>
                </a:ln>
                <a:solidFill>
                  <a:prstClr val="black"/>
                </a:solidFill>
                <a:effectLst/>
                <a:uLnTx/>
                <a:uFillTx/>
                <a:latin typeface="Calibri" panose="020F0502020204030204"/>
                <a:ea typeface="+mn-ea"/>
                <a:cs typeface="+mn-cs"/>
              </a:rPr>
              <a:t> big idea • An outline of insights supporting big idea • Creative execution elements of big idea inclusive of PR • Localisation to the China market of big idea (including mainland China, Hong Kong, Macau and Taiwan) • Incorporation of B2B strategies (trade) in creative execution supporting big idea • Activations/Event management approach linked to big idea </a:t>
            </a:r>
          </a:p>
          <a:p>
            <a:r>
              <a:rPr kumimoji="0" lang="en-US" sz="1000" b="1" i="0" u="none" strike="noStrike" kern="1200" cap="none" spc="0" normalizeH="0" baseline="0" noProof="0" dirty="0">
                <a:ln>
                  <a:noFill/>
                </a:ln>
                <a:solidFill>
                  <a:prstClr val="black"/>
                </a:solidFill>
                <a:effectLst/>
                <a:uLnTx/>
                <a:uFillTx/>
                <a:latin typeface="Calibri" panose="020F0502020204030204"/>
                <a:ea typeface="+mn-ea"/>
                <a:cs typeface="+mn-cs"/>
              </a:rPr>
              <a:t>Average = 1 </a:t>
            </a:r>
            <a:r>
              <a:rPr kumimoji="0" lang="en-US" sz="1000" b="0" i="0" u="none" strike="noStrike" kern="1200" cap="none" spc="0" normalizeH="0" baseline="0" noProof="0" dirty="0">
                <a:ln>
                  <a:noFill/>
                </a:ln>
                <a:solidFill>
                  <a:prstClr val="black"/>
                </a:solidFill>
                <a:effectLst/>
                <a:uLnTx/>
                <a:uFillTx/>
                <a:latin typeface="Calibri" panose="020F0502020204030204"/>
                <a:ea typeface="+mn-ea"/>
                <a:cs typeface="+mn-cs"/>
              </a:rPr>
              <a:t>Presentation makes limited use of data provided by SA Tourism: brand tracker, global campaign guidelines and insights provided to support approach and includes only some of the elements listed below: • A </a:t>
            </a:r>
            <a:r>
              <a:rPr kumimoji="0" lang="en-US" sz="1000" b="0" i="0" u="none" strike="noStrike" kern="1200" cap="none" spc="0" normalizeH="0" baseline="0" noProof="0" dirty="0" err="1">
                <a:ln>
                  <a:noFill/>
                </a:ln>
                <a:solidFill>
                  <a:prstClr val="black"/>
                </a:solidFill>
                <a:effectLst/>
                <a:uLnTx/>
                <a:uFillTx/>
                <a:latin typeface="Calibri" panose="020F0502020204030204"/>
                <a:ea typeface="+mn-ea"/>
                <a:cs typeface="+mn-cs"/>
              </a:rPr>
              <a:t>localised</a:t>
            </a:r>
            <a:r>
              <a:rPr kumimoji="0" lang="en-US" sz="1000" b="0" i="0" u="none" strike="noStrike" kern="1200" cap="none" spc="0" normalizeH="0" baseline="0" noProof="0" dirty="0">
                <a:ln>
                  <a:noFill/>
                </a:ln>
                <a:solidFill>
                  <a:prstClr val="black"/>
                </a:solidFill>
                <a:effectLst/>
                <a:uLnTx/>
                <a:uFillTx/>
                <a:latin typeface="Calibri" panose="020F0502020204030204"/>
                <a:ea typeface="+mn-ea"/>
                <a:cs typeface="+mn-cs"/>
              </a:rPr>
              <a:t> big idea • An outline of insights supporting big idea • Creative execution elements of big idea inclusive of PR • Localisation to the China market of big idea (including mainland China, Hong Kong, Macau and Taiwan) • Incorporation of B2B strategies (trade) in creative execution supporting big idea • Activations/Event management approach linked to big </a:t>
            </a:r>
            <a:r>
              <a:rPr kumimoji="0" lang="en-US" sz="1000" b="1" i="0" u="none" strike="noStrike" kern="1200" cap="none" spc="0" normalizeH="0" baseline="0" noProof="0" dirty="0">
                <a:ln>
                  <a:noFill/>
                </a:ln>
                <a:solidFill>
                  <a:prstClr val="black"/>
                </a:solidFill>
                <a:effectLst/>
                <a:uLnTx/>
                <a:uFillTx/>
                <a:latin typeface="Calibri" panose="020F0502020204030204"/>
                <a:ea typeface="+mn-ea"/>
                <a:cs typeface="+mn-cs"/>
              </a:rPr>
              <a:t>idea </a:t>
            </a:r>
          </a:p>
          <a:p>
            <a:r>
              <a:rPr kumimoji="0" lang="en-US" sz="1000" b="1" i="0" u="none" strike="noStrike" kern="1200" cap="none" spc="0" normalizeH="0" baseline="0" noProof="0" dirty="0">
                <a:ln>
                  <a:noFill/>
                </a:ln>
                <a:solidFill>
                  <a:prstClr val="black"/>
                </a:solidFill>
                <a:effectLst/>
                <a:uLnTx/>
                <a:uFillTx/>
                <a:latin typeface="Calibri" panose="020F0502020204030204"/>
                <a:ea typeface="+mn-ea"/>
                <a:cs typeface="+mn-cs"/>
              </a:rPr>
              <a:t>Unacceptable = 0 </a:t>
            </a:r>
            <a:r>
              <a:rPr kumimoji="0" lang="en-US" sz="1000" b="0" i="0" u="none" strike="noStrike" kern="1200" cap="none" spc="0" normalizeH="0" baseline="0" noProof="0" dirty="0">
                <a:ln>
                  <a:noFill/>
                </a:ln>
                <a:solidFill>
                  <a:prstClr val="black"/>
                </a:solidFill>
                <a:effectLst/>
                <a:uLnTx/>
                <a:uFillTx/>
                <a:latin typeface="Calibri" panose="020F0502020204030204"/>
                <a:ea typeface="+mn-ea"/>
                <a:cs typeface="+mn-cs"/>
              </a:rPr>
              <a:t>Presentation makes no use of data provided by SA Tourism: brand tracker, global campaign guidelines and insights provided to support approach and includes none of the elements listed below: • A </a:t>
            </a:r>
            <a:r>
              <a:rPr kumimoji="0" lang="en-US" sz="1000" b="0" i="0" u="none" strike="noStrike" kern="1200" cap="none" spc="0" normalizeH="0" baseline="0" noProof="0" dirty="0" err="1">
                <a:ln>
                  <a:noFill/>
                </a:ln>
                <a:solidFill>
                  <a:prstClr val="black"/>
                </a:solidFill>
                <a:effectLst/>
                <a:uLnTx/>
                <a:uFillTx/>
                <a:latin typeface="Calibri" panose="020F0502020204030204"/>
                <a:ea typeface="+mn-ea"/>
                <a:cs typeface="+mn-cs"/>
              </a:rPr>
              <a:t>localised</a:t>
            </a:r>
            <a:r>
              <a:rPr kumimoji="0" lang="en-US" sz="1000" b="0" i="0" u="none" strike="noStrike" kern="1200" cap="none" spc="0" normalizeH="0" baseline="0" noProof="0" dirty="0">
                <a:ln>
                  <a:noFill/>
                </a:ln>
                <a:solidFill>
                  <a:prstClr val="black"/>
                </a:solidFill>
                <a:effectLst/>
                <a:uLnTx/>
                <a:uFillTx/>
                <a:latin typeface="Calibri" panose="020F0502020204030204"/>
                <a:ea typeface="+mn-ea"/>
                <a:cs typeface="+mn-cs"/>
              </a:rPr>
              <a:t> big idea • An outline of insights supporting big idea • Creative execution elements of big idea inclusive of PR • Localisation to the China market of big idea (including mainland China, Hong Kong, Macau and Taiwan) • Incorporation of B2B strategies (trade) in creative execution supporting big idea • Activations/Event management approach linked to bi</a:t>
            </a:r>
            <a:endParaRPr lang="en-US" sz="1000" dirty="0"/>
          </a:p>
        </p:txBody>
      </p:sp>
    </p:spTree>
    <p:extLst>
      <p:ext uri="{BB962C8B-B14F-4D97-AF65-F5344CB8AC3E}">
        <p14:creationId xmlns:p14="http://schemas.microsoft.com/office/powerpoint/2010/main" val="65092175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0" name="Text Placeholder 5">
            <a:extLst>
              <a:ext uri="{FF2B5EF4-FFF2-40B4-BE49-F238E27FC236}">
                <a16:creationId xmlns:a16="http://schemas.microsoft.com/office/drawing/2014/main" id="{5ADA19BF-2259-CA1E-A34D-B9CAF12CDB33}"/>
              </a:ext>
            </a:extLst>
          </p:cNvPr>
          <p:cNvGraphicFramePr/>
          <p:nvPr>
            <p:extLst>
              <p:ext uri="{D42A27DB-BD31-4B8C-83A1-F6EECF244321}">
                <p14:modId xmlns:p14="http://schemas.microsoft.com/office/powerpoint/2010/main" val="3539368403"/>
              </p:ext>
            </p:extLst>
          </p:nvPr>
        </p:nvGraphicFramePr>
        <p:xfrm>
          <a:off x="316466" y="103542"/>
          <a:ext cx="8139471" cy="465931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31411394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 y="0"/>
            <a:ext cx="9141284" cy="5143496"/>
          </a:xfrm>
          <a:prstGeom prst="rect">
            <a:avLst/>
          </a:prstGeom>
        </p:spPr>
      </p:pic>
      <p:sp>
        <p:nvSpPr>
          <p:cNvPr id="12" name="TextBox 11"/>
          <p:cNvSpPr txBox="1"/>
          <p:nvPr/>
        </p:nvSpPr>
        <p:spPr>
          <a:xfrm>
            <a:off x="-264160" y="3741636"/>
            <a:ext cx="4768427" cy="550792"/>
          </a:xfrm>
          <a:prstGeom prst="rect">
            <a:avLst/>
          </a:prstGeom>
          <a:noFill/>
        </p:spPr>
        <p:txBody>
          <a:bodyPr wrap="square" bIns="0" rtlCol="0">
            <a:spAutoFit/>
          </a:bodyPr>
          <a:lstStyle/>
          <a:p>
            <a:pPr lvl="2">
              <a:lnSpc>
                <a:spcPts val="3880"/>
              </a:lnSpc>
              <a:spcBef>
                <a:spcPts val="5"/>
              </a:spcBef>
              <a:spcAft>
                <a:spcPts val="5"/>
              </a:spcAft>
            </a:pPr>
            <a:r>
              <a:rPr lang="en-US" sz="4400" b="1" dirty="0">
                <a:solidFill>
                  <a:srgbClr val="E05540"/>
                </a:solidFill>
                <a:latin typeface="Trebuchet MS" panose="020B0603020202020204" pitchFamily="34" charset="0"/>
                <a:ea typeface="Amsi Pro Ultra" charset="0"/>
                <a:cs typeface="Amsi Pro Ultra" charset="0"/>
              </a:rPr>
              <a:t>Q &amp; A ?</a:t>
            </a:r>
          </a:p>
        </p:txBody>
      </p:sp>
    </p:spTree>
    <p:extLst>
      <p:ext uri="{BB962C8B-B14F-4D97-AF65-F5344CB8AC3E}">
        <p14:creationId xmlns:p14="http://schemas.microsoft.com/office/powerpoint/2010/main" val="1522413809"/>
      </p:ext>
    </p:extLst>
  </p:cSld>
  <p:clrMapOvr>
    <a:masterClrMapping/>
  </p:clrMapOvr>
</p:sld>
</file>

<file path=ppt/theme/theme1.xml><?xml version="1.0" encoding="utf-8"?>
<a:theme xmlns:a="http://schemas.openxmlformats.org/drawingml/2006/main" name="1_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2_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2013 - 2022"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themeOverride>
</file>

<file path=ppt/theme/themeOverride2.xml><?xml version="1.0" encoding="utf-8"?>
<a:themeOverride xmlns:a="http://schemas.openxmlformats.org/drawingml/2006/main">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themeOverride>
</file>

<file path=ppt/theme/themeOverride3.xml><?xml version="1.0" encoding="utf-8"?>
<a:themeOverride xmlns:a="http://schemas.openxmlformats.org/drawingml/2006/main">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themeOverride>
</file>

<file path=ppt/theme/themeOverride4.xml><?xml version="1.0" encoding="utf-8"?>
<a:themeOverride xmlns:a="http://schemas.openxmlformats.org/drawingml/2006/main">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themeOverride>
</file>

<file path=docProps/app.xml><?xml version="1.0" encoding="utf-8"?>
<Properties xmlns="http://schemas.openxmlformats.org/officeDocument/2006/extended-properties" xmlns:vt="http://schemas.openxmlformats.org/officeDocument/2006/docPropsVTypes">
  <Template>Office Theme</Template>
  <TotalTime>1996</TotalTime>
  <Words>4940</Words>
  <Application>Microsoft Office PowerPoint</Application>
  <PresentationFormat>On-screen Show (16:9)</PresentationFormat>
  <Paragraphs>226</Paragraphs>
  <Slides>19</Slides>
  <Notes>0</Notes>
  <HiddenSlides>0</HiddenSlides>
  <MMClips>0</MMClips>
  <ScaleCrop>false</ScaleCrop>
  <HeadingPairs>
    <vt:vector size="6" baseType="variant">
      <vt:variant>
        <vt:lpstr>Fonts Used</vt:lpstr>
      </vt:variant>
      <vt:variant>
        <vt:i4>8</vt:i4>
      </vt:variant>
      <vt:variant>
        <vt:lpstr>Theme</vt:lpstr>
      </vt:variant>
      <vt:variant>
        <vt:i4>3</vt:i4>
      </vt:variant>
      <vt:variant>
        <vt:lpstr>Slide Titles</vt:lpstr>
      </vt:variant>
      <vt:variant>
        <vt:i4>19</vt:i4>
      </vt:variant>
    </vt:vector>
  </HeadingPairs>
  <TitlesOfParts>
    <vt:vector size="30" baseType="lpstr">
      <vt:lpstr>Amsi Pro Ultra</vt:lpstr>
      <vt:lpstr>Arial</vt:lpstr>
      <vt:lpstr>Calibri</vt:lpstr>
      <vt:lpstr>Calibri Light</vt:lpstr>
      <vt:lpstr>Mundo Sans Std Regular</vt:lpstr>
      <vt:lpstr>MundoSans Regular</vt:lpstr>
      <vt:lpstr>Trebuchet MS</vt:lpstr>
      <vt:lpstr>Wingdings</vt:lpstr>
      <vt:lpstr>1_Office Theme</vt:lpstr>
      <vt:lpstr>2_Office Theme</vt:lpstr>
      <vt:lpstr>Office Theme</vt:lpstr>
      <vt:lpstr>PowerPoint Presentation</vt:lpstr>
      <vt:lpstr>Date: 08 August 2025 AT 3PM BEIJING TIME ( 9H00 SA TIME)  VIRTUAL NON-COMPULSORY BRIEFING SESSIONS </vt:lpstr>
      <vt:lpstr>BRIEF SCOPE OF WORK</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Phase 2:  Technical Evaluation Criteria </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nicole.fitzsimons@fcb.co.za</dc:creator>
  <cp:lastModifiedBy>Raymond Mabuela</cp:lastModifiedBy>
  <cp:revision>185</cp:revision>
  <cp:lastPrinted>2017-11-03T12:32:49Z</cp:lastPrinted>
  <dcterms:created xsi:type="dcterms:W3CDTF">2017-10-31T12:03:25Z</dcterms:created>
  <dcterms:modified xsi:type="dcterms:W3CDTF">2025-08-12T10:40:30Z</dcterms:modified>
</cp:coreProperties>
</file>