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sldIdLst>
    <p:sldId id="32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5565C1-F5D9-4BD7-8564-1196BD14B7E0}" vWet="8" dt="2024-02-05T12:46:01.248"/>
    <p1510:client id="{BB0F13C7-44D5-4669-9BEF-E04EDE8C88C4}" v="6" dt="2024-02-05T12:46:50.1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84808-2B9C-817C-A0C8-3CDD07F4F5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535BF1-7722-4792-01E1-972637B9BE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279ABA-D91D-5308-5BA5-4FF1FC59F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62428-2CF6-4527-BE2E-08F64C171949}" type="datetimeFigureOut">
              <a:rPr lang="en-GB" smtClean="0"/>
              <a:t>14/02/2024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67D8E-D8DD-F9CE-7221-E23773C81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44AC27-2494-0F86-657B-4B66BB051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22A8-FD06-4CF4-B7A9-7B5D66B383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5568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57D63-AE86-B747-F390-2205EDEA1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4DEAB2-36B8-4330-6388-2ACC6F6FA3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DD5FD3-8443-71A9-4695-EBB615825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62428-2CF6-4527-BE2E-08F64C171949}" type="datetimeFigureOut">
              <a:rPr lang="en-GB" smtClean="0"/>
              <a:t>14/02/2024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C10962-B933-BA9C-D9B9-94E23F67E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616D59-F07E-F124-7081-9BF29A703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22A8-FD06-4CF4-B7A9-7B5D66B383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8992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E9D9ED-A7DD-8C06-64E2-F45F04A175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9EB542-513F-F24E-7E9F-B1F3EE327F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8E075C-36D7-75B8-68CF-42AF2A9CB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62428-2CF6-4527-BE2E-08F64C171949}" type="datetimeFigureOut">
              <a:rPr lang="en-GB" smtClean="0"/>
              <a:t>14/02/2024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C39155-FB3F-B00C-98DF-1E9D778FF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51CD85-B17F-338D-D280-130339AE9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22A8-FD06-4CF4-B7A9-7B5D66B383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006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3" descr="logo small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151" y="341313"/>
            <a:ext cx="1564216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topsolid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121900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mtClean="0"/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4301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 smtClean="0"/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6" name="Rectangle 37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 sz="1000">
                <a:solidFill>
                  <a:srgbClr val="83725B"/>
                </a:solidFill>
              </a:defRPr>
            </a:lvl1pPr>
          </a:lstStyle>
          <a:p>
            <a:pPr>
              <a:defRPr/>
            </a:pPr>
            <a:fld id="{70FC9A6F-ABFB-4AB8-B750-922CCE3F1116}" type="datetime1">
              <a:rPr lang="en-ZA"/>
              <a:pPr>
                <a:defRPr/>
              </a:pPr>
              <a:t>2024/02/14</a:t>
            </a:fld>
            <a:endParaRPr lang="en-ZA"/>
          </a:p>
        </p:txBody>
      </p:sp>
      <p:sp>
        <p:nvSpPr>
          <p:cNvPr id="7" name="Rectangle 38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3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 algn="r">
              <a:defRPr sz="1000">
                <a:solidFill>
                  <a:srgbClr val="83725B"/>
                </a:solidFill>
              </a:defRPr>
            </a:lvl1pPr>
          </a:lstStyle>
          <a:p>
            <a:pPr>
              <a:defRPr/>
            </a:pPr>
            <a:fld id="{7E4DDD9E-61F7-491F-BEB8-3AFC91D89179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57795605"/>
      </p:ext>
    </p:extLst>
  </p:cSld>
  <p:clrMapOvr>
    <a:masterClrMapping/>
  </p:clrMapOvr>
  <p:transition spd="slow">
    <p:fade/>
  </p:transition>
  <p:hf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0"/>
          <p:cNvGrpSpPr>
            <a:grpSpLocks/>
          </p:cNvGrpSpPr>
          <p:nvPr userDrawn="1"/>
        </p:nvGrpSpPr>
        <p:grpSpPr bwMode="auto">
          <a:xfrm>
            <a:off x="-6350" y="0"/>
            <a:ext cx="12198351" cy="6858000"/>
            <a:chOff x="-3" y="0"/>
            <a:chExt cx="5763" cy="4320"/>
          </a:xfrm>
        </p:grpSpPr>
        <p:pic>
          <p:nvPicPr>
            <p:cNvPr id="5" name="Picture 148" descr="logo small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8" y="326"/>
              <a:ext cx="1352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91"/>
            <p:cNvSpPr>
              <a:spLocks noChangeArrowheads="1"/>
            </p:cNvSpPr>
            <p:nvPr userDrawn="1"/>
          </p:nvSpPr>
          <p:spPr bwMode="auto">
            <a:xfrm>
              <a:off x="-3" y="0"/>
              <a:ext cx="5763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pic>
          <p:nvPicPr>
            <p:cNvPr id="7" name="Picture 23" descr="dd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" y="0"/>
              <a:ext cx="115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Oval 101"/>
            <p:cNvSpPr>
              <a:spLocks noChangeArrowheads="1"/>
            </p:cNvSpPr>
            <p:nvPr userDrawn="1"/>
          </p:nvSpPr>
          <p:spPr bwMode="auto">
            <a:xfrm>
              <a:off x="232" y="819"/>
              <a:ext cx="1448" cy="14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9" name="Oval 102" descr="coolers"/>
            <p:cNvSpPr>
              <a:spLocks noChangeArrowheads="1"/>
            </p:cNvSpPr>
            <p:nvPr userDrawn="1"/>
          </p:nvSpPr>
          <p:spPr bwMode="auto">
            <a:xfrm>
              <a:off x="275" y="858"/>
              <a:ext cx="1362" cy="1369"/>
            </a:xfrm>
            <a:prstGeom prst="ellipse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10" name="Oval 103"/>
            <p:cNvSpPr>
              <a:spLocks noChangeArrowheads="1"/>
            </p:cNvSpPr>
            <p:nvPr userDrawn="1"/>
          </p:nvSpPr>
          <p:spPr bwMode="auto">
            <a:xfrm>
              <a:off x="217" y="772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11" name="Oval 104"/>
            <p:cNvSpPr>
              <a:spLocks noChangeArrowheads="1"/>
            </p:cNvSpPr>
            <p:nvPr userDrawn="1"/>
          </p:nvSpPr>
          <p:spPr bwMode="auto">
            <a:xfrm>
              <a:off x="162" y="772"/>
              <a:ext cx="1487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12" name="Oval 105"/>
            <p:cNvSpPr>
              <a:spLocks noChangeArrowheads="1"/>
            </p:cNvSpPr>
            <p:nvPr userDrawn="1"/>
          </p:nvSpPr>
          <p:spPr bwMode="auto">
            <a:xfrm>
              <a:off x="240" y="803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13" name="Oval 106"/>
            <p:cNvSpPr>
              <a:spLocks noChangeArrowheads="1"/>
            </p:cNvSpPr>
            <p:nvPr userDrawn="1"/>
          </p:nvSpPr>
          <p:spPr bwMode="auto">
            <a:xfrm>
              <a:off x="194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14" name="Oval 107"/>
            <p:cNvSpPr>
              <a:spLocks noChangeArrowheads="1"/>
            </p:cNvSpPr>
            <p:nvPr userDrawn="1"/>
          </p:nvSpPr>
          <p:spPr bwMode="auto">
            <a:xfrm>
              <a:off x="279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15" name="Oval 108"/>
            <p:cNvSpPr>
              <a:spLocks noChangeArrowheads="1"/>
            </p:cNvSpPr>
            <p:nvPr userDrawn="1"/>
          </p:nvSpPr>
          <p:spPr bwMode="auto">
            <a:xfrm>
              <a:off x="108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16" name="Oval 109"/>
            <p:cNvSpPr>
              <a:spLocks noChangeArrowheads="1"/>
            </p:cNvSpPr>
            <p:nvPr userDrawn="1"/>
          </p:nvSpPr>
          <p:spPr bwMode="auto">
            <a:xfrm>
              <a:off x="287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17" name="Oval 110"/>
            <p:cNvSpPr>
              <a:spLocks noChangeArrowheads="1"/>
            </p:cNvSpPr>
            <p:nvPr userDrawn="1"/>
          </p:nvSpPr>
          <p:spPr bwMode="auto">
            <a:xfrm>
              <a:off x="614" y="422"/>
              <a:ext cx="739" cy="7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18" name="Oval 111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C7F6D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19" name="Oval 112"/>
            <p:cNvSpPr>
              <a:spLocks noChangeArrowheads="1"/>
            </p:cNvSpPr>
            <p:nvPr userDrawn="1"/>
          </p:nvSpPr>
          <p:spPr bwMode="auto">
            <a:xfrm>
              <a:off x="598" y="399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20" name="Oval 113"/>
            <p:cNvSpPr>
              <a:spLocks noChangeArrowheads="1"/>
            </p:cNvSpPr>
            <p:nvPr userDrawn="1"/>
          </p:nvSpPr>
          <p:spPr bwMode="auto">
            <a:xfrm>
              <a:off x="575" y="399"/>
              <a:ext cx="762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21" name="Oval 114"/>
            <p:cNvSpPr>
              <a:spLocks noChangeArrowheads="1"/>
            </p:cNvSpPr>
            <p:nvPr userDrawn="1"/>
          </p:nvSpPr>
          <p:spPr bwMode="auto">
            <a:xfrm>
              <a:off x="614" y="414"/>
              <a:ext cx="770" cy="771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22" name="Oval 115"/>
            <p:cNvSpPr>
              <a:spLocks noChangeArrowheads="1"/>
            </p:cNvSpPr>
            <p:nvPr userDrawn="1"/>
          </p:nvSpPr>
          <p:spPr bwMode="auto">
            <a:xfrm>
              <a:off x="590" y="391"/>
              <a:ext cx="763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23" name="Oval 116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24" name="Oval 117"/>
            <p:cNvSpPr>
              <a:spLocks noChangeArrowheads="1"/>
            </p:cNvSpPr>
            <p:nvPr userDrawn="1"/>
          </p:nvSpPr>
          <p:spPr bwMode="auto">
            <a:xfrm>
              <a:off x="637" y="445"/>
              <a:ext cx="693" cy="693"/>
            </a:xfrm>
            <a:prstGeom prst="ellipse">
              <a:avLst/>
            </a:prstGeom>
            <a:noFill/>
            <a:ln w="0">
              <a:solidFill>
                <a:srgbClr val="83725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25" name="Oval 118" descr="face"/>
            <p:cNvSpPr>
              <a:spLocks noChangeArrowheads="1"/>
            </p:cNvSpPr>
            <p:nvPr userDrawn="1"/>
          </p:nvSpPr>
          <p:spPr bwMode="auto">
            <a:xfrm>
              <a:off x="633" y="445"/>
              <a:ext cx="700" cy="701"/>
            </a:xfrm>
            <a:prstGeom prst="ellipse">
              <a:avLst/>
            </a:prstGeom>
            <a:blipFill dpi="0" rotWithShape="1">
              <a:blip r:embed="rId5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26" name="Oval 119"/>
            <p:cNvSpPr>
              <a:spLocks noChangeArrowheads="1"/>
            </p:cNvSpPr>
            <p:nvPr userDrawn="1"/>
          </p:nvSpPr>
          <p:spPr bwMode="auto">
            <a:xfrm>
              <a:off x="637" y="391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27" name="Oval 120"/>
            <p:cNvSpPr>
              <a:spLocks noChangeArrowheads="1"/>
            </p:cNvSpPr>
            <p:nvPr userDrawn="1"/>
          </p:nvSpPr>
          <p:spPr bwMode="auto">
            <a:xfrm>
              <a:off x="544" y="438"/>
              <a:ext cx="770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28" name="Oval 121"/>
            <p:cNvSpPr>
              <a:spLocks noChangeArrowheads="1"/>
            </p:cNvSpPr>
            <p:nvPr userDrawn="1"/>
          </p:nvSpPr>
          <p:spPr bwMode="auto">
            <a:xfrm>
              <a:off x="637" y="438"/>
              <a:ext cx="763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29" name="Oval 122"/>
            <p:cNvSpPr>
              <a:spLocks noChangeArrowheads="1"/>
            </p:cNvSpPr>
            <p:nvPr userDrawn="1"/>
          </p:nvSpPr>
          <p:spPr bwMode="auto">
            <a:xfrm>
              <a:off x="264" y="2002"/>
              <a:ext cx="1213" cy="1205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30" name="Oval 123"/>
            <p:cNvSpPr>
              <a:spLocks noChangeArrowheads="1"/>
            </p:cNvSpPr>
            <p:nvPr userDrawn="1"/>
          </p:nvSpPr>
          <p:spPr bwMode="auto">
            <a:xfrm>
              <a:off x="303" y="2033"/>
              <a:ext cx="1135" cy="1143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31" name="Oval 124"/>
            <p:cNvSpPr>
              <a:spLocks noChangeArrowheads="1"/>
            </p:cNvSpPr>
            <p:nvPr userDrawn="1"/>
          </p:nvSpPr>
          <p:spPr bwMode="auto">
            <a:xfrm>
              <a:off x="248" y="1963"/>
              <a:ext cx="1245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32" name="Oval 125"/>
            <p:cNvSpPr>
              <a:spLocks noChangeArrowheads="1"/>
            </p:cNvSpPr>
            <p:nvPr userDrawn="1"/>
          </p:nvSpPr>
          <p:spPr bwMode="auto">
            <a:xfrm>
              <a:off x="209" y="1963"/>
              <a:ext cx="1237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33" name="Oval 126"/>
            <p:cNvSpPr>
              <a:spLocks noChangeArrowheads="1"/>
            </p:cNvSpPr>
            <p:nvPr userDrawn="1"/>
          </p:nvSpPr>
          <p:spPr bwMode="auto">
            <a:xfrm>
              <a:off x="271" y="1986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34" name="Oval 127"/>
            <p:cNvSpPr>
              <a:spLocks noChangeArrowheads="1"/>
            </p:cNvSpPr>
            <p:nvPr userDrawn="1"/>
          </p:nvSpPr>
          <p:spPr bwMode="auto">
            <a:xfrm>
              <a:off x="232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35" name="Oval 128" descr="new smal workers"/>
            <p:cNvSpPr>
              <a:spLocks noChangeArrowheads="1"/>
            </p:cNvSpPr>
            <p:nvPr userDrawn="1"/>
          </p:nvSpPr>
          <p:spPr bwMode="auto">
            <a:xfrm>
              <a:off x="304" y="2033"/>
              <a:ext cx="1135" cy="1143"/>
            </a:xfrm>
            <a:prstGeom prst="ellipse">
              <a:avLst/>
            </a:prstGeom>
            <a:blipFill dpi="0" rotWithShape="1">
              <a:blip r:embed="rId6">
                <a:lum contrast="12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36" name="Oval 129"/>
            <p:cNvSpPr>
              <a:spLocks noChangeArrowheads="1"/>
            </p:cNvSpPr>
            <p:nvPr userDrawn="1"/>
          </p:nvSpPr>
          <p:spPr bwMode="auto">
            <a:xfrm>
              <a:off x="162" y="2017"/>
              <a:ext cx="1238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37" name="Oval 130"/>
            <p:cNvSpPr>
              <a:spLocks noChangeArrowheads="1"/>
            </p:cNvSpPr>
            <p:nvPr userDrawn="1"/>
          </p:nvSpPr>
          <p:spPr bwMode="auto">
            <a:xfrm>
              <a:off x="310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38" name="Oval 131"/>
            <p:cNvSpPr>
              <a:spLocks noChangeArrowheads="1"/>
            </p:cNvSpPr>
            <p:nvPr userDrawn="1"/>
          </p:nvSpPr>
          <p:spPr bwMode="auto">
            <a:xfrm>
              <a:off x="303" y="2017"/>
              <a:ext cx="1244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39" name="Oval 132"/>
            <p:cNvSpPr>
              <a:spLocks noChangeArrowheads="1"/>
            </p:cNvSpPr>
            <p:nvPr userDrawn="1"/>
          </p:nvSpPr>
          <p:spPr bwMode="auto">
            <a:xfrm>
              <a:off x="614" y="2990"/>
              <a:ext cx="1003" cy="1011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40" name="Oval 133"/>
            <p:cNvSpPr>
              <a:spLocks noChangeArrowheads="1"/>
            </p:cNvSpPr>
            <p:nvPr userDrawn="1"/>
          </p:nvSpPr>
          <p:spPr bwMode="auto">
            <a:xfrm>
              <a:off x="645" y="3021"/>
              <a:ext cx="941" cy="949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41" name="Oval 134"/>
            <p:cNvSpPr>
              <a:spLocks noChangeArrowheads="1"/>
            </p:cNvSpPr>
            <p:nvPr userDrawn="1"/>
          </p:nvSpPr>
          <p:spPr bwMode="auto">
            <a:xfrm>
              <a:off x="598" y="2959"/>
              <a:ext cx="1035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42" name="Oval 135"/>
            <p:cNvSpPr>
              <a:spLocks noChangeArrowheads="1"/>
            </p:cNvSpPr>
            <p:nvPr userDrawn="1"/>
          </p:nvSpPr>
          <p:spPr bwMode="auto">
            <a:xfrm>
              <a:off x="567" y="2959"/>
              <a:ext cx="1027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43" name="Oval 136"/>
            <p:cNvSpPr>
              <a:spLocks noChangeArrowheads="1"/>
            </p:cNvSpPr>
            <p:nvPr userDrawn="1"/>
          </p:nvSpPr>
          <p:spPr bwMode="auto">
            <a:xfrm>
              <a:off x="622" y="2982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44" name="Oval 137"/>
            <p:cNvSpPr>
              <a:spLocks noChangeArrowheads="1"/>
            </p:cNvSpPr>
            <p:nvPr userDrawn="1"/>
          </p:nvSpPr>
          <p:spPr bwMode="auto">
            <a:xfrm>
              <a:off x="583" y="2951"/>
              <a:ext cx="1034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45" name="Oval 138" descr="boom"/>
            <p:cNvSpPr>
              <a:spLocks noChangeArrowheads="1"/>
            </p:cNvSpPr>
            <p:nvPr userDrawn="1"/>
          </p:nvSpPr>
          <p:spPr bwMode="auto">
            <a:xfrm>
              <a:off x="638" y="3018"/>
              <a:ext cx="949" cy="957"/>
            </a:xfrm>
            <a:prstGeom prst="ellipse">
              <a:avLst/>
            </a:prstGeom>
            <a:blipFill dpi="0" rotWithShape="1">
              <a:blip r:embed="rId7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46" name="Oval 139"/>
            <p:cNvSpPr>
              <a:spLocks noChangeArrowheads="1"/>
            </p:cNvSpPr>
            <p:nvPr userDrawn="1"/>
          </p:nvSpPr>
          <p:spPr bwMode="auto">
            <a:xfrm>
              <a:off x="528" y="3005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47" name="Oval 140"/>
            <p:cNvSpPr>
              <a:spLocks noChangeArrowheads="1"/>
            </p:cNvSpPr>
            <p:nvPr userDrawn="1"/>
          </p:nvSpPr>
          <p:spPr bwMode="auto">
            <a:xfrm>
              <a:off x="645" y="3005"/>
              <a:ext cx="1035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  <p:sp>
          <p:nvSpPr>
            <p:cNvPr id="48" name="Oval 141"/>
            <p:cNvSpPr>
              <a:spLocks noChangeArrowheads="1"/>
            </p:cNvSpPr>
            <p:nvPr userDrawn="1"/>
          </p:nvSpPr>
          <p:spPr bwMode="auto">
            <a:xfrm>
              <a:off x="653" y="2951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 sz="1800"/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078818" y="3271839"/>
            <a:ext cx="7393516" cy="676275"/>
          </a:xfrm>
        </p:spPr>
        <p:txBody>
          <a:bodyPr anchor="b"/>
          <a:lstStyle>
            <a:lvl1pPr>
              <a:defRPr>
                <a:solidFill>
                  <a:srgbClr val="00389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078818" y="4092576"/>
            <a:ext cx="7393516" cy="2220913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83725B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9912187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C342D-4028-4B1F-AC2E-4B354CDBEE11}" type="datetime1">
              <a:rPr lang="en-ZA"/>
              <a:pPr>
                <a:defRPr/>
              </a:pPr>
              <a:t>2024/02/14</a:t>
            </a:fld>
            <a:endParaRPr lang="en-ZA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xfrm>
            <a:off x="4176185" y="6453189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42A36D-E495-46CE-B1AB-DFD29390B7B0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44725421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A41D4-690A-4C41-8BBE-8C156DB98713}" type="datetime1">
              <a:rPr lang="en-ZA"/>
              <a:pPr>
                <a:defRPr/>
              </a:pPr>
              <a:t>2024/02/14</a:t>
            </a:fld>
            <a:endParaRPr lang="en-ZA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xfrm>
            <a:off x="4176185" y="6453189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6EE90-1447-4199-A2BD-4C815D52FB16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80727878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084" y="1436689"/>
            <a:ext cx="5484283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9567" y="1436689"/>
            <a:ext cx="5484284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2F003-F37C-4556-A189-8F7AE084550A}" type="datetime1">
              <a:rPr lang="en-ZA"/>
              <a:pPr>
                <a:defRPr/>
              </a:pPr>
              <a:t>2024/02/14</a:t>
            </a:fld>
            <a:endParaRPr lang="en-ZA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ftr" sz="quarter" idx="11"/>
          </p:nvPr>
        </p:nvSpPr>
        <p:spPr>
          <a:xfrm>
            <a:off x="4176185" y="6453189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98014-E114-4E8D-A0FC-57AC21012322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2606033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AADEB-D5E6-43B4-9E19-1665373271D7}" type="datetime1">
              <a:rPr lang="en-ZA"/>
              <a:pPr>
                <a:defRPr/>
              </a:pPr>
              <a:t>2024/02/14</a:t>
            </a:fld>
            <a:endParaRPr lang="en-ZA"/>
          </a:p>
        </p:txBody>
      </p:sp>
      <p:sp>
        <p:nvSpPr>
          <p:cNvPr id="8" name="Rectangle 38"/>
          <p:cNvSpPr>
            <a:spLocks noGrp="1" noChangeArrowheads="1"/>
          </p:cNvSpPr>
          <p:nvPr>
            <p:ph type="ftr" sz="quarter" idx="11"/>
          </p:nvPr>
        </p:nvSpPr>
        <p:spPr>
          <a:xfrm>
            <a:off x="4176185" y="6453189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EAD2D-040F-43BF-80CB-BE84C4B88A66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48372794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8237D-1C18-429F-AF65-ACC9D3139278}" type="datetime1">
              <a:rPr lang="en-ZA"/>
              <a:pPr>
                <a:defRPr/>
              </a:pPr>
              <a:t>2024/02/14</a:t>
            </a:fld>
            <a:endParaRPr lang="en-ZA"/>
          </a:p>
        </p:txBody>
      </p:sp>
      <p:sp>
        <p:nvSpPr>
          <p:cNvPr id="4" name="Rectangle 38"/>
          <p:cNvSpPr>
            <a:spLocks noGrp="1" noChangeArrowheads="1"/>
          </p:cNvSpPr>
          <p:nvPr>
            <p:ph type="ftr" sz="quarter" idx="11"/>
          </p:nvPr>
        </p:nvSpPr>
        <p:spPr>
          <a:xfrm>
            <a:off x="4176185" y="6453189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555B94-0F3D-4EE8-B7CD-FFF1129B9077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83011523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A9EEA-6480-4579-AB12-EF61C668098E}" type="datetime1">
              <a:rPr lang="en-ZA"/>
              <a:pPr>
                <a:defRPr/>
              </a:pPr>
              <a:t>2024/02/14</a:t>
            </a:fld>
            <a:endParaRPr lang="en-ZA"/>
          </a:p>
        </p:txBody>
      </p:sp>
      <p:sp>
        <p:nvSpPr>
          <p:cNvPr id="3" name="Rectangle 38"/>
          <p:cNvSpPr>
            <a:spLocks noGrp="1" noChangeArrowheads="1"/>
          </p:cNvSpPr>
          <p:nvPr>
            <p:ph type="ftr" sz="quarter" idx="11"/>
          </p:nvPr>
        </p:nvSpPr>
        <p:spPr>
          <a:xfrm>
            <a:off x="4176185" y="6453189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051DC-221B-426B-AA9E-00BB61CD8A17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6454223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03433-D273-4AA1-4DB2-CE2FE671D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7FDA99-D361-1D6D-F66F-B97E852F69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792073-DE75-C631-594F-8D3B95240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62428-2CF6-4527-BE2E-08F64C171949}" type="datetimeFigureOut">
              <a:rPr lang="en-GB" smtClean="0"/>
              <a:t>14/02/2024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922794-CE46-1EDE-7CD6-4B0222114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818DC8-1383-5E35-BC04-83617A422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22A8-FD06-4CF4-B7A9-7B5D66B383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2058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AC793-F94C-4E0E-9B14-3237485B1898}" type="datetime1">
              <a:rPr lang="en-ZA"/>
              <a:pPr>
                <a:defRPr/>
              </a:pPr>
              <a:t>2024/02/14</a:t>
            </a:fld>
            <a:endParaRPr lang="en-ZA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ftr" sz="quarter" idx="11"/>
          </p:nvPr>
        </p:nvSpPr>
        <p:spPr>
          <a:xfrm>
            <a:off x="4176185" y="6453189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200C1-81E8-464D-A4A5-DEA89075BFA0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14244093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337C6-6AC9-40E3-BA47-8FA2C2EA6E8E}" type="datetime1">
              <a:rPr lang="en-ZA"/>
              <a:pPr>
                <a:defRPr/>
              </a:pPr>
              <a:t>2024/02/14</a:t>
            </a:fld>
            <a:endParaRPr lang="en-ZA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ftr" sz="quarter" idx="11"/>
          </p:nvPr>
        </p:nvSpPr>
        <p:spPr>
          <a:xfrm>
            <a:off x="4176185" y="6453189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B7686-198F-4D26-8056-6ECD4B14B9B8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95363493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A5199-A5AC-41E6-A082-8B69463B3B88}" type="datetime1">
              <a:rPr lang="en-ZA"/>
              <a:pPr>
                <a:defRPr/>
              </a:pPr>
              <a:t>2024/02/14</a:t>
            </a:fld>
            <a:endParaRPr lang="en-ZA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xfrm>
            <a:off x="4176185" y="6453189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01547-C05A-4FDA-B257-1E1F9C697F30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57523533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61967" y="166689"/>
            <a:ext cx="2791884" cy="63150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2084" y="166689"/>
            <a:ext cx="8176683" cy="6315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A2ADB-321B-44ED-B1E6-4E699FE1562D}" type="datetime1">
              <a:rPr lang="en-ZA"/>
              <a:pPr>
                <a:defRPr/>
              </a:pPr>
              <a:t>2024/02/14</a:t>
            </a:fld>
            <a:endParaRPr lang="en-ZA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xfrm>
            <a:off x="4176185" y="6453189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44050B-4B5A-45EE-8C47-113F15E0D2B5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56803806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82085" y="166689"/>
            <a:ext cx="11171767" cy="6315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4D43F-A5A9-4B02-A207-62631A547F27}" type="datetime1">
              <a:rPr lang="en-ZA"/>
              <a:pPr>
                <a:defRPr/>
              </a:pPr>
              <a:t>2024/02/14</a:t>
            </a:fld>
            <a:endParaRPr lang="en-ZA"/>
          </a:p>
        </p:txBody>
      </p:sp>
      <p:sp>
        <p:nvSpPr>
          <p:cNvPr id="4" name="Rectangle 38"/>
          <p:cNvSpPr>
            <a:spLocks noGrp="1" noChangeArrowheads="1"/>
          </p:cNvSpPr>
          <p:nvPr>
            <p:ph type="ftr" sz="quarter" idx="11"/>
          </p:nvPr>
        </p:nvSpPr>
        <p:spPr>
          <a:xfrm>
            <a:off x="4176185" y="6453189"/>
            <a:ext cx="3839633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C44FB-5E86-491B-8FAF-D8CB2D8FF5B5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53672184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02D6A-9599-3F73-BA41-5DFD79F0B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C31F07-C654-F6B8-0D0F-621CE45890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1A4CE0-C790-DEB8-DEC0-F5569AD0F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62428-2CF6-4527-BE2E-08F64C171949}" type="datetimeFigureOut">
              <a:rPr lang="en-GB" smtClean="0"/>
              <a:t>14/02/2024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D4D25A-0434-3E59-E949-317F782C6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546BBA-5139-29D8-5E31-5AD5A4106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22A8-FD06-4CF4-B7A9-7B5D66B383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4475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1E488-6C62-A5D2-3E4B-7F8E7562F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135F12-48D6-CC01-097E-9FF5F60C33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18AB48-A4CA-696D-879E-6308765616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7DD9C1-4127-6B31-FE43-18C08AE88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62428-2CF6-4527-BE2E-08F64C171949}" type="datetimeFigureOut">
              <a:rPr lang="en-GB" smtClean="0"/>
              <a:t>14/02/2024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EFB935-6C12-06C7-A1F9-A09EBAB4D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F9C38E-2FC2-77DC-F942-3E7EB0F86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22A8-FD06-4CF4-B7A9-7B5D66B383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32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44402-5C00-C467-8115-6AC740B41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056027-E948-64DD-D04A-1B05652A80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951DB2-FEEE-BAA9-8BBF-2E7E437020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F7A4BC-0733-5750-B53D-83E21A8D98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F7EAF6-8D0C-F528-7070-F6BE1B880C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BA18CE-AA9E-C256-B45B-4A3A0ECD5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62428-2CF6-4527-BE2E-08F64C171949}" type="datetimeFigureOut">
              <a:rPr lang="en-GB" smtClean="0"/>
              <a:t>14/02/2024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14DC45-AF3F-94FC-D85D-7F86415B8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C7FD6F-DEC6-F04D-8557-2A96A24C0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22A8-FD06-4CF4-B7A9-7B5D66B383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431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4A511-9D03-D267-1EAE-18288239F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2DA1C5-7B72-CD5A-2DC1-F94BB2E4C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62428-2CF6-4527-BE2E-08F64C171949}" type="datetimeFigureOut">
              <a:rPr lang="en-GB" smtClean="0"/>
              <a:t>14/02/2024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5C9ED2-610C-2B01-9244-45E69675C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C01ED7-ED8A-0010-2255-26FB93CAF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22A8-FD06-4CF4-B7A9-7B5D66B383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517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87AAA5-7C86-7E50-83E1-6A8E52028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62428-2CF6-4527-BE2E-08F64C171949}" type="datetimeFigureOut">
              <a:rPr lang="en-GB" smtClean="0"/>
              <a:t>14/02/2024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3E803F-2010-B640-1F89-05B47B2F3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A0C1A3-A650-ACF5-B072-2E3E19A7B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22A8-FD06-4CF4-B7A9-7B5D66B383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75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D0E22-82F1-D24C-D485-4D662AAFB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27D655-7D80-AC09-3BD3-55AAE2690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1C696C-2899-A854-2CAD-41B3DC6405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0174AD-5D7F-39CF-ECD4-C9948030B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62428-2CF6-4527-BE2E-08F64C171949}" type="datetimeFigureOut">
              <a:rPr lang="en-GB" smtClean="0"/>
              <a:t>14/02/2024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687FE5-9385-5668-1A78-61711C178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6AD5FF-CC07-C62E-1DAF-347EDA784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22A8-FD06-4CF4-B7A9-7B5D66B383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9411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86508-0E8F-73D4-899B-D431B9FE9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4D56F5-90B5-0E4F-68FB-282B10EE05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5EA404-723A-D454-CBE9-3A7AD8015B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90C769-EDC5-76D3-5102-18A2AD047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62428-2CF6-4527-BE2E-08F64C171949}" type="datetimeFigureOut">
              <a:rPr lang="en-GB" smtClean="0"/>
              <a:t>14/02/2024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05E585-B992-2222-36B6-4EDC7EF09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1C2738-6AD6-D0E0-AE74-D89D193DE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722A8-FD06-4CF4-B7A9-7B5D66B383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029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5B55E3-F6D2-C989-B641-9352230B7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BEF975-6DCB-71A0-130C-9B5830C395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2B8474-28DE-85B6-C99B-524C3F17B6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62428-2CF6-4527-BE2E-08F64C171949}" type="datetimeFigureOut">
              <a:rPr lang="en-GB" smtClean="0"/>
              <a:t>14/02/2024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5641DA-5A47-E81D-6886-D6F72816B2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2B8C32-C68D-7ACB-A199-D192BC8437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722A8-FD06-4CF4-B7A9-7B5D66B383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799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3" descr="logo small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7151" y="341313"/>
            <a:ext cx="1564216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17" descr="topsolid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121900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82084" y="166688"/>
            <a:ext cx="8693149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ZA" altLang="en-US"/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82085" y="1436689"/>
            <a:ext cx="11171767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ZA" altLang="en-US"/>
          </a:p>
        </p:txBody>
      </p:sp>
      <p:sp>
        <p:nvSpPr>
          <p:cNvPr id="1061" name="Rectangle 3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1" y="6453189"/>
            <a:ext cx="2317751" cy="268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3725B"/>
                </a:solidFill>
              </a:defRPr>
            </a:lvl1pPr>
          </a:lstStyle>
          <a:p>
            <a:pPr>
              <a:defRPr/>
            </a:pPr>
            <a:fld id="{66099123-E3C3-4F1C-AD65-7F655108FC58}" type="datetime1">
              <a:rPr lang="en-ZA"/>
              <a:pPr>
                <a:defRPr/>
              </a:pPr>
              <a:t>2024/02/14</a:t>
            </a:fld>
            <a:endParaRPr lang="en-ZA"/>
          </a:p>
        </p:txBody>
      </p:sp>
      <p:sp>
        <p:nvSpPr>
          <p:cNvPr id="1063" name="Rectangle 3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060951" y="6453189"/>
            <a:ext cx="1322916" cy="268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83725B"/>
                </a:solidFill>
              </a:defRPr>
            </a:lvl1pPr>
          </a:lstStyle>
          <a:p>
            <a:pPr>
              <a:defRPr/>
            </a:pPr>
            <a:fld id="{0C7ABFC6-64D6-49CD-AE98-2EDC2A3C1C64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27535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 spd="slow">
    <p:fade/>
  </p:transition>
  <p:hf hdr="0" ftr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266700" indent="-266700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2000">
          <a:solidFill>
            <a:srgbClr val="003896"/>
          </a:solidFill>
          <a:latin typeface="+mn-lt"/>
          <a:ea typeface="+mn-ea"/>
          <a:cs typeface="+mn-cs"/>
        </a:defRPr>
      </a:lvl1pPr>
      <a:lvl2pPr marL="717550" indent="-271463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2800">
          <a:solidFill>
            <a:srgbClr val="003896"/>
          </a:solidFill>
          <a:latin typeface="+mn-lt"/>
          <a:cs typeface="+mn-cs"/>
        </a:defRPr>
      </a:lvl2pPr>
      <a:lvl3pPr marL="1076325" indent="-179388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600">
          <a:solidFill>
            <a:srgbClr val="003896"/>
          </a:solidFill>
          <a:latin typeface="+mn-lt"/>
          <a:cs typeface="+mn-cs"/>
        </a:defRPr>
      </a:lvl3pPr>
      <a:lvl4pPr marL="1435100" indent="-179388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4pPr>
      <a:lvl5pPr marL="1793875" indent="-179388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5pPr>
      <a:lvl6pPr marL="2251075" indent="-179388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6pPr>
      <a:lvl7pPr marL="2708275" indent="-179388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7pPr>
      <a:lvl8pPr marL="3165475" indent="-179388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8pPr>
      <a:lvl9pPr marL="3622675" indent="-179388" algn="l" rtl="0" eaLnBrk="1" fontAlgn="base" hangingPunct="1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svg"/><Relationship Id="rId18" Type="http://schemas.openxmlformats.org/officeDocument/2006/relationships/image" Target="../media/image25.png"/><Relationship Id="rId3" Type="http://schemas.openxmlformats.org/officeDocument/2006/relationships/image" Target="../media/image10.svg"/><Relationship Id="rId21" Type="http://schemas.openxmlformats.org/officeDocument/2006/relationships/image" Target="../media/image28.svg"/><Relationship Id="rId7" Type="http://schemas.openxmlformats.org/officeDocument/2006/relationships/image" Target="../media/image14.svg"/><Relationship Id="rId12" Type="http://schemas.openxmlformats.org/officeDocument/2006/relationships/image" Target="../media/image19.png"/><Relationship Id="rId17" Type="http://schemas.openxmlformats.org/officeDocument/2006/relationships/image" Target="../media/image24.svg"/><Relationship Id="rId2" Type="http://schemas.openxmlformats.org/officeDocument/2006/relationships/image" Target="../media/image9.png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5" Type="http://schemas.openxmlformats.org/officeDocument/2006/relationships/image" Target="../media/image22.svg"/><Relationship Id="rId10" Type="http://schemas.openxmlformats.org/officeDocument/2006/relationships/image" Target="../media/image17.png"/><Relationship Id="rId19" Type="http://schemas.openxmlformats.org/officeDocument/2006/relationships/image" Target="../media/image26.svg"/><Relationship Id="rId4" Type="http://schemas.openxmlformats.org/officeDocument/2006/relationships/image" Target="../media/image11.png"/><Relationship Id="rId9" Type="http://schemas.openxmlformats.org/officeDocument/2006/relationships/image" Target="../media/image16.svg"/><Relationship Id="rId1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77082125-AC92-AFC6-5F3F-FAFDDFA9A8B5}"/>
              </a:ext>
            </a:extLst>
          </p:cNvPr>
          <p:cNvSpPr txBox="1"/>
          <p:nvPr/>
        </p:nvSpPr>
        <p:spPr>
          <a:xfrm>
            <a:off x="4438337" y="2290616"/>
            <a:ext cx="3809924" cy="27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>
                <a:solidFill>
                  <a:schemeClr val="bg1"/>
                </a:solidFill>
              </a:rPr>
              <a:t>GIS Portal and Platform: Generic/ Traditional GIS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BE109296-C7F8-C82C-1968-04CACDC865C6}"/>
              </a:ext>
            </a:extLst>
          </p:cNvPr>
          <p:cNvSpPr txBox="1"/>
          <p:nvPr/>
        </p:nvSpPr>
        <p:spPr>
          <a:xfrm>
            <a:off x="4446007" y="2559899"/>
            <a:ext cx="3802253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/>
              <a:t>Non-Network Data e.g. supplementary or base data, new value-added datasets derived through analysis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22CAF32-4482-BEFC-E361-3706F7077B8E}"/>
              </a:ext>
            </a:extLst>
          </p:cNvPr>
          <p:cNvSpPr txBox="1"/>
          <p:nvPr/>
        </p:nvSpPr>
        <p:spPr>
          <a:xfrm>
            <a:off x="583531" y="2576443"/>
            <a:ext cx="2179949" cy="461665"/>
          </a:xfrm>
          <a:prstGeom prst="rect">
            <a:avLst/>
          </a:prstGeom>
          <a:noFill/>
          <a:ln>
            <a:solidFill>
              <a:schemeClr val="tx1"/>
            </a:solidFill>
            <a:headEnd type="none" w="med" len="med"/>
            <a:tailEnd type="none" w="med" len="me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/>
              <a:t>Electrical and Telecoms Network Data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9EC9CC34-7B25-D1ED-B317-F836BDDA5EE9}"/>
              </a:ext>
            </a:extLst>
          </p:cNvPr>
          <p:cNvSpPr txBox="1"/>
          <p:nvPr/>
        </p:nvSpPr>
        <p:spPr>
          <a:xfrm>
            <a:off x="584531" y="2290616"/>
            <a:ext cx="2179950" cy="27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/>
            </a:lvl1pPr>
          </a:lstStyle>
          <a:p>
            <a:r>
              <a:rPr lang="en-GB">
                <a:solidFill>
                  <a:schemeClr val="bg1"/>
                </a:solidFill>
              </a:rPr>
              <a:t>NIS Platform : Utility GIS </a:t>
            </a:r>
          </a:p>
        </p:txBody>
      </p:sp>
      <p:cxnSp>
        <p:nvCxnSpPr>
          <p:cNvPr id="157" name="Connector: Elbow 156">
            <a:extLst>
              <a:ext uri="{FF2B5EF4-FFF2-40B4-BE49-F238E27FC236}">
                <a16:creationId xmlns:a16="http://schemas.microsoft.com/office/drawing/2014/main" id="{EE17A872-49F3-3EC9-6422-123558ED554C}"/>
              </a:ext>
            </a:extLst>
          </p:cNvPr>
          <p:cNvCxnSpPr>
            <a:cxnSpLocks/>
            <a:stCxn id="23" idx="2"/>
            <a:endCxn id="111" idx="1"/>
          </p:cNvCxnSpPr>
          <p:nvPr/>
        </p:nvCxnSpPr>
        <p:spPr>
          <a:xfrm rot="16200000" flipH="1">
            <a:off x="1653613" y="3058000"/>
            <a:ext cx="693568" cy="653783"/>
          </a:xfrm>
          <a:prstGeom prst="bentConnector2">
            <a:avLst/>
          </a:prstGeom>
          <a:ln w="127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65817F8-205B-01CA-531D-7D6821FFB72F}"/>
              </a:ext>
            </a:extLst>
          </p:cNvPr>
          <p:cNvSpPr txBox="1"/>
          <p:nvPr/>
        </p:nvSpPr>
        <p:spPr>
          <a:xfrm>
            <a:off x="177282" y="119093"/>
            <a:ext cx="11837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Achieving  an interoperable ecosystem between various platforms with different geospatial and analytical capabilities </a:t>
            </a:r>
            <a:br>
              <a:rPr lang="en-GB"/>
            </a:br>
            <a:r>
              <a:rPr lang="en-GB" b="1"/>
              <a:t>Enterprise Architecture Vision: Potential Target Logical Model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B69C69EB-4AA6-0E45-E8FA-291670AB191E}"/>
              </a:ext>
            </a:extLst>
          </p:cNvPr>
          <p:cNvSpPr txBox="1"/>
          <p:nvPr/>
        </p:nvSpPr>
        <p:spPr>
          <a:xfrm>
            <a:off x="2327289" y="3500843"/>
            <a:ext cx="3447011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/>
              <a:t>Digital GIS API and web services registry of all published GIS data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B0BE77F1-26F6-BC6D-9CAB-772C0F5F9CF1}"/>
              </a:ext>
            </a:extLst>
          </p:cNvPr>
          <p:cNvSpPr txBox="1"/>
          <p:nvPr/>
        </p:nvSpPr>
        <p:spPr>
          <a:xfrm>
            <a:off x="177282" y="930301"/>
            <a:ext cx="11809978" cy="276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/>
              <a:t>GIS data interoperability achieved through open standards and protocols e.g. OGC API, OGC web services, REST APIs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0F321990-951D-DEEC-B47E-7BB890247C5C}"/>
              </a:ext>
            </a:extLst>
          </p:cNvPr>
          <p:cNvSpPr txBox="1"/>
          <p:nvPr/>
        </p:nvSpPr>
        <p:spPr>
          <a:xfrm>
            <a:off x="1776549" y="4956871"/>
            <a:ext cx="3997748" cy="46166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Data Analytics and BI Platform &amp; tools </a:t>
            </a:r>
          </a:p>
          <a:p>
            <a:r>
              <a:rPr lang="en-GB"/>
              <a:t>e.g. SAS, Power BI, cloud analytics on hyperscalers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116020E6-685B-1439-8FEA-2BCC2E5F20D7}"/>
              </a:ext>
            </a:extLst>
          </p:cNvPr>
          <p:cNvSpPr txBox="1"/>
          <p:nvPr/>
        </p:nvSpPr>
        <p:spPr>
          <a:xfrm>
            <a:off x="1776550" y="5417753"/>
            <a:ext cx="3997748" cy="276999"/>
          </a:xfrm>
          <a:prstGeom prst="rect">
            <a:avLst/>
          </a:prstGeom>
          <a:noFill/>
          <a:ln>
            <a:solidFill>
              <a:schemeClr val="tx1"/>
            </a:solidFill>
            <a:headEnd type="none" w="med" len="med"/>
            <a:tailEnd type="none" w="med" len="med"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/>
            </a:lvl1pPr>
          </a:lstStyle>
          <a:p>
            <a:r>
              <a:rPr lang="en-GB"/>
              <a:t>Business data for analytics and reporting</a:t>
            </a:r>
          </a:p>
        </p:txBody>
      </p:sp>
      <p:cxnSp>
        <p:nvCxnSpPr>
          <p:cNvPr id="123" name="Connector: Elbow 122">
            <a:extLst>
              <a:ext uri="{FF2B5EF4-FFF2-40B4-BE49-F238E27FC236}">
                <a16:creationId xmlns:a16="http://schemas.microsoft.com/office/drawing/2014/main" id="{A69C6C67-7090-C646-C8B9-F59E933E3875}"/>
              </a:ext>
            </a:extLst>
          </p:cNvPr>
          <p:cNvCxnSpPr>
            <a:cxnSpLocks/>
            <a:stCxn id="85" idx="2"/>
            <a:endCxn id="111" idx="3"/>
          </p:cNvCxnSpPr>
          <p:nvPr/>
        </p:nvCxnSpPr>
        <p:spPr>
          <a:xfrm rot="5400000">
            <a:off x="5705661" y="3090203"/>
            <a:ext cx="710112" cy="572834"/>
          </a:xfrm>
          <a:prstGeom prst="bentConnector2">
            <a:avLst/>
          </a:prstGeom>
          <a:ln w="127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extBox 129">
            <a:extLst>
              <a:ext uri="{FF2B5EF4-FFF2-40B4-BE49-F238E27FC236}">
                <a16:creationId xmlns:a16="http://schemas.microsoft.com/office/drawing/2014/main" id="{F56B475F-9AA8-63E0-07A4-E14C8246E995}"/>
              </a:ext>
            </a:extLst>
          </p:cNvPr>
          <p:cNvSpPr txBox="1"/>
          <p:nvPr/>
        </p:nvSpPr>
        <p:spPr>
          <a:xfrm>
            <a:off x="1776547" y="5682644"/>
            <a:ext cx="3997748" cy="276999"/>
          </a:xfrm>
          <a:prstGeom prst="rect">
            <a:avLst/>
          </a:prstGeom>
          <a:noFill/>
          <a:ln>
            <a:solidFill>
              <a:schemeClr val="tx1"/>
            </a:solidFill>
            <a:headEnd type="none" w="med" len="med"/>
            <a:tailEnd type="none" w="med" len="me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/>
              <a:t>Data Lakehouse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19E9596F-4266-609B-BA33-AC47A09E0761}"/>
              </a:ext>
            </a:extLst>
          </p:cNvPr>
          <p:cNvSpPr txBox="1"/>
          <p:nvPr/>
        </p:nvSpPr>
        <p:spPr>
          <a:xfrm>
            <a:off x="177282" y="1248607"/>
            <a:ext cx="11809978" cy="276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/>
              <a:t>GIS data discovery enabled through GIS metadata standards 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3DC1CD54-644C-1C6B-8285-42BE17C834E5}"/>
              </a:ext>
            </a:extLst>
          </p:cNvPr>
          <p:cNvSpPr txBox="1"/>
          <p:nvPr/>
        </p:nvSpPr>
        <p:spPr>
          <a:xfrm>
            <a:off x="2327288" y="3958650"/>
            <a:ext cx="3447012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/>
              <a:t>GIS Data Fabric &amp; Search Catalog</a:t>
            </a:r>
          </a:p>
          <a:p>
            <a:pPr algn="ctr"/>
            <a:r>
              <a:rPr lang="en-GB" sz="1200"/>
              <a:t>(GIS data content management incl. metadata, discovery and availability)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6B9C93-C916-2ED6-A1C8-F0084E37A74F}"/>
              </a:ext>
            </a:extLst>
          </p:cNvPr>
          <p:cNvSpPr txBox="1"/>
          <p:nvPr/>
        </p:nvSpPr>
        <p:spPr>
          <a:xfrm>
            <a:off x="7736269" y="4252371"/>
            <a:ext cx="4183996" cy="646331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Modern Enterprise Integration Platform and/or another Enterprise API Management capability , on-premise and cloud integration (Target)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CA0833-DEB2-1699-367D-13214167263D}"/>
              </a:ext>
            </a:extLst>
          </p:cNvPr>
          <p:cNvSpPr txBox="1"/>
          <p:nvPr/>
        </p:nvSpPr>
        <p:spPr>
          <a:xfrm>
            <a:off x="7736268" y="5431367"/>
            <a:ext cx="41839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i="1">
                <a:solidFill>
                  <a:schemeClr val="tx1">
                    <a:lumMod val="65000"/>
                    <a:lumOff val="35000"/>
                  </a:schemeClr>
                </a:solidFill>
              </a:rPr>
              <a:t>Note: Still uncertain whether all GIS REST APIs/ web services to be orchestrated in the new target EIP library, or only high latency use cases (due to current scenario of message queuing).</a:t>
            </a:r>
          </a:p>
          <a:p>
            <a:pPr algn="ctr"/>
            <a:r>
              <a:rPr lang="en-GB" sz="1050" i="1">
                <a:solidFill>
                  <a:schemeClr val="tx1">
                    <a:lumMod val="65000"/>
                    <a:lumOff val="35000"/>
                  </a:schemeClr>
                </a:solidFill>
              </a:rPr>
              <a:t>New Enterprise API Management capability can also be considered.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A521E3-DE2D-8DB2-1A36-70996A80D6A4}"/>
              </a:ext>
            </a:extLst>
          </p:cNvPr>
          <p:cNvSpPr txBox="1"/>
          <p:nvPr/>
        </p:nvSpPr>
        <p:spPr>
          <a:xfrm>
            <a:off x="8729787" y="2393336"/>
            <a:ext cx="3190476" cy="646331"/>
          </a:xfrm>
          <a:prstGeom prst="rect">
            <a:avLst/>
          </a:prstGeom>
          <a:noFill/>
          <a:ln>
            <a:solidFill>
              <a:schemeClr val="tx1"/>
            </a:solidFill>
            <a:headEnd type="none" w="med" len="med"/>
            <a:tailEnd type="none" w="med" len="me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/>
              <a:t>E.g. Image processing service</a:t>
            </a:r>
          </a:p>
          <a:p>
            <a:pPr algn="ctr"/>
            <a:r>
              <a:rPr lang="en-GB" sz="1200"/>
              <a:t>Backdrop map service</a:t>
            </a:r>
          </a:p>
          <a:p>
            <a:pPr algn="ctr"/>
            <a:r>
              <a:rPr lang="en-GB" sz="1200"/>
              <a:t>Data shared from an externally hosted SaaS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F29C5B-8921-2ED5-A5B1-8A03A21C5379}"/>
              </a:ext>
            </a:extLst>
          </p:cNvPr>
          <p:cNvSpPr txBox="1"/>
          <p:nvPr/>
        </p:nvSpPr>
        <p:spPr>
          <a:xfrm>
            <a:off x="9727149" y="3415186"/>
            <a:ext cx="817778" cy="461665"/>
          </a:xfrm>
          <a:prstGeom prst="rect">
            <a:avLst/>
          </a:prstGeom>
          <a:noFill/>
          <a:ln>
            <a:solidFill>
              <a:schemeClr val="tx1"/>
            </a:solidFill>
            <a:headEnd type="none" w="med" len="med"/>
            <a:tailEnd type="none" w="med" len="me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/>
              <a:t>External gateway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162A1F-0A50-FEDE-AE44-3B4AA8F29F9B}"/>
              </a:ext>
            </a:extLst>
          </p:cNvPr>
          <p:cNvSpPr txBox="1"/>
          <p:nvPr/>
        </p:nvSpPr>
        <p:spPr>
          <a:xfrm>
            <a:off x="6345657" y="4499064"/>
            <a:ext cx="817778" cy="461665"/>
          </a:xfrm>
          <a:prstGeom prst="rect">
            <a:avLst/>
          </a:prstGeom>
          <a:noFill/>
          <a:ln>
            <a:solidFill>
              <a:schemeClr val="tx1"/>
            </a:solidFill>
            <a:headEnd type="none" w="med" len="med"/>
            <a:tailEnd type="none" w="med" len="me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/>
              <a:t>Internal gateway</a:t>
            </a:r>
          </a:p>
        </p:txBody>
      </p: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3598E158-8C90-6957-A1DC-F858A64E1A88}"/>
              </a:ext>
            </a:extLst>
          </p:cNvPr>
          <p:cNvCxnSpPr>
            <a:cxnSpLocks/>
            <a:stCxn id="3" idx="0"/>
            <a:endCxn id="6" idx="2"/>
          </p:cNvCxnSpPr>
          <p:nvPr/>
        </p:nvCxnSpPr>
        <p:spPr>
          <a:xfrm rot="5400000" flipH="1" flipV="1">
            <a:off x="9794392" y="3910726"/>
            <a:ext cx="375520" cy="307771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29AFF64A-6D19-8840-DABB-093DC1B48141}"/>
              </a:ext>
            </a:extLst>
          </p:cNvPr>
          <p:cNvCxnSpPr>
            <a:cxnSpLocks/>
            <a:stCxn id="6" idx="0"/>
            <a:endCxn id="5" idx="2"/>
          </p:cNvCxnSpPr>
          <p:nvPr/>
        </p:nvCxnSpPr>
        <p:spPr>
          <a:xfrm rot="5400000" flipH="1" flipV="1">
            <a:off x="10042772" y="3132934"/>
            <a:ext cx="375519" cy="188987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7CF62F30-03C8-B61F-A85E-5142183F9258}"/>
              </a:ext>
            </a:extLst>
          </p:cNvPr>
          <p:cNvCxnSpPr>
            <a:cxnSpLocks/>
            <a:stCxn id="111" idx="3"/>
            <a:endCxn id="8" idx="1"/>
          </p:cNvCxnSpPr>
          <p:nvPr/>
        </p:nvCxnSpPr>
        <p:spPr>
          <a:xfrm>
            <a:off x="5774300" y="3731676"/>
            <a:ext cx="571357" cy="998221"/>
          </a:xfrm>
          <a:prstGeom prst="bentConnector3">
            <a:avLst/>
          </a:prstGeom>
          <a:ln w="127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8416430-FA16-4EA5-D80C-38B06B4C1738}"/>
              </a:ext>
            </a:extLst>
          </p:cNvPr>
          <p:cNvSpPr txBox="1"/>
          <p:nvPr/>
        </p:nvSpPr>
        <p:spPr>
          <a:xfrm>
            <a:off x="7736269" y="4897278"/>
            <a:ext cx="4183996" cy="461665"/>
          </a:xfrm>
          <a:prstGeom prst="rect">
            <a:avLst/>
          </a:prstGeom>
          <a:noFill/>
          <a:ln>
            <a:solidFill>
              <a:schemeClr val="tx1"/>
            </a:solidFill>
            <a:headEnd type="none" w="med" len="med"/>
            <a:tailEnd type="none" w="med" len="med"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/>
            </a:lvl1pPr>
          </a:lstStyle>
          <a:p>
            <a:r>
              <a:rPr lang="en-GB" sz="1200"/>
              <a:t>To orchestrate simple and complex spatial/GIS/Geospatial geometry APIs and non-spatial REST APIs</a:t>
            </a:r>
            <a:endParaRPr lang="en-GB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10BF6F4-34EA-77B5-31B9-611AEE207F94}"/>
              </a:ext>
            </a:extLst>
          </p:cNvPr>
          <p:cNvSpPr txBox="1"/>
          <p:nvPr/>
        </p:nvSpPr>
        <p:spPr>
          <a:xfrm>
            <a:off x="5756611" y="1967993"/>
            <a:ext cx="508202" cy="276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/>
              <a:t>Tx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F965E2C-25CA-21DA-1E47-60DCBF5B55B7}"/>
              </a:ext>
            </a:extLst>
          </p:cNvPr>
          <p:cNvSpPr txBox="1"/>
          <p:nvPr/>
        </p:nvSpPr>
        <p:spPr>
          <a:xfrm>
            <a:off x="6306156" y="1966558"/>
            <a:ext cx="508202" cy="276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/>
              <a:t>Dx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8418047-49CB-79C8-72FB-3125875DA083}"/>
              </a:ext>
            </a:extLst>
          </p:cNvPr>
          <p:cNvSpPr txBox="1"/>
          <p:nvPr/>
        </p:nvSpPr>
        <p:spPr>
          <a:xfrm>
            <a:off x="6855701" y="1966558"/>
            <a:ext cx="508202" cy="276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/>
              <a:t>Gx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0368B11-5697-E827-7B93-2C387094CDC3}"/>
              </a:ext>
            </a:extLst>
          </p:cNvPr>
          <p:cNvSpPr txBox="1"/>
          <p:nvPr/>
        </p:nvSpPr>
        <p:spPr>
          <a:xfrm>
            <a:off x="7411529" y="1966558"/>
            <a:ext cx="836731" cy="276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/>
              <a:t>Corporate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2EC671D-562E-B7B2-8EA7-44C310978A82}"/>
              </a:ext>
            </a:extLst>
          </p:cNvPr>
          <p:cNvSpPr txBox="1"/>
          <p:nvPr/>
        </p:nvSpPr>
        <p:spPr>
          <a:xfrm>
            <a:off x="596930" y="1821453"/>
            <a:ext cx="1076575" cy="41549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50"/>
              <a:t>Tx implementation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0D1EC48-851D-C3C8-35CA-D649DCE43C85}"/>
              </a:ext>
            </a:extLst>
          </p:cNvPr>
          <p:cNvSpPr txBox="1"/>
          <p:nvPr/>
        </p:nvSpPr>
        <p:spPr>
          <a:xfrm>
            <a:off x="1696357" y="1821453"/>
            <a:ext cx="1067123" cy="41549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050"/>
              <a:t>Dx implementation</a:t>
            </a:r>
          </a:p>
        </p:txBody>
      </p: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6EC60FDF-A812-5209-4D6E-157AEE976FB3}"/>
              </a:ext>
            </a:extLst>
          </p:cNvPr>
          <p:cNvCxnSpPr>
            <a:cxnSpLocks/>
            <a:stCxn id="8" idx="3"/>
            <a:endCxn id="3" idx="1"/>
          </p:cNvCxnSpPr>
          <p:nvPr/>
        </p:nvCxnSpPr>
        <p:spPr>
          <a:xfrm flipV="1">
            <a:off x="7163435" y="4575537"/>
            <a:ext cx="572834" cy="154360"/>
          </a:xfrm>
          <a:prstGeom prst="bentConnector3">
            <a:avLst/>
          </a:prstGeom>
          <a:ln w="127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C9CBF8BF-C63C-C751-846C-8057C76EB81E}"/>
              </a:ext>
            </a:extLst>
          </p:cNvPr>
          <p:cNvSpPr txBox="1"/>
          <p:nvPr/>
        </p:nvSpPr>
        <p:spPr>
          <a:xfrm>
            <a:off x="4468471" y="1977078"/>
            <a:ext cx="113833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/>
              <a:t>Proposed nodes</a:t>
            </a:r>
          </a:p>
        </p:txBody>
      </p:sp>
      <p:cxnSp>
        <p:nvCxnSpPr>
          <p:cNvPr id="53" name="Connector: Elbow 52">
            <a:extLst>
              <a:ext uri="{FF2B5EF4-FFF2-40B4-BE49-F238E27FC236}">
                <a16:creationId xmlns:a16="http://schemas.microsoft.com/office/drawing/2014/main" id="{2B74E727-EBEE-DC25-AAB3-D498BBDDE1E8}"/>
              </a:ext>
            </a:extLst>
          </p:cNvPr>
          <p:cNvCxnSpPr>
            <a:cxnSpLocks/>
            <a:stCxn id="117" idx="0"/>
            <a:endCxn id="155" idx="2"/>
          </p:cNvCxnSpPr>
          <p:nvPr/>
        </p:nvCxnSpPr>
        <p:spPr>
          <a:xfrm rot="5400000" flipH="1" flipV="1">
            <a:off x="3737163" y="4643241"/>
            <a:ext cx="351890" cy="275371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A983D12E-D4E0-536C-0E23-765B107FF761}"/>
              </a:ext>
            </a:extLst>
          </p:cNvPr>
          <p:cNvSpPr txBox="1"/>
          <p:nvPr/>
        </p:nvSpPr>
        <p:spPr>
          <a:xfrm>
            <a:off x="8729787" y="2119942"/>
            <a:ext cx="3190477" cy="27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External Data-as-a-Service (DaaS)</a:t>
            </a:r>
          </a:p>
        </p:txBody>
      </p:sp>
      <p:cxnSp>
        <p:nvCxnSpPr>
          <p:cNvPr id="89" name="Connector: Elbow 88">
            <a:extLst>
              <a:ext uri="{FF2B5EF4-FFF2-40B4-BE49-F238E27FC236}">
                <a16:creationId xmlns:a16="http://schemas.microsoft.com/office/drawing/2014/main" id="{17A1C885-2F86-DFE8-516A-E5332DB2BB83}"/>
              </a:ext>
            </a:extLst>
          </p:cNvPr>
          <p:cNvCxnSpPr>
            <a:cxnSpLocks/>
          </p:cNvCxnSpPr>
          <p:nvPr/>
        </p:nvCxnSpPr>
        <p:spPr>
          <a:xfrm rot="10800000" flipV="1">
            <a:off x="5774297" y="2630845"/>
            <a:ext cx="2955487" cy="1015174"/>
          </a:xfrm>
          <a:prstGeom prst="bentConnector3">
            <a:avLst>
              <a:gd name="adj1" fmla="val 5507"/>
            </a:avLst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>
            <a:extLst>
              <a:ext uri="{FF2B5EF4-FFF2-40B4-BE49-F238E27FC236}">
                <a16:creationId xmlns:a16="http://schemas.microsoft.com/office/drawing/2014/main" id="{52D87E32-6707-DB10-4238-5ED957743EF5}"/>
              </a:ext>
            </a:extLst>
          </p:cNvPr>
          <p:cNvSpPr txBox="1"/>
          <p:nvPr/>
        </p:nvSpPr>
        <p:spPr>
          <a:xfrm>
            <a:off x="5912481" y="3445053"/>
            <a:ext cx="3103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>
                <a:solidFill>
                  <a:schemeClr val="tx1">
                    <a:lumMod val="65000"/>
                    <a:lumOff val="35000"/>
                  </a:schemeClr>
                </a:solidFill>
              </a:rPr>
              <a:t>Interim state until new target Enterprise </a:t>
            </a:r>
            <a:br>
              <a:rPr lang="en-GB" sz="1000" i="1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GB" sz="1000" i="1">
                <a:solidFill>
                  <a:schemeClr val="tx1">
                    <a:lumMod val="65000"/>
                    <a:lumOff val="35000"/>
                  </a:schemeClr>
                </a:solidFill>
              </a:rPr>
              <a:t>EIP/ API Management implemented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A032C3FB-B929-B4BE-AC5D-15377A61FE69}"/>
              </a:ext>
            </a:extLst>
          </p:cNvPr>
          <p:cNvSpPr/>
          <p:nvPr/>
        </p:nvSpPr>
        <p:spPr>
          <a:xfrm>
            <a:off x="1778091" y="5959641"/>
            <a:ext cx="822857" cy="7608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BD97675F-9F21-6E16-11CF-1830F1EFDF0A}"/>
              </a:ext>
            </a:extLst>
          </p:cNvPr>
          <p:cNvSpPr/>
          <p:nvPr/>
        </p:nvSpPr>
        <p:spPr>
          <a:xfrm>
            <a:off x="2600948" y="5959641"/>
            <a:ext cx="808519" cy="7608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03252319-5420-8F88-7614-D4645EC3B77A}"/>
              </a:ext>
            </a:extLst>
          </p:cNvPr>
          <p:cNvSpPr/>
          <p:nvPr/>
        </p:nvSpPr>
        <p:spPr>
          <a:xfrm>
            <a:off x="3409467" y="5959642"/>
            <a:ext cx="2364828" cy="75874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D669430A-B2FD-D1E5-994B-4245B29C60F4}"/>
              </a:ext>
            </a:extLst>
          </p:cNvPr>
          <p:cNvSpPr txBox="1"/>
          <p:nvPr/>
        </p:nvSpPr>
        <p:spPr>
          <a:xfrm>
            <a:off x="1744394" y="6101078"/>
            <a:ext cx="90459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/>
              <a:t>Data Warehouses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2073D36C-9E1D-A501-8101-C381D5626603}"/>
              </a:ext>
            </a:extLst>
          </p:cNvPr>
          <p:cNvSpPr txBox="1"/>
          <p:nvPr/>
        </p:nvSpPr>
        <p:spPr>
          <a:xfrm>
            <a:off x="2538812" y="6047218"/>
            <a:ext cx="962881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/>
              <a:t>Data Lakes </a:t>
            </a:r>
          </a:p>
          <a:p>
            <a:pPr algn="ctr"/>
            <a:r>
              <a:rPr lang="en-GB" sz="900"/>
              <a:t>(On-prem, multi-cloud)</a:t>
            </a:r>
            <a:endParaRPr lang="en-GB" sz="105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4A3554E6-39AA-3141-97FB-AFFCB707C035}"/>
              </a:ext>
            </a:extLst>
          </p:cNvPr>
          <p:cNvSpPr txBox="1"/>
          <p:nvPr/>
        </p:nvSpPr>
        <p:spPr>
          <a:xfrm>
            <a:off x="3394843" y="5951235"/>
            <a:ext cx="236176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"/>
              <a:t>Specialised e.g. GIS/ GeoAnalytics</a:t>
            </a:r>
            <a:br>
              <a:rPr lang="en-GB" sz="800"/>
            </a:br>
            <a:r>
              <a:rPr lang="en-GB" sz="800" i="1"/>
              <a:t>(i.e. GIS platform/ portal to work in synergy with and </a:t>
            </a:r>
            <a:r>
              <a:rPr lang="en-GB" sz="800"/>
              <a:t>s</a:t>
            </a:r>
            <a:r>
              <a:rPr lang="en-GB" sz="800" i="1"/>
              <a:t>upport data and analytics on DA&amp;BI platform and tools e.g. provide open (REST) APIs and web services/ web apps and maps for easy re-use in dashboards</a:t>
            </a:r>
          </a:p>
          <a:p>
            <a:pPr algn="ctr"/>
            <a:endParaRPr lang="en-GB" sz="800"/>
          </a:p>
        </p:txBody>
      </p:sp>
      <p:pic>
        <p:nvPicPr>
          <p:cNvPr id="9" name="Graphic 8" descr="Badge 9 with solid fill">
            <a:extLst>
              <a:ext uri="{FF2B5EF4-FFF2-40B4-BE49-F238E27FC236}">
                <a16:creationId xmlns:a16="http://schemas.microsoft.com/office/drawing/2014/main" id="{D1E4A1FD-4BB5-68E3-BD31-4A71BA9413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72161" y="6303365"/>
            <a:ext cx="457200" cy="457200"/>
          </a:xfrm>
          <a:prstGeom prst="rect">
            <a:avLst/>
          </a:prstGeom>
        </p:spPr>
      </p:pic>
      <p:pic>
        <p:nvPicPr>
          <p:cNvPr id="13" name="Graphic 12" descr="Badge 8 with solid fill">
            <a:extLst>
              <a:ext uri="{FF2B5EF4-FFF2-40B4-BE49-F238E27FC236}">
                <a16:creationId xmlns:a16="http://schemas.microsoft.com/office/drawing/2014/main" id="{B535ADAA-4C43-C931-7609-0573C45D94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49348" y="4956871"/>
            <a:ext cx="457200" cy="457200"/>
          </a:xfrm>
          <a:prstGeom prst="rect">
            <a:avLst/>
          </a:prstGeom>
        </p:spPr>
      </p:pic>
      <p:pic>
        <p:nvPicPr>
          <p:cNvPr id="15" name="Graphic 14" descr="Badge 10 with solid fill">
            <a:extLst>
              <a:ext uri="{FF2B5EF4-FFF2-40B4-BE49-F238E27FC236}">
                <a16:creationId xmlns:a16="http://schemas.microsoft.com/office/drawing/2014/main" id="{A1F93B24-B306-857F-7C8B-1FCB1D1AE3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87806" y="3836011"/>
            <a:ext cx="457200" cy="457200"/>
          </a:xfrm>
          <a:prstGeom prst="rect">
            <a:avLst/>
          </a:prstGeom>
        </p:spPr>
      </p:pic>
      <p:pic>
        <p:nvPicPr>
          <p:cNvPr id="17" name="Graphic 16" descr="Badge 4 with solid fill">
            <a:extLst>
              <a:ext uri="{FF2B5EF4-FFF2-40B4-BE49-F238E27FC236}">
                <a16:creationId xmlns:a16="http://schemas.microsoft.com/office/drawing/2014/main" id="{B533C4D4-1BE8-D6F9-1E7B-94F1CDCA28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65408" y="3621912"/>
            <a:ext cx="457200" cy="457200"/>
          </a:xfrm>
          <a:prstGeom prst="rect">
            <a:avLst/>
          </a:prstGeom>
        </p:spPr>
      </p:pic>
      <p:pic>
        <p:nvPicPr>
          <p:cNvPr id="21" name="Graphic 20" descr="Badge with solid fill">
            <a:extLst>
              <a:ext uri="{FF2B5EF4-FFF2-40B4-BE49-F238E27FC236}">
                <a16:creationId xmlns:a16="http://schemas.microsoft.com/office/drawing/2014/main" id="{AF986034-421A-4C86-3114-CBD66A30EC9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775722" y="1160463"/>
            <a:ext cx="457200" cy="457200"/>
          </a:xfrm>
          <a:prstGeom prst="rect">
            <a:avLst/>
          </a:prstGeom>
        </p:spPr>
      </p:pic>
      <p:pic>
        <p:nvPicPr>
          <p:cNvPr id="24" name="Graphic 23" descr="Badge 3 with solid fill">
            <a:extLst>
              <a:ext uri="{FF2B5EF4-FFF2-40B4-BE49-F238E27FC236}">
                <a16:creationId xmlns:a16="http://schemas.microsoft.com/office/drawing/2014/main" id="{6E97B167-1BEC-6B06-9DAD-6310E1EE943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820652" y="3022204"/>
            <a:ext cx="457200" cy="457200"/>
          </a:xfrm>
          <a:prstGeom prst="rect">
            <a:avLst/>
          </a:prstGeom>
        </p:spPr>
      </p:pic>
      <p:pic>
        <p:nvPicPr>
          <p:cNvPr id="27" name="Graphic 26" descr="Badge 6 with solid fill">
            <a:extLst>
              <a:ext uri="{FF2B5EF4-FFF2-40B4-BE49-F238E27FC236}">
                <a16:creationId xmlns:a16="http://schemas.microsoft.com/office/drawing/2014/main" id="{AAEE2B39-AE66-AB86-A02F-782B4E96BB9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336300" y="1631537"/>
            <a:ext cx="457200" cy="457200"/>
          </a:xfrm>
          <a:prstGeom prst="rect">
            <a:avLst/>
          </a:prstGeom>
        </p:spPr>
      </p:pic>
      <p:pic>
        <p:nvPicPr>
          <p:cNvPr id="29" name="Graphic 28" descr="Badge 5 with solid fill">
            <a:extLst>
              <a:ext uri="{FF2B5EF4-FFF2-40B4-BE49-F238E27FC236}">
                <a16:creationId xmlns:a16="http://schemas.microsoft.com/office/drawing/2014/main" id="{946F350A-409B-44BF-88C8-3C9A4788306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373440" y="4339961"/>
            <a:ext cx="457200" cy="457200"/>
          </a:xfrm>
          <a:prstGeom prst="rect">
            <a:avLst/>
          </a:prstGeom>
        </p:spPr>
      </p:pic>
      <p:pic>
        <p:nvPicPr>
          <p:cNvPr id="31" name="Graphic 30" descr="Badge 1 with solid fill">
            <a:extLst>
              <a:ext uri="{FF2B5EF4-FFF2-40B4-BE49-F238E27FC236}">
                <a16:creationId xmlns:a16="http://schemas.microsoft.com/office/drawing/2014/main" id="{EA5CA052-0CCC-CFE7-7D1C-DBF01A1D723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000397" y="797135"/>
            <a:ext cx="457200" cy="457200"/>
          </a:xfrm>
          <a:prstGeom prst="rect">
            <a:avLst/>
          </a:prstGeom>
        </p:spPr>
      </p:pic>
      <p:pic>
        <p:nvPicPr>
          <p:cNvPr id="33" name="Graphic 32" descr="Badge 7 with solid fill">
            <a:extLst>
              <a:ext uri="{FF2B5EF4-FFF2-40B4-BE49-F238E27FC236}">
                <a16:creationId xmlns:a16="http://schemas.microsoft.com/office/drawing/2014/main" id="{80BF03C6-E739-BD7E-6680-14DD14B16EB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338222" y="3065206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232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IT PresentationTemplate - January 2017">
  <a:themeElements>
    <a:clrScheme name="">
      <a:dk1>
        <a:srgbClr val="003896"/>
      </a:dk1>
      <a:lt1>
        <a:srgbClr val="FFFFFF"/>
      </a:lt1>
      <a:dk2>
        <a:srgbClr val="FFFFFF"/>
      </a:dk2>
      <a:lt2>
        <a:srgbClr val="DDDDDD"/>
      </a:lt2>
      <a:accent1>
        <a:srgbClr val="003896"/>
      </a:accent1>
      <a:accent2>
        <a:srgbClr val="83725B"/>
      </a:accent2>
      <a:accent3>
        <a:srgbClr val="FFFFFF"/>
      </a:accent3>
      <a:accent4>
        <a:srgbClr val="002E7F"/>
      </a:accent4>
      <a:accent5>
        <a:srgbClr val="AAAEC9"/>
      </a:accent5>
      <a:accent6>
        <a:srgbClr val="766752"/>
      </a:accent6>
      <a:hlink>
        <a:srgbClr val="83725B"/>
      </a:hlink>
      <a:folHlink>
        <a:srgbClr val="858705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8587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698D42EA2DEA4182E3F53B8B8E1245" ma:contentTypeVersion="6" ma:contentTypeDescription="Create a new document." ma:contentTypeScope="" ma:versionID="8f1868faf421a6d5b3753cf6025e8f6a">
  <xsd:schema xmlns:xsd="http://www.w3.org/2001/XMLSchema" xmlns:xs="http://www.w3.org/2001/XMLSchema" xmlns:p="http://schemas.microsoft.com/office/2006/metadata/properties" xmlns:ns2="8ead3360-a742-4564-a42e-314e09247a29" xmlns:ns3="c9d2c507-4848-4595-9484-3b2a366f9c2a" targetNamespace="http://schemas.microsoft.com/office/2006/metadata/properties" ma:root="true" ma:fieldsID="451a91691c149168b8c6c996195b1642" ns2:_="" ns3:_="">
    <xsd:import namespace="8ead3360-a742-4564-a42e-314e09247a29"/>
    <xsd:import namespace="c9d2c507-4848-4595-9484-3b2a366f9c2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ad3360-a742-4564-a42e-314e09247a2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d2c507-4848-4595-9484-3b2a366f9c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3EB320C-D200-448D-B704-92BE796475F5}">
  <ds:schemaRefs>
    <ds:schemaRef ds:uri="8ead3360-a742-4564-a42e-314e09247a29"/>
    <ds:schemaRef ds:uri="c9d2c507-4848-4595-9484-3b2a366f9c2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4C08D44-12FF-41ED-B052-E2BC55E1DBD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DA7F41B-BC1D-4E18-B50E-F63C46BC9780}">
  <ds:schemaRefs>
    <ds:schemaRef ds:uri="http://schemas.microsoft.com/office/2006/documentManagement/types"/>
    <ds:schemaRef ds:uri="8ead3360-a742-4564-a42e-314e09247a29"/>
    <ds:schemaRef ds:uri="http://purl.org/dc/dcmitype/"/>
    <ds:schemaRef ds:uri="http://schemas.microsoft.com/office/infopath/2007/PartnerControls"/>
    <ds:schemaRef ds:uri="http://purl.org/dc/elements/1.1/"/>
    <ds:schemaRef ds:uri="http://www.w3.org/XML/1998/namespace"/>
    <ds:schemaRef ds:uri="http://purl.org/dc/terms/"/>
    <ds:schemaRef ds:uri="http://schemas.openxmlformats.org/package/2006/metadata/core-properties"/>
    <ds:schemaRef ds:uri="c9d2c507-4848-4595-9484-3b2a366f9c2a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93aedbdc-cc67-4652-aa12-d250a876ae79}" enabled="0" method="" siteId="{93aedbdc-cc67-4652-aa12-d250a876ae7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345</Words>
  <Application>Microsoft Office PowerPoint</Application>
  <PresentationFormat>Widescreen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GIT PresentationTemplate - January 2017</vt:lpstr>
      <vt:lpstr>PowerPoint Presentation</vt:lpstr>
    </vt:vector>
  </TitlesOfParts>
  <Company>Eskom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Marilene Heunis</dc:creator>
  <cp:lastModifiedBy>Tony Mosia</cp:lastModifiedBy>
  <cp:revision>2</cp:revision>
  <dcterms:created xsi:type="dcterms:W3CDTF">2023-07-21T09:42:23Z</dcterms:created>
  <dcterms:modified xsi:type="dcterms:W3CDTF">2024-02-14T14:38:37Z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0x01010097698D42EA2DEA4182E3F53B8B8E1245</vt:lpwstr>
  </property>
</Properties>
</file>