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webextensions/webextension2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6" Type="http://schemas.openxmlformats.org/officeDocument/2006/relationships/custom-properties" Target="docProps/custom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62" r:id="rId5"/>
  </p:sldMasterIdLst>
  <p:sldIdLst>
    <p:sldId id="256" r:id="rId6"/>
    <p:sldId id="266" r:id="rId7"/>
    <p:sldId id="281" r:id="rId8"/>
    <p:sldId id="289" r:id="rId9"/>
    <p:sldId id="290" r:id="rId10"/>
    <p:sldId id="291" r:id="rId11"/>
    <p:sldId id="288" r:id="rId12"/>
    <p:sldId id="283" r:id="rId13"/>
    <p:sldId id="284" r:id="rId14"/>
    <p:sldId id="292" r:id="rId15"/>
    <p:sldId id="293" r:id="rId16"/>
    <p:sldId id="285" r:id="rId17"/>
    <p:sldId id="286" r:id="rId18"/>
    <p:sldId id="258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94"/>
  </p:normalViewPr>
  <p:slideViewPr>
    <p:cSldViewPr snapToGrid="0">
      <p:cViewPr varScale="1">
        <p:scale>
          <a:sx n="66" d="100"/>
          <a:sy n="66" d="100"/>
        </p:scale>
        <p:origin x="1330" y="2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FC2E764-7586-45AB-8E66-691843525553}" type="doc">
      <dgm:prSet loTypeId="urn:microsoft.com/office/officeart/2018/2/layout/IconVerticalSolidList" loCatId="icon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194AA96D-0346-467F-B03E-5BDDC5E8C7E6}">
      <dgm:prSet/>
      <dgm:spPr/>
      <dgm:t>
        <a:bodyPr/>
        <a:lstStyle/>
        <a:p>
          <a:pPr>
            <a:lnSpc>
              <a:spcPct val="100000"/>
            </a:lnSpc>
          </a:pPr>
          <a:r>
            <a:rPr lang="en-ZA" b="1" i="0" u="sng" baseline="0" dirty="0">
              <a:latin typeface="Arial Narrow" panose="020B0606020202030204" pitchFamily="34" charset="0"/>
              <a:cs typeface="Arial" panose="020B0604020202020204" pitchFamily="34" charset="0"/>
            </a:rPr>
            <a:t>REFER TO SECTION 7 OF THE MAIN RFP DOCUMENT:</a:t>
          </a:r>
          <a:endParaRPr lang="en-US" dirty="0">
            <a:latin typeface="Arial Narrow" panose="020B0606020202030204" pitchFamily="34" charset="0"/>
            <a:cs typeface="Arial" panose="020B0604020202020204" pitchFamily="34" charset="0"/>
          </a:endParaRPr>
        </a:p>
      </dgm:t>
    </dgm:pt>
    <dgm:pt modelId="{95112465-04A2-4C54-809D-BC9597ED5017}" type="parTrans" cxnId="{E32CE9FD-03E0-4DE9-99D3-9617BB82F6BE}">
      <dgm:prSet/>
      <dgm:spPr/>
      <dgm:t>
        <a:bodyPr/>
        <a:lstStyle/>
        <a:p>
          <a:endParaRPr lang="en-US">
            <a:latin typeface="Arial Narrow" panose="020B0606020202030204" pitchFamily="34" charset="0"/>
            <a:cs typeface="Arial" panose="020B0604020202020204" pitchFamily="34" charset="0"/>
          </a:endParaRPr>
        </a:p>
      </dgm:t>
    </dgm:pt>
    <dgm:pt modelId="{19DFA8A3-1A86-49CF-AA4F-B295B0A5EB56}" type="sibTrans" cxnId="{E32CE9FD-03E0-4DE9-99D3-9617BB82F6BE}">
      <dgm:prSet/>
      <dgm:spPr/>
      <dgm:t>
        <a:bodyPr/>
        <a:lstStyle/>
        <a:p>
          <a:endParaRPr lang="en-US">
            <a:latin typeface="Arial Narrow" panose="020B0606020202030204" pitchFamily="34" charset="0"/>
            <a:cs typeface="Arial" panose="020B0604020202020204" pitchFamily="34" charset="0"/>
          </a:endParaRPr>
        </a:p>
      </dgm:t>
    </dgm:pt>
    <dgm:pt modelId="{B0B38D7D-CAFB-4D67-A5A6-1966C8736555}">
      <dgm:prSet/>
      <dgm:spPr/>
      <dgm:t>
        <a:bodyPr/>
        <a:lstStyle/>
        <a:p>
          <a:pPr>
            <a:lnSpc>
              <a:spcPct val="100000"/>
            </a:lnSpc>
          </a:pPr>
          <a:r>
            <a:rPr lang="en-US">
              <a:solidFill>
                <a:schemeClr val="tx2"/>
              </a:solidFill>
              <a:latin typeface="Arial Narrow" panose="020B0606020202030204" pitchFamily="34" charset="0"/>
              <a:cs typeface="Arial" panose="020B0604020202020204" pitchFamily="34" charset="0"/>
            </a:rPr>
            <a:t>Gate 0 – Prequalification Evaluation</a:t>
          </a:r>
          <a:endParaRPr lang="en-US">
            <a:latin typeface="Arial Narrow" panose="020B0606020202030204" pitchFamily="34" charset="0"/>
            <a:cs typeface="Arial" panose="020B0604020202020204" pitchFamily="34" charset="0"/>
          </a:endParaRPr>
        </a:p>
      </dgm:t>
    </dgm:pt>
    <dgm:pt modelId="{B6AA8C29-AC63-438F-B8E4-E820122C5881}" type="parTrans" cxnId="{9F77F839-626E-478B-858D-B41404C703A8}">
      <dgm:prSet/>
      <dgm:spPr/>
      <dgm:t>
        <a:bodyPr/>
        <a:lstStyle/>
        <a:p>
          <a:endParaRPr lang="en-US">
            <a:latin typeface="Arial Narrow" panose="020B0606020202030204" pitchFamily="34" charset="0"/>
            <a:cs typeface="Arial" panose="020B0604020202020204" pitchFamily="34" charset="0"/>
          </a:endParaRPr>
        </a:p>
      </dgm:t>
    </dgm:pt>
    <dgm:pt modelId="{3BB8935E-2554-465A-A25A-E91F005D8464}" type="sibTrans" cxnId="{9F77F839-626E-478B-858D-B41404C703A8}">
      <dgm:prSet/>
      <dgm:spPr/>
      <dgm:t>
        <a:bodyPr/>
        <a:lstStyle/>
        <a:p>
          <a:endParaRPr lang="en-US">
            <a:latin typeface="Arial Narrow" panose="020B0606020202030204" pitchFamily="34" charset="0"/>
            <a:cs typeface="Arial" panose="020B0604020202020204" pitchFamily="34" charset="0"/>
          </a:endParaRPr>
        </a:p>
      </dgm:t>
    </dgm:pt>
    <dgm:pt modelId="{61B0ECBC-B95B-4073-82B0-521F43740819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>
              <a:solidFill>
                <a:schemeClr val="tx2"/>
              </a:solidFill>
              <a:latin typeface="Arial Narrow" panose="020B0606020202030204" pitchFamily="34" charset="0"/>
              <a:cs typeface="Arial" panose="020B0604020202020204" pitchFamily="34" charset="0"/>
            </a:rPr>
            <a:t>Gate 1 – </a:t>
          </a:r>
          <a:r>
            <a:rPr lang="en-ZA" dirty="0">
              <a:solidFill>
                <a:schemeClr val="tx2"/>
              </a:solidFill>
              <a:latin typeface="Arial Narrow" panose="020B0606020202030204" pitchFamily="34" charset="0"/>
              <a:cs typeface="Arial" panose="020B0604020202020204" pitchFamily="34" charset="0"/>
            </a:rPr>
            <a:t>Mandatory evaluation process</a:t>
          </a:r>
          <a:endParaRPr lang="en-US" dirty="0">
            <a:latin typeface="Arial Narrow" panose="020B0606020202030204" pitchFamily="34" charset="0"/>
            <a:cs typeface="Arial" panose="020B0604020202020204" pitchFamily="34" charset="0"/>
          </a:endParaRPr>
        </a:p>
      </dgm:t>
    </dgm:pt>
    <dgm:pt modelId="{08D96ED3-10F9-462C-8B8F-2F137DF3712B}" type="parTrans" cxnId="{77032D91-F212-40A9-9D90-E9830E6B8B99}">
      <dgm:prSet/>
      <dgm:spPr/>
      <dgm:t>
        <a:bodyPr/>
        <a:lstStyle/>
        <a:p>
          <a:endParaRPr lang="en-US">
            <a:latin typeface="Arial Narrow" panose="020B0606020202030204" pitchFamily="34" charset="0"/>
            <a:cs typeface="Arial" panose="020B0604020202020204" pitchFamily="34" charset="0"/>
          </a:endParaRPr>
        </a:p>
      </dgm:t>
    </dgm:pt>
    <dgm:pt modelId="{F200FB78-F32C-432D-A57C-10D3DDE40AC4}" type="sibTrans" cxnId="{77032D91-F212-40A9-9D90-E9830E6B8B99}">
      <dgm:prSet/>
      <dgm:spPr/>
      <dgm:t>
        <a:bodyPr/>
        <a:lstStyle/>
        <a:p>
          <a:endParaRPr lang="en-US">
            <a:latin typeface="Arial Narrow" panose="020B0606020202030204" pitchFamily="34" charset="0"/>
            <a:cs typeface="Arial" panose="020B0604020202020204" pitchFamily="34" charset="0"/>
          </a:endParaRPr>
        </a:p>
      </dgm:t>
    </dgm:pt>
    <dgm:pt modelId="{C5FAA6D5-AF71-4F6D-B014-9E2E549CC49D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>
              <a:solidFill>
                <a:schemeClr val="tx2"/>
              </a:solidFill>
              <a:latin typeface="Arial Narrow" panose="020B0606020202030204" pitchFamily="34" charset="0"/>
              <a:cs typeface="Arial" panose="020B0604020202020204" pitchFamily="34" charset="0"/>
            </a:rPr>
            <a:t>Gate 2 – Technical evaluation (Functionality)</a:t>
          </a:r>
          <a:endParaRPr lang="en-US" dirty="0">
            <a:latin typeface="Arial Narrow" panose="020B0606020202030204" pitchFamily="34" charset="0"/>
            <a:cs typeface="Arial" panose="020B0604020202020204" pitchFamily="34" charset="0"/>
          </a:endParaRPr>
        </a:p>
      </dgm:t>
    </dgm:pt>
    <dgm:pt modelId="{64B902F2-D7C0-4E3F-A3A2-29C2397936F0}" type="parTrans" cxnId="{747A75A4-3266-41C6-95B3-1384519EEC34}">
      <dgm:prSet/>
      <dgm:spPr/>
      <dgm:t>
        <a:bodyPr/>
        <a:lstStyle/>
        <a:p>
          <a:endParaRPr lang="en-US">
            <a:latin typeface="Arial Narrow" panose="020B0606020202030204" pitchFamily="34" charset="0"/>
            <a:cs typeface="Arial" panose="020B0604020202020204" pitchFamily="34" charset="0"/>
          </a:endParaRPr>
        </a:p>
      </dgm:t>
    </dgm:pt>
    <dgm:pt modelId="{A955A616-C2F5-4B3E-B0A2-E99A5618A99D}" type="sibTrans" cxnId="{747A75A4-3266-41C6-95B3-1384519EEC34}">
      <dgm:prSet/>
      <dgm:spPr/>
      <dgm:t>
        <a:bodyPr/>
        <a:lstStyle/>
        <a:p>
          <a:endParaRPr lang="en-US">
            <a:latin typeface="Arial Narrow" panose="020B0606020202030204" pitchFamily="34" charset="0"/>
            <a:cs typeface="Arial" panose="020B0604020202020204" pitchFamily="34" charset="0"/>
          </a:endParaRPr>
        </a:p>
      </dgm:t>
    </dgm:pt>
    <dgm:pt modelId="{906B7695-6408-4191-A16B-2DF1CDFF5FD7}" type="pres">
      <dgm:prSet presAssocID="{EFC2E764-7586-45AB-8E66-691843525553}" presName="root" presStyleCnt="0">
        <dgm:presLayoutVars>
          <dgm:dir/>
          <dgm:resizeHandles val="exact"/>
        </dgm:presLayoutVars>
      </dgm:prSet>
      <dgm:spPr/>
    </dgm:pt>
    <dgm:pt modelId="{7B641CB8-E55C-4FC2-9836-ECB02F685EB8}" type="pres">
      <dgm:prSet presAssocID="{194AA96D-0346-467F-B03E-5BDDC5E8C7E6}" presName="compNode" presStyleCnt="0"/>
      <dgm:spPr/>
    </dgm:pt>
    <dgm:pt modelId="{4F5F7565-B0BE-4781-AA84-6AC5CC8445C2}" type="pres">
      <dgm:prSet presAssocID="{194AA96D-0346-467F-B03E-5BDDC5E8C7E6}" presName="bgRect" presStyleLbl="bgShp" presStyleIdx="0" presStyleCnt="4"/>
      <dgm:spPr/>
    </dgm:pt>
    <dgm:pt modelId="{C7CCCD05-A7A8-42D5-948F-9070D44BAE7F}" type="pres">
      <dgm:prSet presAssocID="{194AA96D-0346-467F-B03E-5BDDC5E8C7E6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ocument"/>
        </a:ext>
      </dgm:extLst>
    </dgm:pt>
    <dgm:pt modelId="{E83C2C63-E1EC-426D-A107-C23C5739C881}" type="pres">
      <dgm:prSet presAssocID="{194AA96D-0346-467F-B03E-5BDDC5E8C7E6}" presName="spaceRect" presStyleCnt="0"/>
      <dgm:spPr/>
    </dgm:pt>
    <dgm:pt modelId="{E2EB6B0E-5D34-4564-ABB5-74324D12835B}" type="pres">
      <dgm:prSet presAssocID="{194AA96D-0346-467F-B03E-5BDDC5E8C7E6}" presName="parTx" presStyleLbl="revTx" presStyleIdx="0" presStyleCnt="4">
        <dgm:presLayoutVars>
          <dgm:chMax val="0"/>
          <dgm:chPref val="0"/>
        </dgm:presLayoutVars>
      </dgm:prSet>
      <dgm:spPr/>
    </dgm:pt>
    <dgm:pt modelId="{B45C998B-48BE-4CD3-9FA2-5355094FB537}" type="pres">
      <dgm:prSet presAssocID="{19DFA8A3-1A86-49CF-AA4F-B295B0A5EB56}" presName="sibTrans" presStyleCnt="0"/>
      <dgm:spPr/>
    </dgm:pt>
    <dgm:pt modelId="{BCB53C0F-16F5-4158-BE2E-69FEB8E0F311}" type="pres">
      <dgm:prSet presAssocID="{B0B38D7D-CAFB-4D67-A5A6-1966C8736555}" presName="compNode" presStyleCnt="0"/>
      <dgm:spPr/>
    </dgm:pt>
    <dgm:pt modelId="{9AF9ECF0-A91C-473D-BEA3-F06C71B0CB0E}" type="pres">
      <dgm:prSet presAssocID="{B0B38D7D-CAFB-4D67-A5A6-1966C8736555}" presName="bgRect" presStyleLbl="bgShp" presStyleIdx="1" presStyleCnt="4"/>
      <dgm:spPr/>
    </dgm:pt>
    <dgm:pt modelId="{11FFEF83-95EA-4950-84B7-7A79256FD801}" type="pres">
      <dgm:prSet presAssocID="{B0B38D7D-CAFB-4D67-A5A6-1966C8736555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Fence"/>
        </a:ext>
      </dgm:extLst>
    </dgm:pt>
    <dgm:pt modelId="{A5EC07D2-9A7A-4403-8677-2BDBCC451FC5}" type="pres">
      <dgm:prSet presAssocID="{B0B38D7D-CAFB-4D67-A5A6-1966C8736555}" presName="spaceRect" presStyleCnt="0"/>
      <dgm:spPr/>
    </dgm:pt>
    <dgm:pt modelId="{0764D369-FF02-40C2-8E35-516AFB15A68A}" type="pres">
      <dgm:prSet presAssocID="{B0B38D7D-CAFB-4D67-A5A6-1966C8736555}" presName="parTx" presStyleLbl="revTx" presStyleIdx="1" presStyleCnt="4">
        <dgm:presLayoutVars>
          <dgm:chMax val="0"/>
          <dgm:chPref val="0"/>
        </dgm:presLayoutVars>
      </dgm:prSet>
      <dgm:spPr/>
    </dgm:pt>
    <dgm:pt modelId="{0D7AF2A3-DE01-4BEB-B096-ED008DF9C37C}" type="pres">
      <dgm:prSet presAssocID="{3BB8935E-2554-465A-A25A-E91F005D8464}" presName="sibTrans" presStyleCnt="0"/>
      <dgm:spPr/>
    </dgm:pt>
    <dgm:pt modelId="{E8325F7C-6108-471D-9528-EC08D5A5C446}" type="pres">
      <dgm:prSet presAssocID="{61B0ECBC-B95B-4073-82B0-521F43740819}" presName="compNode" presStyleCnt="0"/>
      <dgm:spPr/>
    </dgm:pt>
    <dgm:pt modelId="{91B4068D-7657-4435-8A79-D7E547579B77}" type="pres">
      <dgm:prSet presAssocID="{61B0ECBC-B95B-4073-82B0-521F43740819}" presName="bgRect" presStyleLbl="bgShp" presStyleIdx="2" presStyleCnt="4"/>
      <dgm:spPr/>
    </dgm:pt>
    <dgm:pt modelId="{AA3ECDFE-8547-4BFC-BD69-182D71AC35B3}" type="pres">
      <dgm:prSet presAssocID="{61B0ECBC-B95B-4073-82B0-521F43740819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Key"/>
        </a:ext>
      </dgm:extLst>
    </dgm:pt>
    <dgm:pt modelId="{CE3D9F44-E10F-4B28-96B7-BCD0B528C699}" type="pres">
      <dgm:prSet presAssocID="{61B0ECBC-B95B-4073-82B0-521F43740819}" presName="spaceRect" presStyleCnt="0"/>
      <dgm:spPr/>
    </dgm:pt>
    <dgm:pt modelId="{793CD50D-037C-4036-9A3B-5CBED446AE4F}" type="pres">
      <dgm:prSet presAssocID="{61B0ECBC-B95B-4073-82B0-521F43740819}" presName="parTx" presStyleLbl="revTx" presStyleIdx="2" presStyleCnt="4">
        <dgm:presLayoutVars>
          <dgm:chMax val="0"/>
          <dgm:chPref val="0"/>
        </dgm:presLayoutVars>
      </dgm:prSet>
      <dgm:spPr/>
    </dgm:pt>
    <dgm:pt modelId="{3AA09A72-D38E-4A2B-A681-1B44F623A7EA}" type="pres">
      <dgm:prSet presAssocID="{F200FB78-F32C-432D-A57C-10D3DDE40AC4}" presName="sibTrans" presStyleCnt="0"/>
      <dgm:spPr/>
    </dgm:pt>
    <dgm:pt modelId="{751EEF28-3700-4DDC-BD9B-6C52B5945B08}" type="pres">
      <dgm:prSet presAssocID="{C5FAA6D5-AF71-4F6D-B014-9E2E549CC49D}" presName="compNode" presStyleCnt="0"/>
      <dgm:spPr/>
    </dgm:pt>
    <dgm:pt modelId="{DD04BD9E-3900-4AFE-B6F8-D59B3612A165}" type="pres">
      <dgm:prSet presAssocID="{C5FAA6D5-AF71-4F6D-B014-9E2E549CC49D}" presName="bgRect" presStyleLbl="bgShp" presStyleIdx="3" presStyleCnt="4"/>
      <dgm:spPr/>
    </dgm:pt>
    <dgm:pt modelId="{BCCB0F59-D0A8-495F-B5BB-01507D724E06}" type="pres">
      <dgm:prSet presAssocID="{C5FAA6D5-AF71-4F6D-B014-9E2E549CC49D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ecurity Camera"/>
        </a:ext>
      </dgm:extLst>
    </dgm:pt>
    <dgm:pt modelId="{3FE2D24A-65EE-4BF2-BBEE-A31C5142785A}" type="pres">
      <dgm:prSet presAssocID="{C5FAA6D5-AF71-4F6D-B014-9E2E549CC49D}" presName="spaceRect" presStyleCnt="0"/>
      <dgm:spPr/>
    </dgm:pt>
    <dgm:pt modelId="{F97E934F-BC80-46E3-9099-A38AB52CAACC}" type="pres">
      <dgm:prSet presAssocID="{C5FAA6D5-AF71-4F6D-B014-9E2E549CC49D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D2A2C20B-B563-497F-AFA9-94F6A370C61C}" type="presOf" srcId="{194AA96D-0346-467F-B03E-5BDDC5E8C7E6}" destId="{E2EB6B0E-5D34-4564-ABB5-74324D12835B}" srcOrd="0" destOrd="0" presId="urn:microsoft.com/office/officeart/2018/2/layout/IconVerticalSolidList"/>
    <dgm:cxn modelId="{9F77F839-626E-478B-858D-B41404C703A8}" srcId="{EFC2E764-7586-45AB-8E66-691843525553}" destId="{B0B38D7D-CAFB-4D67-A5A6-1966C8736555}" srcOrd="1" destOrd="0" parTransId="{B6AA8C29-AC63-438F-B8E4-E820122C5881}" sibTransId="{3BB8935E-2554-465A-A25A-E91F005D8464}"/>
    <dgm:cxn modelId="{B95AA55B-D821-4597-A4D4-28316BB002D6}" type="presOf" srcId="{C5FAA6D5-AF71-4F6D-B014-9E2E549CC49D}" destId="{F97E934F-BC80-46E3-9099-A38AB52CAACC}" srcOrd="0" destOrd="0" presId="urn:microsoft.com/office/officeart/2018/2/layout/IconVerticalSolidList"/>
    <dgm:cxn modelId="{BDDB2366-C5FF-41D5-84AA-9B7BE040AC2E}" type="presOf" srcId="{EFC2E764-7586-45AB-8E66-691843525553}" destId="{906B7695-6408-4191-A16B-2DF1CDFF5FD7}" srcOrd="0" destOrd="0" presId="urn:microsoft.com/office/officeart/2018/2/layout/IconVerticalSolidList"/>
    <dgm:cxn modelId="{8B25348C-80AB-4FC5-BA88-F6073FC87755}" type="presOf" srcId="{61B0ECBC-B95B-4073-82B0-521F43740819}" destId="{793CD50D-037C-4036-9A3B-5CBED446AE4F}" srcOrd="0" destOrd="0" presId="urn:microsoft.com/office/officeart/2018/2/layout/IconVerticalSolidList"/>
    <dgm:cxn modelId="{77032D91-F212-40A9-9D90-E9830E6B8B99}" srcId="{EFC2E764-7586-45AB-8E66-691843525553}" destId="{61B0ECBC-B95B-4073-82B0-521F43740819}" srcOrd="2" destOrd="0" parTransId="{08D96ED3-10F9-462C-8B8F-2F137DF3712B}" sibTransId="{F200FB78-F32C-432D-A57C-10D3DDE40AC4}"/>
    <dgm:cxn modelId="{747A75A4-3266-41C6-95B3-1384519EEC34}" srcId="{EFC2E764-7586-45AB-8E66-691843525553}" destId="{C5FAA6D5-AF71-4F6D-B014-9E2E549CC49D}" srcOrd="3" destOrd="0" parTransId="{64B902F2-D7C0-4E3F-A3A2-29C2397936F0}" sibTransId="{A955A616-C2F5-4B3E-B0A2-E99A5618A99D}"/>
    <dgm:cxn modelId="{B2A43DED-120B-41AD-89BD-565BE75251D2}" type="presOf" srcId="{B0B38D7D-CAFB-4D67-A5A6-1966C8736555}" destId="{0764D369-FF02-40C2-8E35-516AFB15A68A}" srcOrd="0" destOrd="0" presId="urn:microsoft.com/office/officeart/2018/2/layout/IconVerticalSolidList"/>
    <dgm:cxn modelId="{E32CE9FD-03E0-4DE9-99D3-9617BB82F6BE}" srcId="{EFC2E764-7586-45AB-8E66-691843525553}" destId="{194AA96D-0346-467F-B03E-5BDDC5E8C7E6}" srcOrd="0" destOrd="0" parTransId="{95112465-04A2-4C54-809D-BC9597ED5017}" sibTransId="{19DFA8A3-1A86-49CF-AA4F-B295B0A5EB56}"/>
    <dgm:cxn modelId="{EE90EBA3-9D7B-4792-A366-1132F86466F1}" type="presParOf" srcId="{906B7695-6408-4191-A16B-2DF1CDFF5FD7}" destId="{7B641CB8-E55C-4FC2-9836-ECB02F685EB8}" srcOrd="0" destOrd="0" presId="urn:microsoft.com/office/officeart/2018/2/layout/IconVerticalSolidList"/>
    <dgm:cxn modelId="{9080D0AE-8945-4E79-AD45-EBFF046EF1E5}" type="presParOf" srcId="{7B641CB8-E55C-4FC2-9836-ECB02F685EB8}" destId="{4F5F7565-B0BE-4781-AA84-6AC5CC8445C2}" srcOrd="0" destOrd="0" presId="urn:microsoft.com/office/officeart/2018/2/layout/IconVerticalSolidList"/>
    <dgm:cxn modelId="{9B539848-B930-4449-8404-35EA8F1981B4}" type="presParOf" srcId="{7B641CB8-E55C-4FC2-9836-ECB02F685EB8}" destId="{C7CCCD05-A7A8-42D5-948F-9070D44BAE7F}" srcOrd="1" destOrd="0" presId="urn:microsoft.com/office/officeart/2018/2/layout/IconVerticalSolidList"/>
    <dgm:cxn modelId="{4D2857AD-0CF8-4BB7-A577-49CD67D1E49F}" type="presParOf" srcId="{7B641CB8-E55C-4FC2-9836-ECB02F685EB8}" destId="{E83C2C63-E1EC-426D-A107-C23C5739C881}" srcOrd="2" destOrd="0" presId="urn:microsoft.com/office/officeart/2018/2/layout/IconVerticalSolidList"/>
    <dgm:cxn modelId="{5D5C3AA6-E1D7-4D0A-8EB3-FD67BFB26F47}" type="presParOf" srcId="{7B641CB8-E55C-4FC2-9836-ECB02F685EB8}" destId="{E2EB6B0E-5D34-4564-ABB5-74324D12835B}" srcOrd="3" destOrd="0" presId="urn:microsoft.com/office/officeart/2018/2/layout/IconVerticalSolidList"/>
    <dgm:cxn modelId="{B4194CC6-CBB7-433C-9395-12B5C51510E9}" type="presParOf" srcId="{906B7695-6408-4191-A16B-2DF1CDFF5FD7}" destId="{B45C998B-48BE-4CD3-9FA2-5355094FB537}" srcOrd="1" destOrd="0" presId="urn:microsoft.com/office/officeart/2018/2/layout/IconVerticalSolidList"/>
    <dgm:cxn modelId="{82302152-D31E-4950-90FE-6B00CECC3E43}" type="presParOf" srcId="{906B7695-6408-4191-A16B-2DF1CDFF5FD7}" destId="{BCB53C0F-16F5-4158-BE2E-69FEB8E0F311}" srcOrd="2" destOrd="0" presId="urn:microsoft.com/office/officeart/2018/2/layout/IconVerticalSolidList"/>
    <dgm:cxn modelId="{896BBB9B-2102-4E86-B2B1-95188F8A0628}" type="presParOf" srcId="{BCB53C0F-16F5-4158-BE2E-69FEB8E0F311}" destId="{9AF9ECF0-A91C-473D-BEA3-F06C71B0CB0E}" srcOrd="0" destOrd="0" presId="urn:microsoft.com/office/officeart/2018/2/layout/IconVerticalSolidList"/>
    <dgm:cxn modelId="{CFD51DFD-DEB2-4CE7-A4EC-4F18DC43D966}" type="presParOf" srcId="{BCB53C0F-16F5-4158-BE2E-69FEB8E0F311}" destId="{11FFEF83-95EA-4950-84B7-7A79256FD801}" srcOrd="1" destOrd="0" presId="urn:microsoft.com/office/officeart/2018/2/layout/IconVerticalSolidList"/>
    <dgm:cxn modelId="{D51016E6-9731-4E3C-A407-6337BB4FF0A1}" type="presParOf" srcId="{BCB53C0F-16F5-4158-BE2E-69FEB8E0F311}" destId="{A5EC07D2-9A7A-4403-8677-2BDBCC451FC5}" srcOrd="2" destOrd="0" presId="urn:microsoft.com/office/officeart/2018/2/layout/IconVerticalSolidList"/>
    <dgm:cxn modelId="{8D5DC489-D7C8-4F5E-B35C-305B9F684AF4}" type="presParOf" srcId="{BCB53C0F-16F5-4158-BE2E-69FEB8E0F311}" destId="{0764D369-FF02-40C2-8E35-516AFB15A68A}" srcOrd="3" destOrd="0" presId="urn:microsoft.com/office/officeart/2018/2/layout/IconVerticalSolidList"/>
    <dgm:cxn modelId="{8B3B2795-64FB-4965-88BF-DC5197256B6E}" type="presParOf" srcId="{906B7695-6408-4191-A16B-2DF1CDFF5FD7}" destId="{0D7AF2A3-DE01-4BEB-B096-ED008DF9C37C}" srcOrd="3" destOrd="0" presId="urn:microsoft.com/office/officeart/2018/2/layout/IconVerticalSolidList"/>
    <dgm:cxn modelId="{D3CF32D0-00E2-48A3-961E-6A92774D59D7}" type="presParOf" srcId="{906B7695-6408-4191-A16B-2DF1CDFF5FD7}" destId="{E8325F7C-6108-471D-9528-EC08D5A5C446}" srcOrd="4" destOrd="0" presId="urn:microsoft.com/office/officeart/2018/2/layout/IconVerticalSolidList"/>
    <dgm:cxn modelId="{91BDD770-A309-484E-9509-F990AA0E5EDF}" type="presParOf" srcId="{E8325F7C-6108-471D-9528-EC08D5A5C446}" destId="{91B4068D-7657-4435-8A79-D7E547579B77}" srcOrd="0" destOrd="0" presId="urn:microsoft.com/office/officeart/2018/2/layout/IconVerticalSolidList"/>
    <dgm:cxn modelId="{5A3D0548-0878-456C-A61C-52D212341965}" type="presParOf" srcId="{E8325F7C-6108-471D-9528-EC08D5A5C446}" destId="{AA3ECDFE-8547-4BFC-BD69-182D71AC35B3}" srcOrd="1" destOrd="0" presId="urn:microsoft.com/office/officeart/2018/2/layout/IconVerticalSolidList"/>
    <dgm:cxn modelId="{62733EF3-927A-4BD3-8B06-EC38E6AD1C66}" type="presParOf" srcId="{E8325F7C-6108-471D-9528-EC08D5A5C446}" destId="{CE3D9F44-E10F-4B28-96B7-BCD0B528C699}" srcOrd="2" destOrd="0" presId="urn:microsoft.com/office/officeart/2018/2/layout/IconVerticalSolidList"/>
    <dgm:cxn modelId="{5F90115D-1457-4215-A1B7-9EA8C1D1FC62}" type="presParOf" srcId="{E8325F7C-6108-471D-9528-EC08D5A5C446}" destId="{793CD50D-037C-4036-9A3B-5CBED446AE4F}" srcOrd="3" destOrd="0" presId="urn:microsoft.com/office/officeart/2018/2/layout/IconVerticalSolidList"/>
    <dgm:cxn modelId="{86E216DB-93BC-4D2C-B20B-6A38E7E73FC1}" type="presParOf" srcId="{906B7695-6408-4191-A16B-2DF1CDFF5FD7}" destId="{3AA09A72-D38E-4A2B-A681-1B44F623A7EA}" srcOrd="5" destOrd="0" presId="urn:microsoft.com/office/officeart/2018/2/layout/IconVerticalSolidList"/>
    <dgm:cxn modelId="{9370CF1C-C31B-4072-83F2-FC8352FEA98A}" type="presParOf" srcId="{906B7695-6408-4191-A16B-2DF1CDFF5FD7}" destId="{751EEF28-3700-4DDC-BD9B-6C52B5945B08}" srcOrd="6" destOrd="0" presId="urn:microsoft.com/office/officeart/2018/2/layout/IconVerticalSolidList"/>
    <dgm:cxn modelId="{28DE6D99-A1E5-440E-B464-09078952480D}" type="presParOf" srcId="{751EEF28-3700-4DDC-BD9B-6C52B5945B08}" destId="{DD04BD9E-3900-4AFE-B6F8-D59B3612A165}" srcOrd="0" destOrd="0" presId="urn:microsoft.com/office/officeart/2018/2/layout/IconVerticalSolidList"/>
    <dgm:cxn modelId="{A1183A73-8271-4DB7-97EF-2F21B7AFFE19}" type="presParOf" srcId="{751EEF28-3700-4DDC-BD9B-6C52B5945B08}" destId="{BCCB0F59-D0A8-495F-B5BB-01507D724E06}" srcOrd="1" destOrd="0" presId="urn:microsoft.com/office/officeart/2018/2/layout/IconVerticalSolidList"/>
    <dgm:cxn modelId="{AF9E9326-E134-4C5E-BA9F-CD0DFB06E4FB}" type="presParOf" srcId="{751EEF28-3700-4DDC-BD9B-6C52B5945B08}" destId="{3FE2D24A-65EE-4BF2-BBEE-A31C5142785A}" srcOrd="2" destOrd="0" presId="urn:microsoft.com/office/officeart/2018/2/layout/IconVerticalSolidList"/>
    <dgm:cxn modelId="{70173C09-3930-4300-9E85-661505F68D9D}" type="presParOf" srcId="{751EEF28-3700-4DDC-BD9B-6C52B5945B08}" destId="{F97E934F-BC80-46E3-9099-A38AB52CAACC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5F7565-B0BE-4781-AA84-6AC5CC8445C2}">
      <dsp:nvSpPr>
        <dsp:cNvPr id="0" name=""/>
        <dsp:cNvSpPr/>
      </dsp:nvSpPr>
      <dsp:spPr>
        <a:xfrm>
          <a:off x="0" y="1805"/>
          <a:ext cx="5181600" cy="915310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CCCD05-A7A8-42D5-948F-9070D44BAE7F}">
      <dsp:nvSpPr>
        <dsp:cNvPr id="0" name=""/>
        <dsp:cNvSpPr/>
      </dsp:nvSpPr>
      <dsp:spPr>
        <a:xfrm>
          <a:off x="276881" y="207750"/>
          <a:ext cx="503420" cy="50342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2EB6B0E-5D34-4564-ABB5-74324D12835B}">
      <dsp:nvSpPr>
        <dsp:cNvPr id="0" name=""/>
        <dsp:cNvSpPr/>
      </dsp:nvSpPr>
      <dsp:spPr>
        <a:xfrm>
          <a:off x="1057183" y="1805"/>
          <a:ext cx="4124416" cy="9153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870" tIns="96870" rIns="96870" bIns="96870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2200" b="1" i="0" u="sng" kern="1200" baseline="0" dirty="0">
              <a:latin typeface="Arial Narrow" panose="020B0606020202030204" pitchFamily="34" charset="0"/>
              <a:cs typeface="Arial" panose="020B0604020202020204" pitchFamily="34" charset="0"/>
            </a:rPr>
            <a:t>REFER TO SECTION 7 OF THE MAIN RFP DOCUMENT:</a:t>
          </a:r>
          <a:endParaRPr lang="en-US" sz="2200" kern="1200" dirty="0">
            <a:latin typeface="Arial Narrow" panose="020B0606020202030204" pitchFamily="34" charset="0"/>
            <a:cs typeface="Arial" panose="020B0604020202020204" pitchFamily="34" charset="0"/>
          </a:endParaRPr>
        </a:p>
      </dsp:txBody>
      <dsp:txXfrm>
        <a:off x="1057183" y="1805"/>
        <a:ext cx="4124416" cy="915310"/>
      </dsp:txXfrm>
    </dsp:sp>
    <dsp:sp modelId="{9AF9ECF0-A91C-473D-BEA3-F06C71B0CB0E}">
      <dsp:nvSpPr>
        <dsp:cNvPr id="0" name=""/>
        <dsp:cNvSpPr/>
      </dsp:nvSpPr>
      <dsp:spPr>
        <a:xfrm>
          <a:off x="0" y="1145944"/>
          <a:ext cx="5181600" cy="915310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1FFEF83-95EA-4950-84B7-7A79256FD801}">
      <dsp:nvSpPr>
        <dsp:cNvPr id="0" name=""/>
        <dsp:cNvSpPr/>
      </dsp:nvSpPr>
      <dsp:spPr>
        <a:xfrm>
          <a:off x="276881" y="1351889"/>
          <a:ext cx="503420" cy="50342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64D369-FF02-40C2-8E35-516AFB15A68A}">
      <dsp:nvSpPr>
        <dsp:cNvPr id="0" name=""/>
        <dsp:cNvSpPr/>
      </dsp:nvSpPr>
      <dsp:spPr>
        <a:xfrm>
          <a:off x="1057183" y="1145944"/>
          <a:ext cx="4124416" cy="9153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870" tIns="96870" rIns="96870" bIns="96870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>
              <a:solidFill>
                <a:schemeClr val="tx2"/>
              </a:solidFill>
              <a:latin typeface="Arial Narrow" panose="020B0606020202030204" pitchFamily="34" charset="0"/>
              <a:cs typeface="Arial" panose="020B0604020202020204" pitchFamily="34" charset="0"/>
            </a:rPr>
            <a:t>Gate 0 – Prequalification Evaluation</a:t>
          </a:r>
          <a:endParaRPr lang="en-US" sz="2200" kern="1200">
            <a:latin typeface="Arial Narrow" panose="020B0606020202030204" pitchFamily="34" charset="0"/>
            <a:cs typeface="Arial" panose="020B0604020202020204" pitchFamily="34" charset="0"/>
          </a:endParaRPr>
        </a:p>
      </dsp:txBody>
      <dsp:txXfrm>
        <a:off x="1057183" y="1145944"/>
        <a:ext cx="4124416" cy="915310"/>
      </dsp:txXfrm>
    </dsp:sp>
    <dsp:sp modelId="{91B4068D-7657-4435-8A79-D7E547579B77}">
      <dsp:nvSpPr>
        <dsp:cNvPr id="0" name=""/>
        <dsp:cNvSpPr/>
      </dsp:nvSpPr>
      <dsp:spPr>
        <a:xfrm>
          <a:off x="0" y="2290082"/>
          <a:ext cx="5181600" cy="915310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A3ECDFE-8547-4BFC-BD69-182D71AC35B3}">
      <dsp:nvSpPr>
        <dsp:cNvPr id="0" name=""/>
        <dsp:cNvSpPr/>
      </dsp:nvSpPr>
      <dsp:spPr>
        <a:xfrm>
          <a:off x="276881" y="2496027"/>
          <a:ext cx="503420" cy="50342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3CD50D-037C-4036-9A3B-5CBED446AE4F}">
      <dsp:nvSpPr>
        <dsp:cNvPr id="0" name=""/>
        <dsp:cNvSpPr/>
      </dsp:nvSpPr>
      <dsp:spPr>
        <a:xfrm>
          <a:off x="1057183" y="2290082"/>
          <a:ext cx="4124416" cy="9153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870" tIns="96870" rIns="96870" bIns="96870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solidFill>
                <a:schemeClr val="tx2"/>
              </a:solidFill>
              <a:latin typeface="Arial Narrow" panose="020B0606020202030204" pitchFamily="34" charset="0"/>
              <a:cs typeface="Arial" panose="020B0604020202020204" pitchFamily="34" charset="0"/>
            </a:rPr>
            <a:t>Gate 1 – </a:t>
          </a:r>
          <a:r>
            <a:rPr lang="en-ZA" sz="2200" kern="1200" dirty="0">
              <a:solidFill>
                <a:schemeClr val="tx2"/>
              </a:solidFill>
              <a:latin typeface="Arial Narrow" panose="020B0606020202030204" pitchFamily="34" charset="0"/>
              <a:cs typeface="Arial" panose="020B0604020202020204" pitchFamily="34" charset="0"/>
            </a:rPr>
            <a:t>Mandatory evaluation process</a:t>
          </a:r>
          <a:endParaRPr lang="en-US" sz="2200" kern="1200" dirty="0">
            <a:latin typeface="Arial Narrow" panose="020B0606020202030204" pitchFamily="34" charset="0"/>
            <a:cs typeface="Arial" panose="020B0604020202020204" pitchFamily="34" charset="0"/>
          </a:endParaRPr>
        </a:p>
      </dsp:txBody>
      <dsp:txXfrm>
        <a:off x="1057183" y="2290082"/>
        <a:ext cx="4124416" cy="915310"/>
      </dsp:txXfrm>
    </dsp:sp>
    <dsp:sp modelId="{DD04BD9E-3900-4AFE-B6F8-D59B3612A165}">
      <dsp:nvSpPr>
        <dsp:cNvPr id="0" name=""/>
        <dsp:cNvSpPr/>
      </dsp:nvSpPr>
      <dsp:spPr>
        <a:xfrm>
          <a:off x="0" y="3434221"/>
          <a:ext cx="5181600" cy="915310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CCB0F59-D0A8-495F-B5BB-01507D724E06}">
      <dsp:nvSpPr>
        <dsp:cNvPr id="0" name=""/>
        <dsp:cNvSpPr/>
      </dsp:nvSpPr>
      <dsp:spPr>
        <a:xfrm>
          <a:off x="276881" y="3640166"/>
          <a:ext cx="503420" cy="50342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97E934F-BC80-46E3-9099-A38AB52CAACC}">
      <dsp:nvSpPr>
        <dsp:cNvPr id="0" name=""/>
        <dsp:cNvSpPr/>
      </dsp:nvSpPr>
      <dsp:spPr>
        <a:xfrm>
          <a:off x="1057183" y="3434221"/>
          <a:ext cx="4124416" cy="9153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870" tIns="96870" rIns="96870" bIns="96870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solidFill>
                <a:schemeClr val="tx2"/>
              </a:solidFill>
              <a:latin typeface="Arial Narrow" panose="020B0606020202030204" pitchFamily="34" charset="0"/>
              <a:cs typeface="Arial" panose="020B0604020202020204" pitchFamily="34" charset="0"/>
            </a:rPr>
            <a:t>Gate 2 – Technical evaluation (Functionality)</a:t>
          </a:r>
          <a:endParaRPr lang="en-US" sz="2200" kern="1200" dirty="0">
            <a:latin typeface="Arial Narrow" panose="020B0606020202030204" pitchFamily="34" charset="0"/>
            <a:cs typeface="Arial" panose="020B0604020202020204" pitchFamily="34" charset="0"/>
          </a:endParaRPr>
        </a:p>
      </dsp:txBody>
      <dsp:txXfrm>
        <a:off x="1057183" y="3434221"/>
        <a:ext cx="4124416" cy="9153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emf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emf"/><Relationship Id="rId4" Type="http://schemas.openxmlformats.org/officeDocument/2006/relationships/image" Target="../media/image2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blurry image of a wave of dots&#10;&#10;Description automatically generated">
            <a:extLst>
              <a:ext uri="{FF2B5EF4-FFF2-40B4-BE49-F238E27FC236}">
                <a16:creationId xmlns:a16="http://schemas.microsoft.com/office/drawing/2014/main" id="{403E671C-D96E-F5F6-4254-022F8BC944F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64626"/>
          </a:xfrm>
          <a:prstGeom prst="rect">
            <a:avLst/>
          </a:prstGeom>
        </p:spPr>
      </p:pic>
      <p:pic>
        <p:nvPicPr>
          <p:cNvPr id="12" name="Picture 11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018125D2-E36E-D102-4555-03992022791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1707" y="6626"/>
            <a:ext cx="12180232" cy="6858000"/>
          </a:xfrm>
          <a:prstGeom prst="rect">
            <a:avLst/>
          </a:prstGeom>
        </p:spPr>
      </p:pic>
      <p:pic>
        <p:nvPicPr>
          <p:cNvPr id="13" name="Picture 12" descr="A blue and black logo&#10;&#10;Description automatically generated">
            <a:extLst>
              <a:ext uri="{FF2B5EF4-FFF2-40B4-BE49-F238E27FC236}">
                <a16:creationId xmlns:a16="http://schemas.microsoft.com/office/drawing/2014/main" id="{3C7AB721-AA2D-1720-9C13-FF8A8754DF0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27655" y="6004272"/>
            <a:ext cx="1979543" cy="847102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3F5314DB-CB41-1691-7469-F5CA24B5E0AE}"/>
              </a:ext>
            </a:extLst>
          </p:cNvPr>
          <p:cNvSpPr/>
          <p:nvPr userDrawn="1"/>
        </p:nvSpPr>
        <p:spPr>
          <a:xfrm>
            <a:off x="407504" y="6004272"/>
            <a:ext cx="705679" cy="705679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4BD0CFE-3037-8606-7EF7-072113C72CFB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4455" y="6181630"/>
            <a:ext cx="600238" cy="384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0196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DA9071-1A09-0DDF-8703-7FA398D56E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E757FD-DE4F-BF25-BC7A-BE784AE476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25BE7E-4FFA-E247-71D8-F9508AC845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1BB801-1BD4-F59E-419B-D5816D6E5AF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957691-8ADA-7A47-AA21-478CF5931FF9}" type="datetimeFigureOut">
              <a:rPr lang="en-US" smtClean="0"/>
              <a:t>5/6/2025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C63716-7603-2550-729A-1A871DA952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29FA10-C12F-78BC-906C-5436CB242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1410E39-F87F-5847-AF6C-E4D9063BA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6056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FBC6F1-6A75-2D15-F581-CE45044250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623C061-B2C3-BF55-9A86-030D6E456E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38D294-249C-D41D-57C1-A817760F20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A687C1-246C-1ACD-8D5F-FA913A9C1F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957691-8ADA-7A47-AA21-478CF5931FF9}" type="datetimeFigureOut">
              <a:rPr lang="en-US" smtClean="0"/>
              <a:t>5/6/2025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244A01-E666-A086-524E-F92E4898C1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7A42D6-F2D1-0DB8-5F7E-B22E0E1F12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1410E39-F87F-5847-AF6C-E4D9063BA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9941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B7091A-D795-1544-AD1B-C1E5351441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2569582-313F-B3BD-744D-BE57250E24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C02B8E-4992-4039-F080-72B41A35D70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957691-8ADA-7A47-AA21-478CF5931FF9}" type="datetimeFigureOut">
              <a:rPr lang="en-US" smtClean="0"/>
              <a:t>5/6/2025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6AA617-1C0C-5257-9EA9-83CEDF1152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78325B-B581-D4C2-8B88-6F3D126FDD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1410E39-F87F-5847-AF6C-E4D9063BA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18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38C0114-EF1C-F031-A2A4-B10739A2EF2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82F1479-537A-E42A-4A77-C7D162292B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4899E5-CA13-7BF0-5460-4AE6144FF75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957691-8ADA-7A47-AA21-478CF5931FF9}" type="datetimeFigureOut">
              <a:rPr lang="en-US" smtClean="0"/>
              <a:t>5/6/2025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3E7DD1-69CC-C8A6-1869-51AF1DD7E9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95CC34-797D-9F9A-9346-E57D3654FF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1410E39-F87F-5847-AF6C-E4D9063BA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8076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7173F0-2441-9A61-911E-E1DA4BBD31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E3044A5-75FB-FD8D-16EE-778618A152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A65D0A-F718-DB6A-7AFD-54B8F9C760A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D4C6E3C-DABE-2C4D-B8C6-BEB15BBDEEB8}" type="datetimeFigureOut">
              <a:rPr lang="en-US" smtClean="0"/>
              <a:t>5/6/2025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A36323-5924-8A45-C776-405724EF63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BC3041-A755-9680-9A1C-89B265B766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3436A11-109B-7B4D-BFCC-BA6740D2C5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2676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D0DC54-B2F1-57F8-8D01-2707640D7A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92ED63-86A0-C6A6-DC0C-26AA2B6008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1CA714-D1E5-AF53-8D33-277444E8B0A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D4C6E3C-DABE-2C4D-B8C6-BEB15BBDEEB8}" type="datetimeFigureOut">
              <a:rPr lang="en-US" smtClean="0"/>
              <a:t>5/6/2025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CEBF96-6049-5783-DAB9-3761E28666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EF11B3-0866-74EC-90C8-37A1FF3F36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3436A11-109B-7B4D-BFCC-BA6740D2C5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0054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3937CB-8EE5-C476-EA2E-067EDA2754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1425E2-4462-98EB-F4DF-3380CC3946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794499-50D5-181A-2778-A39A21EFBD5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D4C6E3C-DABE-2C4D-B8C6-BEB15BBDEEB8}" type="datetimeFigureOut">
              <a:rPr lang="en-US" smtClean="0"/>
              <a:t>5/6/2025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6943A6-938D-09BA-CC03-21AFC5FA21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7D38B3-E3B5-6AC8-4A9A-355A83DF75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3436A11-109B-7B4D-BFCC-BA6740D2C5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0608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136888-CD9E-290C-8752-723304A88B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6B9D98-9E6A-7749-DD30-DDA5BBB1314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DAEB1F6-CC71-42B5-7410-54F4635414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8DC0EC-67DE-23B8-9F21-4834D2B3B15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D4C6E3C-DABE-2C4D-B8C6-BEB15BBDEEB8}" type="datetimeFigureOut">
              <a:rPr lang="en-US" smtClean="0"/>
              <a:t>5/6/2025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E0CA87-D70C-0C8D-DD32-08C0506B7E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2DC2DA-4FF7-F27B-3533-ED0CA68952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3436A11-109B-7B4D-BFCC-BA6740D2C5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1790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E5442E-40C5-408D-1447-B53DC6C3F0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10AEE5-A538-EFEB-E7AE-C8C2C54B32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6FA208-CE38-42E9-1872-CD3B28F6C2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07AE6B-FEA5-0A76-06CC-5814A8E5F0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8C51EDA-33B6-030D-1FB8-28B8F09A33E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88E051A-B976-CF02-4AC7-CE713910B61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D4C6E3C-DABE-2C4D-B8C6-BEB15BBDEEB8}" type="datetimeFigureOut">
              <a:rPr lang="en-US" smtClean="0"/>
              <a:t>5/6/2025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59CACCB-C152-F1FE-58B5-01509844E0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B516D9F-218E-FA79-BAA9-0CABAE1671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3436A11-109B-7B4D-BFCC-BA6740D2C5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6474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EA3886-8921-518A-B954-524840A513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B7BBB23-CFBA-EF28-D1F5-1A646518A40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D4C6E3C-DABE-2C4D-B8C6-BEB15BBDEEB8}" type="datetimeFigureOut">
              <a:rPr lang="en-US" smtClean="0"/>
              <a:t>5/6/2025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22E4746-F25F-A03D-9333-361B629EA5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03BE53F-68B1-FE95-1523-B44F1D33F9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3436A11-109B-7B4D-BFCC-BA6740D2C5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2742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blurry image of a wave of dots&#10;&#10;Description automatically generated">
            <a:extLst>
              <a:ext uri="{FF2B5EF4-FFF2-40B4-BE49-F238E27FC236}">
                <a16:creationId xmlns:a16="http://schemas.microsoft.com/office/drawing/2014/main" id="{403E671C-D96E-F5F6-4254-022F8BC944F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64626"/>
          </a:xfrm>
          <a:prstGeom prst="rect">
            <a:avLst/>
          </a:prstGeom>
        </p:spPr>
      </p:pic>
      <p:pic>
        <p:nvPicPr>
          <p:cNvPr id="12" name="Picture 11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018125D2-E36E-D102-4555-03992022791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1707" y="6626"/>
            <a:ext cx="12180232" cy="6858000"/>
          </a:xfrm>
          <a:prstGeom prst="rect">
            <a:avLst/>
          </a:prstGeom>
        </p:spPr>
      </p:pic>
      <p:pic>
        <p:nvPicPr>
          <p:cNvPr id="13" name="Picture 12" descr="A blue and black logo&#10;&#10;Description automatically generated">
            <a:extLst>
              <a:ext uri="{FF2B5EF4-FFF2-40B4-BE49-F238E27FC236}">
                <a16:creationId xmlns:a16="http://schemas.microsoft.com/office/drawing/2014/main" id="{3C7AB721-AA2D-1720-9C13-FF8A8754DF0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55156" y="6024150"/>
            <a:ext cx="1979543" cy="847102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3F5314DB-CB41-1691-7469-F5CA24B5E0AE}"/>
              </a:ext>
            </a:extLst>
          </p:cNvPr>
          <p:cNvSpPr/>
          <p:nvPr userDrawn="1"/>
        </p:nvSpPr>
        <p:spPr>
          <a:xfrm>
            <a:off x="8955156" y="258417"/>
            <a:ext cx="1133062" cy="113306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4BD0CFE-3037-8606-7EF7-072113C72CFB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39806" y="516503"/>
            <a:ext cx="963762" cy="61688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2355AEA-8E3D-9490-340A-8887EB9C4920}"/>
              </a:ext>
            </a:extLst>
          </p:cNvPr>
          <p:cNvSpPr txBox="1"/>
          <p:nvPr userDrawn="1"/>
        </p:nvSpPr>
        <p:spPr>
          <a:xfrm>
            <a:off x="2007476" y="609599"/>
            <a:ext cx="4330262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US" sz="2400" b="1" dirty="0">
                <a:solidFill>
                  <a:schemeClr val="accent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Thank you</a:t>
            </a:r>
          </a:p>
          <a:p>
            <a:pPr>
              <a:spcBef>
                <a:spcPts val="1200"/>
              </a:spcBef>
            </a:pPr>
            <a:r>
              <a:rPr lang="en-US" sz="2400" b="1" dirty="0">
                <a:solidFill>
                  <a:schemeClr val="accent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Rea </a:t>
            </a:r>
            <a:r>
              <a:rPr lang="en-US" sz="2400" b="1" dirty="0" err="1">
                <a:solidFill>
                  <a:schemeClr val="accent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leboha</a:t>
            </a:r>
            <a:endParaRPr lang="en-US" sz="2400" b="1" dirty="0">
              <a:solidFill>
                <a:schemeClr val="accent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>
              <a:spcBef>
                <a:spcPts val="1200"/>
              </a:spcBef>
            </a:pPr>
            <a:r>
              <a:rPr lang="en-US" sz="2400" b="1" dirty="0">
                <a:solidFill>
                  <a:schemeClr val="accent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Re a </a:t>
            </a:r>
            <a:r>
              <a:rPr lang="en-US" sz="2400" b="1" dirty="0" err="1">
                <a:solidFill>
                  <a:schemeClr val="accent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leboga</a:t>
            </a:r>
            <a:endParaRPr lang="en-US" sz="2400" b="1" dirty="0">
              <a:solidFill>
                <a:schemeClr val="accent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>
              <a:spcBef>
                <a:spcPts val="1200"/>
              </a:spcBef>
            </a:pPr>
            <a:r>
              <a:rPr lang="en-US" sz="2400" b="1" dirty="0" err="1">
                <a:solidFill>
                  <a:schemeClr val="accent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Ndza</a:t>
            </a:r>
            <a:r>
              <a:rPr lang="en-US" sz="2400" b="1" dirty="0">
                <a:solidFill>
                  <a:schemeClr val="accent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2400" b="1" dirty="0" err="1">
                <a:solidFill>
                  <a:schemeClr val="accent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Khenza</a:t>
            </a:r>
            <a:endParaRPr lang="en-US" sz="2400" b="1" dirty="0">
              <a:solidFill>
                <a:schemeClr val="accent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>
              <a:spcBef>
                <a:spcPts val="1200"/>
              </a:spcBef>
            </a:pPr>
            <a:r>
              <a:rPr lang="en-US" sz="2400" b="1" dirty="0" err="1">
                <a:solidFill>
                  <a:schemeClr val="accent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Dankie</a:t>
            </a:r>
            <a:endParaRPr lang="en-US" sz="2400" b="1" dirty="0">
              <a:solidFill>
                <a:schemeClr val="accent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>
              <a:spcBef>
                <a:spcPts val="1200"/>
              </a:spcBef>
            </a:pPr>
            <a:r>
              <a:rPr lang="en-US" sz="2400" b="1" dirty="0">
                <a:solidFill>
                  <a:schemeClr val="accent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Ndi a </a:t>
            </a:r>
            <a:r>
              <a:rPr lang="en-US" sz="2400" b="1" dirty="0" err="1">
                <a:solidFill>
                  <a:schemeClr val="accent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livhuwa</a:t>
            </a:r>
            <a:endParaRPr lang="en-US" sz="2400" b="1" dirty="0">
              <a:solidFill>
                <a:schemeClr val="accent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>
              <a:spcBef>
                <a:spcPts val="1200"/>
              </a:spcBef>
            </a:pPr>
            <a:r>
              <a:rPr lang="en-US" sz="2400" b="1" dirty="0" err="1">
                <a:solidFill>
                  <a:schemeClr val="accent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Ngiyabonga</a:t>
            </a:r>
            <a:endParaRPr lang="en-US" sz="2400" b="1" dirty="0">
              <a:solidFill>
                <a:schemeClr val="accent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>
              <a:spcBef>
                <a:spcPts val="1200"/>
              </a:spcBef>
            </a:pPr>
            <a:r>
              <a:rPr lang="en-US" sz="2400" b="1" dirty="0" err="1">
                <a:solidFill>
                  <a:schemeClr val="accent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Enkosi</a:t>
            </a:r>
            <a:endParaRPr lang="en-US" sz="2400" b="1" dirty="0">
              <a:solidFill>
                <a:schemeClr val="accent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>
              <a:spcBef>
                <a:spcPts val="1200"/>
              </a:spcBef>
            </a:pPr>
            <a:r>
              <a:rPr lang="en-US" sz="2400" b="1" dirty="0" err="1">
                <a:solidFill>
                  <a:schemeClr val="accent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Ngiyabonga</a:t>
            </a:r>
            <a:endParaRPr lang="en-US" sz="2400" b="1" dirty="0">
              <a:solidFill>
                <a:schemeClr val="accent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144081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5F898C4-AF38-8E46-53B8-26242360CB8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D4C6E3C-DABE-2C4D-B8C6-BEB15BBDEEB8}" type="datetimeFigureOut">
              <a:rPr lang="en-US" smtClean="0"/>
              <a:t>5/6/2025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0778387-1258-2774-294C-C4353F65E8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394293-203C-A27E-24B0-74BA4AD044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3436A11-109B-7B4D-BFCC-BA6740D2C5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029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9C77E9-FA0F-630E-96BC-C961A895B8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F69B5F-BD9B-4A59-06D4-2BEA842957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A913C77-6F54-530D-2F48-8BA4E67047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6AF272-8468-786A-1853-9A6D9A689DA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D4C6E3C-DABE-2C4D-B8C6-BEB15BBDEEB8}" type="datetimeFigureOut">
              <a:rPr lang="en-US" smtClean="0"/>
              <a:t>5/6/2025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09C875-8BF6-3972-D4CF-4162274091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6D0D1E-643F-6590-8A92-EE5E1F70F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3436A11-109B-7B4D-BFCC-BA6740D2C5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3084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B3858A-C526-9B5A-7A9D-F9668683DC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A53982E-0076-9F21-9F37-7F5CECBFD82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5B81E3-B12C-4D24-293F-65FC92C90B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DB4D33-93B1-71C3-9D61-7B4CFF02855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D4C6E3C-DABE-2C4D-B8C6-BEB15BBDEEB8}" type="datetimeFigureOut">
              <a:rPr lang="en-US" smtClean="0"/>
              <a:t>5/6/2025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6160D0-E26B-BFD9-9D38-C8FA2049F5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391980-06F9-0AAE-5915-F356E8226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3436A11-109B-7B4D-BFCC-BA6740D2C5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43312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7306A1-E3AC-797A-4984-3A1552F351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1E7D719-E333-FC3F-3C62-C5CD1C230D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83F850-10BC-554F-C53D-1195626AE1E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D4C6E3C-DABE-2C4D-B8C6-BEB15BBDEEB8}" type="datetimeFigureOut">
              <a:rPr lang="en-US" smtClean="0"/>
              <a:t>5/6/2025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65AD79-E52C-D303-4A28-0563656EAE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BD6EF4-7F6F-B404-4067-A5076D2336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3436A11-109B-7B4D-BFCC-BA6740D2C5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14566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B2AD8C0-C30C-AA49-FECD-867A19AA21F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E1071A9-37E4-6D78-83BF-D5C52188C1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5C84D6-C73E-2258-7B06-69D270FE976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D4C6E3C-DABE-2C4D-B8C6-BEB15BBDEEB8}" type="datetimeFigureOut">
              <a:rPr lang="en-US" smtClean="0"/>
              <a:t>5/6/2025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58EC05-5E22-DEC0-C4A6-89A8AA8B42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28F256-C5C5-5178-4D11-5D2B6DCBBD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3436A11-109B-7B4D-BFCC-BA6740D2C5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6726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blurry image of a wave of dots&#10;&#10;Description automatically generated">
            <a:extLst>
              <a:ext uri="{FF2B5EF4-FFF2-40B4-BE49-F238E27FC236}">
                <a16:creationId xmlns:a16="http://schemas.microsoft.com/office/drawing/2014/main" id="{198C1BD3-E1D8-B608-14FB-61B9B9ED92E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0" y="0"/>
            <a:ext cx="12192000" cy="6864626"/>
          </a:xfrm>
          <a:prstGeom prst="rect">
            <a:avLst/>
          </a:prstGeom>
        </p:spPr>
      </p:pic>
      <p:pic>
        <p:nvPicPr>
          <p:cNvPr id="13" name="Picture 12" descr="A blue and black logo&#10;&#10;Description automatically generated">
            <a:extLst>
              <a:ext uri="{FF2B5EF4-FFF2-40B4-BE49-F238E27FC236}">
                <a16:creationId xmlns:a16="http://schemas.microsoft.com/office/drawing/2014/main" id="{FF65B3DF-2205-EE1D-A5EF-3AE7E572811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5208" y="5911506"/>
            <a:ext cx="1979543" cy="847102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9A4E6D5-59E0-485E-51D4-C1FDCBE5A980}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5911506"/>
            <a:ext cx="12192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Oval 17">
            <a:extLst>
              <a:ext uri="{FF2B5EF4-FFF2-40B4-BE49-F238E27FC236}">
                <a16:creationId xmlns:a16="http://schemas.microsoft.com/office/drawing/2014/main" id="{C73A2590-4A9B-B5F2-48B1-1DF5EB4A4476}"/>
              </a:ext>
            </a:extLst>
          </p:cNvPr>
          <p:cNvSpPr/>
          <p:nvPr userDrawn="1"/>
        </p:nvSpPr>
        <p:spPr>
          <a:xfrm>
            <a:off x="407504" y="6004272"/>
            <a:ext cx="705679" cy="705679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81DCEABF-F48F-1160-D34D-DEEE1616187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4455" y="6181630"/>
            <a:ext cx="600238" cy="384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97557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6F1FF8-6D56-4E05-2B8E-15AE13D6C6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F9BE93-06E8-FE5D-32E8-3317DBBC20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66E3CD0-8355-ECFF-B974-83BEC18928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E659C73-8B51-A0AB-AB74-FE4E0520954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731AE93-0173-0ABD-C365-975FD695FD3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27AE1C9-B632-890B-7B77-17F5EFC2C92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957691-8ADA-7A47-AA21-478CF5931FF9}" type="datetimeFigureOut">
              <a:rPr lang="en-US" smtClean="0"/>
              <a:t>5/6/2025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507F890-D0EE-A649-0340-80B7FC3E13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F73B257-17C9-29A2-8839-2132CB4DB7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1410E39-F87F-5847-AF6C-E4D9063BA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6179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blurry image of a wave of dots&#10;&#10;Description automatically generated">
            <a:extLst>
              <a:ext uri="{FF2B5EF4-FFF2-40B4-BE49-F238E27FC236}">
                <a16:creationId xmlns:a16="http://schemas.microsoft.com/office/drawing/2014/main" id="{198C1BD3-E1D8-B608-14FB-61B9B9ED92E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0" y="0"/>
            <a:ext cx="12192000" cy="6864626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9A4E6D5-59E0-485E-51D4-C1FDCBE5A980}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5911506"/>
            <a:ext cx="12192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Oval 17">
            <a:extLst>
              <a:ext uri="{FF2B5EF4-FFF2-40B4-BE49-F238E27FC236}">
                <a16:creationId xmlns:a16="http://schemas.microsoft.com/office/drawing/2014/main" id="{C73A2590-4A9B-B5F2-48B1-1DF5EB4A4476}"/>
              </a:ext>
            </a:extLst>
          </p:cNvPr>
          <p:cNvSpPr/>
          <p:nvPr userDrawn="1"/>
        </p:nvSpPr>
        <p:spPr>
          <a:xfrm>
            <a:off x="407504" y="6004272"/>
            <a:ext cx="705679" cy="705679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81DCEABF-F48F-1160-D34D-DEEE1616187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4455" y="6181630"/>
            <a:ext cx="600238" cy="384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8216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023118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9242EF-E912-6EFC-B8DB-C3C42D61D1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04F570-2240-5612-8198-77EE87E061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0B435F-BE3E-7554-3470-A8B4A111F9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9EE838-C8DF-9042-2D1F-8679A0E7DE6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957691-8ADA-7A47-AA21-478CF5931FF9}" type="datetimeFigureOut">
              <a:rPr lang="en-US" smtClean="0"/>
              <a:t>5/6/2025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CBDD5B-DE51-159A-548D-2987F2ACAA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6AB8AC-6910-DC50-DB7B-C725A74B38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1410E39-F87F-5847-AF6C-E4D9063BA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1770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4088FF-7BDF-9448-12A9-B8E3A1FDB1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D664F54-68E1-43F7-D9BD-811BB1E373D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957691-8ADA-7A47-AA21-478CF5931FF9}" type="datetimeFigureOut">
              <a:rPr lang="en-US" smtClean="0"/>
              <a:t>5/6/2025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CFC7881-1143-D6E4-DCB9-8BFCF04B13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4315DB-324B-02B7-0761-943ED88C44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1410E39-F87F-5847-AF6C-E4D9063BA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8555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E70584F-5331-94E6-4E44-2F285F82EC7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957691-8ADA-7A47-AA21-478CF5931FF9}" type="datetimeFigureOut">
              <a:rPr lang="en-US" smtClean="0"/>
              <a:t>5/6/2025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D6279AC-728D-5711-961B-9D324126C3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CAF83F-3736-90D9-7F3B-10D8A06145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1410E39-F87F-5847-AF6C-E4D9063BA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5996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e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3.emf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lur blurry image of a room&#10;&#10;Description automatically generated">
            <a:extLst>
              <a:ext uri="{FF2B5EF4-FFF2-40B4-BE49-F238E27FC236}">
                <a16:creationId xmlns:a16="http://schemas.microsoft.com/office/drawing/2014/main" id="{F5259BB0-5968-0DCF-4D7E-BEFDE7B06754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 descr="A blue and black logo&#10;&#10;Description automatically generated">
            <a:extLst>
              <a:ext uri="{FF2B5EF4-FFF2-40B4-BE49-F238E27FC236}">
                <a16:creationId xmlns:a16="http://schemas.microsoft.com/office/drawing/2014/main" id="{EF4E032A-E140-3E6B-DE0C-8A81B88A4BCA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5208" y="5911506"/>
            <a:ext cx="1979543" cy="847102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19D78C4-89ED-F42F-52FF-D0B9BD8366AC}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5911506"/>
            <a:ext cx="12192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Oval 10">
            <a:extLst>
              <a:ext uri="{FF2B5EF4-FFF2-40B4-BE49-F238E27FC236}">
                <a16:creationId xmlns:a16="http://schemas.microsoft.com/office/drawing/2014/main" id="{EC34938D-2FFC-1D65-E950-B9804F357F43}"/>
              </a:ext>
            </a:extLst>
          </p:cNvPr>
          <p:cNvSpPr/>
          <p:nvPr userDrawn="1"/>
        </p:nvSpPr>
        <p:spPr>
          <a:xfrm>
            <a:off x="407504" y="6004272"/>
            <a:ext cx="705679" cy="705679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430D23A-7A21-70AD-BD73-4A0C9DBCEF90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4455" y="6181630"/>
            <a:ext cx="600238" cy="384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7666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3" r:id="rId4"/>
    <p:sldLayoutId id="2147483661" r:id="rId5"/>
    <p:sldLayoutId id="2147483651" r:id="rId6"/>
    <p:sldLayoutId id="2147483652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35A9252-BD15-6AAC-1F04-36789CA67EF4}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5911506"/>
            <a:ext cx="12192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Oval 9">
            <a:extLst>
              <a:ext uri="{FF2B5EF4-FFF2-40B4-BE49-F238E27FC236}">
                <a16:creationId xmlns:a16="http://schemas.microsoft.com/office/drawing/2014/main" id="{845D10C0-8217-52AA-1F4D-585D05BD3047}"/>
              </a:ext>
            </a:extLst>
          </p:cNvPr>
          <p:cNvSpPr/>
          <p:nvPr userDrawn="1"/>
        </p:nvSpPr>
        <p:spPr>
          <a:xfrm>
            <a:off x="357809" y="6041854"/>
            <a:ext cx="705679" cy="705679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B61148C-12AC-3469-1EFF-81B24C462490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4760" y="6219212"/>
            <a:ext cx="600238" cy="384203"/>
          </a:xfrm>
          <a:prstGeom prst="rect">
            <a:avLst/>
          </a:prstGeom>
        </p:spPr>
      </p:pic>
      <p:pic>
        <p:nvPicPr>
          <p:cNvPr id="12" name="Picture 11" descr="A blue and black logo&#10;&#10;Description automatically generated">
            <a:extLst>
              <a:ext uri="{FF2B5EF4-FFF2-40B4-BE49-F238E27FC236}">
                <a16:creationId xmlns:a16="http://schemas.microsoft.com/office/drawing/2014/main" id="{DBCF7535-4814-E349-C17B-629994776513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54648" y="5987762"/>
            <a:ext cx="1979543" cy="847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1164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7.xml"/><Relationship Id="rId4" Type="http://schemas.openxmlformats.org/officeDocument/2006/relationships/hyperlink" Target="mailto:tenderoffice@sars.gov.za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5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B147A7FE-3056-381C-BDFB-2D3586E0476A}"/>
              </a:ext>
            </a:extLst>
          </p:cNvPr>
          <p:cNvSpPr txBox="1"/>
          <p:nvPr/>
        </p:nvSpPr>
        <p:spPr>
          <a:xfrm>
            <a:off x="357351" y="420414"/>
            <a:ext cx="98485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GB" sz="2400" b="1" dirty="0">
              <a:solidFill>
                <a:schemeClr val="accent1">
                  <a:lumMod val="50000"/>
                </a:schemeClr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algn="ctr"/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THE SUPPLY, INSTALLATION, DAY-TO-DAY MAINTENANCE AND SUPPORT OF ELECTRICAL SYSTEMS </a:t>
            </a:r>
          </a:p>
        </p:txBody>
      </p:sp>
      <p:sp>
        <p:nvSpPr>
          <p:cNvPr id="2" name="Subtitle 3">
            <a:extLst>
              <a:ext uri="{FF2B5EF4-FFF2-40B4-BE49-F238E27FC236}">
                <a16:creationId xmlns:a16="http://schemas.microsoft.com/office/drawing/2014/main" id="{E70DD3D3-3F16-1681-47A1-5F06F8477D61}"/>
              </a:ext>
            </a:extLst>
          </p:cNvPr>
          <p:cNvSpPr txBox="1">
            <a:spLocks/>
          </p:cNvSpPr>
          <p:nvPr/>
        </p:nvSpPr>
        <p:spPr bwMode="auto">
          <a:xfrm>
            <a:off x="357351" y="2017110"/>
            <a:ext cx="8816146" cy="1881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 defTabSz="912813" eaLnBrk="0" hangingPunct="0">
              <a:lnSpc>
                <a:spcPct val="150000"/>
              </a:lnSpc>
              <a:buSzPct val="120000"/>
              <a:defRPr/>
            </a:pPr>
            <a:r>
              <a:rPr kumimoji="0" lang="en-ZA" sz="2000" b="1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RFP No:                         	RFP </a:t>
            </a:r>
            <a:r>
              <a:rPr lang="en-ZA" sz="2000" b="1" kern="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31</a:t>
            </a:r>
            <a:r>
              <a:rPr kumimoji="0" lang="en-ZA" sz="2000" b="1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/2024</a:t>
            </a:r>
          </a:p>
          <a:p>
            <a:pPr lvl="0" defTabSz="912813" eaLnBrk="0" hangingPunct="0">
              <a:lnSpc>
                <a:spcPct val="150000"/>
              </a:lnSpc>
              <a:buSzPct val="120000"/>
              <a:defRPr/>
            </a:pPr>
            <a:r>
              <a:rPr lang="en-ZA" sz="2000" b="1" kern="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 &amp; A				</a:t>
            </a:r>
            <a:r>
              <a:rPr lang="en-US" sz="2000" b="1" kern="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 April 2025 - 16 May 2025</a:t>
            </a:r>
          </a:p>
          <a:p>
            <a:pPr lvl="0" defTabSz="912813" eaLnBrk="0" hangingPunct="0">
              <a:lnSpc>
                <a:spcPct val="150000"/>
              </a:lnSpc>
              <a:buSzPct val="120000"/>
              <a:defRPr/>
            </a:pPr>
            <a:r>
              <a:rPr kumimoji="0" lang="en-ZA" sz="2000" b="1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Virtual Briefing Session:	30 April</a:t>
            </a:r>
            <a:r>
              <a:rPr lang="en-ZA" sz="2000" b="1" kern="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2025 at 11H00</a:t>
            </a:r>
          </a:p>
          <a:p>
            <a:pPr lvl="0" defTabSz="912813" eaLnBrk="0" hangingPunct="0">
              <a:lnSpc>
                <a:spcPct val="150000"/>
              </a:lnSpc>
              <a:buSzPct val="120000"/>
              <a:defRPr/>
            </a:pPr>
            <a:r>
              <a:rPr kumimoji="0" lang="en-ZA" sz="2000" b="1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Closing Date:      	             </a:t>
            </a:r>
            <a:r>
              <a:rPr lang="en-ZA" sz="2000" b="1" kern="0" noProof="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 May 2025 </a:t>
            </a:r>
            <a:r>
              <a:rPr kumimoji="0" lang="en-ZA" sz="2000" b="1" i="0" u="none" strike="noStrike" kern="0" cap="none" spc="0" normalizeH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at </a:t>
            </a:r>
            <a:r>
              <a:rPr kumimoji="0" lang="en-ZA" sz="2000" b="1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11H00</a:t>
            </a:r>
          </a:p>
        </p:txBody>
      </p:sp>
    </p:spTree>
    <p:extLst>
      <p:ext uri="{BB962C8B-B14F-4D97-AF65-F5344CB8AC3E}">
        <p14:creationId xmlns:p14="http://schemas.microsoft.com/office/powerpoint/2010/main" val="37949298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284DAE-071C-CB40-CC7B-E614FB65A1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44539B-7793-D8EA-3E41-78AB5E8CF6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227" y="365125"/>
            <a:ext cx="11861916" cy="1325563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4.2 PRICING SCHEDULE</a:t>
            </a:r>
          </a:p>
        </p:txBody>
      </p:sp>
      <p:pic>
        <p:nvPicPr>
          <p:cNvPr id="7" name="Picture 19">
            <a:extLst>
              <a:ext uri="{FF2B5EF4-FFF2-40B4-BE49-F238E27FC236}">
                <a16:creationId xmlns:a16="http://schemas.microsoft.com/office/drawing/2014/main" id="{973C0521-4CE9-090E-9B5A-97AEF7CAF23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531" r="25874" b="-2"/>
          <a:stretch/>
        </p:blipFill>
        <p:spPr>
          <a:xfrm>
            <a:off x="8013970" y="1690688"/>
            <a:ext cx="4178030" cy="4171938"/>
          </a:xfrm>
          <a:custGeom>
            <a:avLst/>
            <a:gdLst/>
            <a:ahLst/>
            <a:cxnLst/>
            <a:rect l="l" t="t" r="r" b="b"/>
            <a:pathLst>
              <a:path w="5570706" h="5562584">
                <a:moveTo>
                  <a:pt x="3374687" y="0"/>
                </a:moveTo>
                <a:cubicBezTo>
                  <a:pt x="4190094" y="0"/>
                  <a:pt x="4937956" y="289196"/>
                  <a:pt x="5521301" y="770615"/>
                </a:cubicBezTo>
                <a:lnTo>
                  <a:pt x="5570706" y="815517"/>
                </a:lnTo>
                <a:lnTo>
                  <a:pt x="5570706" y="5562584"/>
                </a:lnTo>
                <a:lnTo>
                  <a:pt x="808135" y="5562584"/>
                </a:lnTo>
                <a:lnTo>
                  <a:pt x="770615" y="5521302"/>
                </a:lnTo>
                <a:cubicBezTo>
                  <a:pt x="289196" y="4937957"/>
                  <a:pt x="0" y="4190095"/>
                  <a:pt x="0" y="3374687"/>
                </a:cubicBezTo>
                <a:cubicBezTo>
                  <a:pt x="0" y="1510899"/>
                  <a:pt x="1510899" y="0"/>
                  <a:pt x="3374687" y="0"/>
                </a:cubicBezTo>
                <a:close/>
              </a:path>
            </a:pathLst>
          </a:cu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DEF2F99F-6F18-8CDB-AD43-7AA78C817447}"/>
              </a:ext>
            </a:extLst>
          </p:cNvPr>
          <p:cNvSpPr txBox="1">
            <a:spLocks/>
          </p:cNvSpPr>
          <p:nvPr/>
        </p:nvSpPr>
        <p:spPr>
          <a:xfrm>
            <a:off x="2757599" y="3113875"/>
            <a:ext cx="4960372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ANNEXURE C</a:t>
            </a:r>
          </a:p>
        </p:txBody>
      </p:sp>
    </p:spTree>
    <p:extLst>
      <p:ext uri="{BB962C8B-B14F-4D97-AF65-F5344CB8AC3E}">
        <p14:creationId xmlns:p14="http://schemas.microsoft.com/office/powerpoint/2010/main" val="37723187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80A93E-A20D-7D14-4D2A-8EE1E62200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52A869-4CC2-111F-40C4-6FEFE92B2C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227" y="365125"/>
            <a:ext cx="11861916" cy="1325563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4.3 SPECIFIC GOALS </a:t>
            </a:r>
          </a:p>
        </p:txBody>
      </p:sp>
      <p:pic>
        <p:nvPicPr>
          <p:cNvPr id="7" name="Picture 19">
            <a:extLst>
              <a:ext uri="{FF2B5EF4-FFF2-40B4-BE49-F238E27FC236}">
                <a16:creationId xmlns:a16="http://schemas.microsoft.com/office/drawing/2014/main" id="{ADAB4052-6FAC-2E92-3C2F-1B764246B8F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531" r="25874" b="-2"/>
          <a:stretch/>
        </p:blipFill>
        <p:spPr>
          <a:xfrm>
            <a:off x="8013970" y="1690688"/>
            <a:ext cx="4178030" cy="4171938"/>
          </a:xfrm>
          <a:custGeom>
            <a:avLst/>
            <a:gdLst/>
            <a:ahLst/>
            <a:cxnLst/>
            <a:rect l="l" t="t" r="r" b="b"/>
            <a:pathLst>
              <a:path w="5570706" h="5562584">
                <a:moveTo>
                  <a:pt x="3374687" y="0"/>
                </a:moveTo>
                <a:cubicBezTo>
                  <a:pt x="4190094" y="0"/>
                  <a:pt x="4937956" y="289196"/>
                  <a:pt x="5521301" y="770615"/>
                </a:cubicBezTo>
                <a:lnTo>
                  <a:pt x="5570706" y="815517"/>
                </a:lnTo>
                <a:lnTo>
                  <a:pt x="5570706" y="5562584"/>
                </a:lnTo>
                <a:lnTo>
                  <a:pt x="808135" y="5562584"/>
                </a:lnTo>
                <a:lnTo>
                  <a:pt x="770615" y="5521302"/>
                </a:lnTo>
                <a:cubicBezTo>
                  <a:pt x="289196" y="4937957"/>
                  <a:pt x="0" y="4190095"/>
                  <a:pt x="0" y="3374687"/>
                </a:cubicBezTo>
                <a:cubicBezTo>
                  <a:pt x="0" y="1510899"/>
                  <a:pt x="1510899" y="0"/>
                  <a:pt x="3374687" y="0"/>
                </a:cubicBezTo>
                <a:close/>
              </a:path>
            </a:pathLst>
          </a:cu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B583369D-F43E-CC5B-EFA2-C39ECE65FE5D}"/>
              </a:ext>
            </a:extLst>
          </p:cNvPr>
          <p:cNvSpPr txBox="1">
            <a:spLocks/>
          </p:cNvSpPr>
          <p:nvPr/>
        </p:nvSpPr>
        <p:spPr>
          <a:xfrm>
            <a:off x="939685" y="1494746"/>
            <a:ext cx="6965428" cy="278334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ZA" sz="3200" b="0" i="0" u="none" strike="noStrike" baseline="0" dirty="0">
              <a:latin typeface="Arial" panose="020B0604020202020204" pitchFamily="34" charset="0"/>
            </a:endParaRPr>
          </a:p>
          <a:p>
            <a:r>
              <a:rPr lang="en-ZA" sz="32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B-BBEE certificate or sworn affidavit</a:t>
            </a:r>
          </a:p>
          <a:p>
            <a:r>
              <a:rPr lang="en-ZA" sz="32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</a:p>
          <a:p>
            <a:r>
              <a:rPr lang="en-US" sz="32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SBD 6.1 Preference point claim form </a:t>
            </a:r>
          </a:p>
          <a:p>
            <a:r>
              <a:rPr lang="en-ZA" sz="32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	</a:t>
            </a:r>
          </a:p>
          <a:p>
            <a:endParaRPr lang="en-US" sz="32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95107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56B998-505A-A004-B139-4A829B2508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1244943" cy="13255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</a:t>
            </a:r>
            <a:r>
              <a:rPr lang="en-US" sz="4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 RFP submission and contact details</a:t>
            </a:r>
          </a:p>
        </p:txBody>
      </p:sp>
      <p:sp>
        <p:nvSpPr>
          <p:cNvPr id="6" name="Rectangle 21">
            <a:extLst>
              <a:ext uri="{FF2B5EF4-FFF2-40B4-BE49-F238E27FC236}">
                <a16:creationId xmlns:a16="http://schemas.microsoft.com/office/drawing/2014/main" id="{0C17C280-2664-0393-0F42-EB0170F6AC65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 bwMode="auto">
          <a:xfrm>
            <a:off x="1010920" y="1175385"/>
            <a:ext cx="889508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ZA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Bidders must submit one (1) hard copy file and a USB with content of each file. </a:t>
            </a:r>
            <a:r>
              <a:rPr lang="en-ZA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Refer to paragraph 6.5 of the Main RFP document</a:t>
            </a:r>
          </a:p>
        </p:txBody>
      </p:sp>
      <p:sp>
        <p:nvSpPr>
          <p:cNvPr id="7" name="Text Box 16">
            <a:extLst>
              <a:ext uri="{FF2B5EF4-FFF2-40B4-BE49-F238E27FC236}">
                <a16:creationId xmlns:a16="http://schemas.microsoft.com/office/drawing/2014/main" id="{BBE3DC92-5E90-20AA-9307-8EFC2216C4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3732" y="2212560"/>
            <a:ext cx="292100" cy="369332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  <a:effectLst>
            <a:outerShdw dist="38100" dir="2700000" algn="tl" rotWithShape="0">
              <a:srgbClr val="000000">
                <a:alpha val="39999"/>
              </a:srgbClr>
            </a:outerShdw>
          </a:effec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ZA" b="1" dirty="0"/>
              <a:t>1</a:t>
            </a:r>
            <a:endParaRPr lang="en-GB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E85AE8D-D7CC-73EA-4D30-8BE6C748B298}"/>
              </a:ext>
            </a:extLst>
          </p:cNvPr>
          <p:cNvSpPr txBox="1"/>
          <p:nvPr/>
        </p:nvSpPr>
        <p:spPr>
          <a:xfrm>
            <a:off x="1479008" y="2572390"/>
            <a:ext cx="87075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H</a:t>
            </a:r>
            <a:r>
              <a:rPr lang="en-ZA" sz="800" dirty="0" err="1"/>
              <a:t>ard</a:t>
            </a:r>
            <a:r>
              <a:rPr lang="en-ZA" sz="800" dirty="0"/>
              <a:t> Copy File</a:t>
            </a:r>
          </a:p>
        </p:txBody>
      </p:sp>
      <p:pic>
        <p:nvPicPr>
          <p:cNvPr id="9" name="Picture 7" descr="Folder">
            <a:extLst>
              <a:ext uri="{FF2B5EF4-FFF2-40B4-BE49-F238E27FC236}">
                <a16:creationId xmlns:a16="http://schemas.microsoft.com/office/drawing/2014/main" id="{E7EBD6A7-7082-518B-65A8-6CE64F656E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03520" y="2817877"/>
            <a:ext cx="1079500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 Box 8">
            <a:extLst>
              <a:ext uri="{FF2B5EF4-FFF2-40B4-BE49-F238E27FC236}">
                <a16:creationId xmlns:a16="http://schemas.microsoft.com/office/drawing/2014/main" id="{38445450-E4F5-9E22-3D62-82929FA6C151}"/>
              </a:ext>
            </a:extLst>
          </p:cNvPr>
          <p:cNvSpPr txBox="1">
            <a:spLocks noChangeArrowheads="1"/>
          </p:cNvSpPr>
          <p:nvPr/>
        </p:nvSpPr>
        <p:spPr bwMode="auto">
          <a:xfrm flipV="1">
            <a:off x="3139075" y="2974585"/>
            <a:ext cx="397238" cy="379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n-ZA" sz="1800" dirty="0">
                <a:solidFill>
                  <a:schemeClr val="tx1"/>
                </a:solidFill>
              </a:rPr>
              <a:t>+</a:t>
            </a:r>
            <a:endParaRPr lang="en-GB" sz="1800" dirty="0">
              <a:solidFill>
                <a:schemeClr val="tx1"/>
              </a:solidFill>
            </a:endParaRPr>
          </a:p>
        </p:txBody>
      </p:sp>
      <p:sp>
        <p:nvSpPr>
          <p:cNvPr id="11" name="Text Box 16">
            <a:extLst>
              <a:ext uri="{FF2B5EF4-FFF2-40B4-BE49-F238E27FC236}">
                <a16:creationId xmlns:a16="http://schemas.microsoft.com/office/drawing/2014/main" id="{2F4BBD8A-4600-2619-AC5D-2F5B25BA30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33541" y="2129854"/>
            <a:ext cx="292100" cy="369332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  <a:effectLst>
            <a:outerShdw dist="38100" dir="2700000" algn="tl" rotWithShape="0">
              <a:srgbClr val="000000">
                <a:alpha val="39999"/>
              </a:srgbClr>
            </a:outerShdw>
          </a:effec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ZA" b="1" dirty="0"/>
              <a:t>1</a:t>
            </a:r>
            <a:endParaRPr lang="en-GB" b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25525B9-BCC4-68AA-F79B-8139A5FCD4E8}"/>
              </a:ext>
            </a:extLst>
          </p:cNvPr>
          <p:cNvSpPr txBox="1"/>
          <p:nvPr/>
        </p:nvSpPr>
        <p:spPr>
          <a:xfrm>
            <a:off x="4674766" y="2488771"/>
            <a:ext cx="112103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Electric Submission</a:t>
            </a:r>
            <a:endParaRPr lang="en-ZA" sz="80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F629DE6-8B06-D8EA-A6E3-E53D9E2672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4766" y="2762654"/>
            <a:ext cx="1009650" cy="737391"/>
          </a:xfrm>
          <a:prstGeom prst="rect">
            <a:avLst/>
          </a:prstGeom>
        </p:spPr>
      </p:pic>
      <p:sp>
        <p:nvSpPr>
          <p:cNvPr id="14" name="Right Brace 13">
            <a:extLst>
              <a:ext uri="{FF2B5EF4-FFF2-40B4-BE49-F238E27FC236}">
                <a16:creationId xmlns:a16="http://schemas.microsoft.com/office/drawing/2014/main" id="{C492FEAD-A497-CCA3-5FA9-0B631ED0F347}"/>
              </a:ext>
            </a:extLst>
          </p:cNvPr>
          <p:cNvSpPr/>
          <p:nvPr/>
        </p:nvSpPr>
        <p:spPr bwMode="auto">
          <a:xfrm flipV="1">
            <a:off x="6578169" y="2544613"/>
            <a:ext cx="377952" cy="983359"/>
          </a:xfrm>
          <a:prstGeom prst="rightBrac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810" tIns="0" rIns="381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895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20000"/>
              <a:buFontTx/>
              <a:buNone/>
              <a:tabLst/>
            </a:pPr>
            <a:endParaRPr kumimoji="0" lang="en-ZA" sz="1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TextBox 10">
            <a:extLst>
              <a:ext uri="{FF2B5EF4-FFF2-40B4-BE49-F238E27FC236}">
                <a16:creationId xmlns:a16="http://schemas.microsoft.com/office/drawing/2014/main" id="{251D7AAE-AC84-92E5-B92F-9FFA3D9BD2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0279" y="3776799"/>
            <a:ext cx="28765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ZA" sz="3200" b="1" dirty="0">
                <a:solidFill>
                  <a:schemeClr val="tx2"/>
                </a:solidFill>
              </a:rPr>
              <a:t>TENDER BOX</a:t>
            </a:r>
          </a:p>
        </p:txBody>
      </p:sp>
      <p:sp>
        <p:nvSpPr>
          <p:cNvPr id="16" name="TextBox 11">
            <a:extLst>
              <a:ext uri="{FF2B5EF4-FFF2-40B4-BE49-F238E27FC236}">
                <a16:creationId xmlns:a16="http://schemas.microsoft.com/office/drawing/2014/main" id="{9B37AEA6-AC20-76A3-173A-CD1242EA99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7794" y="4223625"/>
            <a:ext cx="542925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ZA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Tender Office SARS Procurement, </a:t>
            </a:r>
            <a:r>
              <a:rPr lang="en-ZA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Lehae</a:t>
            </a:r>
            <a:r>
              <a:rPr lang="en-ZA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 SARS Head Office,299 Bronkhorst Street </a:t>
            </a:r>
            <a:r>
              <a:rPr lang="en-ZA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Niew</a:t>
            </a:r>
            <a:r>
              <a:rPr lang="en-ZA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ZA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Mucleneuk</a:t>
            </a:r>
            <a:r>
              <a:rPr lang="en-ZA" sz="1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Pretoria</a:t>
            </a:r>
          </a:p>
        </p:txBody>
      </p:sp>
      <p:sp>
        <p:nvSpPr>
          <p:cNvPr id="17" name="TextBox 12">
            <a:extLst>
              <a:ext uri="{FF2B5EF4-FFF2-40B4-BE49-F238E27FC236}">
                <a16:creationId xmlns:a16="http://schemas.microsoft.com/office/drawing/2014/main" id="{EC96F60C-B3B9-F404-4542-1DB77CB557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0146" y="5070880"/>
            <a:ext cx="820049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84138"/>
            <a:endParaRPr lang="en-ZA" sz="18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84138"/>
            <a:r>
              <a:rPr lang="en-ZA" sz="1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Any enquiries must be referred, in writing via email: </a:t>
            </a:r>
            <a:r>
              <a:rPr lang="en-ZA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tenderoffice@sars.gov.za</a:t>
            </a:r>
            <a:r>
              <a:rPr lang="en-ZA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3AED7F9E-414E-5AC5-D827-7F050FDE1788}"/>
              </a:ext>
            </a:extLst>
          </p:cNvPr>
          <p:cNvCxnSpPr/>
          <p:nvPr/>
        </p:nvCxnSpPr>
        <p:spPr>
          <a:xfrm rot="10800000">
            <a:off x="457200" y="5247396"/>
            <a:ext cx="8001000" cy="1588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10207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56B998-505A-A004-B139-4A829B2508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1244943" cy="760729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5.1 RFP TIMELINES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2D319193-2DA3-C46B-0F7B-D56AD4D34D3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4373225"/>
              </p:ext>
            </p:extLst>
          </p:nvPr>
        </p:nvGraphicFramePr>
        <p:xfrm>
          <a:off x="957943" y="860383"/>
          <a:ext cx="9778882" cy="49463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32410">
                  <a:extLst>
                    <a:ext uri="{9D8B030D-6E8A-4147-A177-3AD203B41FA5}">
                      <a16:colId xmlns:a16="http://schemas.microsoft.com/office/drawing/2014/main" val="1945109945"/>
                    </a:ext>
                  </a:extLst>
                </a:gridCol>
                <a:gridCol w="3846472">
                  <a:extLst>
                    <a:ext uri="{9D8B030D-6E8A-4147-A177-3AD203B41FA5}">
                      <a16:colId xmlns:a16="http://schemas.microsoft.com/office/drawing/2014/main" val="3449785096"/>
                    </a:ext>
                  </a:extLst>
                </a:gridCol>
              </a:tblGrid>
              <a:tr h="648289">
                <a:tc>
                  <a:txBody>
                    <a:bodyPr/>
                    <a:lstStyle/>
                    <a:p>
                      <a:r>
                        <a:rPr lang="en-ZA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ACTIVITY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260067"/>
                  </a:ext>
                </a:extLst>
              </a:tr>
              <a:tr h="1605746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800" kern="120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Advertisement of Bid in the:</a:t>
                      </a:r>
                    </a:p>
                    <a:p>
                      <a:pPr marL="285750" marR="0" lvl="1" indent="-28575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ZA" sz="1800" kern="120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National Treasury e-Tender Portal.</a:t>
                      </a:r>
                    </a:p>
                    <a:p>
                      <a:pPr marL="285750" marR="0" lvl="1" indent="-28575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ZA" sz="1800" kern="120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Tender documents on SARS website </a:t>
                      </a:r>
                    </a:p>
                    <a:p>
                      <a:pPr marL="285750" marR="0" lvl="1" indent="-28575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ZA" sz="1800" kern="120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CIDB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ZA" sz="1800" kern="120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23 April 2025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19324787"/>
                  </a:ext>
                </a:extLst>
              </a:tr>
              <a:tr h="666602">
                <a:tc>
                  <a:txBody>
                    <a:bodyPr/>
                    <a:lstStyle/>
                    <a:p>
                      <a:pPr marL="0" algn="l" defTabSz="932962" rtl="0" eaLnBrk="1" latinLnBrk="0" hangingPunct="1"/>
                      <a:r>
                        <a:rPr lang="en-ZA" sz="1800" b="1" kern="1200" baseline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Non-compulsory virtual briefing session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ZA" sz="1800" kern="120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30 April 2025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84964731"/>
                  </a:ext>
                </a:extLst>
              </a:tr>
              <a:tr h="648289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800" kern="120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Last date for questions relating to RFP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800" kern="1200" noProof="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16 May 2025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07839868"/>
                  </a:ext>
                </a:extLst>
              </a:tr>
              <a:tr h="648289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800" kern="120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SARS response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800" kern="1200" noProof="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19 May 2025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49903471"/>
                  </a:ext>
                </a:extLst>
              </a:tr>
              <a:tr h="648289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800" kern="120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Bid Closing Date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noProof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28 May 2025 at 11:00am</a:t>
                      </a:r>
                      <a:endParaRPr lang="en-ZA" sz="1800" kern="1200" noProof="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680337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693642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5010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56B998-505A-A004-B139-4A829B2508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1244943" cy="1325563"/>
          </a:xfrm>
        </p:spPr>
        <p:txBody>
          <a:bodyPr>
            <a:normAutofit/>
          </a:bodyPr>
          <a:lstStyle/>
          <a:p>
            <a:r>
              <a:rPr lang="en-ZA" sz="4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Table of Content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61DBA010-D995-B834-D2D7-7A318AF7760E}"/>
              </a:ext>
            </a:extLst>
          </p:cNvPr>
          <p:cNvSpPr txBox="1">
            <a:spLocks/>
          </p:cNvSpPr>
          <p:nvPr/>
        </p:nvSpPr>
        <p:spPr>
          <a:xfrm>
            <a:off x="935502" y="1166971"/>
            <a:ext cx="8234578" cy="4705509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5000"/>
              </a:lnSpc>
              <a:spcBef>
                <a:spcPct val="75000"/>
              </a:spcBef>
              <a:spcAft>
                <a:spcPct val="10000"/>
              </a:spcAft>
              <a:buClr>
                <a:schemeClr val="accent1"/>
              </a:buClr>
            </a:pP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Welcome and Introduction</a:t>
            </a:r>
          </a:p>
          <a:p>
            <a:pPr>
              <a:lnSpc>
                <a:spcPct val="135000"/>
              </a:lnSpc>
              <a:spcBef>
                <a:spcPct val="75000"/>
              </a:spcBef>
              <a:spcAft>
                <a:spcPct val="10000"/>
              </a:spcAft>
              <a:buClr>
                <a:schemeClr val="accent1"/>
              </a:buClr>
            </a:pP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Governance Rules and Procedures</a:t>
            </a:r>
          </a:p>
          <a:p>
            <a:pPr marL="228600" indent="-228600">
              <a:lnSpc>
                <a:spcPct val="135000"/>
              </a:lnSpc>
              <a:spcBef>
                <a:spcPct val="75000"/>
              </a:spcBef>
              <a:spcAft>
                <a:spcPct val="10000"/>
              </a:spcAft>
              <a:buClr>
                <a:schemeClr val="accent1"/>
              </a:buClr>
            </a:pPr>
            <a:r>
              <a:rPr lang="en-ZA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Background and Scope of Work </a:t>
            </a:r>
          </a:p>
          <a:p>
            <a:pPr marL="228600" indent="-228600">
              <a:lnSpc>
                <a:spcPct val="135000"/>
              </a:lnSpc>
              <a:spcBef>
                <a:spcPct val="75000"/>
              </a:spcBef>
              <a:spcAft>
                <a:spcPct val="10000"/>
              </a:spcAft>
              <a:buClr>
                <a:schemeClr val="accent1"/>
              </a:buClr>
            </a:pPr>
            <a:r>
              <a:rPr lang="en-ZA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Bid Evaluation Process </a:t>
            </a:r>
          </a:p>
          <a:p>
            <a:pPr marL="228600" indent="-228600">
              <a:lnSpc>
                <a:spcPct val="135000"/>
              </a:lnSpc>
              <a:spcBef>
                <a:spcPct val="75000"/>
              </a:spcBef>
              <a:spcAft>
                <a:spcPct val="10000"/>
              </a:spcAft>
              <a:buClr>
                <a:schemeClr val="accent1"/>
              </a:buClr>
            </a:pPr>
            <a:r>
              <a:rPr lang="en-ZA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 RFP submission and contact details</a:t>
            </a:r>
          </a:p>
          <a:p>
            <a:pPr marL="228600" indent="-228600">
              <a:lnSpc>
                <a:spcPct val="135000"/>
              </a:lnSpc>
              <a:spcBef>
                <a:spcPct val="75000"/>
              </a:spcBef>
              <a:spcAft>
                <a:spcPct val="10000"/>
              </a:spcAft>
              <a:buClr>
                <a:schemeClr val="accent1"/>
              </a:buClr>
            </a:pPr>
            <a:r>
              <a:rPr lang="en-ZA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 Q&amp;A</a:t>
            </a:r>
            <a:endParaRPr lang="en-ZA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ZA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43514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56B998-505A-A004-B139-4A829B2508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6"/>
            <a:ext cx="11244943" cy="652514"/>
          </a:xfrm>
        </p:spPr>
        <p:txBody>
          <a:bodyPr>
            <a:normAutofit/>
          </a:bodyPr>
          <a:lstStyle/>
          <a:p>
            <a:r>
              <a:rPr lang="en-ZA" sz="32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1. INTRODUCTION: SARS TEAM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8E7FED1F-3A5A-3024-0563-E18C9DC28CF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4411178"/>
              </p:ext>
            </p:extLst>
          </p:nvPr>
        </p:nvGraphicFramePr>
        <p:xfrm>
          <a:off x="838199" y="1017640"/>
          <a:ext cx="8619127" cy="46255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19127">
                  <a:extLst>
                    <a:ext uri="{9D8B030D-6E8A-4147-A177-3AD203B41FA5}">
                      <a16:colId xmlns:a16="http://schemas.microsoft.com/office/drawing/2014/main" val="847617628"/>
                    </a:ext>
                  </a:extLst>
                </a:gridCol>
              </a:tblGrid>
              <a:tr h="354589">
                <a:tc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600" b="1" kern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Procurement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1861201"/>
                  </a:ext>
                </a:extLst>
              </a:tr>
              <a:tr h="477438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600" kern="1200" baseline="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Sourcing Lead: Procurement</a:t>
                      </a:r>
                      <a:endParaRPr lang="en-ZA" sz="1600" kern="120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4406" marR="84406"/>
                </a:tc>
                <a:extLst>
                  <a:ext uri="{0D108BD9-81ED-4DB2-BD59-A6C34878D82A}">
                    <a16:rowId xmlns:a16="http://schemas.microsoft.com/office/drawing/2014/main" val="3282221393"/>
                  </a:ext>
                </a:extLst>
              </a:tr>
              <a:tr h="477438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600" kern="120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Price specialist</a:t>
                      </a:r>
                    </a:p>
                  </a:txBody>
                  <a:tcPr marL="84406" marR="84406"/>
                </a:tc>
                <a:extLst>
                  <a:ext uri="{0D108BD9-81ED-4DB2-BD59-A6C34878D82A}">
                    <a16:rowId xmlns:a16="http://schemas.microsoft.com/office/drawing/2014/main" val="563679810"/>
                  </a:ext>
                </a:extLst>
              </a:tr>
              <a:tr h="334078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600" kern="120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B-BBEE</a:t>
                      </a:r>
                      <a:r>
                        <a:rPr lang="en-ZA" sz="1600" kern="1200" baseline="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Specialist</a:t>
                      </a:r>
                      <a:endParaRPr lang="en-ZA" sz="1600" kern="120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ZA" sz="1600" kern="120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4406" marR="84406"/>
                </a:tc>
                <a:extLst>
                  <a:ext uri="{0D108BD9-81ED-4DB2-BD59-A6C34878D82A}">
                    <a16:rowId xmlns:a16="http://schemas.microsoft.com/office/drawing/2014/main" val="3632352715"/>
                  </a:ext>
                </a:extLst>
              </a:tr>
              <a:tr h="477438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Governance, Risk and Compliance</a:t>
                      </a:r>
                      <a:endParaRPr lang="en-ZA" sz="1600" kern="120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4406" marR="84406"/>
                </a:tc>
                <a:extLst>
                  <a:ext uri="{0D108BD9-81ED-4DB2-BD59-A6C34878D82A}">
                    <a16:rowId xmlns:a16="http://schemas.microsoft.com/office/drawing/2014/main" val="135973565"/>
                  </a:ext>
                </a:extLst>
              </a:tr>
              <a:tr h="172255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600" kern="120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Financial Analyst</a:t>
                      </a: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ZA" sz="1600" kern="120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4406" marR="84406"/>
                </a:tc>
                <a:extLst>
                  <a:ext uri="{0D108BD9-81ED-4DB2-BD59-A6C34878D82A}">
                    <a16:rowId xmlns:a16="http://schemas.microsoft.com/office/drawing/2014/main" val="3843596870"/>
                  </a:ext>
                </a:extLst>
              </a:tr>
              <a:tr h="294585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Contract Management</a:t>
                      </a:r>
                      <a:endParaRPr lang="en-ZA" sz="1600" kern="120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4406" marR="84406"/>
                </a:tc>
                <a:extLst>
                  <a:ext uri="{0D108BD9-81ED-4DB2-BD59-A6C34878D82A}">
                    <a16:rowId xmlns:a16="http://schemas.microsoft.com/office/drawing/2014/main" val="576250843"/>
                  </a:ext>
                </a:extLst>
              </a:tr>
              <a:tr h="339251">
                <a:tc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600" b="1" kern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SARS Business Unit</a:t>
                      </a:r>
                    </a:p>
                  </a:txBody>
                  <a:tcPr marL="84406" marR="84406">
                    <a:solidFill>
                      <a:srgbClr val="3882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3723046"/>
                  </a:ext>
                </a:extLst>
              </a:tr>
              <a:tr h="179957">
                <a:tc>
                  <a:txBody>
                    <a:bodyPr/>
                    <a:lstStyle/>
                    <a:p>
                      <a:pPr marL="0" algn="l" defTabSz="932962" rtl="0" eaLnBrk="1" latinLnBrk="0" hangingPunct="1"/>
                      <a:r>
                        <a:rPr lang="en-ZA" sz="1600" kern="1200" baseline="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Bid Specification Committee and Bid Evaluators</a:t>
                      </a:r>
                      <a:endParaRPr lang="en-ZA" sz="1600" kern="120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4406" marR="84406"/>
                </a:tc>
                <a:extLst>
                  <a:ext uri="{0D108BD9-81ED-4DB2-BD59-A6C34878D82A}">
                    <a16:rowId xmlns:a16="http://schemas.microsoft.com/office/drawing/2014/main" val="3132316146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ZA" sz="16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Corporate Legal Services</a:t>
                      </a:r>
                    </a:p>
                  </a:txBody>
                  <a:tcPr marL="84406" marR="84406">
                    <a:solidFill>
                      <a:srgbClr val="3882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3802594"/>
                  </a:ext>
                </a:extLst>
              </a:tr>
              <a:tr h="232478">
                <a:tc>
                  <a:txBody>
                    <a:bodyPr/>
                    <a:lstStyle/>
                    <a:p>
                      <a:r>
                        <a:rPr lang="en-ZA" sz="1600" baseline="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Legal Specialist</a:t>
                      </a:r>
                      <a:endParaRPr lang="en-ZA" sz="160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406" marR="84406"/>
                </a:tc>
                <a:extLst>
                  <a:ext uri="{0D108BD9-81ED-4DB2-BD59-A6C34878D82A}">
                    <a16:rowId xmlns:a16="http://schemas.microsoft.com/office/drawing/2014/main" val="41663949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043553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56B998-505A-A004-B139-4A829B2508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321" y="365126"/>
            <a:ext cx="11808822" cy="779622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2. PURPOSE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B7FB00A-8D13-56A6-1383-72BEF54AD608}"/>
              </a:ext>
            </a:extLst>
          </p:cNvPr>
          <p:cNvSpPr txBox="1"/>
          <p:nvPr/>
        </p:nvSpPr>
        <p:spPr>
          <a:xfrm>
            <a:off x="274320" y="1144747"/>
            <a:ext cx="11808822" cy="4425827"/>
          </a:xfrm>
          <a:prstGeom prst="rect">
            <a:avLst/>
          </a:prstGeom>
          <a:noFill/>
        </p:spPr>
        <p:txBody>
          <a:bodyPr wrap="square" numCol="1">
            <a:spAutoFit/>
          </a:bodyPr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ZA" altLang="en-US" sz="2200" u="sng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Non- Compulsory Briefing Session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ZA" altLang="en-US" sz="2200" u="sng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ZA" altLang="en-US" sz="2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Purpose</a:t>
            </a:r>
          </a:p>
          <a:p>
            <a:pPr marL="742950" lvl="1" indent="-285750"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ZA" altLang="en-US" sz="2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explain selected concepts, procedures and other aspects of the RFP</a:t>
            </a:r>
          </a:p>
          <a:p>
            <a:pPr marL="742950" lvl="1" indent="-285750"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ZA" altLang="en-US" sz="2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confirm formal registration of Bidders for notices and other communications</a:t>
            </a:r>
          </a:p>
          <a:p>
            <a:pPr marL="285750" indent="-285750"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ZA" altLang="en-US" sz="2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may contain</a:t>
            </a:r>
          </a:p>
          <a:p>
            <a:pPr marL="742950" lvl="1" indent="-285750"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ZA" altLang="en-US" sz="2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additional information</a:t>
            </a:r>
          </a:p>
          <a:p>
            <a:pPr marL="742950" lvl="1" indent="-285750"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ZA" altLang="en-US" sz="2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additional rules that must be adhered to</a:t>
            </a:r>
          </a:p>
          <a:p>
            <a:pPr marL="285750" indent="-285750"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ZA" altLang="en-US" sz="2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does not</a:t>
            </a:r>
          </a:p>
          <a:p>
            <a:pPr marL="742950" lvl="1" indent="-285750"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ZA" altLang="en-US" sz="2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cover every item in the RFP</a:t>
            </a:r>
          </a:p>
          <a:p>
            <a:pPr marL="742950" lvl="1" indent="-285750"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ZA" altLang="en-US" sz="2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replace any of the issued RFP material</a:t>
            </a:r>
          </a:p>
          <a:p>
            <a:pPr marL="742950" lvl="1" indent="-285750"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ZA" altLang="en-US" sz="2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change any of the RFP rules unless explicitly communicated in writing</a:t>
            </a:r>
          </a:p>
          <a:p>
            <a:pPr marL="742950" lvl="1" indent="-285750"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en-ZA" altLang="en-US" sz="22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ZA" altLang="en-US" sz="2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briefing session slides will be posted on the e-tender and SARS website </a:t>
            </a:r>
          </a:p>
          <a:p>
            <a:pPr marL="285750" indent="-285750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en-ZA" altLang="en-US" sz="22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ZA" altLang="en-US" sz="2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RFP pack remains the primary source of information for the Bidder to respond</a:t>
            </a:r>
          </a:p>
        </p:txBody>
      </p:sp>
    </p:spTree>
    <p:extLst>
      <p:ext uri="{BB962C8B-B14F-4D97-AF65-F5344CB8AC3E}">
        <p14:creationId xmlns:p14="http://schemas.microsoft.com/office/powerpoint/2010/main" val="14473440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56B998-505A-A004-B139-4A829B2508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321" y="365126"/>
            <a:ext cx="11808822" cy="519778"/>
          </a:xfrm>
        </p:spPr>
        <p:txBody>
          <a:bodyPr>
            <a:normAutofit fontScale="90000"/>
          </a:bodyPr>
          <a:lstStyle/>
          <a:p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2.1 PROCEDURES DURING BRIEFING SESSION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B7FB00A-8D13-56A6-1383-72BEF54AD608}"/>
              </a:ext>
            </a:extLst>
          </p:cNvPr>
          <p:cNvSpPr txBox="1"/>
          <p:nvPr/>
        </p:nvSpPr>
        <p:spPr>
          <a:xfrm>
            <a:off x="162232" y="884905"/>
            <a:ext cx="11920910" cy="5107873"/>
          </a:xfrm>
          <a:prstGeom prst="rect">
            <a:avLst/>
          </a:prstGeom>
          <a:noFill/>
        </p:spPr>
        <p:txBody>
          <a:bodyPr wrap="square" numCol="1">
            <a:spAutoFit/>
          </a:bodyPr>
          <a:lstStyle/>
          <a:p>
            <a:pPr marL="285750" indent="-285750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ZA" altLang="en-US" sz="2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Questions during the session.</a:t>
            </a:r>
          </a:p>
          <a:p>
            <a:pPr marL="742950" lvl="1" indent="-285750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ZA" altLang="en-US" sz="2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SARS will take questions submitted at the end of the session</a:t>
            </a:r>
          </a:p>
          <a:p>
            <a:pPr marL="742950" lvl="1" indent="-285750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ZA" altLang="en-US" sz="2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SARS will review and focus on most pertinent themes arising from the questions and provide answers where possible</a:t>
            </a:r>
          </a:p>
          <a:p>
            <a:pPr marL="742950" lvl="1" indent="-285750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ZA" altLang="en-US" sz="2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Bidders are requested to submit written questions during the open Q&amp;A period to Tender Office email published</a:t>
            </a:r>
          </a:p>
          <a:p>
            <a:pPr marL="742950" lvl="1" indent="-285750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ZA" altLang="en-US" sz="2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questions and answers will be published as part of the wider Q &amp; A process</a:t>
            </a:r>
          </a:p>
          <a:p>
            <a:pPr marL="742950" lvl="1" indent="-285750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ZA" altLang="en-US" sz="2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published answers will take precedence over any verbal response given in the briefing session</a:t>
            </a:r>
          </a:p>
          <a:p>
            <a:pPr marL="285750" indent="-285750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ZA" altLang="en-US" sz="2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session is being recorded.</a:t>
            </a:r>
          </a:p>
        </p:txBody>
      </p:sp>
    </p:spTree>
    <p:extLst>
      <p:ext uri="{BB962C8B-B14F-4D97-AF65-F5344CB8AC3E}">
        <p14:creationId xmlns:p14="http://schemas.microsoft.com/office/powerpoint/2010/main" val="18880718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56B998-505A-A004-B139-4A829B2508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859" y="365125"/>
            <a:ext cx="11974284" cy="945515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2.2 GOVERNANCE REQUIREMENTS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B7FB00A-8D13-56A6-1383-72BEF54AD608}"/>
              </a:ext>
            </a:extLst>
          </p:cNvPr>
          <p:cNvSpPr txBox="1"/>
          <p:nvPr/>
        </p:nvSpPr>
        <p:spPr>
          <a:xfrm>
            <a:off x="274320" y="1144747"/>
            <a:ext cx="11808822" cy="2839560"/>
          </a:xfrm>
          <a:prstGeom prst="rect">
            <a:avLst/>
          </a:prstGeom>
          <a:noFill/>
        </p:spPr>
        <p:txBody>
          <a:bodyPr wrap="square" numCol="1">
            <a:spAutoFit/>
          </a:bodyPr>
          <a:lstStyle/>
          <a:p>
            <a:pPr marL="257175" indent="-257175" defTabSz="685800" eaLnBrk="1" fontAlgn="base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GB" altLang="en-US" sz="2200" b="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Strict communication channels</a:t>
            </a:r>
          </a:p>
          <a:p>
            <a:pPr marL="600075" lvl="1" indent="-257175" defTabSz="685800" eaLnBrk="1" fontAlgn="base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GB" altLang="en-US" sz="2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Bidders will be disqualified for non-compliance</a:t>
            </a:r>
          </a:p>
          <a:p>
            <a:pPr marL="257175" indent="-257175" defTabSz="685800" eaLnBrk="1" fontAlgn="base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GB" altLang="en-US" sz="2200" b="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solicitation of information will be allowed other than by prescribed channels</a:t>
            </a:r>
          </a:p>
          <a:p>
            <a:pPr marL="257175" indent="-257175" defTabSz="685800" eaLnBrk="1" fontAlgn="base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GB" altLang="en-US" sz="2200" b="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Deadlines to be strictly met</a:t>
            </a:r>
          </a:p>
          <a:p>
            <a:pPr marL="257175" indent="-257175" defTabSz="685800" eaLnBrk="1" fontAlgn="base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GB" altLang="en-US" sz="2200" b="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Adhere to prescribed submission format to ensure queries are properly dealt with</a:t>
            </a:r>
          </a:p>
        </p:txBody>
      </p:sp>
    </p:spTree>
    <p:extLst>
      <p:ext uri="{BB962C8B-B14F-4D97-AF65-F5344CB8AC3E}">
        <p14:creationId xmlns:p14="http://schemas.microsoft.com/office/powerpoint/2010/main" val="13309975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56B998-505A-A004-B139-4A829B2508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7495" y="365125"/>
            <a:ext cx="11765648" cy="945515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3. BACKGROUND AND SCOPE OF WORK </a:t>
            </a:r>
          </a:p>
        </p:txBody>
      </p:sp>
      <p:sp>
        <p:nvSpPr>
          <p:cNvPr id="3" name="AutoShape 74">
            <a:extLst>
              <a:ext uri="{FF2B5EF4-FFF2-40B4-BE49-F238E27FC236}">
                <a16:creationId xmlns:a16="http://schemas.microsoft.com/office/drawing/2014/main" id="{CCE92D9C-2095-4DF9-61C6-2C2B42B264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7494" y="1107524"/>
            <a:ext cx="11245241" cy="4454289"/>
          </a:xfrm>
          <a:prstGeom prst="roundRect">
            <a:avLst>
              <a:gd name="adj" fmla="val 16667"/>
            </a:avLst>
          </a:prstGeom>
          <a:noFill/>
          <a:ln w="9525" algn="ctr">
            <a:solidFill>
              <a:srgbClr val="99CCFF"/>
            </a:solidFill>
            <a:round/>
            <a:headEnd/>
            <a:tailEnd/>
          </a:ln>
          <a:effectLst>
            <a:outerShdw dist="38100" dir="2700000" algn="tl" rotWithShape="0">
              <a:srgbClr val="000000">
                <a:alpha val="39999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ZA"/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3407EC68-EE4B-E77C-5502-F07A192E951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3677527"/>
              </p:ext>
            </p:extLst>
          </p:nvPr>
        </p:nvGraphicFramePr>
        <p:xfrm>
          <a:off x="3642702" y="2677886"/>
          <a:ext cx="1658641" cy="14369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showAsIcon="1" r:id="rId2" imgW="914400" imgH="792417" progId="AcroExch.Document.DC">
                  <p:embed/>
                </p:oleObj>
              </mc:Choice>
              <mc:Fallback>
                <p:oleObj name="Acrobat Document" showAsIcon="1" r:id="rId2" imgW="914400" imgH="792417" progId="AcroExch.Document.DC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3407EC68-EE4B-E77C-5502-F07A192E951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642702" y="2677886"/>
                        <a:ext cx="1658641" cy="143691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850487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56B998-505A-A004-B139-4A829B2508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685" y="365126"/>
            <a:ext cx="11478458" cy="681672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4. BID EVALUATION PROCESS </a:t>
            </a: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4E4771D0-CF35-C721-AD75-A5C480DB4B3C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248599396"/>
              </p:ext>
            </p:extLst>
          </p:nvPr>
        </p:nvGraphicFramePr>
        <p:xfrm>
          <a:off x="1021080" y="1459865"/>
          <a:ext cx="5181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Picture 19">
            <a:extLst>
              <a:ext uri="{FF2B5EF4-FFF2-40B4-BE49-F238E27FC236}">
                <a16:creationId xmlns:a16="http://schemas.microsoft.com/office/drawing/2014/main" id="{92B993A8-0D9C-0292-04A7-6707321A6C81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9531" r="25874" b="-2"/>
          <a:stretch/>
        </p:blipFill>
        <p:spPr>
          <a:xfrm>
            <a:off x="8013970" y="1690688"/>
            <a:ext cx="4178030" cy="4171938"/>
          </a:xfrm>
          <a:custGeom>
            <a:avLst/>
            <a:gdLst/>
            <a:ahLst/>
            <a:cxnLst/>
            <a:rect l="l" t="t" r="r" b="b"/>
            <a:pathLst>
              <a:path w="5570706" h="5562584">
                <a:moveTo>
                  <a:pt x="3374687" y="0"/>
                </a:moveTo>
                <a:cubicBezTo>
                  <a:pt x="4190094" y="0"/>
                  <a:pt x="4937956" y="289196"/>
                  <a:pt x="5521301" y="770615"/>
                </a:cubicBezTo>
                <a:lnTo>
                  <a:pt x="5570706" y="815517"/>
                </a:lnTo>
                <a:lnTo>
                  <a:pt x="5570706" y="5562584"/>
                </a:lnTo>
                <a:lnTo>
                  <a:pt x="808135" y="5562584"/>
                </a:lnTo>
                <a:lnTo>
                  <a:pt x="770615" y="5521302"/>
                </a:lnTo>
                <a:cubicBezTo>
                  <a:pt x="289196" y="4937957"/>
                  <a:pt x="0" y="4190095"/>
                  <a:pt x="0" y="3374687"/>
                </a:cubicBezTo>
                <a:cubicBezTo>
                  <a:pt x="0" y="1510899"/>
                  <a:pt x="1510899" y="0"/>
                  <a:pt x="3374687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1448134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56B998-505A-A004-B139-4A829B2508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227" y="365125"/>
            <a:ext cx="11861916" cy="1325563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4.1 BID EVALUATION PROCESS </a:t>
            </a:r>
          </a:p>
        </p:txBody>
      </p:sp>
      <p:pic>
        <p:nvPicPr>
          <p:cNvPr id="7" name="Picture 19">
            <a:extLst>
              <a:ext uri="{FF2B5EF4-FFF2-40B4-BE49-F238E27FC236}">
                <a16:creationId xmlns:a16="http://schemas.microsoft.com/office/drawing/2014/main" id="{92B993A8-0D9C-0292-04A7-6707321A6C8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531" r="25874" b="-2"/>
          <a:stretch/>
        </p:blipFill>
        <p:spPr>
          <a:xfrm>
            <a:off x="8013970" y="1690688"/>
            <a:ext cx="4178030" cy="4171938"/>
          </a:xfrm>
          <a:custGeom>
            <a:avLst/>
            <a:gdLst/>
            <a:ahLst/>
            <a:cxnLst/>
            <a:rect l="l" t="t" r="r" b="b"/>
            <a:pathLst>
              <a:path w="5570706" h="5562584">
                <a:moveTo>
                  <a:pt x="3374687" y="0"/>
                </a:moveTo>
                <a:cubicBezTo>
                  <a:pt x="4190094" y="0"/>
                  <a:pt x="4937956" y="289196"/>
                  <a:pt x="5521301" y="770615"/>
                </a:cubicBezTo>
                <a:lnTo>
                  <a:pt x="5570706" y="815517"/>
                </a:lnTo>
                <a:lnTo>
                  <a:pt x="5570706" y="5562584"/>
                </a:lnTo>
                <a:lnTo>
                  <a:pt x="808135" y="5562584"/>
                </a:lnTo>
                <a:lnTo>
                  <a:pt x="770615" y="5521302"/>
                </a:lnTo>
                <a:cubicBezTo>
                  <a:pt x="289196" y="4937957"/>
                  <a:pt x="0" y="4190095"/>
                  <a:pt x="0" y="3374687"/>
                </a:cubicBezTo>
                <a:cubicBezTo>
                  <a:pt x="0" y="1510899"/>
                  <a:pt x="1510899" y="0"/>
                  <a:pt x="3374687" y="0"/>
                </a:cubicBezTo>
                <a:close/>
              </a:path>
            </a:pathLst>
          </a:custGeom>
        </p:spPr>
      </p:pic>
      <p:sp>
        <p:nvSpPr>
          <p:cNvPr id="8" name="TextBox 12">
            <a:extLst>
              <a:ext uri="{FF2B5EF4-FFF2-40B4-BE49-F238E27FC236}">
                <a16:creationId xmlns:a16="http://schemas.microsoft.com/office/drawing/2014/main" id="{C70770F1-E451-AF86-5C9E-34D16267F7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80456" y="5142597"/>
            <a:ext cx="417803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84138"/>
            <a:endParaRPr lang="en-ZA" sz="1800" dirty="0">
              <a:solidFill>
                <a:schemeClr val="tx2"/>
              </a:solidFill>
            </a:endParaRPr>
          </a:p>
          <a:p>
            <a:pPr indent="84138"/>
            <a:r>
              <a:rPr lang="en-ZA" sz="1800" dirty="0">
                <a:solidFill>
                  <a:schemeClr val="tx2"/>
                </a:solidFill>
                <a:latin typeface="Arial Narrow" panose="020B0606020202030204" pitchFamily="34" charset="0"/>
              </a:rPr>
              <a:t>Main RFP Document (Section 7)</a:t>
            </a:r>
            <a:endParaRPr lang="en-ZA" dirty="0">
              <a:solidFill>
                <a:schemeClr val="tx2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154D5767-D716-C184-EC75-608D1B135AC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670718"/>
              </p:ext>
            </p:extLst>
          </p:nvPr>
        </p:nvGraphicFramePr>
        <p:xfrm>
          <a:off x="3388816" y="2498725"/>
          <a:ext cx="1578429" cy="1367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showAsIcon="1" r:id="rId3" imgW="914400" imgH="792417" progId="AcroExch.Document.DC">
                  <p:embed/>
                </p:oleObj>
              </mc:Choice>
              <mc:Fallback>
                <p:oleObj name="Acrobat Document" showAsIcon="1" r:id="rId3" imgW="914400" imgH="792417" progId="AcroExch.Document.DC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154D5767-D716-C184-EC75-608D1B135AC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388816" y="2498725"/>
                        <a:ext cx="1578429" cy="13674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266467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webextensions/_rels/taskpanes.xml.rels><?xml version="1.0" encoding="UTF-8" standalone="yes"?>
<Relationships xmlns="http://schemas.openxmlformats.org/package/2006/relationships"><Relationship Id="rId2" Type="http://schemas.microsoft.com/office/2011/relationships/webextension" Target="webextension2.xml"/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438" row="1">
    <wetp:webextensionref xmlns:r="http://schemas.openxmlformats.org/officeDocument/2006/relationships" r:id="rId1"/>
  </wetp:taskpane>
  <wetp:taskpane dockstate="right" visibility="0" width="438" row="2">
    <wetp:webextensionref xmlns:r="http://schemas.openxmlformats.org/officeDocument/2006/relationships" r:id="rId2"/>
  </wetp:taskpane>
</wetp:taskpanes>
</file>

<file path=ppt/webextensions/webextension1.xml><?xml version="1.0" encoding="utf-8"?>
<we:webextension xmlns:we="http://schemas.microsoft.com/office/webextensions/webextension/2010/11" id="{490F6A97-15F5-4326-9149-7C38FAFABA68}">
  <we:reference id="wa200005566" version="3.0.0.2" store="en-US" storeType="OMEX"/>
  <we:alternateReferences>
    <we:reference id="wa200005566" version="3.0.0.2" store="wa200005566" storeType="OMEX"/>
  </we:alternateReferences>
  <we:properties/>
  <we:bindings/>
  <we:snapshot xmlns:r="http://schemas.openxmlformats.org/officeDocument/2006/relationships"/>
</we:webextension>
</file>

<file path=ppt/webextensions/webextension2.xml><?xml version="1.0" encoding="utf-8"?>
<we:webextension xmlns:we="http://schemas.microsoft.com/office/webextensions/webextension/2010/11" id="{8E440B59-DA84-4F8B-8D77-213EE2DC9BF8}">
  <we:reference id="wa200005669" version="2.0.0.0" store="en-US" storeType="OMEX"/>
  <we:alternateReferences>
    <we:reference id="wa200005669" version="2.0.0.0" store="wa200005669" storeType="OMEX"/>
  </we:alternateReferences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328496E59F22D48B6B189086B28A035" ma:contentTypeVersion="4" ma:contentTypeDescription="Create a new document." ma:contentTypeScope="" ma:versionID="d3a7c9db9b4023869cefeefb87d377d3">
  <xsd:schema xmlns:xsd="http://www.w3.org/2001/XMLSchema" xmlns:xs="http://www.w3.org/2001/XMLSchema" xmlns:p="http://schemas.microsoft.com/office/2006/metadata/properties" xmlns:ns2="bca26e88-ed85-4ffc-8899-a627d8653918" targetNamespace="http://schemas.microsoft.com/office/2006/metadata/properties" ma:root="true" ma:fieldsID="fa50d85d324b4fd10b552914955f97f8" ns2:_="">
    <xsd:import namespace="bca26e88-ed85-4ffc-8899-a627d865391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ca26e88-ed85-4ffc-8899-a627d865391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4B14197-CFB9-4F14-9BF8-8529DCC718F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ca26e88-ed85-4ffc-8899-a627d865391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DE82BA9-CFEE-4B89-ABC0-10558B5D991E}">
  <ds:schemaRefs>
    <ds:schemaRef ds:uri="http://purl.org/dc/dcmitype/"/>
    <ds:schemaRef ds:uri="http://purl.org/dc/elements/1.1/"/>
    <ds:schemaRef ds:uri="bca26e88-ed85-4ffc-8899-a627d8653918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schemas.microsoft.com/office/infopath/2007/PartnerControls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5ED8F876-E29D-4CA2-88E2-E8C22966519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10930</TotalTime>
  <Words>570</Words>
  <Application>Microsoft Office PowerPoint</Application>
  <PresentationFormat>Widescreen</PresentationFormat>
  <Paragraphs>100</Paragraphs>
  <Slides>14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Aptos</vt:lpstr>
      <vt:lpstr>Arial</vt:lpstr>
      <vt:lpstr>Arial Narrow</vt:lpstr>
      <vt:lpstr>Lato</vt:lpstr>
      <vt:lpstr>Office Theme</vt:lpstr>
      <vt:lpstr>Custom Design</vt:lpstr>
      <vt:lpstr>Acrobat Document</vt:lpstr>
      <vt:lpstr>PowerPoint Presentation</vt:lpstr>
      <vt:lpstr>Table of Content</vt:lpstr>
      <vt:lpstr>1. INTRODUCTION: SARS TEAM</vt:lpstr>
      <vt:lpstr>2. PURPOSE</vt:lpstr>
      <vt:lpstr>2.1 PROCEDURES DURING BRIEFING SESSION</vt:lpstr>
      <vt:lpstr>2.2 GOVERNANCE REQUIREMENTS</vt:lpstr>
      <vt:lpstr>3. BACKGROUND AND SCOPE OF WORK </vt:lpstr>
      <vt:lpstr>4. BID EVALUATION PROCESS </vt:lpstr>
      <vt:lpstr>4.1 BID EVALUATION PROCESS </vt:lpstr>
      <vt:lpstr>4.2 PRICING SCHEDULE</vt:lpstr>
      <vt:lpstr>4.3 SPECIFIC GOALS </vt:lpstr>
      <vt:lpstr>5.  RFP submission and contact details</vt:lpstr>
      <vt:lpstr>5.1 RFP TIMELINES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Funeka Simelane</dc:creator>
  <cp:lastModifiedBy>Siyethemba Mshibe</cp:lastModifiedBy>
  <cp:revision>35</cp:revision>
  <dcterms:created xsi:type="dcterms:W3CDTF">2024-06-13T12:41:53Z</dcterms:created>
  <dcterms:modified xsi:type="dcterms:W3CDTF">2025-05-06T08:23:49Z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0x010100A328496E59F22D48B6B189086B28A035</vt:lpwstr>
  </property>
</Properties>
</file>