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2"/>
  </p:notesMasterIdLst>
  <p:handoutMasterIdLst>
    <p:handoutMasterId r:id="rId13"/>
  </p:handoutMasterIdLst>
  <p:sldIdLst>
    <p:sldId id="311" r:id="rId3"/>
    <p:sldId id="718" r:id="rId4"/>
    <p:sldId id="351" r:id="rId5"/>
    <p:sldId id="385" r:id="rId6"/>
    <p:sldId id="386" r:id="rId7"/>
    <p:sldId id="719" r:id="rId8"/>
    <p:sldId id="720" r:id="rId9"/>
    <p:sldId id="341" r:id="rId10"/>
    <p:sldId id="307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25B"/>
    <a:srgbClr val="0DB02B"/>
    <a:srgbClr val="D69B40"/>
    <a:srgbClr val="C97A00"/>
    <a:srgbClr val="CDB6AA"/>
    <a:srgbClr val="ACC3C3"/>
    <a:srgbClr val="E4BC7F"/>
    <a:srgbClr val="C2C382"/>
    <a:srgbClr val="CA9987"/>
    <a:srgbClr val="B49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2026/06/04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16C4-EAFC-9D67-10B5-FCFACF7D35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18261" y="2110042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A18EA-0E1F-240D-DE7C-C9CC84E081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231" y="3933821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BA61F4DB-F9E7-C717-1797-CE92AFF6F58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4005258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5" name="Picture Placeholder 103">
            <a:extLst>
              <a:ext uri="{FF2B5EF4-FFF2-40B4-BE49-F238E27FC236}">
                <a16:creationId xmlns:a16="http://schemas.microsoft.com/office/drawing/2014/main" id="{3E772CB1-2E91-063A-38F9-D7BCE95D7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2241733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C33341-4EC4-CA2A-1DCC-EBC4ADFBDCD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83708" y="145709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E1B3-D2A0-E520-6EEF-E94074B842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18261" y="152947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52414-F8DB-56D3-1E47-029CA76AFA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231" y="335325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01501E1-4BEF-E23F-D908-DD33B0BF36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342468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B8401596-002A-0928-7FB2-207F2EE411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166116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EED64-0DEB-A705-F1C8-127F77BB42B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528D-C9DB-4A97-92A1-19A0912F1E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90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8.xml"/><Relationship Id="rId9" Type="http://schemas.openxmlformats.org/officeDocument/2006/relationships/oleObject" Target="../embeddings/oleObject4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B88D3B3-9103-9A07-36E3-D7FA1556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6825" y="178910"/>
            <a:ext cx="3025916" cy="11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7595922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  <p:sldLayoutId id="2147483660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hyperlink" Target="mailto:MkansiO@eskom.co.za" TargetMode="Externa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D170835-036D-9610-4492-0E92E59F15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20940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170835-036D-9610-4492-0E92E59F15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E3FEA5-A775-056A-0983-BF5E78389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CD09AD-C45A-5CE5-6A89-00FA98E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53E9CF-B0B4-E2B5-EA75-4887178A5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3605" y="1166191"/>
            <a:ext cx="6343104" cy="1470992"/>
          </a:xfrm>
        </p:spPr>
        <p:txBody>
          <a:bodyPr vert="horz">
            <a:noAutofit/>
          </a:bodyPr>
          <a:lstStyle/>
          <a:p>
            <a:pPr algn="l"/>
            <a:r>
              <a:rPr lang="en-ZA" sz="1800" b="1" i="0" u="none" strike="noStrike" baseline="0" dirty="0">
                <a:latin typeface="Arial-BoldMT"/>
              </a:rPr>
              <a:t>The Marketing Professional Services Contracts across five (5) Categories for the National Transmission Company South Africa (Pty) Ltd (NTCSA) on an</a:t>
            </a:r>
            <a:br>
              <a:rPr lang="en-ZA" sz="1800" b="1" i="0" u="none" strike="noStrike" baseline="0" dirty="0">
                <a:latin typeface="Arial-BoldMT"/>
              </a:rPr>
            </a:br>
            <a:r>
              <a:rPr lang="en-ZA" sz="1800" b="1" i="0" u="none" strike="noStrike" baseline="0" dirty="0">
                <a:latin typeface="Arial-BoldMT"/>
              </a:rPr>
              <a:t>as and when required basis for a period of five (5) years.</a:t>
            </a:r>
            <a:br>
              <a:rPr lang="en-US" altLang="en-US" sz="2400" dirty="0">
                <a:solidFill>
                  <a:schemeClr val="bg1"/>
                </a:solidFill>
              </a:rPr>
            </a:br>
            <a:endParaRPr lang="en-ZA" alt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82D95222-E527-835A-40D8-5BDF5077DA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8" y="4017255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9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79B4FCB5-4316-B142-E3BA-48AD6A2A83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4089" y="2249658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A12FD97-8C45-519E-B16A-741E7E5A67D6}"/>
              </a:ext>
            </a:extLst>
          </p:cNvPr>
          <p:cNvSpPr txBox="1">
            <a:spLocks/>
          </p:cNvSpPr>
          <p:nvPr/>
        </p:nvSpPr>
        <p:spPr>
          <a:xfrm>
            <a:off x="6237514" y="3416662"/>
            <a:ext cx="5498226" cy="676275"/>
          </a:xfrm>
          <a:prstGeom prst="rect">
            <a:avLst/>
          </a:prstGeom>
        </p:spPr>
        <p:txBody>
          <a:bodyPr/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Date: 04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June 2026</a:t>
            </a:r>
            <a:endParaRPr lang="en-US" sz="18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EA250EA-022A-3858-BEE9-75A4ECD79339}"/>
              </a:ext>
            </a:extLst>
          </p:cNvPr>
          <p:cNvSpPr txBox="1">
            <a:spLocks noChangeArrowheads="1"/>
          </p:cNvSpPr>
          <p:nvPr/>
        </p:nvSpPr>
        <p:spPr>
          <a:xfrm>
            <a:off x="5538158" y="2449902"/>
            <a:ext cx="6197582" cy="759124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b="1" dirty="0"/>
              <a:t>Presented by: Proscoviour Ratsethana</a:t>
            </a:r>
            <a:endParaRPr lang="en-ZA" sz="2000" b="1" dirty="0"/>
          </a:p>
        </p:txBody>
      </p:sp>
    </p:spTree>
    <p:extLst>
      <p:ext uri="{BB962C8B-B14F-4D97-AF65-F5344CB8AC3E}">
        <p14:creationId xmlns:p14="http://schemas.microsoft.com/office/powerpoint/2010/main" val="330396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ZA" sz="5600" dirty="0"/>
              <a:t>Welcome and Introduction	</a:t>
            </a:r>
            <a:r>
              <a:rPr lang="en-ZA" sz="5600" b="1" dirty="0"/>
              <a:t>			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ZA" sz="5600" dirty="0"/>
              <a:t>Safety and Evacuation Procedure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ZA" sz="5600" dirty="0"/>
              <a:t>Declaration of Interest 	 			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5600" dirty="0"/>
              <a:t>Commercial Requirements		            	</a:t>
            </a:r>
            <a:r>
              <a:rPr lang="en-US" sz="5600" dirty="0">
                <a:ea typeface="Times New Roman"/>
              </a:rPr>
              <a:t> 		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5600" dirty="0">
                <a:ea typeface="Times New Roman"/>
              </a:rPr>
              <a:t>SDL and I Requirements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5600" dirty="0">
                <a:ea typeface="Times New Roman"/>
              </a:rPr>
              <a:t>SHEQ Requirements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ZA" sz="5600" dirty="0"/>
              <a:t>Scope of work  and </a:t>
            </a:r>
            <a:r>
              <a:rPr lang="en-US" sz="5600" dirty="0"/>
              <a:t>Functionality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5600"/>
              <a:t>BOQ</a:t>
            </a:r>
            <a:endParaRPr lang="en-US" sz="5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/>
            </a:pPr>
            <a:r>
              <a:rPr lang="en-US" dirty="0">
                <a:ea typeface="Times New Roman"/>
              </a:rPr>
              <a:t>			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defRPr/>
            </a:pPr>
            <a:r>
              <a:rPr lang="en-ZA" dirty="0"/>
              <a:t>	</a:t>
            </a:r>
            <a:endParaRPr lang="en-US" dirty="0">
              <a:ea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3795713" y="6453188"/>
            <a:ext cx="992187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ZA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F821999-9DBA-41DA-BCEB-E78C8CAF19B5}" type="slidenum">
              <a:rPr lang="en-ZA" smtClean="0"/>
              <a:pPr>
                <a:defRPr/>
              </a:pPr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0686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818201" y="1219199"/>
            <a:ext cx="8461854" cy="510540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3266" tIns="46633" rIns="93266" bIns="46633" anchor="ctr">
            <a:noAutofit/>
          </a:bodyPr>
          <a:lstStyle/>
          <a:p>
            <a:pPr>
              <a:defRPr/>
            </a:pPr>
            <a:endParaRPr lang="en-ZA" sz="1200" dirty="0">
              <a:solidFill>
                <a:srgbClr val="003896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76400" y="1052738"/>
            <a:ext cx="8938958" cy="55004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non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028" y="300318"/>
            <a:ext cx="6934200" cy="40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85000"/>
              </a:lnSpc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2pPr>
            <a:lvl3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3pPr>
            <a:lvl4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4pPr>
            <a:lvl5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Commercial process</a:t>
            </a:r>
            <a:endParaRPr lang="en-ZA" dirty="0"/>
          </a:p>
        </p:txBody>
      </p:sp>
      <p:sp>
        <p:nvSpPr>
          <p:cNvPr id="17" name="TextBox 16"/>
          <p:cNvSpPr txBox="1"/>
          <p:nvPr/>
        </p:nvSpPr>
        <p:spPr>
          <a:xfrm>
            <a:off x="1911945" y="1052738"/>
            <a:ext cx="8175785" cy="403187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/>
          </a:p>
          <a:p>
            <a:pPr lvl="1">
              <a:spcBef>
                <a:spcPct val="50000"/>
              </a:spcBef>
            </a:pPr>
            <a:r>
              <a:rPr lang="en-US" sz="2400" dirty="0"/>
              <a:t>All tenders to be evaluated for commercial compliance</a:t>
            </a:r>
          </a:p>
          <a:p>
            <a:pPr lvl="1">
              <a:spcBef>
                <a:spcPct val="50000"/>
              </a:spcBef>
            </a:pPr>
            <a:r>
              <a:rPr lang="en-US" sz="2400" dirty="0"/>
              <a:t> – All required documents must be submitted or else the tender will be disqualified</a:t>
            </a:r>
          </a:p>
          <a:p>
            <a:pPr lvl="1">
              <a:spcBef>
                <a:spcPct val="50000"/>
              </a:spcBef>
            </a:pPr>
            <a:r>
              <a:rPr lang="en-US" sz="2400" dirty="0"/>
              <a:t>-All tenders to be evaluated for functionality</a:t>
            </a:r>
          </a:p>
          <a:p>
            <a:pPr lvl="1">
              <a:spcBef>
                <a:spcPct val="50000"/>
              </a:spcBef>
            </a:pPr>
            <a:r>
              <a:rPr lang="en-US" sz="2400" dirty="0"/>
              <a:t>With a Minimum threshold of 70%</a:t>
            </a:r>
          </a:p>
          <a:p>
            <a:pPr lvl="1">
              <a:spcBef>
                <a:spcPct val="50000"/>
              </a:spcBef>
            </a:pPr>
            <a:r>
              <a:rPr lang="en-US" sz="2400" dirty="0"/>
              <a:t>-All functional tenders will be evaluated on the 80/20 or 90/10 principle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>
              <a:solidFill>
                <a:schemeClr val="accent4"/>
              </a:solidFill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 flipV="1">
            <a:off x="10280056" y="1447800"/>
            <a:ext cx="0" cy="48768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82200" y="6459543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4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212616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818202" y="1219200"/>
            <a:ext cx="8461854" cy="510540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3266" tIns="46633" rIns="93266" bIns="46633" anchor="ctr">
            <a:noAutofit/>
          </a:bodyPr>
          <a:lstStyle/>
          <a:p>
            <a:pPr>
              <a:defRPr/>
            </a:pPr>
            <a:endParaRPr lang="en-ZA" sz="1200" dirty="0">
              <a:solidFill>
                <a:srgbClr val="003896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76400" y="1052738"/>
            <a:ext cx="8938958" cy="55004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non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028" y="300318"/>
            <a:ext cx="6934200" cy="40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85000"/>
              </a:lnSpc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2pPr>
            <a:lvl3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3pPr>
            <a:lvl4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4pPr>
            <a:lvl5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Commercial process</a:t>
            </a:r>
            <a:endParaRPr lang="en-ZA" dirty="0"/>
          </a:p>
        </p:txBody>
      </p:sp>
      <p:sp>
        <p:nvSpPr>
          <p:cNvPr id="17" name="TextBox 16"/>
          <p:cNvSpPr txBox="1"/>
          <p:nvPr/>
        </p:nvSpPr>
        <p:spPr>
          <a:xfrm>
            <a:off x="1482901" y="1219200"/>
            <a:ext cx="8604830" cy="517064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/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Prices will be scored out of 90 or 80 points</a:t>
            </a: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10/20 points for B-BBEE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Single point of contact is Proscoviour Ratsethana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E-mail: mashamLa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@ntcsa.co.za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62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Tel: 011 800 5699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terms of Eskom's Policy and Procedure, all questions and queries received will be answered in writing to all the bidders.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Closing date is </a:t>
            </a:r>
            <a:r>
              <a:rPr lang="en-GB" sz="2000" b="1" u="sng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June </a:t>
            </a: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2026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10H00 South African Standard Time.</a:t>
            </a:r>
          </a:p>
          <a:p>
            <a:pPr lvl="1">
              <a:spcBef>
                <a:spcPct val="50000"/>
              </a:spcBef>
            </a:pPr>
            <a:r>
              <a:rPr lang="en-GB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Late tenders will not be accepted.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>
              <a:solidFill>
                <a:schemeClr val="accent4"/>
              </a:solidFill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 flipV="1">
            <a:off x="10280056" y="1371600"/>
            <a:ext cx="0" cy="45720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82200" y="6459543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4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422085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818202" y="1219200"/>
            <a:ext cx="8461854" cy="510540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3266" tIns="46633" rIns="93266" bIns="46633" anchor="ctr">
            <a:noAutofit/>
          </a:bodyPr>
          <a:lstStyle/>
          <a:p>
            <a:pPr>
              <a:defRPr/>
            </a:pPr>
            <a:endParaRPr lang="en-ZA" sz="1200" dirty="0">
              <a:solidFill>
                <a:srgbClr val="003896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76400" y="1052738"/>
            <a:ext cx="8938958" cy="55004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non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028" y="300318"/>
            <a:ext cx="6934200" cy="40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85000"/>
              </a:lnSpc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2pPr>
            <a:lvl3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3pPr>
            <a:lvl4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4pPr>
            <a:lvl5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Commercial process</a:t>
            </a:r>
            <a:endParaRPr lang="en-ZA" dirty="0"/>
          </a:p>
        </p:txBody>
      </p:sp>
      <p:sp>
        <p:nvSpPr>
          <p:cNvPr id="17" name="TextBox 16"/>
          <p:cNvSpPr txBox="1"/>
          <p:nvPr/>
        </p:nvSpPr>
        <p:spPr>
          <a:xfrm>
            <a:off x="1911945" y="1749286"/>
            <a:ext cx="8175786" cy="346556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 submission 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Electronic Tender Submissions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-The tenderer must upload the tender via NTCSA Tender bulletin site on the NTCSA E- tendering page. The documents need to be uploaded under the folder Technical, Commercial, Financial, and other.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-All documents need to be submitted in a PDF format. The price list needs to be submitted in PDF and a copy in excel format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1489252" y="6324600"/>
            <a:ext cx="7956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82200" y="6459543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4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260022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818202" y="1219200"/>
            <a:ext cx="8461854" cy="510540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3266" tIns="46633" rIns="93266" bIns="46633" anchor="ctr">
            <a:noAutofit/>
          </a:bodyPr>
          <a:lstStyle/>
          <a:p>
            <a:pPr>
              <a:defRPr/>
            </a:pPr>
            <a:endParaRPr lang="en-ZA" sz="1200" dirty="0">
              <a:solidFill>
                <a:srgbClr val="003896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76400" y="1052738"/>
            <a:ext cx="8938958" cy="55004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non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028" y="300318"/>
            <a:ext cx="6934200" cy="40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85000"/>
              </a:lnSpc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2pPr>
            <a:lvl3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3pPr>
            <a:lvl4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4pPr>
            <a:lvl5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Commercial process</a:t>
            </a:r>
            <a:endParaRPr lang="en-ZA" dirty="0"/>
          </a:p>
        </p:txBody>
      </p:sp>
      <p:sp>
        <p:nvSpPr>
          <p:cNvPr id="17" name="TextBox 16"/>
          <p:cNvSpPr txBox="1"/>
          <p:nvPr/>
        </p:nvSpPr>
        <p:spPr>
          <a:xfrm>
            <a:off x="1911945" y="1749286"/>
            <a:ext cx="8175786" cy="360970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 submission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-No Zip/condense files can be uploaded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-No hard copy will be accepted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-If for some reason you resubmit your tender, then the latest version of the tender submitted will only be accepted and all previous submission/s will be null and void.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ZA" dirty="0">
                <a:solidFill>
                  <a:srgbClr val="003896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Please ensure that the submission status is indicated as complete.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1489252" y="6324600"/>
            <a:ext cx="7956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82200" y="6459543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4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165526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818202" y="1219200"/>
            <a:ext cx="8461854" cy="510540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3266" tIns="46633" rIns="93266" bIns="46633" anchor="ctr">
            <a:noAutofit/>
          </a:bodyPr>
          <a:lstStyle/>
          <a:p>
            <a:pPr>
              <a:defRPr/>
            </a:pPr>
            <a:endParaRPr lang="en-ZA" sz="1200" dirty="0">
              <a:solidFill>
                <a:srgbClr val="003896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76400" y="1052738"/>
            <a:ext cx="8938958" cy="55004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rot="0" spcFirstLastPara="0" vertOverflow="overflow" horzOverflow="overflow" vert="horz" wrap="non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 sz="1200" dirty="0">
              <a:solidFill>
                <a:schemeClr val="accent4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028" y="300318"/>
            <a:ext cx="6934200" cy="40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85000"/>
              </a:lnSpc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2pPr>
            <a:lvl3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3pPr>
            <a:lvl4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4pPr>
            <a:lvl5pPr eaLnBrk="1" hangingPunct="1">
              <a:lnSpc>
                <a:spcPct val="85000"/>
              </a:lnSpc>
              <a:defRPr sz="2400">
                <a:solidFill>
                  <a:schemeClr val="bg1"/>
                </a:solidFill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Commercial process</a:t>
            </a:r>
            <a:endParaRPr lang="en-ZA" dirty="0"/>
          </a:p>
        </p:txBody>
      </p:sp>
      <p:sp>
        <p:nvSpPr>
          <p:cNvPr id="17" name="TextBox 16"/>
          <p:cNvSpPr txBox="1"/>
          <p:nvPr/>
        </p:nvSpPr>
        <p:spPr>
          <a:xfrm>
            <a:off x="1911945" y="1749286"/>
            <a:ext cx="8175786" cy="15865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Tender submission 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/>
              </a:rPr>
              <a:t>Supplier Help Manual guide is uploaded with the tender-on-tender portals. And video can be found on NTCSA E-Tendering page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002E7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1489252" y="6324600"/>
            <a:ext cx="7956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82200" y="6459543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4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38176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476387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>
                <a:solidFill>
                  <a:srgbClr val="003896"/>
                </a:solidFill>
              </a:rPr>
              <a:t>Questions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878" y="1748036"/>
            <a:ext cx="5447322" cy="274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3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3037" y="1651335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37" y="3429621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DMwxNP40WURwTqPjDEQ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DMwxNP40WURwTqPjDEQ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DMwxNP40WURwTqPjDEQ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DMwxNP40WURwTqPjDEQ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DMwxNP40WURwTqPjDEQ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4300</TotalTime>
  <Words>410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Arial-BoldMT</vt:lpstr>
      <vt:lpstr>Calibri</vt:lpstr>
      <vt:lpstr>Courier New</vt:lpstr>
      <vt:lpstr>Times New Roman</vt:lpstr>
      <vt:lpstr>Wingdings</vt:lpstr>
      <vt:lpstr>Office Theme</vt:lpstr>
      <vt:lpstr>Content Slide Master</vt:lpstr>
      <vt:lpstr>think-cell Slide</vt:lpstr>
      <vt:lpstr>The Marketing Professional Services Contracts across five (5) Categories for the National Transmission Company South Africa (Pty) Ltd (NTCSA) on an as and when required basis for a period of five (5) years. 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Proscoviour Ratsethana</cp:lastModifiedBy>
  <cp:revision>95</cp:revision>
  <cp:lastPrinted>2024-01-29T10:17:28Z</cp:lastPrinted>
  <dcterms:created xsi:type="dcterms:W3CDTF">2020-01-06T09:48:40Z</dcterms:created>
  <dcterms:modified xsi:type="dcterms:W3CDTF">2026-06-04T07:30:55Z</dcterms:modified>
</cp:coreProperties>
</file>