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sldIdLst>
    <p:sldId id="256" r:id="rId6"/>
    <p:sldId id="257" r:id="rId7"/>
    <p:sldId id="260" r:id="rId8"/>
    <p:sldId id="276" r:id="rId9"/>
    <p:sldId id="285" r:id="rId10"/>
    <p:sldId id="288" r:id="rId11"/>
    <p:sldId id="289" r:id="rId12"/>
    <p:sldId id="286" r:id="rId13"/>
    <p:sldId id="263" r:id="rId14"/>
    <p:sldId id="279" r:id="rId15"/>
    <p:sldId id="281" r:id="rId16"/>
    <p:sldId id="282" r:id="rId17"/>
    <p:sldId id="284" r:id="rId18"/>
    <p:sldId id="27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1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E79EC-29B1-4A54-B46B-ADFA5C0A41D5}" type="datetimeFigureOut">
              <a:rPr lang="en-ZA" smtClean="0"/>
              <a:t>2022/10/26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A291F-663B-47B1-87DD-51E5B01DA0A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564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A291F-663B-47B1-87DD-51E5B01DA0AE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1648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A291F-663B-47B1-87DD-51E5B01DA0AE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91122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48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A291F-663B-47B1-87DD-51E5B01DA0AE}" type="slidenum">
              <a:rPr lang="en-ZA" smtClean="0"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2903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A291F-663B-47B1-87DD-51E5B01DA0AE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178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A291F-663B-47B1-87DD-51E5B01DA0AE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90816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A291F-663B-47B1-87DD-51E5B01DA0AE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90816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A291F-663B-47B1-87DD-51E5B01DA0AE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90816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A291F-663B-47B1-87DD-51E5B01DA0AE}" type="slidenum">
              <a:rPr lang="en-ZA" smtClean="0"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9081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A291F-663B-47B1-87DD-51E5B01DA0AE}" type="slidenum">
              <a:rPr lang="en-ZA" smtClean="0"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57164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A291F-663B-47B1-87DD-51E5B01DA0AE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90816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A291F-663B-47B1-87DD-51E5B01DA0AE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9112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5.xml"/><Relationship Id="rId7" Type="http://schemas.openxmlformats.org/officeDocument/2006/relationships/image" Target="../media/image4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65650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12192000" cy="113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Z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062264" y="6422667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C93B3D-50A6-42BA-AB96-4563A6AEDEA5}" type="datetimeFigureOut">
              <a:rPr lang="en-ZA" smtClean="0"/>
              <a:pPr/>
              <a:t>2022/10/26</a:t>
            </a:fld>
            <a:endParaRPr lang="en-ZA" dirty="0"/>
          </a:p>
        </p:txBody>
      </p:sp>
      <p:grpSp>
        <p:nvGrpSpPr>
          <p:cNvPr id="10" name="Group 162"/>
          <p:cNvGrpSpPr>
            <a:grpSpLocks/>
          </p:cNvGrpSpPr>
          <p:nvPr userDrawn="1"/>
        </p:nvGrpSpPr>
        <p:grpSpPr bwMode="auto">
          <a:xfrm>
            <a:off x="-4763" y="0"/>
            <a:ext cx="11639551" cy="6858000"/>
            <a:chOff x="-3" y="0"/>
            <a:chExt cx="7332" cy="4320"/>
          </a:xfrm>
        </p:grpSpPr>
        <p:pic>
          <p:nvPicPr>
            <p:cNvPr id="11" name="Picture 23" descr="d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" y="0"/>
              <a:ext cx="1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91"/>
            <p:cNvSpPr>
              <a:spLocks noChangeArrowheads="1"/>
            </p:cNvSpPr>
            <p:nvPr/>
          </p:nvSpPr>
          <p:spPr bwMode="auto">
            <a:xfrm>
              <a:off x="-3" y="0"/>
              <a:ext cx="576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pic>
          <p:nvPicPr>
            <p:cNvPr id="13" name="Picture 161" descr="logo 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" y="273"/>
              <a:ext cx="135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55"/>
          <p:cNvGrpSpPr>
            <a:grpSpLocks/>
          </p:cNvGrpSpPr>
          <p:nvPr userDrawn="1"/>
        </p:nvGrpSpPr>
        <p:grpSpPr bwMode="auto">
          <a:xfrm>
            <a:off x="257175" y="1201738"/>
            <a:ext cx="2482850" cy="2444750"/>
            <a:chOff x="162" y="757"/>
            <a:chExt cx="1564" cy="1540"/>
          </a:xfrm>
        </p:grpSpPr>
        <p:sp>
          <p:nvSpPr>
            <p:cNvPr id="15" name="Oval 101"/>
            <p:cNvSpPr>
              <a:spLocks noChangeArrowheads="1"/>
            </p:cNvSpPr>
            <p:nvPr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03"/>
            <p:cNvSpPr>
              <a:spLocks noChangeArrowheads="1"/>
            </p:cNvSpPr>
            <p:nvPr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04"/>
            <p:cNvSpPr>
              <a:spLocks noChangeArrowheads="1"/>
            </p:cNvSpPr>
            <p:nvPr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05"/>
            <p:cNvSpPr>
              <a:spLocks noChangeArrowheads="1"/>
            </p:cNvSpPr>
            <p:nvPr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06"/>
            <p:cNvSpPr>
              <a:spLocks noChangeArrowheads="1"/>
            </p:cNvSpPr>
            <p:nvPr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Oval 102"/>
          <p:cNvSpPr>
            <a:spLocks noChangeArrowheads="1"/>
          </p:cNvSpPr>
          <p:nvPr userDrawn="1"/>
        </p:nvSpPr>
        <p:spPr bwMode="auto">
          <a:xfrm>
            <a:off x="436563" y="1362075"/>
            <a:ext cx="2162175" cy="21732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8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ZA" altLang="en-US" sz="1000" dirty="0">
                <a:solidFill>
                  <a:srgbClr val="C0C0C0"/>
                </a:solidFill>
              </a:rPr>
              <a:t>Insert image here</a:t>
            </a:r>
            <a:endParaRPr lang="en-ZA" altLang="en-US" sz="1000" dirty="0">
              <a:solidFill>
                <a:schemeClr val="tx1"/>
              </a:solidFill>
            </a:endParaRPr>
          </a:p>
        </p:txBody>
      </p:sp>
      <p:grpSp>
        <p:nvGrpSpPr>
          <p:cNvPr id="21" name="Group 156"/>
          <p:cNvGrpSpPr>
            <a:grpSpLocks/>
          </p:cNvGrpSpPr>
          <p:nvPr userDrawn="1"/>
        </p:nvGrpSpPr>
        <p:grpSpPr bwMode="auto">
          <a:xfrm>
            <a:off x="171450" y="1201738"/>
            <a:ext cx="2643188" cy="2493962"/>
            <a:chOff x="108" y="757"/>
            <a:chExt cx="1665" cy="1571"/>
          </a:xfrm>
        </p:grpSpPr>
        <p:sp>
          <p:nvSpPr>
            <p:cNvPr id="22" name="Oval 107"/>
            <p:cNvSpPr>
              <a:spLocks noChangeArrowheads="1"/>
            </p:cNvSpPr>
            <p:nvPr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108"/>
            <p:cNvSpPr>
              <a:spLocks noChangeArrowheads="1"/>
            </p:cNvSpPr>
            <p:nvPr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109"/>
            <p:cNvSpPr>
              <a:spLocks noChangeArrowheads="1"/>
            </p:cNvSpPr>
            <p:nvPr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146"/>
          <p:cNvGrpSpPr>
            <a:grpSpLocks/>
          </p:cNvGrpSpPr>
          <p:nvPr userDrawn="1"/>
        </p:nvGrpSpPr>
        <p:grpSpPr bwMode="auto">
          <a:xfrm>
            <a:off x="912813" y="620713"/>
            <a:ext cx="1284287" cy="1260475"/>
            <a:chOff x="575" y="391"/>
            <a:chExt cx="809" cy="794"/>
          </a:xfrm>
        </p:grpSpPr>
        <p:sp>
          <p:nvSpPr>
            <p:cNvPr id="26" name="Oval 147"/>
            <p:cNvSpPr>
              <a:spLocks noChangeArrowheads="1"/>
            </p:cNvSpPr>
            <p:nvPr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148"/>
            <p:cNvSpPr>
              <a:spLocks noChangeArrowheads="1"/>
            </p:cNvSpPr>
            <p:nvPr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8" name="Oval 149"/>
            <p:cNvSpPr>
              <a:spLocks noChangeArrowheads="1"/>
            </p:cNvSpPr>
            <p:nvPr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150"/>
            <p:cNvSpPr>
              <a:spLocks noChangeArrowheads="1"/>
            </p:cNvSpPr>
            <p:nvPr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151"/>
            <p:cNvSpPr>
              <a:spLocks noChangeArrowheads="1"/>
            </p:cNvSpPr>
            <p:nvPr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152"/>
            <p:cNvSpPr>
              <a:spLocks noChangeArrowheads="1"/>
            </p:cNvSpPr>
            <p:nvPr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153"/>
            <p:cNvSpPr>
              <a:spLocks noChangeArrowheads="1"/>
            </p:cNvSpPr>
            <p:nvPr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154"/>
            <p:cNvSpPr>
              <a:spLocks noChangeArrowheads="1"/>
            </p:cNvSpPr>
            <p:nvPr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Oval 118"/>
          <p:cNvSpPr>
            <a:spLocks noChangeArrowheads="1"/>
          </p:cNvSpPr>
          <p:nvPr userDrawn="1"/>
        </p:nvSpPr>
        <p:spPr bwMode="auto">
          <a:xfrm>
            <a:off x="1004888" y="706438"/>
            <a:ext cx="1111250" cy="11128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8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ZA" altLang="en-US" sz="600" dirty="0">
                <a:solidFill>
                  <a:srgbClr val="C0C0C0"/>
                </a:solidFill>
              </a:rPr>
              <a:t>Insert image here</a:t>
            </a:r>
            <a:endParaRPr lang="en-ZA" altLang="en-US" sz="600" dirty="0">
              <a:solidFill>
                <a:schemeClr val="tx1"/>
              </a:solidFill>
            </a:endParaRPr>
          </a:p>
        </p:txBody>
      </p:sp>
      <p:grpSp>
        <p:nvGrpSpPr>
          <p:cNvPr id="35" name="Group 145"/>
          <p:cNvGrpSpPr>
            <a:grpSpLocks/>
          </p:cNvGrpSpPr>
          <p:nvPr userDrawn="1"/>
        </p:nvGrpSpPr>
        <p:grpSpPr bwMode="auto">
          <a:xfrm>
            <a:off x="863600" y="620713"/>
            <a:ext cx="1370013" cy="1284287"/>
            <a:chOff x="544" y="391"/>
            <a:chExt cx="863" cy="809"/>
          </a:xfrm>
        </p:grpSpPr>
        <p:sp>
          <p:nvSpPr>
            <p:cNvPr id="36" name="Oval 119"/>
            <p:cNvSpPr>
              <a:spLocks noChangeArrowheads="1"/>
            </p:cNvSpPr>
            <p:nvPr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120"/>
            <p:cNvSpPr>
              <a:spLocks noChangeArrowheads="1"/>
            </p:cNvSpPr>
            <p:nvPr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121"/>
            <p:cNvSpPr>
              <a:spLocks noChangeArrowheads="1"/>
            </p:cNvSpPr>
            <p:nvPr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157"/>
          <p:cNvGrpSpPr>
            <a:grpSpLocks/>
          </p:cNvGrpSpPr>
          <p:nvPr userDrawn="1"/>
        </p:nvGrpSpPr>
        <p:grpSpPr bwMode="auto">
          <a:xfrm>
            <a:off x="331788" y="3090863"/>
            <a:ext cx="2074862" cy="2038350"/>
            <a:chOff x="209" y="1947"/>
            <a:chExt cx="1307" cy="1284"/>
          </a:xfrm>
        </p:grpSpPr>
        <p:sp>
          <p:nvSpPr>
            <p:cNvPr id="40" name="Oval 122"/>
            <p:cNvSpPr>
              <a:spLocks noChangeArrowheads="1"/>
            </p:cNvSpPr>
            <p:nvPr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123"/>
            <p:cNvSpPr>
              <a:spLocks noChangeArrowheads="1"/>
            </p:cNvSpPr>
            <p:nvPr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124"/>
            <p:cNvSpPr>
              <a:spLocks noChangeArrowheads="1"/>
            </p:cNvSpPr>
            <p:nvPr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125"/>
            <p:cNvSpPr>
              <a:spLocks noChangeArrowheads="1"/>
            </p:cNvSpPr>
            <p:nvPr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4" name="Oval 126"/>
            <p:cNvSpPr>
              <a:spLocks noChangeArrowheads="1"/>
            </p:cNvSpPr>
            <p:nvPr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127"/>
            <p:cNvSpPr>
              <a:spLocks noChangeArrowheads="1"/>
            </p:cNvSpPr>
            <p:nvPr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Oval 128"/>
          <p:cNvSpPr>
            <a:spLocks noChangeArrowheads="1"/>
          </p:cNvSpPr>
          <p:nvPr userDrawn="1"/>
        </p:nvSpPr>
        <p:spPr bwMode="auto">
          <a:xfrm>
            <a:off x="482600" y="3227388"/>
            <a:ext cx="1801813" cy="181451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8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ZA" altLang="en-US" sz="1000" dirty="0">
                <a:solidFill>
                  <a:srgbClr val="C0C0C0"/>
                </a:solidFill>
              </a:rPr>
              <a:t>Insert image here</a:t>
            </a:r>
          </a:p>
        </p:txBody>
      </p:sp>
      <p:grpSp>
        <p:nvGrpSpPr>
          <p:cNvPr id="47" name="Group 158"/>
          <p:cNvGrpSpPr>
            <a:grpSpLocks/>
          </p:cNvGrpSpPr>
          <p:nvPr userDrawn="1"/>
        </p:nvGrpSpPr>
        <p:grpSpPr bwMode="auto">
          <a:xfrm>
            <a:off x="257175" y="3090863"/>
            <a:ext cx="2211388" cy="2087562"/>
            <a:chOff x="162" y="1947"/>
            <a:chExt cx="1393" cy="1315"/>
          </a:xfrm>
        </p:grpSpPr>
        <p:sp>
          <p:nvSpPr>
            <p:cNvPr id="48" name="Oval 129"/>
            <p:cNvSpPr>
              <a:spLocks noChangeArrowheads="1"/>
            </p:cNvSpPr>
            <p:nvPr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130"/>
            <p:cNvSpPr>
              <a:spLocks noChangeArrowheads="1"/>
            </p:cNvSpPr>
            <p:nvPr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131"/>
            <p:cNvSpPr>
              <a:spLocks noChangeArrowheads="1"/>
            </p:cNvSpPr>
            <p:nvPr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159"/>
          <p:cNvGrpSpPr>
            <a:grpSpLocks/>
          </p:cNvGrpSpPr>
          <p:nvPr userDrawn="1"/>
        </p:nvGrpSpPr>
        <p:grpSpPr bwMode="auto">
          <a:xfrm>
            <a:off x="900113" y="4684713"/>
            <a:ext cx="1717675" cy="1692275"/>
            <a:chOff x="567" y="2951"/>
            <a:chExt cx="1082" cy="1066"/>
          </a:xfrm>
        </p:grpSpPr>
        <p:sp>
          <p:nvSpPr>
            <p:cNvPr id="52" name="Oval 132"/>
            <p:cNvSpPr>
              <a:spLocks noChangeArrowheads="1"/>
            </p:cNvSpPr>
            <p:nvPr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3" name="Oval 133"/>
            <p:cNvSpPr>
              <a:spLocks noChangeArrowheads="1"/>
            </p:cNvSpPr>
            <p:nvPr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4" name="Oval 134"/>
            <p:cNvSpPr>
              <a:spLocks noChangeArrowheads="1"/>
            </p:cNvSpPr>
            <p:nvPr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5" name="Oval 135"/>
            <p:cNvSpPr>
              <a:spLocks noChangeArrowheads="1"/>
            </p:cNvSpPr>
            <p:nvPr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6" name="Oval 136"/>
            <p:cNvSpPr>
              <a:spLocks noChangeArrowheads="1"/>
            </p:cNvSpPr>
            <p:nvPr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57" name="Oval 137"/>
            <p:cNvSpPr>
              <a:spLocks noChangeArrowheads="1"/>
            </p:cNvSpPr>
            <p:nvPr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58" name="Oval 138"/>
          <p:cNvSpPr>
            <a:spLocks noChangeArrowheads="1"/>
          </p:cNvSpPr>
          <p:nvPr userDrawn="1"/>
        </p:nvSpPr>
        <p:spPr bwMode="auto">
          <a:xfrm>
            <a:off x="1014413" y="4791075"/>
            <a:ext cx="1506537" cy="15192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8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ZA" altLang="en-US" sz="900" dirty="0">
                <a:solidFill>
                  <a:srgbClr val="C0C0C0"/>
                </a:solidFill>
              </a:rPr>
              <a:t>Insert image here</a:t>
            </a:r>
          </a:p>
        </p:txBody>
      </p:sp>
      <p:grpSp>
        <p:nvGrpSpPr>
          <p:cNvPr id="59" name="Group 160"/>
          <p:cNvGrpSpPr>
            <a:grpSpLocks/>
          </p:cNvGrpSpPr>
          <p:nvPr userDrawn="1"/>
        </p:nvGrpSpPr>
        <p:grpSpPr bwMode="auto">
          <a:xfrm>
            <a:off x="838200" y="4684713"/>
            <a:ext cx="1828800" cy="1728787"/>
            <a:chOff x="528" y="2951"/>
            <a:chExt cx="1152" cy="1089"/>
          </a:xfrm>
        </p:grpSpPr>
        <p:sp>
          <p:nvSpPr>
            <p:cNvPr id="60" name="Oval 139"/>
            <p:cNvSpPr>
              <a:spLocks noChangeArrowheads="1"/>
            </p:cNvSpPr>
            <p:nvPr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61" name="Oval 140"/>
            <p:cNvSpPr>
              <a:spLocks noChangeArrowheads="1"/>
            </p:cNvSpPr>
            <p:nvPr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62" name="Oval 141"/>
            <p:cNvSpPr>
              <a:spLocks noChangeArrowheads="1"/>
            </p:cNvSpPr>
            <p:nvPr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09963" y="3271838"/>
            <a:ext cx="7295501" cy="676275"/>
          </a:xfrm>
        </p:spPr>
        <p:txBody>
          <a:bodyPr anchor="b">
            <a:normAutofit/>
          </a:bodyPr>
          <a:lstStyle>
            <a:lvl1pPr>
              <a:defRPr sz="2400">
                <a:solidFill>
                  <a:srgbClr val="00389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09963" y="4092575"/>
            <a:ext cx="7295501" cy="22209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83725B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149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2192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>
              <a:defRPr/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497D-D85C-49F0-B0C9-9C5FED4EAE9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4256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10" Type="http://schemas.openxmlformats.org/officeDocument/2006/relationships/image" Target="../media/image3.jpeg"/><Relationship Id="rId4" Type="http://schemas.openxmlformats.org/officeDocument/2006/relationships/vmlDrawing" Target="../drawings/vmlDrawing1.v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272767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" y="0"/>
            <a:ext cx="10708114" cy="969963"/>
            <a:chOff x="-1" y="0"/>
            <a:chExt cx="10708114" cy="969963"/>
          </a:xfrm>
        </p:grpSpPr>
        <p:pic>
          <p:nvPicPr>
            <p:cNvPr id="8" name="Picture 17" descr="topsolid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6688" y="0"/>
              <a:ext cx="7591425" cy="969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 userDrawn="1"/>
          </p:nvSpPr>
          <p:spPr>
            <a:xfrm>
              <a:off x="-1" y="0"/>
              <a:ext cx="3116689" cy="969963"/>
            </a:xfrm>
            <a:prstGeom prst="rect">
              <a:avLst/>
            </a:prstGeom>
            <a:solidFill>
              <a:srgbClr val="1D3E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/>
              <a:endParaRPr lang="en-ZA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681" y="1223493"/>
            <a:ext cx="11383851" cy="4953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ZA" dirty="0"/>
              <a:t>Edit Master text styles</a:t>
            </a:r>
          </a:p>
          <a:p>
            <a:pPr lvl="1"/>
            <a:r>
              <a:rPr lang="en-ZA" dirty="0"/>
              <a:t>Second level</a:t>
            </a:r>
          </a:p>
          <a:p>
            <a:pPr lvl="2"/>
            <a:r>
              <a:rPr lang="en-ZA" dirty="0"/>
              <a:t>Third level</a:t>
            </a:r>
          </a:p>
          <a:p>
            <a:pPr lvl="3"/>
            <a:r>
              <a:rPr lang="en-ZA" dirty="0"/>
              <a:t>Fourth level</a:t>
            </a:r>
          </a:p>
          <a:p>
            <a:pPr lvl="4"/>
            <a:r>
              <a:rPr lang="en-ZA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680" y="6356350"/>
            <a:ext cx="1079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7802" y="6356350"/>
            <a:ext cx="3477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B1497D-D85C-49F0-B0C9-9C5FED4EAE9E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7" name="Picture 43" descr="logo smal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551" y="341313"/>
            <a:ext cx="11731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681" y="151981"/>
            <a:ext cx="9877023" cy="66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203076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D3E88"/>
        </a:buClr>
        <a:buFont typeface="Calibri" panose="020F0502020204030204" pitchFamily="34" charset="0"/>
        <a:buChar char="-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400" kern="1200">
          <a:solidFill>
            <a:srgbClr val="1D3E8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12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MncengMS@eskom.co.za" TargetMode="External"/><Relationship Id="rId3" Type="http://schemas.openxmlformats.org/officeDocument/2006/relationships/tags" Target="../tags/tag27.xml"/><Relationship Id="rId7" Type="http://schemas.openxmlformats.org/officeDocument/2006/relationships/image" Target="../media/image1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9.emf"/><Relationship Id="rId2" Type="http://schemas.openxmlformats.org/officeDocument/2006/relationships/tags" Target="../tags/tag3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6.xml"/><Relationship Id="rId7" Type="http://schemas.openxmlformats.org/officeDocument/2006/relationships/image" Target="../media/image1.emf"/><Relationship Id="rId2" Type="http://schemas.openxmlformats.org/officeDocument/2006/relationships/tags" Target="../tags/tag3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13.xml"/><Relationship Id="rId7" Type="http://schemas.openxmlformats.org/officeDocument/2006/relationships/image" Target="../media/image1.em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15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.docx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.docx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13" Type="http://schemas.openxmlformats.org/officeDocument/2006/relationships/image" Target="../media/image17.emf"/><Relationship Id="rId3" Type="http://schemas.openxmlformats.org/officeDocument/2006/relationships/tags" Target="../tags/tag23.xml"/><Relationship Id="rId7" Type="http://schemas.openxmlformats.org/officeDocument/2006/relationships/image" Target="../media/image1.emf"/><Relationship Id="rId12" Type="http://schemas.openxmlformats.org/officeDocument/2006/relationships/oleObject" Target="../embeddings/oleObject14.bin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6.emf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18.emf"/><Relationship Id="rId10" Type="http://schemas.openxmlformats.org/officeDocument/2006/relationships/package" Target="../embeddings/Microsoft_Word_Document3.docx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emf"/><Relationship Id="rId14" Type="http://schemas.openxmlformats.org/officeDocument/2006/relationships/package" Target="../embeddings/Microsoft_Excel_Worksheet4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15954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0" y="0"/>
            <a:ext cx="30591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-4763" y="0"/>
            <a:ext cx="9148763" cy="6858000"/>
            <a:chOff x="-4763" y="0"/>
            <a:chExt cx="9148763" cy="6858000"/>
          </a:xfrm>
        </p:grpSpPr>
        <p:pic>
          <p:nvPicPr>
            <p:cNvPr id="121" name="Picture 23" descr="d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3" y="0"/>
              <a:ext cx="18256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Rectangle 91"/>
            <p:cNvSpPr>
              <a:spLocks noChangeArrowheads="1"/>
            </p:cNvSpPr>
            <p:nvPr/>
          </p:nvSpPr>
          <p:spPr bwMode="auto">
            <a:xfrm>
              <a:off x="-4763" y="0"/>
              <a:ext cx="914876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ctangle 2"/>
          <p:cNvSpPr txBox="1">
            <a:spLocks noChangeArrowheads="1"/>
          </p:cNvSpPr>
          <p:nvPr/>
        </p:nvSpPr>
        <p:spPr>
          <a:xfrm>
            <a:off x="3059113" y="1905001"/>
            <a:ext cx="8057378" cy="2174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003896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3200" b="1" dirty="0"/>
          </a:p>
          <a:p>
            <a:r>
              <a:rPr lang="en-US" sz="3200" b="1" dirty="0"/>
              <a:t>Clarification Session: MWP1705CX</a:t>
            </a:r>
          </a:p>
          <a:p>
            <a:endParaRPr lang="en-ZA" sz="2800" dirty="0"/>
          </a:p>
          <a:p>
            <a:r>
              <a:rPr lang="en-US" b="1" dirty="0"/>
              <a:t>Provision of Integrated Prepaid Vending Solution for a period of 10 years</a:t>
            </a:r>
            <a:endParaRPr lang="en-ZA" dirty="0"/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>
          <a:xfrm>
            <a:off x="3059113" y="5506244"/>
            <a:ext cx="8057378" cy="648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rgbClr val="83725B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D3E88"/>
              </a:buClr>
              <a:buFont typeface="Calibri" panose="020F0502020204030204" pitchFamily="34" charset="0"/>
              <a:buChar char="-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1400" kern="1200">
                <a:solidFill>
                  <a:srgbClr val="1D3E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160"/>
              </a:spcBef>
            </a:pPr>
            <a:endParaRPr lang="en-ZA" altLang="en-US" dirty="0"/>
          </a:p>
          <a:p>
            <a:pPr>
              <a:spcBef>
                <a:spcPts val="2160"/>
              </a:spcBef>
            </a:pPr>
            <a:r>
              <a:rPr lang="en-ZA" altLang="en-US" sz="2600" dirty="0"/>
              <a:t>Date: 27 October 2022</a:t>
            </a:r>
          </a:p>
        </p:txBody>
      </p:sp>
      <p:grpSp>
        <p:nvGrpSpPr>
          <p:cNvPr id="126" name="Group 155"/>
          <p:cNvGrpSpPr>
            <a:grpSpLocks/>
          </p:cNvGrpSpPr>
          <p:nvPr/>
        </p:nvGrpSpPr>
        <p:grpSpPr bwMode="auto">
          <a:xfrm>
            <a:off x="257175" y="1201738"/>
            <a:ext cx="2482850" cy="2444750"/>
            <a:chOff x="162" y="757"/>
            <a:chExt cx="1564" cy="1540"/>
          </a:xfrm>
        </p:grpSpPr>
        <p:sp>
          <p:nvSpPr>
            <p:cNvPr id="127" name="Oval 101"/>
            <p:cNvSpPr>
              <a:spLocks noChangeArrowheads="1"/>
            </p:cNvSpPr>
            <p:nvPr/>
          </p:nvSpPr>
          <p:spPr bwMode="auto">
            <a:xfrm>
              <a:off x="232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8" name="Oval 103"/>
            <p:cNvSpPr>
              <a:spLocks noChangeArrowheads="1"/>
            </p:cNvSpPr>
            <p:nvPr/>
          </p:nvSpPr>
          <p:spPr bwMode="auto">
            <a:xfrm>
              <a:off x="217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29" name="Oval 104"/>
            <p:cNvSpPr>
              <a:spLocks noChangeArrowheads="1"/>
            </p:cNvSpPr>
            <p:nvPr/>
          </p:nvSpPr>
          <p:spPr bwMode="auto">
            <a:xfrm>
              <a:off x="162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0" name="Oval 105"/>
            <p:cNvSpPr>
              <a:spLocks noChangeArrowheads="1"/>
            </p:cNvSpPr>
            <p:nvPr/>
          </p:nvSpPr>
          <p:spPr bwMode="auto">
            <a:xfrm>
              <a:off x="240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1" name="Oval 106"/>
            <p:cNvSpPr>
              <a:spLocks noChangeArrowheads="1"/>
            </p:cNvSpPr>
            <p:nvPr/>
          </p:nvSpPr>
          <p:spPr bwMode="auto">
            <a:xfrm>
              <a:off x="194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2" name="Oval 102"/>
          <p:cNvSpPr>
            <a:spLocks noChangeArrowheads="1"/>
          </p:cNvSpPr>
          <p:nvPr/>
        </p:nvSpPr>
        <p:spPr bwMode="auto">
          <a:xfrm>
            <a:off x="436563" y="1362075"/>
            <a:ext cx="2162175" cy="2173288"/>
          </a:xfrm>
          <a:prstGeom prst="ellipse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8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ZA" altLang="en-US" sz="1000" dirty="0">
              <a:solidFill>
                <a:schemeClr val="tx1"/>
              </a:solidFill>
            </a:endParaRPr>
          </a:p>
        </p:txBody>
      </p:sp>
      <p:grpSp>
        <p:nvGrpSpPr>
          <p:cNvPr id="133" name="Group 156"/>
          <p:cNvGrpSpPr>
            <a:grpSpLocks/>
          </p:cNvGrpSpPr>
          <p:nvPr/>
        </p:nvGrpSpPr>
        <p:grpSpPr bwMode="auto">
          <a:xfrm>
            <a:off x="171450" y="1201738"/>
            <a:ext cx="2643188" cy="2493962"/>
            <a:chOff x="108" y="757"/>
            <a:chExt cx="1665" cy="1571"/>
          </a:xfrm>
        </p:grpSpPr>
        <p:sp>
          <p:nvSpPr>
            <p:cNvPr id="134" name="Oval 107"/>
            <p:cNvSpPr>
              <a:spLocks noChangeArrowheads="1"/>
            </p:cNvSpPr>
            <p:nvPr/>
          </p:nvSpPr>
          <p:spPr bwMode="auto">
            <a:xfrm>
              <a:off x="279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5" name="Oval 108"/>
            <p:cNvSpPr>
              <a:spLocks noChangeArrowheads="1"/>
            </p:cNvSpPr>
            <p:nvPr/>
          </p:nvSpPr>
          <p:spPr bwMode="auto">
            <a:xfrm>
              <a:off x="108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6" name="Oval 109"/>
            <p:cNvSpPr>
              <a:spLocks noChangeArrowheads="1"/>
            </p:cNvSpPr>
            <p:nvPr/>
          </p:nvSpPr>
          <p:spPr bwMode="auto">
            <a:xfrm>
              <a:off x="287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7" name="Group 146"/>
          <p:cNvGrpSpPr>
            <a:grpSpLocks/>
          </p:cNvGrpSpPr>
          <p:nvPr/>
        </p:nvGrpSpPr>
        <p:grpSpPr bwMode="auto">
          <a:xfrm>
            <a:off x="912813" y="620713"/>
            <a:ext cx="1284287" cy="1260475"/>
            <a:chOff x="575" y="391"/>
            <a:chExt cx="809" cy="794"/>
          </a:xfrm>
        </p:grpSpPr>
        <p:sp>
          <p:nvSpPr>
            <p:cNvPr id="138" name="Oval 147"/>
            <p:cNvSpPr>
              <a:spLocks noChangeArrowheads="1"/>
            </p:cNvSpPr>
            <p:nvPr/>
          </p:nvSpPr>
          <p:spPr bwMode="auto">
            <a:xfrm>
              <a:off x="614" y="422"/>
              <a:ext cx="739" cy="7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39" name="Oval 148"/>
            <p:cNvSpPr>
              <a:spLocks noChangeArrowheads="1"/>
            </p:cNvSpPr>
            <p:nvPr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0" name="Oval 149"/>
            <p:cNvSpPr>
              <a:spLocks noChangeArrowheads="1"/>
            </p:cNvSpPr>
            <p:nvPr/>
          </p:nvSpPr>
          <p:spPr bwMode="auto">
            <a:xfrm>
              <a:off x="598" y="399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1" name="Oval 150"/>
            <p:cNvSpPr>
              <a:spLocks noChangeArrowheads="1"/>
            </p:cNvSpPr>
            <p:nvPr/>
          </p:nvSpPr>
          <p:spPr bwMode="auto">
            <a:xfrm>
              <a:off x="575" y="399"/>
              <a:ext cx="762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2" name="Oval 151"/>
            <p:cNvSpPr>
              <a:spLocks noChangeArrowheads="1"/>
            </p:cNvSpPr>
            <p:nvPr/>
          </p:nvSpPr>
          <p:spPr bwMode="auto">
            <a:xfrm>
              <a:off x="614" y="414"/>
              <a:ext cx="770" cy="771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3" name="Oval 152"/>
            <p:cNvSpPr>
              <a:spLocks noChangeArrowheads="1"/>
            </p:cNvSpPr>
            <p:nvPr/>
          </p:nvSpPr>
          <p:spPr bwMode="auto">
            <a:xfrm>
              <a:off x="590" y="391"/>
              <a:ext cx="763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4" name="Oval 153"/>
            <p:cNvSpPr>
              <a:spLocks noChangeArrowheads="1"/>
            </p:cNvSpPr>
            <p:nvPr/>
          </p:nvSpPr>
          <p:spPr bwMode="auto">
            <a:xfrm>
              <a:off x="629" y="445"/>
              <a:ext cx="708" cy="708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5" name="Oval 154"/>
            <p:cNvSpPr>
              <a:spLocks noChangeArrowheads="1"/>
            </p:cNvSpPr>
            <p:nvPr/>
          </p:nvSpPr>
          <p:spPr bwMode="auto">
            <a:xfrm>
              <a:off x="637" y="445"/>
              <a:ext cx="693" cy="693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6" name="Oval 118"/>
          <p:cNvSpPr>
            <a:spLocks noChangeArrowheads="1"/>
          </p:cNvSpPr>
          <p:nvPr/>
        </p:nvSpPr>
        <p:spPr bwMode="auto">
          <a:xfrm>
            <a:off x="1004888" y="706438"/>
            <a:ext cx="1111250" cy="1112837"/>
          </a:xfrm>
          <a:prstGeom prst="ellipse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8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ZA" altLang="en-US" sz="600" dirty="0">
              <a:solidFill>
                <a:schemeClr val="tx1"/>
              </a:solidFill>
            </a:endParaRPr>
          </a:p>
        </p:txBody>
      </p:sp>
      <p:grpSp>
        <p:nvGrpSpPr>
          <p:cNvPr id="147" name="Group 145"/>
          <p:cNvGrpSpPr>
            <a:grpSpLocks/>
          </p:cNvGrpSpPr>
          <p:nvPr/>
        </p:nvGrpSpPr>
        <p:grpSpPr bwMode="auto">
          <a:xfrm>
            <a:off x="863600" y="620713"/>
            <a:ext cx="1370013" cy="1284287"/>
            <a:chOff x="544" y="391"/>
            <a:chExt cx="863" cy="809"/>
          </a:xfrm>
        </p:grpSpPr>
        <p:sp>
          <p:nvSpPr>
            <p:cNvPr id="148" name="Oval 119"/>
            <p:cNvSpPr>
              <a:spLocks noChangeArrowheads="1"/>
            </p:cNvSpPr>
            <p:nvPr/>
          </p:nvSpPr>
          <p:spPr bwMode="auto">
            <a:xfrm>
              <a:off x="637" y="391"/>
              <a:ext cx="770" cy="770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49" name="Oval 120"/>
            <p:cNvSpPr>
              <a:spLocks noChangeArrowheads="1"/>
            </p:cNvSpPr>
            <p:nvPr/>
          </p:nvSpPr>
          <p:spPr bwMode="auto">
            <a:xfrm>
              <a:off x="544" y="438"/>
              <a:ext cx="770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0" name="Oval 121"/>
            <p:cNvSpPr>
              <a:spLocks noChangeArrowheads="1"/>
            </p:cNvSpPr>
            <p:nvPr/>
          </p:nvSpPr>
          <p:spPr bwMode="auto">
            <a:xfrm>
              <a:off x="637" y="438"/>
              <a:ext cx="763" cy="762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1" name="Group 157"/>
          <p:cNvGrpSpPr>
            <a:grpSpLocks/>
          </p:cNvGrpSpPr>
          <p:nvPr/>
        </p:nvGrpSpPr>
        <p:grpSpPr bwMode="auto">
          <a:xfrm>
            <a:off x="331788" y="3090863"/>
            <a:ext cx="2074862" cy="2038350"/>
            <a:chOff x="209" y="1947"/>
            <a:chExt cx="1307" cy="1284"/>
          </a:xfrm>
        </p:grpSpPr>
        <p:sp>
          <p:nvSpPr>
            <p:cNvPr id="152" name="Oval 122"/>
            <p:cNvSpPr>
              <a:spLocks noChangeArrowheads="1"/>
            </p:cNvSpPr>
            <p:nvPr/>
          </p:nvSpPr>
          <p:spPr bwMode="auto">
            <a:xfrm>
              <a:off x="264" y="2002"/>
              <a:ext cx="1213" cy="1205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3" name="Oval 123"/>
            <p:cNvSpPr>
              <a:spLocks noChangeArrowheads="1"/>
            </p:cNvSpPr>
            <p:nvPr/>
          </p:nvSpPr>
          <p:spPr bwMode="auto">
            <a:xfrm>
              <a:off x="303" y="2033"/>
              <a:ext cx="1135" cy="1143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4" name="Oval 124"/>
            <p:cNvSpPr>
              <a:spLocks noChangeArrowheads="1"/>
            </p:cNvSpPr>
            <p:nvPr/>
          </p:nvSpPr>
          <p:spPr bwMode="auto">
            <a:xfrm>
              <a:off x="248" y="1963"/>
              <a:ext cx="1245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5" name="Oval 125"/>
            <p:cNvSpPr>
              <a:spLocks noChangeArrowheads="1"/>
            </p:cNvSpPr>
            <p:nvPr/>
          </p:nvSpPr>
          <p:spPr bwMode="auto">
            <a:xfrm>
              <a:off x="209" y="1963"/>
              <a:ext cx="1237" cy="124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6" name="Oval 126"/>
            <p:cNvSpPr>
              <a:spLocks noChangeArrowheads="1"/>
            </p:cNvSpPr>
            <p:nvPr/>
          </p:nvSpPr>
          <p:spPr bwMode="auto">
            <a:xfrm>
              <a:off x="271" y="1986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7" name="Oval 127"/>
            <p:cNvSpPr>
              <a:spLocks noChangeArrowheads="1"/>
            </p:cNvSpPr>
            <p:nvPr/>
          </p:nvSpPr>
          <p:spPr bwMode="auto">
            <a:xfrm>
              <a:off x="232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8" name="Oval 128"/>
          <p:cNvSpPr>
            <a:spLocks noChangeArrowheads="1"/>
          </p:cNvSpPr>
          <p:nvPr/>
        </p:nvSpPr>
        <p:spPr bwMode="auto">
          <a:xfrm>
            <a:off x="482600" y="3227388"/>
            <a:ext cx="1801813" cy="1814512"/>
          </a:xfrm>
          <a:prstGeom prst="ellipse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8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ZA" altLang="en-US" sz="1000" dirty="0">
              <a:solidFill>
                <a:srgbClr val="C0C0C0"/>
              </a:solidFill>
            </a:endParaRPr>
          </a:p>
        </p:txBody>
      </p:sp>
      <p:grpSp>
        <p:nvGrpSpPr>
          <p:cNvPr id="159" name="Group 158"/>
          <p:cNvGrpSpPr>
            <a:grpSpLocks/>
          </p:cNvGrpSpPr>
          <p:nvPr/>
        </p:nvGrpSpPr>
        <p:grpSpPr bwMode="auto">
          <a:xfrm>
            <a:off x="257175" y="3090863"/>
            <a:ext cx="2211388" cy="2087562"/>
            <a:chOff x="162" y="1947"/>
            <a:chExt cx="1393" cy="1315"/>
          </a:xfrm>
        </p:grpSpPr>
        <p:sp>
          <p:nvSpPr>
            <p:cNvPr id="160" name="Oval 129"/>
            <p:cNvSpPr>
              <a:spLocks noChangeArrowheads="1"/>
            </p:cNvSpPr>
            <p:nvPr/>
          </p:nvSpPr>
          <p:spPr bwMode="auto">
            <a:xfrm>
              <a:off x="162" y="2017"/>
              <a:ext cx="1238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1" name="Oval 130"/>
            <p:cNvSpPr>
              <a:spLocks noChangeArrowheads="1"/>
            </p:cNvSpPr>
            <p:nvPr/>
          </p:nvSpPr>
          <p:spPr bwMode="auto">
            <a:xfrm>
              <a:off x="310" y="1947"/>
              <a:ext cx="1245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2" name="Oval 131"/>
            <p:cNvSpPr>
              <a:spLocks noChangeArrowheads="1"/>
            </p:cNvSpPr>
            <p:nvPr/>
          </p:nvSpPr>
          <p:spPr bwMode="auto">
            <a:xfrm>
              <a:off x="303" y="2017"/>
              <a:ext cx="1244" cy="124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3" name="Group 159"/>
          <p:cNvGrpSpPr>
            <a:grpSpLocks/>
          </p:cNvGrpSpPr>
          <p:nvPr/>
        </p:nvGrpSpPr>
        <p:grpSpPr bwMode="auto">
          <a:xfrm>
            <a:off x="900113" y="4684713"/>
            <a:ext cx="1717675" cy="1692275"/>
            <a:chOff x="567" y="2951"/>
            <a:chExt cx="1082" cy="1066"/>
          </a:xfrm>
        </p:grpSpPr>
        <p:sp>
          <p:nvSpPr>
            <p:cNvPr id="164" name="Oval 132"/>
            <p:cNvSpPr>
              <a:spLocks noChangeArrowheads="1"/>
            </p:cNvSpPr>
            <p:nvPr/>
          </p:nvSpPr>
          <p:spPr bwMode="auto">
            <a:xfrm>
              <a:off x="614" y="2990"/>
              <a:ext cx="1003" cy="101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5" name="Oval 133"/>
            <p:cNvSpPr>
              <a:spLocks noChangeArrowheads="1"/>
            </p:cNvSpPr>
            <p:nvPr/>
          </p:nvSpPr>
          <p:spPr bwMode="auto">
            <a:xfrm>
              <a:off x="645" y="3021"/>
              <a:ext cx="941" cy="949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6" name="Oval 134"/>
            <p:cNvSpPr>
              <a:spLocks noChangeArrowheads="1"/>
            </p:cNvSpPr>
            <p:nvPr/>
          </p:nvSpPr>
          <p:spPr bwMode="auto">
            <a:xfrm>
              <a:off x="598" y="2959"/>
              <a:ext cx="1035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7" name="Oval 135"/>
            <p:cNvSpPr>
              <a:spLocks noChangeArrowheads="1"/>
            </p:cNvSpPr>
            <p:nvPr/>
          </p:nvSpPr>
          <p:spPr bwMode="auto">
            <a:xfrm>
              <a:off x="567" y="2959"/>
              <a:ext cx="1027" cy="103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8" name="Oval 136"/>
            <p:cNvSpPr>
              <a:spLocks noChangeArrowheads="1"/>
            </p:cNvSpPr>
            <p:nvPr/>
          </p:nvSpPr>
          <p:spPr bwMode="auto">
            <a:xfrm>
              <a:off x="622" y="2982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69" name="Oval 137"/>
            <p:cNvSpPr>
              <a:spLocks noChangeArrowheads="1"/>
            </p:cNvSpPr>
            <p:nvPr/>
          </p:nvSpPr>
          <p:spPr bwMode="auto">
            <a:xfrm>
              <a:off x="583" y="2951"/>
              <a:ext cx="1034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0" name="Oval 138"/>
          <p:cNvSpPr>
            <a:spLocks noChangeArrowheads="1"/>
          </p:cNvSpPr>
          <p:nvPr/>
        </p:nvSpPr>
        <p:spPr bwMode="auto">
          <a:xfrm>
            <a:off x="1014413" y="4791075"/>
            <a:ext cx="1506537" cy="1519238"/>
          </a:xfrm>
          <a:prstGeom prst="ellipse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8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ZA" altLang="en-US" sz="900" dirty="0">
              <a:solidFill>
                <a:srgbClr val="C0C0C0"/>
              </a:solidFill>
            </a:endParaRPr>
          </a:p>
        </p:txBody>
      </p:sp>
      <p:grpSp>
        <p:nvGrpSpPr>
          <p:cNvPr id="171" name="Group 160"/>
          <p:cNvGrpSpPr>
            <a:grpSpLocks/>
          </p:cNvGrpSpPr>
          <p:nvPr/>
        </p:nvGrpSpPr>
        <p:grpSpPr bwMode="auto">
          <a:xfrm>
            <a:off x="838200" y="4684713"/>
            <a:ext cx="1828800" cy="1728787"/>
            <a:chOff x="528" y="2951"/>
            <a:chExt cx="1152" cy="1089"/>
          </a:xfrm>
        </p:grpSpPr>
        <p:sp>
          <p:nvSpPr>
            <p:cNvPr id="172" name="Oval 139"/>
            <p:cNvSpPr>
              <a:spLocks noChangeArrowheads="1"/>
            </p:cNvSpPr>
            <p:nvPr/>
          </p:nvSpPr>
          <p:spPr bwMode="auto">
            <a:xfrm>
              <a:off x="528" y="3005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3" name="Oval 140"/>
            <p:cNvSpPr>
              <a:spLocks noChangeArrowheads="1"/>
            </p:cNvSpPr>
            <p:nvPr/>
          </p:nvSpPr>
          <p:spPr bwMode="auto">
            <a:xfrm>
              <a:off x="645" y="3005"/>
              <a:ext cx="1035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74" name="Oval 141"/>
            <p:cNvSpPr>
              <a:spLocks noChangeArrowheads="1"/>
            </p:cNvSpPr>
            <p:nvPr/>
          </p:nvSpPr>
          <p:spPr bwMode="auto">
            <a:xfrm>
              <a:off x="653" y="2951"/>
              <a:ext cx="1027" cy="1035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954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COMMERCIAL REQUIREMENTS</a:t>
            </a:r>
            <a:endParaRPr lang="en-Z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/>
              <a:t>MWP1705CX</a:t>
            </a:r>
          </a:p>
          <a:p>
            <a:endParaRPr lang="en-Z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497D-D85C-49F0-B0C9-9C5FED4EAE9E}" type="slidenum">
              <a:rPr lang="en-ZA" smtClean="0"/>
              <a:t>10</a:t>
            </a:fld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06400" y="1413079"/>
            <a:ext cx="101745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Closing date: 01 December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Closing Time: 10:00 AM South African Time (no late deliveries will be accepted)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Where a Tenderer does not submit </a:t>
            </a:r>
            <a:r>
              <a:rPr lang="en-US" b="1" dirty="0"/>
              <a:t>1 complete hardcopy </a:t>
            </a:r>
            <a:r>
              <a:rPr lang="en-US" dirty="0"/>
              <a:t>AND 1 original tender at tender submission deadline, the </a:t>
            </a:r>
            <a:r>
              <a:rPr lang="en-US" b="1" dirty="0"/>
              <a:t>tenderer will be disqualified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Single point of contact is </a:t>
            </a:r>
            <a:r>
              <a:rPr lang="en-GB" b="1" dirty="0"/>
              <a:t>Mbulelo Mncengani </a:t>
            </a:r>
            <a:r>
              <a:rPr lang="en-GB" dirty="0"/>
              <a:t>(</a:t>
            </a:r>
            <a:r>
              <a:rPr lang="en-US" dirty="0"/>
              <a:t>E-mail: </a:t>
            </a:r>
            <a:r>
              <a:rPr lang="en-ZA" u="sng" dirty="0">
                <a:hlinkClick r:id="rId8"/>
              </a:rPr>
              <a:t>MncengMS@eskom.co.za</a:t>
            </a:r>
            <a:r>
              <a:rPr lang="en-US" dirty="0"/>
              <a:t>) 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6454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7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62984" y="318781"/>
            <a:ext cx="9336760" cy="3323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Commercial – </a:t>
            </a:r>
            <a:r>
              <a:rPr lang="en-ZA" dirty="0"/>
              <a:t>Submission Format </a:t>
            </a:r>
            <a:endParaRPr lang="en-GB" dirty="0"/>
          </a:p>
        </p:txBody>
      </p:sp>
      <p:sp>
        <p:nvSpPr>
          <p:cNvPr id="34" name="Rectangle 33"/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716770" y="4524704"/>
            <a:ext cx="10466237" cy="156078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Electronic documents should be in a read only format in MS Word and MS Excel to enable cut and paste of content. The Excel spreadsheets must be in electronic format The spreadsheets </a:t>
            </a:r>
            <a:r>
              <a:rPr lang="en-US" sz="1200" dirty="0">
                <a:solidFill>
                  <a:schemeClr val="tx1"/>
                </a:solidFill>
              </a:rPr>
              <a:t>are </a:t>
            </a:r>
            <a:r>
              <a:rPr lang="en-US" sz="1400" dirty="0">
                <a:solidFill>
                  <a:schemeClr val="tx1"/>
                </a:solidFill>
              </a:rPr>
              <a:t>to be completed and sent back as returnable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Three</a:t>
            </a:r>
            <a:r>
              <a:rPr lang="en-US" sz="1400" b="1" dirty="0">
                <a:solidFill>
                  <a:schemeClr val="tx1"/>
                </a:solidFill>
              </a:rPr>
              <a:t> copies: Two hard copies, being an original and one copy and a CD/flash disk.  The copies must be the exact replica of the originals. 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Please note:  (The pricing workbook) MUST be submitted in excel format.</a:t>
            </a:r>
          </a:p>
          <a:p>
            <a:pPr algn="ctr"/>
            <a:endParaRPr lang="en-US" sz="1400" b="1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McK 4. Footnote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2985" y="6204169"/>
            <a:ext cx="1054090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 anchorCtr="0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/>
              <a:t>1 Electronic documents should be in a read only format in MS Word and MS Excel to enable cut and paste of content. </a:t>
            </a:r>
          </a:p>
        </p:txBody>
      </p:sp>
      <p:sp>
        <p:nvSpPr>
          <p:cNvPr id="29" name="Rectangle 28"/>
          <p:cNvSpPr>
            <a:spLocks/>
          </p:cNvSpPr>
          <p:nvPr>
            <p:custDataLst>
              <p:tags r:id="rId6"/>
            </p:custDataLst>
          </p:nvPr>
        </p:nvSpPr>
        <p:spPr>
          <a:xfrm>
            <a:off x="716770" y="1371600"/>
            <a:ext cx="10406298" cy="310155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3888" y="2307598"/>
            <a:ext cx="3399171" cy="43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File A–Commercial response</a:t>
            </a:r>
          </a:p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3889" y="2979683"/>
            <a:ext cx="4761271" cy="3148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File B–Technical response </a:t>
            </a:r>
          </a:p>
          <a:p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3889" y="3704897"/>
            <a:ext cx="5045999" cy="31577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File C–Pricing response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05159" y="1422318"/>
            <a:ext cx="1920000" cy="720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Original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(Hardcopy)</a:t>
            </a:r>
          </a:p>
          <a:p>
            <a:pPr algn="ctr"/>
            <a:r>
              <a:rPr lang="en-US" sz="1400" u="sng" dirty="0">
                <a:solidFill>
                  <a:schemeClr val="tx1"/>
                </a:solidFill>
              </a:rPr>
              <a:t>Documents</a:t>
            </a:r>
          </a:p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42404" y="1371600"/>
            <a:ext cx="1920000" cy="720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Duplicate </a:t>
            </a:r>
          </a:p>
          <a:p>
            <a:pPr algn="ctr"/>
            <a:r>
              <a:rPr lang="en-US" sz="1400" u="sng" dirty="0">
                <a:solidFill>
                  <a:schemeClr val="tx1"/>
                </a:solidFill>
              </a:rPr>
              <a:t>Hardcopy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8164" y="2262810"/>
            <a:ext cx="1106995" cy="4319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7171" name="Rectangle 7170"/>
          <p:cNvSpPr/>
          <p:nvPr/>
        </p:nvSpPr>
        <p:spPr>
          <a:xfrm>
            <a:off x="5038164" y="2739598"/>
            <a:ext cx="1106995" cy="67208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7173" name="Rectangle 7172"/>
          <p:cNvSpPr/>
          <p:nvPr/>
        </p:nvSpPr>
        <p:spPr>
          <a:xfrm>
            <a:off x="5038165" y="3411683"/>
            <a:ext cx="1106993" cy="50921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7174" name="Rectangle 7173"/>
          <p:cNvSpPr/>
          <p:nvPr/>
        </p:nvSpPr>
        <p:spPr>
          <a:xfrm>
            <a:off x="7859257" y="2267358"/>
            <a:ext cx="960000" cy="43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7175" name="Rectangle 7174"/>
          <p:cNvSpPr/>
          <p:nvPr/>
        </p:nvSpPr>
        <p:spPr>
          <a:xfrm>
            <a:off x="7859258" y="2739599"/>
            <a:ext cx="1087517" cy="55493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7176" name="Rectangle 7175"/>
          <p:cNvSpPr/>
          <p:nvPr/>
        </p:nvSpPr>
        <p:spPr>
          <a:xfrm>
            <a:off x="7859258" y="3411683"/>
            <a:ext cx="1087517" cy="50921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3888" y="4020671"/>
            <a:ext cx="3399171" cy="33617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Flash Disk (with file A,B &amp; C)</a:t>
            </a:r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9531" y="3920897"/>
            <a:ext cx="750357" cy="4359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31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3933" y="315397"/>
            <a:ext cx="9696451" cy="369332"/>
          </a:xfrm>
        </p:spPr>
        <p:txBody>
          <a:bodyPr/>
          <a:lstStyle/>
          <a:p>
            <a:r>
              <a:rPr lang="en-ZA" dirty="0"/>
              <a:t>Evaluation Process  and Criteria 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714705" y="1135117"/>
            <a:ext cx="10097017" cy="667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3725B"/>
              </a:buClr>
              <a:buSzPct val="125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3725B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3725B"/>
              </a:buClr>
              <a:buSzPct val="10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83725B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 algn="just">
              <a:spcBef>
                <a:spcPct val="30000"/>
              </a:spcBef>
              <a:spcAft>
                <a:spcPts val="0"/>
              </a:spcAft>
            </a:pPr>
            <a:r>
              <a:rPr lang="en-US" dirty="0">
                <a:ea typeface="Times New Roman"/>
                <a:cs typeface="Times New Roman"/>
              </a:rPr>
              <a:t>Evaluation will be as follows: </a:t>
            </a:r>
          </a:p>
          <a:p>
            <a:pPr lvl="1" algn="just">
              <a:spcBef>
                <a:spcPct val="30000"/>
              </a:spcBef>
              <a:spcAft>
                <a:spcPts val="0"/>
              </a:spcAft>
            </a:pPr>
            <a:endParaRPr lang="en-US" dirty="0">
              <a:ea typeface="Times New Roman"/>
              <a:cs typeface="Times New Roman"/>
            </a:endParaRPr>
          </a:p>
          <a:p>
            <a:pPr lvl="3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a typeface="Times New Roman"/>
                <a:cs typeface="Times New Roman"/>
              </a:rPr>
              <a:t> The 90/10 preference point system will be applicable to this tender.</a:t>
            </a:r>
          </a:p>
          <a:p>
            <a:pPr marL="468102" lvl="3" indent="0" algn="just">
              <a:spcBef>
                <a:spcPct val="30000"/>
              </a:spcBef>
              <a:spcAft>
                <a:spcPts val="0"/>
              </a:spcAft>
              <a:buNone/>
            </a:pPr>
            <a:endParaRPr lang="en-US" dirty="0">
              <a:ea typeface="Times New Roman"/>
              <a:cs typeface="Times New Roman"/>
            </a:endParaRPr>
          </a:p>
          <a:p>
            <a:pPr lvl="1" algn="just">
              <a:spcBef>
                <a:spcPct val="30000"/>
              </a:spcBef>
              <a:spcAft>
                <a:spcPts val="0"/>
              </a:spcAft>
            </a:pPr>
            <a:r>
              <a:rPr lang="en-US" dirty="0">
                <a:ea typeface="Times New Roman"/>
                <a:cs typeface="Times New Roman"/>
              </a:rPr>
              <a:t>The following Five (5) steps will be applied  during the evaluation of this tender.</a:t>
            </a:r>
          </a:p>
          <a:p>
            <a:pPr lvl="1" algn="just">
              <a:spcBef>
                <a:spcPct val="30000"/>
              </a:spcBef>
              <a:spcAft>
                <a:spcPts val="0"/>
              </a:spcAft>
            </a:pPr>
            <a:endParaRPr lang="en-US" dirty="0">
              <a:ea typeface="Times New Roman"/>
              <a:cs typeface="Times New Roman"/>
            </a:endParaRPr>
          </a:p>
          <a:p>
            <a:pPr lvl="3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a typeface="Times New Roman"/>
                <a:cs typeface="Times New Roman"/>
              </a:rPr>
              <a:t> Step 1: Basic compliance;</a:t>
            </a:r>
          </a:p>
          <a:p>
            <a:pPr lvl="3" algn="just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a typeface="Times New Roman"/>
                <a:cs typeface="Times New Roman"/>
              </a:rPr>
              <a:t> Step 2: Mandatory documents;</a:t>
            </a:r>
          </a:p>
          <a:p>
            <a:pPr lvl="3" algn="just">
              <a:spcBef>
                <a:spcPct val="30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a typeface="Times New Roman"/>
                <a:cs typeface="Times New Roman"/>
              </a:rPr>
              <a:t> Step 3: Functionality</a:t>
            </a:r>
          </a:p>
          <a:p>
            <a:pPr lvl="3" algn="just">
              <a:spcBef>
                <a:spcPct val="30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a typeface="Times New Roman"/>
                <a:cs typeface="Times New Roman"/>
              </a:rPr>
              <a:t>Step 4: Price and preference</a:t>
            </a:r>
          </a:p>
          <a:p>
            <a:pPr lvl="3" algn="just">
              <a:spcBef>
                <a:spcPct val="30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>
              <a:ea typeface="Times New Roman"/>
              <a:cs typeface="Times New Roman"/>
            </a:endParaRPr>
          </a:p>
          <a:p>
            <a:pPr lvl="3" algn="just">
              <a:spcBef>
                <a:spcPct val="30000"/>
              </a:spcBef>
              <a:spcAft>
                <a:spcPts val="0"/>
              </a:spcAft>
            </a:pPr>
            <a:r>
              <a:rPr lang="en-US" dirty="0">
                <a:ea typeface="Times New Roman"/>
                <a:cs typeface="Times New Roman"/>
              </a:rPr>
              <a:t>Step 5:Contractual criteria </a:t>
            </a:r>
          </a:p>
          <a:p>
            <a:pPr marL="632211" lvl="4" indent="0" algn="just">
              <a:spcBef>
                <a:spcPct val="30000"/>
              </a:spcBef>
              <a:spcAft>
                <a:spcPts val="0"/>
              </a:spcAft>
              <a:buNone/>
            </a:pPr>
            <a:endParaRPr lang="en-US" dirty="0">
              <a:ea typeface="Times New Roman"/>
              <a:cs typeface="Times New Roman"/>
            </a:endParaRPr>
          </a:p>
          <a:p>
            <a:pPr lvl="4" algn="just">
              <a:spcBef>
                <a:spcPct val="30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a typeface="Times New Roman"/>
                <a:cs typeface="Times New Roman"/>
              </a:rPr>
              <a:t>Quality</a:t>
            </a:r>
          </a:p>
          <a:p>
            <a:pPr lvl="5" algn="just">
              <a:spcBef>
                <a:spcPct val="30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a typeface="Times New Roman"/>
                <a:cs typeface="Times New Roman"/>
              </a:rPr>
              <a:t>Audited Financial Statements</a:t>
            </a:r>
          </a:p>
          <a:p>
            <a:pPr lvl="4" algn="just">
              <a:spcBef>
                <a:spcPct val="30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a typeface="Times New Roman"/>
                <a:cs typeface="Times New Roman"/>
              </a:rPr>
              <a:t>SDL &amp;I</a:t>
            </a:r>
          </a:p>
          <a:p>
            <a:pPr lvl="3" algn="just">
              <a:spcBef>
                <a:spcPct val="30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>
              <a:ea typeface="Times New Roman"/>
              <a:cs typeface="Times New Roman"/>
            </a:endParaRPr>
          </a:p>
          <a:p>
            <a:pPr lvl="3" algn="just">
              <a:spcBef>
                <a:spcPct val="300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>
              <a:ea typeface="Times New Roman"/>
              <a:cs typeface="Times New Roman"/>
            </a:endParaRPr>
          </a:p>
          <a:p>
            <a:pPr marL="468102" lvl="3" indent="0" algn="just">
              <a:spcBef>
                <a:spcPct val="30000"/>
              </a:spcBef>
              <a:spcAft>
                <a:spcPts val="0"/>
              </a:spcAft>
              <a:buNone/>
            </a:pPr>
            <a:r>
              <a:rPr lang="en-US" dirty="0">
                <a:ea typeface="Times New Roman"/>
                <a:cs typeface="Times New Roman"/>
              </a:rPr>
              <a:t> </a:t>
            </a:r>
          </a:p>
          <a:p>
            <a:pPr lvl="1" algn="just">
              <a:spcBef>
                <a:spcPct val="30000"/>
              </a:spcBef>
              <a:spcAft>
                <a:spcPts val="0"/>
              </a:spcAft>
            </a:pPr>
            <a:endParaRPr lang="en-US" dirty="0">
              <a:ea typeface="Times New Roman"/>
              <a:cs typeface="Times New Roman"/>
            </a:endParaRPr>
          </a:p>
          <a:p>
            <a:pPr lvl="1" algn="just">
              <a:spcBef>
                <a:spcPct val="30000"/>
              </a:spcBef>
              <a:spcAft>
                <a:spcPts val="0"/>
              </a:spcAft>
            </a:pPr>
            <a:endParaRPr lang="en-US" dirty="0">
              <a:ea typeface="Times New Roman"/>
              <a:cs typeface="Times New Roman"/>
            </a:endParaRPr>
          </a:p>
        </p:txBody>
      </p:sp>
      <p:sp>
        <p:nvSpPr>
          <p:cNvPr id="42" name="Rectangle 6"/>
          <p:cNvSpPr txBox="1"/>
          <p:nvPr/>
        </p:nvSpPr>
        <p:spPr>
          <a:xfrm>
            <a:off x="3848865" y="4024737"/>
            <a:ext cx="769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indent="-195987" defTabSz="913526" eaLnBrk="1" hangingPunct="1">
              <a:buClr>
                <a:srgbClr val="83725B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66481" indent="-267255" defTabSz="913526" eaLnBrk="1" hangingPunct="1">
              <a:buClr>
                <a:srgbClr val="83725B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indent="-158733" defTabSz="913526" eaLnBrk="1" hangingPunct="1">
              <a:buClr>
                <a:srgbClr val="83725B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65029" indent="-132818" defTabSz="913526" eaLnBrk="1" hangingPunct="1">
              <a:buClr>
                <a:srgbClr val="83725B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43" name="Rectangle 6"/>
          <p:cNvSpPr txBox="1"/>
          <p:nvPr/>
        </p:nvSpPr>
        <p:spPr>
          <a:xfrm>
            <a:off x="3856857" y="4469822"/>
            <a:ext cx="609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indent="-195987" defTabSz="913526" eaLnBrk="1" hangingPunct="1">
              <a:buClr>
                <a:srgbClr val="83725B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66481" indent="-267255" defTabSz="913526" eaLnBrk="1" hangingPunct="1">
              <a:buClr>
                <a:srgbClr val="83725B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indent="-158733" defTabSz="913526" eaLnBrk="1" hangingPunct="1">
              <a:buClr>
                <a:srgbClr val="83725B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65029" indent="-132818" defTabSz="913526" eaLnBrk="1" hangingPunct="1">
              <a:buClr>
                <a:srgbClr val="83725B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44" name="Rectangle 6"/>
          <p:cNvSpPr txBox="1"/>
          <p:nvPr/>
        </p:nvSpPr>
        <p:spPr>
          <a:xfrm>
            <a:off x="3856857" y="4917288"/>
            <a:ext cx="609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indent="-195987" defTabSz="913526" eaLnBrk="1" hangingPunct="1">
              <a:buClr>
                <a:srgbClr val="83725B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66481" indent="-267255" defTabSz="913526" eaLnBrk="1" hangingPunct="1">
              <a:buClr>
                <a:srgbClr val="83725B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indent="-158733" defTabSz="913526" eaLnBrk="1" hangingPunct="1">
              <a:buClr>
                <a:srgbClr val="83725B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65029" indent="-132818" defTabSz="913526" eaLnBrk="1" hangingPunct="1">
              <a:buClr>
                <a:srgbClr val="83725B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45" name="Rectangle 6"/>
          <p:cNvSpPr txBox="1"/>
          <p:nvPr/>
        </p:nvSpPr>
        <p:spPr>
          <a:xfrm>
            <a:off x="3856857" y="5367137"/>
            <a:ext cx="609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913526" eaLnBrk="1" hangingPunct="1">
              <a:buClr>
                <a:schemeClr val="tx2"/>
              </a:buClr>
              <a:defRPr baseline="0">
                <a:latin typeface="+mn-lt"/>
              </a:defRPr>
            </a:lvl1pPr>
            <a:lvl2pPr marL="197607" indent="-195987" defTabSz="913526" eaLnBrk="1" hangingPunct="1">
              <a:buClr>
                <a:srgbClr val="83725B"/>
              </a:buClr>
              <a:buSzPct val="125000"/>
              <a:buFont typeface="Arial" pitchFamily="34" charset="0"/>
              <a:buChar char="•"/>
              <a:defRPr baseline="0">
                <a:latin typeface="+mn-lt"/>
              </a:defRPr>
            </a:lvl2pPr>
            <a:lvl3pPr marL="466481" indent="-267255" defTabSz="913526" eaLnBrk="1" hangingPunct="1">
              <a:buClr>
                <a:srgbClr val="83725B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26835" indent="-158733" defTabSz="913526" eaLnBrk="1" hangingPunct="1">
              <a:buClr>
                <a:srgbClr val="83725B"/>
              </a:buClr>
              <a:buSzPct val="100000"/>
              <a:buFont typeface="Arial" pitchFamily="34" charset="0"/>
              <a:buChar char="•"/>
              <a:defRPr baseline="0">
                <a:latin typeface="+mn-lt"/>
              </a:defRPr>
            </a:lvl4pPr>
            <a:lvl5pPr marL="765029" indent="-132818" defTabSz="913526" eaLnBrk="1" hangingPunct="1">
              <a:buClr>
                <a:srgbClr val="83725B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7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Mandatory Documents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buNone/>
            </a:pPr>
            <a:endParaRPr lang="en-ZA" sz="2000" dirty="0"/>
          </a:p>
          <a:p>
            <a:pPr lvl="1" fontAlgn="t"/>
            <a:r>
              <a:rPr lang="en-US" sz="1800" dirty="0"/>
              <a:t>All mandatory </a:t>
            </a:r>
            <a:r>
              <a:rPr lang="en-US" sz="1800" dirty="0" err="1"/>
              <a:t>returnables</a:t>
            </a:r>
            <a:r>
              <a:rPr lang="en-US" sz="1800" dirty="0"/>
              <a:t> for evaluation should be submitted at closing date of the tender, </a:t>
            </a:r>
            <a:endParaRPr lang="en-ZA" sz="1800" dirty="0"/>
          </a:p>
          <a:p>
            <a:pPr lvl="2"/>
            <a:r>
              <a:rPr lang="en-US" sz="1800" dirty="0"/>
              <a:t>01 December 2022 at 10h00 AM South African Time</a:t>
            </a:r>
            <a:endParaRPr lang="en-ZA" sz="1800" dirty="0"/>
          </a:p>
          <a:p>
            <a:pPr lvl="1"/>
            <a:r>
              <a:rPr lang="en-US" sz="1800" dirty="0"/>
              <a:t>Additional Documents required in the event of a joint venture should also be signed , sub-contracting intent agreement to submitted on the closing date</a:t>
            </a:r>
          </a:p>
          <a:p>
            <a:pPr marL="457200" lvl="1" indent="0">
              <a:buNone/>
            </a:pPr>
            <a:endParaRPr lang="en-ZA" sz="1800" dirty="0"/>
          </a:p>
          <a:p>
            <a:pPr lvl="1"/>
            <a:r>
              <a:rPr lang="en-US" sz="1800" b="1" dirty="0"/>
              <a:t>Failure to submit with the tender your tender submission will be disqualified</a:t>
            </a:r>
            <a:r>
              <a:rPr lang="en-US" sz="1800" dirty="0"/>
              <a:t>.</a:t>
            </a:r>
            <a:endParaRPr lang="en-ZA" sz="18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3886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3565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0" y="0"/>
            <a:ext cx="30591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-4763" y="0"/>
            <a:ext cx="9148763" cy="6858000"/>
            <a:chOff x="-4763" y="0"/>
            <a:chExt cx="9148763" cy="6858000"/>
          </a:xfrm>
        </p:grpSpPr>
        <p:pic>
          <p:nvPicPr>
            <p:cNvPr id="121" name="Picture 23" descr="d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63" y="0"/>
              <a:ext cx="18256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Rectangle 91"/>
            <p:cNvSpPr>
              <a:spLocks noChangeArrowheads="1"/>
            </p:cNvSpPr>
            <p:nvPr/>
          </p:nvSpPr>
          <p:spPr bwMode="auto">
            <a:xfrm>
              <a:off x="-4763" y="0"/>
              <a:ext cx="914876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82"/>
          <p:cNvGrpSpPr>
            <a:grpSpLocks/>
          </p:cNvGrpSpPr>
          <p:nvPr/>
        </p:nvGrpSpPr>
        <p:grpSpPr bwMode="auto">
          <a:xfrm>
            <a:off x="260350" y="1201738"/>
            <a:ext cx="2482850" cy="2444750"/>
            <a:chOff x="164" y="757"/>
            <a:chExt cx="1564" cy="1540"/>
          </a:xfrm>
        </p:grpSpPr>
        <p:sp>
          <p:nvSpPr>
            <p:cNvPr id="61" name="Oval 38"/>
            <p:cNvSpPr>
              <a:spLocks noChangeArrowheads="1"/>
            </p:cNvSpPr>
            <p:nvPr/>
          </p:nvSpPr>
          <p:spPr bwMode="auto">
            <a:xfrm>
              <a:off x="234" y="819"/>
              <a:ext cx="1448" cy="144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62" name="Oval 40"/>
            <p:cNvSpPr>
              <a:spLocks noChangeArrowheads="1"/>
            </p:cNvSpPr>
            <p:nvPr/>
          </p:nvSpPr>
          <p:spPr bwMode="auto">
            <a:xfrm>
              <a:off x="219" y="772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63" name="Oval 41"/>
            <p:cNvSpPr>
              <a:spLocks noChangeArrowheads="1"/>
            </p:cNvSpPr>
            <p:nvPr/>
          </p:nvSpPr>
          <p:spPr bwMode="auto">
            <a:xfrm>
              <a:off x="164" y="772"/>
              <a:ext cx="1487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68" name="Oval 42"/>
            <p:cNvSpPr>
              <a:spLocks noChangeArrowheads="1"/>
            </p:cNvSpPr>
            <p:nvPr/>
          </p:nvSpPr>
          <p:spPr bwMode="auto">
            <a:xfrm>
              <a:off x="242" y="803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43"/>
            <p:cNvSpPr>
              <a:spLocks noChangeArrowheads="1"/>
            </p:cNvSpPr>
            <p:nvPr/>
          </p:nvSpPr>
          <p:spPr bwMode="auto">
            <a:xfrm>
              <a:off x="196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70" name="Oval 39"/>
          <p:cNvSpPr>
            <a:spLocks noChangeArrowheads="1"/>
          </p:cNvSpPr>
          <p:nvPr/>
        </p:nvSpPr>
        <p:spPr bwMode="auto">
          <a:xfrm>
            <a:off x="439738" y="1362075"/>
            <a:ext cx="2162175" cy="2173288"/>
          </a:xfrm>
          <a:prstGeom prst="ellipse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8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ZA" altLang="en-US" sz="1000" dirty="0">
              <a:solidFill>
                <a:srgbClr val="C0C0C0"/>
              </a:solidFill>
            </a:endParaRPr>
          </a:p>
        </p:txBody>
      </p:sp>
      <p:grpSp>
        <p:nvGrpSpPr>
          <p:cNvPr id="71" name="Group 83"/>
          <p:cNvGrpSpPr>
            <a:grpSpLocks/>
          </p:cNvGrpSpPr>
          <p:nvPr/>
        </p:nvGrpSpPr>
        <p:grpSpPr bwMode="auto">
          <a:xfrm>
            <a:off x="174625" y="1201738"/>
            <a:ext cx="2643188" cy="2493962"/>
            <a:chOff x="110" y="757"/>
            <a:chExt cx="1665" cy="1571"/>
          </a:xfrm>
        </p:grpSpPr>
        <p:sp>
          <p:nvSpPr>
            <p:cNvPr id="72" name="Oval 44"/>
            <p:cNvSpPr>
              <a:spLocks noChangeArrowheads="1"/>
            </p:cNvSpPr>
            <p:nvPr/>
          </p:nvSpPr>
          <p:spPr bwMode="auto">
            <a:xfrm>
              <a:off x="281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45"/>
            <p:cNvSpPr>
              <a:spLocks noChangeArrowheads="1"/>
            </p:cNvSpPr>
            <p:nvPr/>
          </p:nvSpPr>
          <p:spPr bwMode="auto">
            <a:xfrm>
              <a:off x="110" y="834"/>
              <a:ext cx="1486" cy="1494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4" name="Oval 46"/>
            <p:cNvSpPr>
              <a:spLocks noChangeArrowheads="1"/>
            </p:cNvSpPr>
            <p:nvPr/>
          </p:nvSpPr>
          <p:spPr bwMode="auto">
            <a:xfrm>
              <a:off x="289" y="757"/>
              <a:ext cx="1486" cy="1486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84"/>
          <p:cNvGrpSpPr>
            <a:grpSpLocks/>
          </p:cNvGrpSpPr>
          <p:nvPr/>
        </p:nvGrpSpPr>
        <p:grpSpPr bwMode="auto">
          <a:xfrm>
            <a:off x="298450" y="2782888"/>
            <a:ext cx="1479550" cy="1454150"/>
            <a:chOff x="188" y="1753"/>
            <a:chExt cx="932" cy="916"/>
          </a:xfrm>
        </p:grpSpPr>
        <p:sp>
          <p:nvSpPr>
            <p:cNvPr id="76" name="Oval 68"/>
            <p:cNvSpPr>
              <a:spLocks noChangeArrowheads="1"/>
            </p:cNvSpPr>
            <p:nvPr/>
          </p:nvSpPr>
          <p:spPr bwMode="auto">
            <a:xfrm>
              <a:off x="233" y="1789"/>
              <a:ext cx="852" cy="861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7" name="Oval 69"/>
            <p:cNvSpPr>
              <a:spLocks noChangeArrowheads="1"/>
            </p:cNvSpPr>
            <p:nvPr/>
          </p:nvSpPr>
          <p:spPr bwMode="auto">
            <a:xfrm>
              <a:off x="250" y="1815"/>
              <a:ext cx="816" cy="817"/>
            </a:xfrm>
            <a:prstGeom prst="ellipse">
              <a:avLst/>
            </a:prstGeom>
            <a:solidFill>
              <a:srgbClr val="8C7F6D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8" name="Oval 70"/>
            <p:cNvSpPr>
              <a:spLocks noChangeArrowheads="1"/>
            </p:cNvSpPr>
            <p:nvPr/>
          </p:nvSpPr>
          <p:spPr bwMode="auto">
            <a:xfrm>
              <a:off x="214" y="1762"/>
              <a:ext cx="888" cy="88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79" name="Oval 71"/>
            <p:cNvSpPr>
              <a:spLocks noChangeArrowheads="1"/>
            </p:cNvSpPr>
            <p:nvPr/>
          </p:nvSpPr>
          <p:spPr bwMode="auto">
            <a:xfrm>
              <a:off x="188" y="1762"/>
              <a:ext cx="878" cy="88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0" name="Oval 72"/>
            <p:cNvSpPr>
              <a:spLocks noChangeArrowheads="1"/>
            </p:cNvSpPr>
            <p:nvPr/>
          </p:nvSpPr>
          <p:spPr bwMode="auto">
            <a:xfrm>
              <a:off x="233" y="1780"/>
              <a:ext cx="887" cy="889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73"/>
            <p:cNvSpPr>
              <a:spLocks noChangeArrowheads="1"/>
            </p:cNvSpPr>
            <p:nvPr/>
          </p:nvSpPr>
          <p:spPr bwMode="auto">
            <a:xfrm>
              <a:off x="205" y="1753"/>
              <a:ext cx="880" cy="88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2" name="Oval 74"/>
            <p:cNvSpPr>
              <a:spLocks noChangeArrowheads="1"/>
            </p:cNvSpPr>
            <p:nvPr/>
          </p:nvSpPr>
          <p:spPr bwMode="auto">
            <a:xfrm>
              <a:off x="250" y="1815"/>
              <a:ext cx="816" cy="817"/>
            </a:xfrm>
            <a:prstGeom prst="ellipse">
              <a:avLst/>
            </a:prstGeom>
            <a:solidFill>
              <a:srgbClr val="83725B"/>
            </a:solidFill>
            <a:ln w="9525">
              <a:solidFill>
                <a:srgbClr val="83725B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3" name="Oval 75"/>
            <p:cNvSpPr>
              <a:spLocks noChangeArrowheads="1"/>
            </p:cNvSpPr>
            <p:nvPr/>
          </p:nvSpPr>
          <p:spPr bwMode="auto">
            <a:xfrm>
              <a:off x="259" y="1815"/>
              <a:ext cx="799" cy="799"/>
            </a:xfrm>
            <a:prstGeom prst="ellipse">
              <a:avLst/>
            </a:prstGeom>
            <a:noFill/>
            <a:ln w="0">
              <a:solidFill>
                <a:srgbClr val="8372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84" name="Oval 76"/>
          <p:cNvSpPr>
            <a:spLocks noChangeArrowheads="1"/>
          </p:cNvSpPr>
          <p:nvPr/>
        </p:nvSpPr>
        <p:spPr bwMode="auto">
          <a:xfrm>
            <a:off x="404813" y="2881313"/>
            <a:ext cx="1281112" cy="1284287"/>
          </a:xfrm>
          <a:prstGeom prst="ellipse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8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ZA" altLang="en-US" sz="700" dirty="0">
              <a:solidFill>
                <a:srgbClr val="C0C0C0"/>
              </a:solidFill>
            </a:endParaRPr>
          </a:p>
        </p:txBody>
      </p:sp>
      <p:grpSp>
        <p:nvGrpSpPr>
          <p:cNvPr id="85" name="Group 85"/>
          <p:cNvGrpSpPr>
            <a:grpSpLocks/>
          </p:cNvGrpSpPr>
          <p:nvPr/>
        </p:nvGrpSpPr>
        <p:grpSpPr bwMode="auto">
          <a:xfrm>
            <a:off x="241300" y="2782888"/>
            <a:ext cx="1579563" cy="1481137"/>
            <a:chOff x="152" y="1753"/>
            <a:chExt cx="995" cy="933"/>
          </a:xfrm>
        </p:grpSpPr>
        <p:sp>
          <p:nvSpPr>
            <p:cNvPr id="86" name="Oval 77"/>
            <p:cNvSpPr>
              <a:spLocks noChangeArrowheads="1"/>
            </p:cNvSpPr>
            <p:nvPr/>
          </p:nvSpPr>
          <p:spPr bwMode="auto">
            <a:xfrm>
              <a:off x="259" y="1753"/>
              <a:ext cx="888" cy="888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7" name="Oval 78"/>
            <p:cNvSpPr>
              <a:spLocks noChangeArrowheads="1"/>
            </p:cNvSpPr>
            <p:nvPr/>
          </p:nvSpPr>
          <p:spPr bwMode="auto">
            <a:xfrm>
              <a:off x="152" y="1807"/>
              <a:ext cx="888" cy="879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88" name="Oval 79"/>
            <p:cNvSpPr>
              <a:spLocks noChangeArrowheads="1"/>
            </p:cNvSpPr>
            <p:nvPr/>
          </p:nvSpPr>
          <p:spPr bwMode="auto">
            <a:xfrm>
              <a:off x="259" y="1807"/>
              <a:ext cx="880" cy="879"/>
            </a:xfrm>
            <a:prstGeom prst="ellipse">
              <a:avLst/>
            </a:prstGeom>
            <a:noFill/>
            <a:ln w="9525">
              <a:solidFill>
                <a:srgbClr val="83725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000">
                  <a:solidFill>
                    <a:srgbClr val="003896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2800">
                  <a:solidFill>
                    <a:srgbClr val="003896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600">
                  <a:solidFill>
                    <a:srgbClr val="003896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ct val="100000"/>
                </a:spcBef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0"/>
                </a:spcAft>
                <a:buClr>
                  <a:srgbClr val="8C7F6D"/>
                </a:buClr>
                <a:buChar char="•"/>
                <a:defRPr sz="1400">
                  <a:solidFill>
                    <a:srgbClr val="00389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ZA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xtBox 35"/>
          <p:cNvSpPr txBox="1">
            <a:spLocks noChangeArrowheads="1"/>
          </p:cNvSpPr>
          <p:nvPr/>
        </p:nvSpPr>
        <p:spPr bwMode="auto">
          <a:xfrm>
            <a:off x="3059113" y="3081338"/>
            <a:ext cx="568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000">
                <a:solidFill>
                  <a:srgbClr val="00389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2800">
                <a:solidFill>
                  <a:srgbClr val="00389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600">
                <a:solidFill>
                  <a:srgbClr val="00389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100000"/>
              </a:spcBef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rgbClr val="8C7F6D"/>
              </a:buClr>
              <a:buChar char="•"/>
              <a:defRPr sz="1400">
                <a:solidFill>
                  <a:srgbClr val="003896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000" dirty="0">
                <a:solidFill>
                  <a:schemeClr val="tx1"/>
                </a:solidFill>
              </a:rPr>
              <a:t>End</a:t>
            </a:r>
            <a:endParaRPr lang="en-ZA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8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27157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Agenda for clarification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677089"/>
              </p:ext>
            </p:extLst>
          </p:nvPr>
        </p:nvGraphicFramePr>
        <p:xfrm>
          <a:off x="101219" y="1030629"/>
          <a:ext cx="11644312" cy="5696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7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4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Welcome of Attendees 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Mbulelo Mncengani</a:t>
                      </a:r>
                      <a:endParaRPr lang="en-ZA" sz="16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ZA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Objective of the Session 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Mbulelo Mncengani</a:t>
                      </a:r>
                      <a:endParaRPr lang="en-ZA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Technical 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Yashil/Brian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9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ZA" sz="1600" b="1" kern="1200" dirty="0">
                        <a:solidFill>
                          <a:srgbClr val="1F497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Pricing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Yashil/Brian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Supplier Development, </a:t>
                      </a:r>
                      <a:r>
                        <a:rPr lang="en-US" sz="1600" dirty="0" err="1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Localisation</a:t>
                      </a:r>
                      <a:r>
                        <a:rPr lang="en-US" sz="1600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&amp; </a:t>
                      </a:r>
                      <a:r>
                        <a:rPr lang="en-US" sz="1600" dirty="0" err="1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Industrialisation</a:t>
                      </a:r>
                      <a:r>
                        <a:rPr lang="en-US" sz="1600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Rojane Qacha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3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SHE  Requirements 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Pumeza Mabunda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464599532"/>
                  </a:ext>
                </a:extLst>
              </a:tr>
              <a:tr h="663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Quality Requirements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Sipho Sambo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3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Commercial Information 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Mbulelo Mncengani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6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Closure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1600" dirty="0">
                          <a:solidFill>
                            <a:srgbClr val="1F497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Mbulelo Mncengani</a:t>
                      </a:r>
                      <a:endParaRPr lang="en-ZA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Clarification session : </a:t>
            </a:r>
            <a:r>
              <a:rPr lang="en-US" sz="1000" b="1" dirty="0"/>
              <a:t>MWP1705CX</a:t>
            </a:r>
          </a:p>
          <a:p>
            <a:endParaRPr lang="en-Z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497D-D85C-49F0-B0C9-9C5FED4EAE9E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104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0881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kern="0" dirty="0"/>
              <a:t>REQUEST FOR PROPOSAL (RFP)</a:t>
            </a:r>
            <a:endParaRPr lang="en-ZA" kern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Clarification session : </a:t>
            </a:r>
            <a:r>
              <a:rPr lang="en-US" sz="1000" b="1" dirty="0"/>
              <a:t>MWP1705CX</a:t>
            </a:r>
          </a:p>
          <a:p>
            <a:endParaRPr lang="en-Z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497D-D85C-49F0-B0C9-9C5FED4EAE9E}" type="slidenum">
              <a:rPr lang="en-ZA" smtClean="0"/>
              <a:t>3</a:t>
            </a:fld>
            <a:endParaRPr lang="en-ZA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3D55D90-CAA8-4781-BADB-EB1C5722DE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98259"/>
              </p:ext>
            </p:extLst>
          </p:nvPr>
        </p:nvGraphicFramePr>
        <p:xfrm>
          <a:off x="4722244" y="2686929"/>
          <a:ext cx="2070295" cy="1285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1" name="Acrobat Document" showAsIcon="1" r:id="rId8" imgW="914570" imgH="771690" progId="AcroExch.Document.DC">
                  <p:embed/>
                </p:oleObj>
              </mc:Choice>
              <mc:Fallback>
                <p:oleObj name="Acrobat Document" showAsIcon="1" r:id="rId8" imgW="914570" imgH="77169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22244" y="2686929"/>
                        <a:ext cx="2070295" cy="1285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930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0463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kern="0" dirty="0"/>
              <a:t>TECHNICAL REQUIREMENTS</a:t>
            </a:r>
            <a:endParaRPr lang="en-ZA" kern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Clarification session: </a:t>
            </a:r>
            <a:r>
              <a:rPr lang="en-US" sz="1000" b="1" dirty="0"/>
              <a:t>MWP1705CX</a:t>
            </a:r>
          </a:p>
          <a:p>
            <a:endParaRPr lang="en-Z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497D-D85C-49F0-B0C9-9C5FED4EAE9E}" type="slidenum">
              <a:rPr lang="en-ZA" smtClean="0"/>
              <a:t>4</a:t>
            </a:fld>
            <a:endParaRPr lang="en-ZA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C784C4D-7F30-4F7A-94BB-B5CEF24DC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505424"/>
              </p:ext>
            </p:extLst>
          </p:nvPr>
        </p:nvGraphicFramePr>
        <p:xfrm>
          <a:off x="2073965" y="2447778"/>
          <a:ext cx="1246010" cy="113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6" name="Acrobat Document" showAsIcon="1" r:id="rId8" imgW="914570" imgH="771690" progId="AcroExch.Document.DC">
                  <p:embed/>
                </p:oleObj>
              </mc:Choice>
              <mc:Fallback>
                <p:oleObj name="Acrobat Document" showAsIcon="1" r:id="rId8" imgW="914570" imgH="77169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73965" y="2447778"/>
                        <a:ext cx="1246010" cy="1139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970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88785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kern="0" dirty="0"/>
              <a:t>PRICING SCHEDULE</a:t>
            </a:r>
            <a:endParaRPr lang="en-ZA" kern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Clarification session :  </a:t>
            </a:r>
            <a:r>
              <a:rPr lang="en-US" sz="1000" b="1" dirty="0"/>
              <a:t>MWP1705CX</a:t>
            </a:r>
          </a:p>
          <a:p>
            <a:endParaRPr lang="en-Z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497D-D85C-49F0-B0C9-9C5FED4EAE9E}" type="slidenum">
              <a:rPr lang="en-ZA" smtClean="0"/>
              <a:t>5</a:t>
            </a:fld>
            <a:endParaRPr lang="en-ZA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56776E7-6FA3-402E-BE34-5F0A6D5AD1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098592"/>
              </p:ext>
            </p:extLst>
          </p:nvPr>
        </p:nvGraphicFramePr>
        <p:xfrm>
          <a:off x="5039751" y="2785403"/>
          <a:ext cx="2112498" cy="102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6" name="Worksheet" showAsIcon="1" r:id="rId8" imgW="914570" imgH="771690" progId="Excel.Sheet.12">
                  <p:embed/>
                </p:oleObj>
              </mc:Choice>
              <mc:Fallback>
                <p:oleObj name="Worksheet" showAsIcon="1" r:id="rId8" imgW="914570" imgH="7716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39751" y="2785403"/>
                        <a:ext cx="2112498" cy="1029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986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700025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kern="0" dirty="0"/>
              <a:t>SDL&amp;I Requirements</a:t>
            </a:r>
            <a:endParaRPr lang="en-ZA" kern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Clarification session :  </a:t>
            </a:r>
            <a:r>
              <a:rPr lang="en-US" sz="1000" b="1" dirty="0"/>
              <a:t>MWP1705CX</a:t>
            </a:r>
          </a:p>
          <a:p>
            <a:endParaRPr lang="en-Z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497D-D85C-49F0-B0C9-9C5FED4EAE9E}" type="slidenum">
              <a:rPr lang="en-ZA" smtClean="0"/>
              <a:t>6</a:t>
            </a:fld>
            <a:endParaRPr lang="en-ZA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FC23A8B-433E-4ECC-8488-FFC83A8D26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461209"/>
              </p:ext>
            </p:extLst>
          </p:nvPr>
        </p:nvGraphicFramePr>
        <p:xfrm>
          <a:off x="5638799" y="2757268"/>
          <a:ext cx="1437249" cy="1055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6" name="Document" showAsIcon="1" r:id="rId8" imgW="914570" imgH="771690" progId="Word.Document.12">
                  <p:embed/>
                </p:oleObj>
              </mc:Choice>
              <mc:Fallback>
                <p:oleObj name="Document" showAsIcon="1" r:id="rId8" imgW="914570" imgH="771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38799" y="2757268"/>
                        <a:ext cx="1437249" cy="1055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72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kern="0" dirty="0"/>
              <a:t>SHE Requirements</a:t>
            </a:r>
            <a:endParaRPr lang="en-ZA" kern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Clarification session :  </a:t>
            </a:r>
            <a:r>
              <a:rPr lang="en-US" sz="1000" b="1" dirty="0"/>
              <a:t>MWP1705CX</a:t>
            </a:r>
          </a:p>
          <a:p>
            <a:endParaRPr lang="en-Z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497D-D85C-49F0-B0C9-9C5FED4EAE9E}" type="slidenum">
              <a:rPr lang="en-ZA" smtClean="0"/>
              <a:t>7</a:t>
            </a:fld>
            <a:endParaRPr lang="en-ZA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4C059A2-742D-40F3-A077-7446C60B4A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88636"/>
              </p:ext>
            </p:extLst>
          </p:nvPr>
        </p:nvGraphicFramePr>
        <p:xfrm>
          <a:off x="5190978" y="2574388"/>
          <a:ext cx="1362222" cy="123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Document" showAsIcon="1" r:id="rId8" imgW="914570" imgH="771690" progId="Word.Document.12">
                  <p:embed/>
                </p:oleObj>
              </mc:Choice>
              <mc:Fallback>
                <p:oleObj name="Document" showAsIcon="1" r:id="rId8" imgW="914570" imgH="771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90978" y="2574388"/>
                        <a:ext cx="1362222" cy="123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76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07491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kern="0" dirty="0"/>
              <a:t>Quality Requirements</a:t>
            </a:r>
            <a:endParaRPr lang="en-ZA" kern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Clarification session :  MWP1705CX</a:t>
            </a:r>
          </a:p>
          <a:p>
            <a:endParaRPr lang="en-Z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497D-D85C-49F0-B0C9-9C5FED4EAE9E}" type="slidenum">
              <a:rPr lang="en-ZA" smtClean="0"/>
              <a:t>8</a:t>
            </a:fld>
            <a:endParaRPr lang="en-ZA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87CEF91-6E96-40A9-8747-F0794DDEE6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93181"/>
              </p:ext>
            </p:extLst>
          </p:nvPr>
        </p:nvGraphicFramePr>
        <p:xfrm>
          <a:off x="2454963" y="1672366"/>
          <a:ext cx="1394791" cy="111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2" name="Document" showAsIcon="1" r:id="rId8" imgW="914570" imgH="771690" progId="Word.Document.12">
                  <p:embed/>
                </p:oleObj>
              </mc:Choice>
              <mc:Fallback>
                <p:oleObj name="Document" showAsIcon="1" r:id="rId8" imgW="914570" imgH="771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54963" y="1672366"/>
                        <a:ext cx="1394791" cy="1117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D3ADFF4-9410-42F6-8184-608449E85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850177"/>
              </p:ext>
            </p:extLst>
          </p:nvPr>
        </p:nvGraphicFramePr>
        <p:xfrm>
          <a:off x="2647120" y="4067837"/>
          <a:ext cx="1394791" cy="1068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3" name="Document" showAsIcon="1" r:id="rId10" imgW="914570" imgH="771690" progId="Word.Document.12">
                  <p:embed/>
                </p:oleObj>
              </mc:Choice>
              <mc:Fallback>
                <p:oleObj name="Document" showAsIcon="1" r:id="rId10" imgW="914570" imgH="7716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47120" y="4067837"/>
                        <a:ext cx="1394791" cy="1068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8BD6887-9DF0-49FB-94ED-B63180B10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24946"/>
              </p:ext>
            </p:extLst>
          </p:nvPr>
        </p:nvGraphicFramePr>
        <p:xfrm>
          <a:off x="9279837" y="1672366"/>
          <a:ext cx="1394790" cy="998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4" name="Acrobat Document" showAsIcon="1" r:id="rId12" imgW="914570" imgH="771690" progId="AcroExch.Document.DC">
                  <p:embed/>
                </p:oleObj>
              </mc:Choice>
              <mc:Fallback>
                <p:oleObj name="Acrobat Document" showAsIcon="1" r:id="rId12" imgW="914570" imgH="77169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279837" y="1672366"/>
                        <a:ext cx="1394790" cy="998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16ABD62-81FA-4D2A-84AE-2BA35D631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031324"/>
              </p:ext>
            </p:extLst>
          </p:nvPr>
        </p:nvGraphicFramePr>
        <p:xfrm>
          <a:off x="9520031" y="3840971"/>
          <a:ext cx="1394789" cy="99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5" name="Worksheet" showAsIcon="1" r:id="rId14" imgW="914570" imgH="771690" progId="Excel.Sheet.12">
                  <p:embed/>
                </p:oleObj>
              </mc:Choice>
              <mc:Fallback>
                <p:oleObj name="Worksheet" showAsIcon="1" r:id="rId14" imgW="914570" imgH="7716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520031" y="3840971"/>
                        <a:ext cx="1394789" cy="998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41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ZA" sz="240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COMMERCIAL REQUIREMENTS</a:t>
            </a:r>
            <a:endParaRPr lang="en-Z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b="1" dirty="0"/>
              <a:t>MWP1705CX</a:t>
            </a:r>
          </a:p>
          <a:p>
            <a:endParaRPr lang="en-US" sz="1000" b="1" dirty="0"/>
          </a:p>
          <a:p>
            <a:endParaRPr lang="en-Z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1497D-D85C-49F0-B0C9-9C5FED4EAE9E}" type="slidenum">
              <a:rPr lang="en-ZA" smtClean="0"/>
              <a:t>9</a:t>
            </a:fld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06400" y="1413079"/>
            <a:ext cx="8737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/>
              <a:t>Tender documents should be clearly as follows: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MWP1705CX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Provision of Integrated Prepaid Vending Solution for a period of 10 years</a:t>
            </a:r>
          </a:p>
          <a:p>
            <a:endParaRPr lang="en-US" b="1" dirty="0"/>
          </a:p>
          <a:p>
            <a:r>
              <a:rPr lang="en-US" b="1" dirty="0"/>
              <a:t>Delivery address:	</a:t>
            </a:r>
          </a:p>
          <a:p>
            <a:r>
              <a:rPr lang="en-US" dirty="0"/>
              <a:t>Eskom Megawatt Park Tender Office</a:t>
            </a:r>
          </a:p>
          <a:p>
            <a:r>
              <a:rPr lang="en-US" dirty="0"/>
              <a:t>Northside</a:t>
            </a:r>
          </a:p>
          <a:p>
            <a:r>
              <a:rPr lang="en-US" dirty="0"/>
              <a:t>1 Maxwell Drive</a:t>
            </a:r>
          </a:p>
          <a:p>
            <a:r>
              <a:rPr lang="en-US" dirty="0"/>
              <a:t>Sunninghill</a:t>
            </a:r>
          </a:p>
          <a:p>
            <a:endParaRPr lang="en-US" dirty="0"/>
          </a:p>
          <a:p>
            <a:pPr marL="0" lvl="1"/>
            <a:r>
              <a:rPr lang="en-GB" b="1" dirty="0"/>
              <a:t>Late tenders will not be accepted.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401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kfDMBtQMSMHpkCFOd2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kfDMBtQMSMHpkCFOd2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kfDMBtQMSMHpkCFOd2y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kfDMBtQMSMHpkCFOd2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kfDMBtQMSMHpkCFOd2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kfDMBtQMSMHpkCFOd2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kfDMBtQMSMHpkCFOd2y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kfDMBtQMSMHpkCFOd2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kfDMBtQMSMHpkCFOd2y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DE277H70ODx5mfWn3Cc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z9s1FQRQK70D8H52w3U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0mObU4dV0WXs77rz3sbV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2AMokOxyEqLhOuDofFB6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0mObU4dV0WXs77rz3sbV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j9TGeK90ixDpzzJn7HA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MQ6KxTQ7CU_GQDGk45z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PUJZfVS7.d8Aqx0sFn4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J7c7QzT92Xgk69G6qK3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MQ6KxTQ7CU_GQDGk45zw"/>
</p:tagLst>
</file>

<file path=ppt/theme/theme1.xml><?xml version="1.0" encoding="utf-8"?>
<a:theme xmlns:a="http://schemas.openxmlformats.org/drawingml/2006/main" name="Office Theme">
  <a:themeElements>
    <a:clrScheme name="Eskom Wide">
      <a:dk1>
        <a:srgbClr val="003896"/>
      </a:dk1>
      <a:lt1>
        <a:srgbClr val="FFFFFF"/>
      </a:lt1>
      <a:dk2>
        <a:srgbClr val="83725B"/>
      </a:dk2>
      <a:lt2>
        <a:srgbClr val="DDDDDD"/>
      </a:lt2>
      <a:accent1>
        <a:srgbClr val="003896"/>
      </a:accent1>
      <a:accent2>
        <a:srgbClr val="9B6D56"/>
      </a:accent2>
      <a:accent3>
        <a:srgbClr val="96330F"/>
      </a:accent3>
      <a:accent4>
        <a:srgbClr val="C97A00"/>
      </a:accent4>
      <a:accent5>
        <a:srgbClr val="598787"/>
      </a:accent5>
      <a:accent6>
        <a:srgbClr val="858705"/>
      </a:accent6>
      <a:hlink>
        <a:srgbClr val="83725B"/>
      </a:hlink>
      <a:folHlink>
        <a:srgbClr val="C97A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bg1">
              <a:lumMod val="50000"/>
            </a:schemeClr>
          </a:buClr>
          <a:buFont typeface="Wingdings" panose="05000000000000000000" pitchFamily="2" charset="2"/>
          <a:buChar char="§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E5B683E-D731-44A3-995F-FBDD736D6143}" vid="{6AEA1211-FEE5-49DA-A65B-5350B454C7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2c7ddca0-f18f-4514-89ec-cfc256175ba5">
      <UserInfo>
        <DisplayName>Vic Pretorius</DisplayName>
        <AccountId>47</AccountId>
        <AccountType/>
      </UserInfo>
    </Owner>
  </documentManagement>
</p:properties>
</file>

<file path=customXml/item2.xml><?xml version="1.0" encoding="utf-8"?>
<?mso-contentType ?>
<SharedContentType xmlns="Microsoft.SharePoint.Taxonomy.ContentTypeSync" SourceId="69b1b3ef-f17b-48c7-a7c8-8ad8b283852f" ContentTypeId="0x0101000D8B3899A4805C44A2FA507CBAF83E58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Khoro Minimum metadata" ma:contentTypeID="0x0101000D8B3899A4805C44A2FA507CBAF83E58007A63E5F34A1C904ABF73B4A044044531" ma:contentTypeVersion="3" ma:contentTypeDescription="" ma:contentTypeScope="" ma:versionID="17327965f7291ab7bae5024c4d883bde">
  <xsd:schema xmlns:xsd="http://www.w3.org/2001/XMLSchema" xmlns:xs="http://www.w3.org/2001/XMLSchema" xmlns:p="http://schemas.microsoft.com/office/2006/metadata/properties" xmlns:ns2="2c7ddca0-f18f-4514-89ec-cfc256175ba5" targetNamespace="http://schemas.microsoft.com/office/2006/metadata/properties" ma:root="true" ma:fieldsID="7a3511da6a4f6d92aec1b7a4f9927643" ns2:_="">
    <xsd:import namespace="2c7ddca0-f18f-4514-89ec-cfc256175ba5"/>
    <xsd:element name="properties">
      <xsd:complexType>
        <xsd:sequence>
          <xsd:element name="documentManagement">
            <xsd:complexType>
              <xsd:all>
                <xsd:element ref="ns2:Own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ca0-f18f-4514-89ec-cfc256175ba5" elementFormDefault="qualified">
    <xsd:import namespace="http://schemas.microsoft.com/office/2006/documentManagement/types"/>
    <xsd:import namespace="http://schemas.microsoft.com/office/infopath/2007/PartnerControls"/>
    <xsd:element name="Owner" ma:index="8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93614B-AA8D-4660-82F2-AAA034682F2C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  <ds:schemaRef ds:uri="2c7ddca0-f18f-4514-89ec-cfc256175ba5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4E2F868-0DBC-4D3A-9C2E-B0CDBE6C998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DCD0603-96ED-464D-8B08-DD1BDDDF772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B7D33CD-9675-4909-8E20-59862D8E5F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ca0-f18f-4514-89ec-cfc256175b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Eskom Widescreen_With Visuals</Template>
  <TotalTime>9656</TotalTime>
  <Words>555</Words>
  <Application>Microsoft Office PowerPoint</Application>
  <PresentationFormat>Widescreen</PresentationFormat>
  <Paragraphs>153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Office Theme</vt:lpstr>
      <vt:lpstr>think-cell Slide</vt:lpstr>
      <vt:lpstr>Acrobat Document</vt:lpstr>
      <vt:lpstr>Worksheet</vt:lpstr>
      <vt:lpstr>Document</vt:lpstr>
      <vt:lpstr>PowerPoint Presentation</vt:lpstr>
      <vt:lpstr>Agenda for clarification</vt:lpstr>
      <vt:lpstr>REQUEST FOR PROPOSAL (RFP)</vt:lpstr>
      <vt:lpstr>TECHNICAL REQUIREMENTS</vt:lpstr>
      <vt:lpstr>PRICING SCHEDULE</vt:lpstr>
      <vt:lpstr>SDL&amp;I Requirements</vt:lpstr>
      <vt:lpstr>SHE Requirements</vt:lpstr>
      <vt:lpstr>Quality Requirements</vt:lpstr>
      <vt:lpstr>COMMERCIAL REQUIREMENTS</vt:lpstr>
      <vt:lpstr>COMMERCIAL REQUIREMENTS</vt:lpstr>
      <vt:lpstr>Commercial – Submission Format </vt:lpstr>
      <vt:lpstr>Evaluation Process  and Criteria </vt:lpstr>
      <vt:lpstr>Mandatory Documents </vt:lpstr>
      <vt:lpstr>PowerPoint Presentation</vt:lpstr>
    </vt:vector>
  </TitlesOfParts>
  <Company>Eskom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Hanlie Smit</dc:creator>
  <cp:lastModifiedBy>Mbulelo Mncengani</cp:lastModifiedBy>
  <cp:revision>80</cp:revision>
  <dcterms:created xsi:type="dcterms:W3CDTF">2020-01-06T09:45:31Z</dcterms:created>
  <dcterms:modified xsi:type="dcterms:W3CDTF">2022-10-26T13:15:15Z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0x0101000D8B3899A4805C44A2FA507CBAF83E58007A63E5F34A1C904ABF73B4A044044531</vt:lpwstr>
  </property>
</Properties>
</file>