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11"/>
  </p:notesMasterIdLst>
  <p:sldIdLst>
    <p:sldId id="300" r:id="rId6"/>
    <p:sldId id="510" r:id="rId7"/>
    <p:sldId id="518" r:id="rId8"/>
    <p:sldId id="511" r:id="rId9"/>
    <p:sldId id="31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99FF99"/>
    <a:srgbClr val="FFFF99"/>
    <a:srgbClr val="CDB6AA"/>
    <a:srgbClr val="ACC3C3"/>
    <a:srgbClr val="E4BC7F"/>
    <a:srgbClr val="C2C382"/>
    <a:srgbClr val="CA9987"/>
    <a:srgbClr val="B49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2023/08/08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7F45E-2B15-7373-829E-FA06F90D6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1"/>
            <a:ext cx="12191990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C4067DE9-8827-ACDD-EA61-EE0F0A4416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7349" y="42912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B5312EC4-EEAC-7185-C191-930CB9ED5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1350" y="25277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BAC82-9DB7-9CA7-748B-B6106F432A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1"/>
            <a:ext cx="12191990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69C941-D846-CAA6-9EF5-7B15E34B19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0524" y="2500271"/>
            <a:ext cx="3294850" cy="3360318"/>
          </a:xfrm>
          <a:custGeom>
            <a:avLst/>
            <a:gdLst>
              <a:gd name="connsiteX0" fmla="*/ 1647425 w 3294850"/>
              <a:gd name="connsiteY0" fmla="*/ 0 h 3360318"/>
              <a:gd name="connsiteX1" fmla="*/ 3294850 w 3294850"/>
              <a:gd name="connsiteY1" fmla="*/ 1680159 h 3360318"/>
              <a:gd name="connsiteX2" fmla="*/ 1647425 w 3294850"/>
              <a:gd name="connsiteY2" fmla="*/ 3360318 h 3360318"/>
              <a:gd name="connsiteX3" fmla="*/ 1157531 w 3294850"/>
              <a:gd name="connsiteY3" fmla="*/ 3284782 h 3360318"/>
              <a:gd name="connsiteX4" fmla="*/ 1121439 w 3294850"/>
              <a:gd name="connsiteY4" fmla="*/ 3271309 h 3360318"/>
              <a:gd name="connsiteX5" fmla="*/ 1123633 w 3294850"/>
              <a:gd name="connsiteY5" fmla="*/ 3268653 h 3360318"/>
              <a:gd name="connsiteX6" fmla="*/ 1285660 w 3294850"/>
              <a:gd name="connsiteY6" fmla="*/ 2738764 h 3360318"/>
              <a:gd name="connsiteX7" fmla="*/ 336937 w 3294850"/>
              <a:gd name="connsiteY7" fmla="*/ 1791026 h 3360318"/>
              <a:gd name="connsiteX8" fmla="*/ 54816 w 3294850"/>
              <a:gd name="connsiteY8" fmla="*/ 1833635 h 3360318"/>
              <a:gd name="connsiteX9" fmla="*/ 8438 w 3294850"/>
              <a:gd name="connsiteY9" fmla="*/ 1850592 h 3360318"/>
              <a:gd name="connsiteX10" fmla="*/ 0 w 3294850"/>
              <a:gd name="connsiteY10" fmla="*/ 1680159 h 3360318"/>
              <a:gd name="connsiteX11" fmla="*/ 1647425 w 3294850"/>
              <a:gd name="connsiteY11" fmla="*/ 0 h 33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360318">
                <a:moveTo>
                  <a:pt x="1647425" y="0"/>
                </a:moveTo>
                <a:cubicBezTo>
                  <a:pt x="2557273" y="0"/>
                  <a:pt x="3294850" y="752233"/>
                  <a:pt x="3294850" y="1680159"/>
                </a:cubicBezTo>
                <a:cubicBezTo>
                  <a:pt x="3294850" y="2608085"/>
                  <a:pt x="2557273" y="3360318"/>
                  <a:pt x="1647425" y="3360318"/>
                </a:cubicBezTo>
                <a:cubicBezTo>
                  <a:pt x="1476829" y="3360318"/>
                  <a:pt x="1312289" y="3333873"/>
                  <a:pt x="1157531" y="3284782"/>
                </a:cubicBezTo>
                <a:lnTo>
                  <a:pt x="1121439" y="3271309"/>
                </a:lnTo>
                <a:lnTo>
                  <a:pt x="1123633" y="3268653"/>
                </a:lnTo>
                <a:cubicBezTo>
                  <a:pt x="1225929" y="3117394"/>
                  <a:pt x="1285660" y="2935047"/>
                  <a:pt x="1285660" y="2738764"/>
                </a:cubicBezTo>
                <a:cubicBezTo>
                  <a:pt x="1285660" y="2215343"/>
                  <a:pt x="860902" y="1791026"/>
                  <a:pt x="336937" y="1791026"/>
                </a:cubicBezTo>
                <a:cubicBezTo>
                  <a:pt x="238694" y="1791026"/>
                  <a:pt x="143938" y="1805944"/>
                  <a:pt x="54816" y="1833635"/>
                </a:cubicBezTo>
                <a:lnTo>
                  <a:pt x="8438" y="1850592"/>
                </a:lnTo>
                <a:lnTo>
                  <a:pt x="0" y="1680159"/>
                </a:lnTo>
                <a:cubicBezTo>
                  <a:pt x="0" y="752233"/>
                  <a:pt x="737577" y="0"/>
                  <a:pt x="16474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B1B5BA-3EE2-ED8A-DA67-E8E259990A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9084" y="4283752"/>
            <a:ext cx="1916916" cy="191691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34911-A5D7-8BE2-2352-7421B9E94B8F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4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38" y="2867097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1" y="1468981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92760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7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8" y="16006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B89DF-EAC8-9D04-A4FE-29DE4D44D1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DCE3E3-9DDD-720F-B114-D73CEB41A5F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34592" y="544512"/>
            <a:ext cx="1422400" cy="36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DB45C7-CE4D-C529-B1D9-402A7799F83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29719" y="550086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0" r:id="rId3"/>
    <p:sldLayoutId id="2147483657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10DC62-9087-53A2-4EC3-34DD82C68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213" y="833831"/>
            <a:ext cx="7295501" cy="131398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Site Clarification Meeting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Matimba Power Station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362258C-2D39-7ABC-F7C1-747D8BE50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5646" y="3137197"/>
            <a:ext cx="7295501" cy="36512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Supplier Quality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B23FAB-B3C8-7188-5753-59778701944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D952B4-E6B0-F39F-12B9-5618643FCBC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D35D63-989A-9CD4-1743-27738B360C7F}"/>
              </a:ext>
            </a:extLst>
          </p:cNvPr>
          <p:cNvSpPr/>
          <p:nvPr/>
        </p:nvSpPr>
        <p:spPr>
          <a:xfrm>
            <a:off x="1000524" y="2596368"/>
            <a:ext cx="3294849" cy="3168124"/>
          </a:xfrm>
          <a:prstGeom prst="ellipse">
            <a:avLst/>
          </a:prstGeom>
          <a:blipFill>
            <a:blip r:embed="rId2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Oval 102">
            <a:extLst>
              <a:ext uri="{FF2B5EF4-FFF2-40B4-BE49-F238E27FC236}">
                <a16:creationId xmlns:a16="http://schemas.microsoft.com/office/drawing/2014/main" id="{3ECF6A1D-B465-4E0F-DE12-B04718D3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5" y="4283752"/>
            <a:ext cx="2039545" cy="206996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66156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EACA-49DC-A4A2-0263-D1A31C7B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AD46-E3A1-849E-4B08-B29157FB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Eskom’s position is to partner with suppliers who fully demonstrate commitment to the </a:t>
            </a:r>
          </a:p>
          <a:p>
            <a:r>
              <a:rPr lang="en-US" sz="1600" dirty="0"/>
              <a:t>Development</a:t>
            </a:r>
          </a:p>
          <a:p>
            <a:r>
              <a:rPr lang="en-US" sz="1600" dirty="0"/>
              <a:t>Implementation</a:t>
            </a:r>
          </a:p>
          <a:p>
            <a:r>
              <a:rPr lang="en-US" sz="1600" dirty="0"/>
              <a:t>Maintenance </a:t>
            </a:r>
          </a:p>
          <a:p>
            <a:r>
              <a:rPr lang="en-US" sz="1600" dirty="0"/>
              <a:t>Improvement </a:t>
            </a:r>
          </a:p>
          <a:p>
            <a:pPr marL="0" indent="0">
              <a:buNone/>
            </a:pPr>
            <a:r>
              <a:rPr lang="en-US" sz="1600" dirty="0"/>
              <a:t>of a quality management system (QMS) that conforms to the requirements of ISO 9001 standard.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The priority is to encourage suppliers to continually improve their QMS and enhance service delivery by implementing and conforming to the standard.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37937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AD1E-9DE4-2A87-D6A6-CF280257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B54DFC-A8CB-E74A-8BA1-47312EEEC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139237"/>
              </p:ext>
            </p:extLst>
          </p:nvPr>
        </p:nvGraphicFramePr>
        <p:xfrm>
          <a:off x="0" y="1"/>
          <a:ext cx="12192000" cy="707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531">
                  <a:extLst>
                    <a:ext uri="{9D8B030D-6E8A-4147-A177-3AD203B41FA5}">
                      <a16:colId xmlns:a16="http://schemas.microsoft.com/office/drawing/2014/main" val="2998663790"/>
                    </a:ext>
                  </a:extLst>
                </a:gridCol>
                <a:gridCol w="1954515">
                  <a:extLst>
                    <a:ext uri="{9D8B030D-6E8A-4147-A177-3AD203B41FA5}">
                      <a16:colId xmlns:a16="http://schemas.microsoft.com/office/drawing/2014/main" val="1367814052"/>
                    </a:ext>
                  </a:extLst>
                </a:gridCol>
                <a:gridCol w="3759998">
                  <a:extLst>
                    <a:ext uri="{9D8B030D-6E8A-4147-A177-3AD203B41FA5}">
                      <a16:colId xmlns:a16="http://schemas.microsoft.com/office/drawing/2014/main" val="2172703225"/>
                    </a:ext>
                  </a:extLst>
                </a:gridCol>
                <a:gridCol w="2095331">
                  <a:extLst>
                    <a:ext uri="{9D8B030D-6E8A-4147-A177-3AD203B41FA5}">
                      <a16:colId xmlns:a16="http://schemas.microsoft.com/office/drawing/2014/main" val="2765004561"/>
                    </a:ext>
                  </a:extLst>
                </a:gridCol>
                <a:gridCol w="2767625">
                  <a:extLst>
                    <a:ext uri="{9D8B030D-6E8A-4147-A177-3AD203B41FA5}">
                      <a16:colId xmlns:a16="http://schemas.microsoft.com/office/drawing/2014/main" val="2300941941"/>
                    </a:ext>
                  </a:extLst>
                </a:gridCol>
              </a:tblGrid>
              <a:tr h="335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Quality Requirements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Category Selection Criteria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Definition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Supplier Requirement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Examples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extLst>
                  <a:ext uri="{0D108BD9-81ED-4DB2-BD59-A6C34878D82A}">
                    <a16:rowId xmlns:a16="http://schemas.microsoft.com/office/drawing/2014/main" val="4084556193"/>
                  </a:ext>
                </a:extLst>
              </a:tr>
              <a:tr h="1606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Category 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High value – above 50M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High risk – level 1 plant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 dirty="0">
                          <a:effectLst/>
                        </a:rPr>
                        <a:t>Level 1 plant items for core business, for manufacturers only; check SD&amp;L requirements</a:t>
                      </a:r>
                    </a:p>
                    <a:p>
                      <a:pPr algn="l"/>
                      <a:r>
                        <a:rPr lang="en-ZA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Core business – Risk to production of electricity, safety of people and environment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 Check SD&amp; L requirements – consult SD&amp;L on target groups. </a:t>
                      </a:r>
                      <a:r>
                        <a:rPr lang="en-ZA" sz="1200" dirty="0" err="1">
                          <a:effectLst/>
                        </a:rPr>
                        <a:t>e.g</a:t>
                      </a:r>
                      <a:r>
                        <a:rPr lang="en-ZA" sz="1200" dirty="0">
                          <a:effectLst/>
                        </a:rPr>
                        <a:t>: targeting black women, youth (CFT discussion)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 dirty="0">
                          <a:effectLst/>
                        </a:rPr>
                        <a:t>ISO 9001 QMS Certification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Manufacturing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Manufacturing, supply and delivery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Manufacturing, supply, delivery and installation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Contract value above 50M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extLst>
                  <a:ext uri="{0D108BD9-81ED-4DB2-BD59-A6C34878D82A}">
                    <a16:rowId xmlns:a16="http://schemas.microsoft.com/office/drawing/2014/main" val="3268078951"/>
                  </a:ext>
                </a:extLst>
              </a:tr>
              <a:tr h="1479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Category 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>
                          <a:effectLst/>
                        </a:rPr>
                        <a:t>High Value – above 50M </a:t>
                      </a:r>
                    </a:p>
                    <a:p>
                      <a:pPr algn="l"/>
                      <a:r>
                        <a:rPr lang="en-ZA" sz="1200">
                          <a:effectLst/>
                        </a:rPr>
                        <a:t>Low Risk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>
                          <a:effectLst/>
                        </a:rPr>
                        <a:t>Still Level 1 but with socio-economic targets</a:t>
                      </a:r>
                    </a:p>
                    <a:p>
                      <a:pPr algn="l"/>
                      <a:r>
                        <a:rPr lang="en-ZA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Manufacturing on smaller scale. Still level 1 but with socio-economic targets (SD&amp;L requirements)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>
                          <a:effectLst/>
                        </a:rPr>
                        <a:t>ISO 9001 QMS Certification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Developed and implemented QMS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Manufacturing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Manufacturing and delivery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Manufacturing, delivery and installation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extLst>
                  <a:ext uri="{0D108BD9-81ED-4DB2-BD59-A6C34878D82A}">
                    <a16:rowId xmlns:a16="http://schemas.microsoft.com/office/drawing/2014/main" val="3011922379"/>
                  </a:ext>
                </a:extLst>
              </a:tr>
              <a:tr h="1409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Category 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>
                          <a:effectLst/>
                        </a:rPr>
                        <a:t>Low Value – (R30K –50M) </a:t>
                      </a:r>
                    </a:p>
                    <a:p>
                      <a:pPr algn="l"/>
                      <a:r>
                        <a:rPr lang="en-ZA" sz="1200">
                          <a:effectLst/>
                        </a:rPr>
                        <a:t>High Risk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>
                          <a:effectLst/>
                        </a:rPr>
                        <a:t>Construction Services (Maintenance; Installation; Asset Creation)</a:t>
                      </a:r>
                    </a:p>
                    <a:p>
                      <a:pPr algn="l"/>
                      <a:r>
                        <a:rPr lang="en-ZA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Developed QMS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Inspect and repair (refurbishment)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Inspect, repair (refurbishment) and install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Maintenance contracts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Outage contracts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Projects</a:t>
                      </a:r>
                    </a:p>
                  </a:txBody>
                  <a:tcPr marL="44115" marR="44115" marT="0" marB="0"/>
                </a:tc>
                <a:extLst>
                  <a:ext uri="{0D108BD9-81ED-4DB2-BD59-A6C34878D82A}">
                    <a16:rowId xmlns:a16="http://schemas.microsoft.com/office/drawing/2014/main" val="1144672334"/>
                  </a:ext>
                </a:extLst>
              </a:tr>
              <a:tr h="202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Category 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>
                          <a:effectLst/>
                        </a:rPr>
                        <a:t>Low Value – (R30K – 50M) Low Risk</a:t>
                      </a:r>
                    </a:p>
                    <a:p>
                      <a:pPr algn="l"/>
                      <a:r>
                        <a:rPr lang="en-ZA" sz="1200">
                          <a:effectLst/>
                        </a:rPr>
                        <a:t> 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Services with minimum risk and low value but have an impact on core business.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Quality Method Statement and Few QM Documents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Supply and delivery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Supply of services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Supply of non-critical spares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(once off, long term contract)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Supply of critical spares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(once off, long term contract)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5" marR="44115" marT="0" marB="0"/>
                </a:tc>
                <a:extLst>
                  <a:ext uri="{0D108BD9-81ED-4DB2-BD59-A6C34878D82A}">
                    <a16:rowId xmlns:a16="http://schemas.microsoft.com/office/drawing/2014/main" val="205400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8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061D-5425-F333-CD0A-CF5BBD29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Requirements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661E4-82A8-8500-3BBE-E52F93AB4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Category 1</a:t>
            </a:r>
          </a:p>
          <a:p>
            <a:r>
              <a:rPr lang="en-US" sz="1800" dirty="0"/>
              <a:t>Category 2</a:t>
            </a:r>
          </a:p>
          <a:p>
            <a:r>
              <a:rPr lang="en-US" sz="1800" dirty="0"/>
              <a:t>Category 3</a:t>
            </a:r>
          </a:p>
          <a:p>
            <a:r>
              <a:rPr lang="en-US" sz="1800" dirty="0"/>
              <a:t>Category 4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349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picture containing sky, outdoor, nature, column&#10;&#10;Description automatically generated">
            <a:extLst>
              <a:ext uri="{FF2B5EF4-FFF2-40B4-BE49-F238E27FC236}">
                <a16:creationId xmlns:a16="http://schemas.microsoft.com/office/drawing/2014/main" id="{FC942AC9-2457-847C-AC67-E58A0DF1C3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8761"/>
          <a:stretch>
            <a:fillRect/>
          </a:stretch>
        </p:blipFill>
        <p:spPr/>
      </p:pic>
      <p:pic>
        <p:nvPicPr>
          <p:cNvPr id="20" name="Picture Placeholder 19" descr="A picture containing outdoor, sky, sunset, city&#10;&#10;Description automatically generated">
            <a:extLst>
              <a:ext uri="{FF2B5EF4-FFF2-40B4-BE49-F238E27FC236}">
                <a16:creationId xmlns:a16="http://schemas.microsoft.com/office/drawing/2014/main" id="{373C7C62-2DB1-EBE0-494D-AC507E5FFB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0288"/>
          <a:stretch>
            <a:fillRect/>
          </a:stretch>
        </p:blipFill>
        <p:spPr/>
      </p:pic>
      <p:pic>
        <p:nvPicPr>
          <p:cNvPr id="29" name="Picture Placeholder 28" descr="A picture containing sky, outdoor, city, shore&#10;&#10;Description automatically generated">
            <a:extLst>
              <a:ext uri="{FF2B5EF4-FFF2-40B4-BE49-F238E27FC236}">
                <a16:creationId xmlns:a16="http://schemas.microsoft.com/office/drawing/2014/main" id="{EA57AB80-7A98-921D-116F-52D161509C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0288"/>
          <a:stretch>
            <a:fillRect/>
          </a:stretch>
        </p:blipFill>
        <p:spPr/>
      </p:pic>
      <p:sp>
        <p:nvSpPr>
          <p:cNvPr id="5" name="Oval 102">
            <a:extLst>
              <a:ext uri="{FF2B5EF4-FFF2-40B4-BE49-F238E27FC236}">
                <a16:creationId xmlns:a16="http://schemas.microsoft.com/office/drawing/2014/main" id="{B29AF456-BC1C-0846-13B0-1240F6DF6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227" y="1359035"/>
            <a:ext cx="2039545" cy="206996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84470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llery_x0020_Keywords xmlns="b066638b-8533-4687-a48b-8877f492106b" xsi:nil="true"/>
    <ImageCreateDate xmlns="9AA987DC-C9A7-4495-B0EB-A7EB0F9343F3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0A6D8BFE48B5B4C98C9B506E18E4C4F" ma:contentTypeVersion="2" ma:contentTypeDescription="Upload an image." ma:contentTypeScope="" ma:versionID="faf5921d99471c51c746d233a2595df0">
  <xsd:schema xmlns:xsd="http://www.w3.org/2001/XMLSchema" xmlns:xs="http://www.w3.org/2001/XMLSchema" xmlns:p="http://schemas.microsoft.com/office/2006/metadata/properties" xmlns:ns1="http://schemas.microsoft.com/sharepoint/v3" xmlns:ns2="9AA987DC-C9A7-4495-B0EB-A7EB0F9343F3" xmlns:ns3="http://schemas.microsoft.com/sharepoint/v3/fields" xmlns:ns4="b066638b-8533-4687-a48b-8877f492106b" targetNamespace="http://schemas.microsoft.com/office/2006/metadata/properties" ma:root="true" ma:fieldsID="83d4262b44be4079de954f019704b229" ns1:_="" ns2:_="" ns3:_="" ns4:_="">
    <xsd:import namespace="http://schemas.microsoft.com/sharepoint/v3"/>
    <xsd:import namespace="9AA987DC-C9A7-4495-B0EB-A7EB0F9343F3"/>
    <xsd:import namespace="http://schemas.microsoft.com/sharepoint/v3/fields"/>
    <xsd:import namespace="b066638b-8533-4687-a48b-8877f492106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Gallery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987DC-C9A7-4495-B0EB-A7EB0F9343F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6638b-8533-4687-a48b-8877f492106b" elementFormDefault="qualified">
    <xsd:import namespace="http://schemas.microsoft.com/office/2006/documentManagement/types"/>
    <xsd:import namespace="http://schemas.microsoft.com/office/infopath/2007/PartnerControls"/>
    <xsd:element name="Gallery_x0020_Keywords" ma:index="29" nillable="true" ma:displayName="Gallery Keywords" ma:internalName="Gallery_x0020_Keyword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031EA-53D5-474F-8205-0E1513F096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0325F2-1199-4A7E-B87D-734C0A3EB286}">
  <ds:schemaRefs>
    <ds:schemaRef ds:uri="http://purl.org/dc/elements/1.1/"/>
    <ds:schemaRef ds:uri="http://schemas.microsoft.com/office/2006/documentManagement/types"/>
    <ds:schemaRef ds:uri="b066638b-8533-4687-a48b-8877f492106b"/>
    <ds:schemaRef ds:uri="http://purl.org/dc/terms/"/>
    <ds:schemaRef ds:uri="http://schemas.microsoft.com/sharepoint/v3"/>
    <ds:schemaRef ds:uri="http://www.w3.org/XML/1998/namespace"/>
    <ds:schemaRef ds:uri="9AA987DC-C9A7-4495-B0EB-A7EB0F9343F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C14A18-89E5-4E51-A111-2EDA3AAE8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A987DC-C9A7-4495-B0EB-A7EB0F9343F3"/>
    <ds:schemaRef ds:uri="http://schemas.microsoft.com/sharepoint/v3/fields"/>
    <ds:schemaRef ds:uri="b066638b-8533-4687-a48b-8877f4921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</TotalTime>
  <Words>354</Words>
  <Application>Microsoft Office PowerPoint</Application>
  <PresentationFormat>Widescreen</PresentationFormat>
  <Paragraphs>76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Office Theme</vt:lpstr>
      <vt:lpstr>Content Slide Master</vt:lpstr>
      <vt:lpstr>think-cell Slide</vt:lpstr>
      <vt:lpstr>Site Clarification Meeting  Matimba Power Station</vt:lpstr>
      <vt:lpstr>Objective</vt:lpstr>
      <vt:lpstr>PowerPoint Presentation</vt:lpstr>
      <vt:lpstr>Quality Requirements</vt:lpstr>
      <vt:lpstr>PowerPoint Presentation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Ludwig Louw</cp:lastModifiedBy>
  <cp:revision>74</cp:revision>
  <dcterms:created xsi:type="dcterms:W3CDTF">2020-01-06T09:48:40Z</dcterms:created>
  <dcterms:modified xsi:type="dcterms:W3CDTF">2023-08-08T07:47:19Z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0x0101009148F5A04DDD49CBA7127AADA5FB792B00AADE34325A8B49CDA8BB4DB53328F21400B0A6D8BFE48B5B4C98C9B506E18E4C4F</vt:lpwstr>
  </property>
</Properties>
</file>