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59" r:id="rId5"/>
    <p:sldId id="377" r:id="rId6"/>
    <p:sldId id="380" r:id="rId7"/>
    <p:sldId id="438" r:id="rId8"/>
    <p:sldId id="443" r:id="rId9"/>
    <p:sldId id="442" r:id="rId10"/>
    <p:sldId id="440" r:id="rId11"/>
    <p:sldId id="441" r:id="rId12"/>
    <p:sldId id="445" r:id="rId13"/>
    <p:sldId id="444" r:id="rId14"/>
    <p:sldId id="43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 userDrawn="1">
          <p15:clr>
            <a:srgbClr val="A4A3A4"/>
          </p15:clr>
        </p15:guide>
        <p15:guide id="2" pos="7537" userDrawn="1">
          <p15:clr>
            <a:srgbClr val="A4A3A4"/>
          </p15:clr>
        </p15:guide>
        <p15:guide id="3" orient="horz" pos="4210" userDrawn="1">
          <p15:clr>
            <a:srgbClr val="A4A3A4"/>
          </p15:clr>
        </p15:guide>
        <p15:guide id="4" pos="121" userDrawn="1">
          <p15:clr>
            <a:srgbClr val="A4A3A4"/>
          </p15:clr>
        </p15:guide>
        <p15:guide id="5" pos="219" userDrawn="1">
          <p15:clr>
            <a:srgbClr val="A4A3A4"/>
          </p15:clr>
        </p15:guide>
        <p15:guide id="6" orient="horz" pos="2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5870"/>
    <a:srgbClr val="B8CE33"/>
    <a:srgbClr val="0097C5"/>
    <a:srgbClr val="F8991D"/>
    <a:srgbClr val="C61B70"/>
    <a:srgbClr val="ECEAE9"/>
    <a:srgbClr val="B33645"/>
    <a:srgbClr val="978831"/>
    <a:srgbClr val="616262"/>
    <a:srgbClr val="543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2ADFCB-85E1-4E0F-BFED-E1256A47225F}" v="6" dt="2026-06-10T12:58:25.7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5" autoAdjust="0"/>
    <p:restoredTop sz="94660"/>
  </p:normalViewPr>
  <p:slideViewPr>
    <p:cSldViewPr snapToGrid="0">
      <p:cViewPr varScale="1">
        <p:scale>
          <a:sx n="78" d="100"/>
          <a:sy n="78" d="100"/>
        </p:scale>
        <p:origin x="725" y="62"/>
      </p:cViewPr>
      <p:guideLst>
        <p:guide orient="horz" pos="119"/>
        <p:guide pos="7537"/>
        <p:guide orient="horz" pos="4210"/>
        <p:guide pos="121"/>
        <p:guide pos="219"/>
        <p:guide orient="horz" pos="232"/>
      </p:guideLst>
    </p:cSldViewPr>
  </p:slideViewPr>
  <p:notesTextViewPr>
    <p:cViewPr>
      <p:scale>
        <a:sx n="1" d="1"/>
        <a:sy n="1" d="1"/>
      </p:scale>
      <p:origin x="0" y="0"/>
    </p:cViewPr>
  </p:notesTextViewPr>
  <p:notesViewPr>
    <p:cSldViewPr snapToGrid="0">
      <p:cViewPr varScale="1">
        <p:scale>
          <a:sx n="62" d="100"/>
          <a:sy n="62" d="100"/>
        </p:scale>
        <p:origin x="2371"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E213D73-9C45-95D8-86A1-F92B4D5784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a:extLst>
              <a:ext uri="{FF2B5EF4-FFF2-40B4-BE49-F238E27FC236}">
                <a16:creationId xmlns:a16="http://schemas.microsoft.com/office/drawing/2014/main" id="{4A2CBB6A-EE4C-15E8-C62B-B799BCC5A5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968029-31C3-42DB-BFC2-7BE77D05CD15}" type="datetimeFigureOut">
              <a:rPr lang="en-ZA" smtClean="0"/>
              <a:t>2026/06/18</a:t>
            </a:fld>
            <a:endParaRPr lang="en-ZA"/>
          </a:p>
        </p:txBody>
      </p:sp>
      <p:sp>
        <p:nvSpPr>
          <p:cNvPr id="4" name="Footer Placeholder 3">
            <a:extLst>
              <a:ext uri="{FF2B5EF4-FFF2-40B4-BE49-F238E27FC236}">
                <a16:creationId xmlns:a16="http://schemas.microsoft.com/office/drawing/2014/main" id="{28EDEB40-AD48-7ADA-A83A-10EB295D671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a:extLst>
              <a:ext uri="{FF2B5EF4-FFF2-40B4-BE49-F238E27FC236}">
                <a16:creationId xmlns:a16="http://schemas.microsoft.com/office/drawing/2014/main" id="{65DCA4B0-F70B-894B-6B93-6665F4EAF2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A6BD10-56D6-4D65-9C01-8297EC26F7CF}" type="slidenum">
              <a:rPr lang="en-ZA" smtClean="0"/>
              <a:t>‹#›</a:t>
            </a:fld>
            <a:endParaRPr lang="en-ZA"/>
          </a:p>
        </p:txBody>
      </p:sp>
    </p:spTree>
    <p:extLst>
      <p:ext uri="{BB962C8B-B14F-4D97-AF65-F5344CB8AC3E}">
        <p14:creationId xmlns:p14="http://schemas.microsoft.com/office/powerpoint/2010/main" val="3569582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7-10T10:13:19.542"/>
    </inkml:context>
    <inkml:brush xml:id="br0">
      <inkml:brushProperty name="width" value="0.035" units="cm"/>
      <inkml:brushProperty name="height" value="0.035" units="cm"/>
    </inkml:brush>
  </inkml:definitions>
  <inkml:trace contextRef="#ctx0" brushRef="#br0">18 0 3304 0 0,'0'0'8865'0'0,"-18"5"-10474"0"0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6-01-21T13:38:14.199"/>
    </inkml:context>
    <inkml:brush xml:id="br0">
      <inkml:brushProperty name="width" value="0.035" units="cm"/>
      <inkml:brushProperty name="height" value="0.035" units="cm"/>
    </inkml:brush>
  </inkml:definitions>
  <inkml:trace contextRef="#ctx0" brushRef="#br0">33 0 1476 0 0,'0'0'9993'0'0,"-33"7"-12622"0"0,33 0 1033 0 0,0-1-460 0 0,0 1-524 0 0,0-1-27 0 0,33-39 2606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0BC82F-E2D1-49D4-9734-48F54A517CBA}" type="datetimeFigureOut">
              <a:rPr lang="en-ZA" smtClean="0"/>
              <a:t>2026/06/18</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E4AFB8-8987-40F1-9E92-51EBF19E4A73}" type="slidenum">
              <a:rPr lang="en-ZA" smtClean="0"/>
              <a:t>‹#›</a:t>
            </a:fld>
            <a:endParaRPr lang="en-ZA"/>
          </a:p>
        </p:txBody>
      </p:sp>
    </p:spTree>
    <p:extLst>
      <p:ext uri="{BB962C8B-B14F-4D97-AF65-F5344CB8AC3E}">
        <p14:creationId xmlns:p14="http://schemas.microsoft.com/office/powerpoint/2010/main" val="422441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2B42E-459B-2575-54C1-EBB951766E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9F66C-C110-618D-79CC-358A451878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8A219A-A026-2133-58D9-3364AB9486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44BB713-9C3A-9B48-78A9-8A878BD1E162}"/>
              </a:ext>
            </a:extLst>
          </p:cNvPr>
          <p:cNvSpPr>
            <a:spLocks noGrp="1"/>
          </p:cNvSpPr>
          <p:nvPr>
            <p:ph type="sldNum" sz="quarter" idx="5"/>
          </p:nvPr>
        </p:nvSpPr>
        <p:spPr/>
        <p:txBody>
          <a:bodyPr/>
          <a:lstStyle/>
          <a:p>
            <a:fld id="{168375C1-7C5C-42A2-80F2-05631BB3764E}" type="slidenum">
              <a:rPr lang="en-US" noProof="0" smtClean="0"/>
              <a:t>3</a:t>
            </a:fld>
            <a:endParaRPr lang="en-US" noProof="0" dirty="0"/>
          </a:p>
        </p:txBody>
      </p:sp>
    </p:spTree>
    <p:extLst>
      <p:ext uri="{BB962C8B-B14F-4D97-AF65-F5344CB8AC3E}">
        <p14:creationId xmlns:p14="http://schemas.microsoft.com/office/powerpoint/2010/main" val="435662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14F90-8F64-D68A-AC4F-12B92DD911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A941CA-9B43-8467-2561-CCF8A62471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427C5D-EF67-D49D-042D-26B37D6641F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C34A7F-A240-23C6-CEF4-947EF1DE8C82}"/>
              </a:ext>
            </a:extLst>
          </p:cNvPr>
          <p:cNvSpPr>
            <a:spLocks noGrp="1"/>
          </p:cNvSpPr>
          <p:nvPr>
            <p:ph type="sldNum" sz="quarter" idx="5"/>
          </p:nvPr>
        </p:nvSpPr>
        <p:spPr/>
        <p:txBody>
          <a:bodyPr/>
          <a:lstStyle/>
          <a:p>
            <a:fld id="{168375C1-7C5C-42A2-80F2-05631BB3764E}" type="slidenum">
              <a:rPr lang="en-US" noProof="0" smtClean="0"/>
              <a:t>4</a:t>
            </a:fld>
            <a:endParaRPr lang="en-US" noProof="0" dirty="0"/>
          </a:p>
        </p:txBody>
      </p:sp>
    </p:spTree>
    <p:extLst>
      <p:ext uri="{BB962C8B-B14F-4D97-AF65-F5344CB8AC3E}">
        <p14:creationId xmlns:p14="http://schemas.microsoft.com/office/powerpoint/2010/main" val="3961780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4BFFB-1CA7-AA7F-040A-FD9FDF16F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3C8697-1F4E-D61E-F472-DEDDFBBD7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54325C-819D-9784-4A2B-8AD037913E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8A8AEAD-4217-8981-BEEA-861A54D6B0E9}"/>
              </a:ext>
            </a:extLst>
          </p:cNvPr>
          <p:cNvSpPr>
            <a:spLocks noGrp="1"/>
          </p:cNvSpPr>
          <p:nvPr>
            <p:ph type="sldNum" sz="quarter" idx="5"/>
          </p:nvPr>
        </p:nvSpPr>
        <p:spPr/>
        <p:txBody>
          <a:bodyPr/>
          <a:lstStyle/>
          <a:p>
            <a:fld id="{168375C1-7C5C-42A2-80F2-05631BB3764E}" type="slidenum">
              <a:rPr lang="en-US" noProof="0" smtClean="0"/>
              <a:t>5</a:t>
            </a:fld>
            <a:endParaRPr lang="en-US" noProof="0" dirty="0"/>
          </a:p>
        </p:txBody>
      </p:sp>
    </p:spTree>
    <p:extLst>
      <p:ext uri="{BB962C8B-B14F-4D97-AF65-F5344CB8AC3E}">
        <p14:creationId xmlns:p14="http://schemas.microsoft.com/office/powerpoint/2010/main" val="766568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642EA-8328-FE11-4EEF-097C85459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EA01CE-4FA1-47EF-09B0-3DFB4346BE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48465-A693-BF11-E57B-35050B6F668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049D85-19E9-AB25-8437-95A1304AD57B}"/>
              </a:ext>
            </a:extLst>
          </p:cNvPr>
          <p:cNvSpPr>
            <a:spLocks noGrp="1"/>
          </p:cNvSpPr>
          <p:nvPr>
            <p:ph type="sldNum" sz="quarter" idx="5"/>
          </p:nvPr>
        </p:nvSpPr>
        <p:spPr/>
        <p:txBody>
          <a:bodyPr/>
          <a:lstStyle/>
          <a:p>
            <a:fld id="{168375C1-7C5C-42A2-80F2-05631BB3764E}" type="slidenum">
              <a:rPr lang="en-US" noProof="0" smtClean="0"/>
              <a:t>6</a:t>
            </a:fld>
            <a:endParaRPr lang="en-US" noProof="0" dirty="0"/>
          </a:p>
        </p:txBody>
      </p:sp>
    </p:spTree>
    <p:extLst>
      <p:ext uri="{BB962C8B-B14F-4D97-AF65-F5344CB8AC3E}">
        <p14:creationId xmlns:p14="http://schemas.microsoft.com/office/powerpoint/2010/main" val="4135015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3EF83-A6BA-EA91-02EC-68B922531F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403F58-7C6A-F366-2F1E-FCC7CBDF02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F7551-CBCB-4409-9971-AF9B22786E9E}"/>
              </a:ext>
            </a:extLst>
          </p:cNvPr>
          <p:cNvSpPr>
            <a:spLocks noGrp="1"/>
          </p:cNvSpPr>
          <p:nvPr>
            <p:ph type="body" idx="1"/>
          </p:nvPr>
        </p:nvSpPr>
        <p:spPr/>
        <p:txBody>
          <a:bodyPr/>
          <a:lstStyle/>
          <a:p>
            <a:r>
              <a:rPr lang="en-US" dirty="0"/>
              <a:t>Only tenderers who meet these criteria will be requested to submit samples for testing. </a:t>
            </a:r>
          </a:p>
          <a:p>
            <a:r>
              <a:rPr lang="en-US" dirty="0"/>
              <a:t>Tenders whose samples comply with the stated Tender Specification requirements will be declared responsive.</a:t>
            </a:r>
          </a:p>
        </p:txBody>
      </p:sp>
      <p:sp>
        <p:nvSpPr>
          <p:cNvPr id="4" name="Slide Number Placeholder 3">
            <a:extLst>
              <a:ext uri="{FF2B5EF4-FFF2-40B4-BE49-F238E27FC236}">
                <a16:creationId xmlns:a16="http://schemas.microsoft.com/office/drawing/2014/main" id="{3D979114-D98B-62AA-B316-ED8B8E60D594}"/>
              </a:ext>
            </a:extLst>
          </p:cNvPr>
          <p:cNvSpPr>
            <a:spLocks noGrp="1"/>
          </p:cNvSpPr>
          <p:nvPr>
            <p:ph type="sldNum" sz="quarter" idx="5"/>
          </p:nvPr>
        </p:nvSpPr>
        <p:spPr/>
        <p:txBody>
          <a:bodyPr/>
          <a:lstStyle/>
          <a:p>
            <a:fld id="{168375C1-7C5C-42A2-80F2-05631BB3764E}" type="slidenum">
              <a:rPr lang="en-US" noProof="0" smtClean="0"/>
              <a:t>7</a:t>
            </a:fld>
            <a:endParaRPr lang="en-US" noProof="0" dirty="0"/>
          </a:p>
        </p:txBody>
      </p:sp>
    </p:spTree>
    <p:extLst>
      <p:ext uri="{BB962C8B-B14F-4D97-AF65-F5344CB8AC3E}">
        <p14:creationId xmlns:p14="http://schemas.microsoft.com/office/powerpoint/2010/main" val="728130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E4377-F312-7419-97E2-9BA9D06E6C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4CC587-DF08-9953-55E1-6A185EFFD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677A1-C0C5-E1B4-2B6E-A6B4CC4D4967}"/>
              </a:ext>
            </a:extLst>
          </p:cNvPr>
          <p:cNvSpPr>
            <a:spLocks noGrp="1"/>
          </p:cNvSpPr>
          <p:nvPr>
            <p:ph type="body" idx="1"/>
          </p:nvPr>
        </p:nvSpPr>
        <p:spPr/>
        <p:txBody>
          <a:bodyPr/>
          <a:lstStyle/>
          <a:p>
            <a:r>
              <a:rPr lang="en-US" dirty="0"/>
              <a:t>Pricing for the Optional Extras: Accessories items are optional and not a responsive requirement. It is at the tenderers discretion to submit pricing or not.</a:t>
            </a:r>
          </a:p>
        </p:txBody>
      </p:sp>
      <p:sp>
        <p:nvSpPr>
          <p:cNvPr id="4" name="Slide Number Placeholder 3">
            <a:extLst>
              <a:ext uri="{FF2B5EF4-FFF2-40B4-BE49-F238E27FC236}">
                <a16:creationId xmlns:a16="http://schemas.microsoft.com/office/drawing/2014/main" id="{07EEDA04-0B0A-5468-595C-92F3413F68CA}"/>
              </a:ext>
            </a:extLst>
          </p:cNvPr>
          <p:cNvSpPr>
            <a:spLocks noGrp="1"/>
          </p:cNvSpPr>
          <p:nvPr>
            <p:ph type="sldNum" sz="quarter" idx="5"/>
          </p:nvPr>
        </p:nvSpPr>
        <p:spPr/>
        <p:txBody>
          <a:bodyPr/>
          <a:lstStyle/>
          <a:p>
            <a:fld id="{168375C1-7C5C-42A2-80F2-05631BB3764E}" type="slidenum">
              <a:rPr lang="en-US" noProof="0" smtClean="0"/>
              <a:t>8</a:t>
            </a:fld>
            <a:endParaRPr lang="en-US" noProof="0" dirty="0"/>
          </a:p>
        </p:txBody>
      </p:sp>
    </p:spTree>
    <p:extLst>
      <p:ext uri="{BB962C8B-B14F-4D97-AF65-F5344CB8AC3E}">
        <p14:creationId xmlns:p14="http://schemas.microsoft.com/office/powerpoint/2010/main" val="2152905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7A72-DF63-7E7E-A984-52AE37881E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37BF55-A70B-2A7B-7E3B-36D5A234B7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4118B4-CE2D-CFF8-E75F-33AD68782A9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DDA48E-7352-FDE5-FF3D-ED54E7EAB41C}"/>
              </a:ext>
            </a:extLst>
          </p:cNvPr>
          <p:cNvSpPr>
            <a:spLocks noGrp="1"/>
          </p:cNvSpPr>
          <p:nvPr>
            <p:ph type="sldNum" sz="quarter" idx="5"/>
          </p:nvPr>
        </p:nvSpPr>
        <p:spPr/>
        <p:txBody>
          <a:bodyPr/>
          <a:lstStyle/>
          <a:p>
            <a:fld id="{168375C1-7C5C-42A2-80F2-05631BB3764E}" type="slidenum">
              <a:rPr lang="en-US" noProof="0" smtClean="0"/>
              <a:t>9</a:t>
            </a:fld>
            <a:endParaRPr lang="en-US" noProof="0" dirty="0"/>
          </a:p>
        </p:txBody>
      </p:sp>
    </p:spTree>
    <p:extLst>
      <p:ext uri="{BB962C8B-B14F-4D97-AF65-F5344CB8AC3E}">
        <p14:creationId xmlns:p14="http://schemas.microsoft.com/office/powerpoint/2010/main" val="3297657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A6BC4-7EC4-CF75-379F-E7BC5E0A4A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14FFB4-6855-0418-8AB9-48A367F4C7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DCBCDC-305A-2C8E-3E1E-BD09D001D125}"/>
              </a:ext>
            </a:extLst>
          </p:cNvPr>
          <p:cNvSpPr>
            <a:spLocks noGrp="1"/>
          </p:cNvSpPr>
          <p:nvPr>
            <p:ph type="body" idx="1"/>
          </p:nvPr>
        </p:nvSpPr>
        <p:spPr/>
        <p:txBody>
          <a:bodyPr/>
          <a:lstStyle/>
          <a:p>
            <a:r>
              <a:rPr lang="en-US" dirty="0"/>
              <a:t>Pricing for the Optional Extras: Accessories items are optional and not a responsive requirement. It is at the tenderers discretion to submit pricing or not.</a:t>
            </a:r>
          </a:p>
        </p:txBody>
      </p:sp>
      <p:sp>
        <p:nvSpPr>
          <p:cNvPr id="4" name="Slide Number Placeholder 3">
            <a:extLst>
              <a:ext uri="{FF2B5EF4-FFF2-40B4-BE49-F238E27FC236}">
                <a16:creationId xmlns:a16="http://schemas.microsoft.com/office/drawing/2014/main" id="{9BCA3463-3FCA-B6E2-DE9E-1881136D82F8}"/>
              </a:ext>
            </a:extLst>
          </p:cNvPr>
          <p:cNvSpPr>
            <a:spLocks noGrp="1"/>
          </p:cNvSpPr>
          <p:nvPr>
            <p:ph type="sldNum" sz="quarter" idx="5"/>
          </p:nvPr>
        </p:nvSpPr>
        <p:spPr/>
        <p:txBody>
          <a:bodyPr/>
          <a:lstStyle/>
          <a:p>
            <a:fld id="{168375C1-7C5C-42A2-80F2-05631BB3764E}" type="slidenum">
              <a:rPr lang="en-US" noProof="0" smtClean="0"/>
              <a:t>10</a:t>
            </a:fld>
            <a:endParaRPr lang="en-US" noProof="0" dirty="0"/>
          </a:p>
        </p:txBody>
      </p:sp>
    </p:spTree>
    <p:extLst>
      <p:ext uri="{BB962C8B-B14F-4D97-AF65-F5344CB8AC3E}">
        <p14:creationId xmlns:p14="http://schemas.microsoft.com/office/powerpoint/2010/main" val="1207602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00F8-9F29-B55E-4E4B-CB42E291D1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A238A0-9EA1-2BE6-1640-E02E0FB04C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9EAAA-0B01-582D-C7DC-A65A448E39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537B3F3-C5E0-525A-C99F-71D075833B7D}"/>
              </a:ext>
            </a:extLst>
          </p:cNvPr>
          <p:cNvSpPr>
            <a:spLocks noGrp="1"/>
          </p:cNvSpPr>
          <p:nvPr>
            <p:ph type="sldNum" sz="quarter" idx="5"/>
          </p:nvPr>
        </p:nvSpPr>
        <p:spPr/>
        <p:txBody>
          <a:bodyPr/>
          <a:lstStyle/>
          <a:p>
            <a:fld id="{168375C1-7C5C-42A2-80F2-05631BB3764E}" type="slidenum">
              <a:rPr lang="en-US" noProof="0" smtClean="0"/>
              <a:t>11</a:t>
            </a:fld>
            <a:endParaRPr lang="en-US" noProof="0" dirty="0"/>
          </a:p>
        </p:txBody>
      </p:sp>
    </p:spTree>
    <p:extLst>
      <p:ext uri="{BB962C8B-B14F-4D97-AF65-F5344CB8AC3E}">
        <p14:creationId xmlns:p14="http://schemas.microsoft.com/office/powerpoint/2010/main" val="17940252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Short Titl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822466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Full colour - Light Blue">
    <p:bg>
      <p:bgPr>
        <a:solidFill>
          <a:srgbClr val="0097C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009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1362104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with base bar - Blu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009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0097C5"/>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0097C5"/>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0097C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4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with base bar - Dark blu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02587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025870"/>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rgbClr val="B8CE33"/>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0258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403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 with base bar - Orang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F8991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F8991D"/>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F8991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633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with base bar - Pink">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C61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C61B7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C61B70"/>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C61B70"/>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C61B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55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with base bar - Green">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B8CE33"/>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B8CE33"/>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B8CE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034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bjectives Top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FA72421-8BFF-BFF7-9F7C-D7B43C0DF8E2}"/>
              </a:ext>
            </a:extLst>
          </p:cNvPr>
          <p:cNvSpPr>
            <a:spLocks noGrp="1"/>
          </p:cNvSpPr>
          <p:nvPr>
            <p:ph type="pic" sz="quarter" idx="10"/>
          </p:nvPr>
        </p:nvSpPr>
        <p:spPr>
          <a:xfrm>
            <a:off x="0" y="0"/>
            <a:ext cx="12192000" cy="3783013"/>
          </a:xfrm>
          <a:solidFill>
            <a:srgbClr val="ECEAE9"/>
          </a:solidFill>
        </p:spPr>
        <p:txBody>
          <a:bodyPr/>
          <a:lstStyle/>
          <a:p>
            <a:endParaRPr lang="en-ZA"/>
          </a:p>
        </p:txBody>
      </p:sp>
      <p:sp>
        <p:nvSpPr>
          <p:cNvPr id="3" name="Title 1">
            <a:extLst>
              <a:ext uri="{FF2B5EF4-FFF2-40B4-BE49-F238E27FC236}">
                <a16:creationId xmlns:a16="http://schemas.microsoft.com/office/drawing/2014/main" id="{A1D5FEDE-BD9A-4DC4-C313-EEECF6457F14}"/>
              </a:ext>
            </a:extLst>
          </p:cNvPr>
          <p:cNvSpPr txBox="1">
            <a:spLocks/>
          </p:cNvSpPr>
          <p:nvPr userDrawn="1"/>
        </p:nvSpPr>
        <p:spPr>
          <a:xfrm>
            <a:off x="192905" y="3975467"/>
            <a:ext cx="7891289"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SUB-SECTION HEADLINE </a:t>
            </a:r>
            <a:r>
              <a:rPr lang="en-ZA" sz="2400" dirty="0">
                <a:latin typeface="Century Gothic" panose="020B0502020202020204" pitchFamily="34" charset="0"/>
              </a:rPr>
              <a:t>DESCRIPTION TO GO HERE</a:t>
            </a:r>
            <a:endParaRPr lang="en-ZA" sz="2000" dirty="0">
              <a:solidFill>
                <a:schemeClr val="bg1"/>
              </a:solidFill>
              <a:latin typeface="Century Gothic" panose="020B0502020202020204" pitchFamily="34" charset="0"/>
            </a:endParaRPr>
          </a:p>
        </p:txBody>
      </p:sp>
      <p:grpSp>
        <p:nvGrpSpPr>
          <p:cNvPr id="4" name="Group 3">
            <a:extLst>
              <a:ext uri="{FF2B5EF4-FFF2-40B4-BE49-F238E27FC236}">
                <a16:creationId xmlns:a16="http://schemas.microsoft.com/office/drawing/2014/main" id="{6E56920E-12A0-124D-B2CA-7253AD9E6A4E}"/>
              </a:ext>
            </a:extLst>
          </p:cNvPr>
          <p:cNvGrpSpPr/>
          <p:nvPr userDrawn="1"/>
        </p:nvGrpSpPr>
        <p:grpSpPr>
          <a:xfrm>
            <a:off x="838200" y="4594548"/>
            <a:ext cx="2743201" cy="1761802"/>
            <a:chOff x="556174" y="4594548"/>
            <a:chExt cx="3768089" cy="1761802"/>
          </a:xfrm>
        </p:grpSpPr>
        <p:sp>
          <p:nvSpPr>
            <p:cNvPr id="5" name="Content Placeholder 4">
              <a:extLst>
                <a:ext uri="{FF2B5EF4-FFF2-40B4-BE49-F238E27FC236}">
                  <a16:creationId xmlns:a16="http://schemas.microsoft.com/office/drawing/2014/main" id="{C3628EE5-2FF9-7FAC-FFCA-99F1F59B5984}"/>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6" name="Title 1">
              <a:extLst>
                <a:ext uri="{FF2B5EF4-FFF2-40B4-BE49-F238E27FC236}">
                  <a16:creationId xmlns:a16="http://schemas.microsoft.com/office/drawing/2014/main" id="{70E8E8CB-7252-4FF9-C68F-5522F1480F26}"/>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01</a:t>
              </a:r>
            </a:p>
            <a:p>
              <a:pPr algn="l"/>
              <a:endParaRPr lang="en-ZA" sz="2000" dirty="0">
                <a:solidFill>
                  <a:schemeClr val="bg1"/>
                </a:solidFill>
                <a:latin typeface="Century Gothic" panose="020B0502020202020204" pitchFamily="34" charset="0"/>
              </a:endParaRPr>
            </a:p>
          </p:txBody>
        </p:sp>
      </p:grpSp>
      <p:grpSp>
        <p:nvGrpSpPr>
          <p:cNvPr id="7" name="Group 6">
            <a:extLst>
              <a:ext uri="{FF2B5EF4-FFF2-40B4-BE49-F238E27FC236}">
                <a16:creationId xmlns:a16="http://schemas.microsoft.com/office/drawing/2014/main" id="{0BE90B1B-2D97-4C5E-20AC-2CFFFF621E8A}"/>
              </a:ext>
            </a:extLst>
          </p:cNvPr>
          <p:cNvGrpSpPr/>
          <p:nvPr userDrawn="1"/>
        </p:nvGrpSpPr>
        <p:grpSpPr>
          <a:xfrm>
            <a:off x="4671060" y="4594548"/>
            <a:ext cx="2743201" cy="1761802"/>
            <a:chOff x="556174" y="4594548"/>
            <a:chExt cx="3768089" cy="1761802"/>
          </a:xfrm>
        </p:grpSpPr>
        <p:sp>
          <p:nvSpPr>
            <p:cNvPr id="8" name="Content Placeholder 4">
              <a:extLst>
                <a:ext uri="{FF2B5EF4-FFF2-40B4-BE49-F238E27FC236}">
                  <a16:creationId xmlns:a16="http://schemas.microsoft.com/office/drawing/2014/main" id="{0F4FE1A6-4FA1-A6BD-8A56-E7DC15D6AB7D}"/>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9" name="Title 1">
              <a:extLst>
                <a:ext uri="{FF2B5EF4-FFF2-40B4-BE49-F238E27FC236}">
                  <a16:creationId xmlns:a16="http://schemas.microsoft.com/office/drawing/2014/main" id="{F10DBCF8-446D-EA15-AC91-8E9241EBF39B}"/>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02</a:t>
              </a:r>
            </a:p>
            <a:p>
              <a:pPr algn="l"/>
              <a:endParaRPr lang="en-ZA" sz="2000" dirty="0">
                <a:solidFill>
                  <a:schemeClr val="bg1"/>
                </a:solidFill>
                <a:latin typeface="Century Gothic" panose="020B0502020202020204" pitchFamily="34" charset="0"/>
              </a:endParaRPr>
            </a:p>
          </p:txBody>
        </p:sp>
      </p:grpSp>
      <p:grpSp>
        <p:nvGrpSpPr>
          <p:cNvPr id="10" name="Group 9">
            <a:extLst>
              <a:ext uri="{FF2B5EF4-FFF2-40B4-BE49-F238E27FC236}">
                <a16:creationId xmlns:a16="http://schemas.microsoft.com/office/drawing/2014/main" id="{E2D5A620-9EC8-3A1F-12BE-14EEAD0B4887}"/>
              </a:ext>
            </a:extLst>
          </p:cNvPr>
          <p:cNvGrpSpPr/>
          <p:nvPr userDrawn="1"/>
        </p:nvGrpSpPr>
        <p:grpSpPr>
          <a:xfrm>
            <a:off x="8351520" y="4559946"/>
            <a:ext cx="2743201" cy="1761802"/>
            <a:chOff x="556174" y="4594548"/>
            <a:chExt cx="3768089" cy="1761802"/>
          </a:xfrm>
        </p:grpSpPr>
        <p:sp>
          <p:nvSpPr>
            <p:cNvPr id="11" name="Content Placeholder 4">
              <a:extLst>
                <a:ext uri="{FF2B5EF4-FFF2-40B4-BE49-F238E27FC236}">
                  <a16:creationId xmlns:a16="http://schemas.microsoft.com/office/drawing/2014/main" id="{797770B8-F2C4-3706-E6A0-79BD483B2244}"/>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2" name="Title 1">
              <a:extLst>
                <a:ext uri="{FF2B5EF4-FFF2-40B4-BE49-F238E27FC236}">
                  <a16:creationId xmlns:a16="http://schemas.microsoft.com/office/drawing/2014/main" id="{23BF3A06-24EB-5C67-2478-A0AB42B668C9}"/>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03</a:t>
              </a:r>
            </a:p>
            <a:p>
              <a:pPr algn="l"/>
              <a:endParaRPr lang="en-ZA" sz="200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8312191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F26B6C7A-AE78-0222-6EF9-2A760E0E7A55}"/>
              </a:ext>
            </a:extLst>
          </p:cNvPr>
          <p:cNvSpPr>
            <a:spLocks noGrp="1"/>
          </p:cNvSpPr>
          <p:nvPr>
            <p:ph type="pic" sz="quarter" idx="10"/>
          </p:nvPr>
        </p:nvSpPr>
        <p:spPr>
          <a:xfrm>
            <a:off x="0" y="3074988"/>
            <a:ext cx="12192000" cy="3783012"/>
          </a:xfrm>
          <a:solidFill>
            <a:srgbClr val="ECEAE9"/>
          </a:solidFill>
        </p:spPr>
        <p:txBody>
          <a:bodyPr/>
          <a:lstStyle/>
          <a:p>
            <a:endParaRPr lang="en-ZA"/>
          </a:p>
        </p:txBody>
      </p:sp>
      <p:sp>
        <p:nvSpPr>
          <p:cNvPr id="2" name="Title 1">
            <a:extLst>
              <a:ext uri="{FF2B5EF4-FFF2-40B4-BE49-F238E27FC236}">
                <a16:creationId xmlns:a16="http://schemas.microsoft.com/office/drawing/2014/main" id="{37EA903F-3A89-0F57-0DD7-1832DBD4275E}"/>
              </a:ext>
            </a:extLst>
          </p:cNvPr>
          <p:cNvSpPr txBox="1">
            <a:spLocks/>
          </p:cNvSpPr>
          <p:nvPr userDrawn="1"/>
        </p:nvSpPr>
        <p:spPr>
          <a:xfrm>
            <a:off x="253081" y="400384"/>
            <a:ext cx="7891289"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SUB-SECTION HEADLINE </a:t>
            </a:r>
            <a:r>
              <a:rPr lang="en-ZA" sz="2400" dirty="0">
                <a:latin typeface="Century Gothic" panose="020B0502020202020204" pitchFamily="34" charset="0"/>
              </a:rPr>
              <a:t>DESCRIPTION TO GO HERE</a:t>
            </a:r>
            <a:endParaRPr lang="en-ZA" sz="2000" dirty="0">
              <a:solidFill>
                <a:schemeClr val="bg1"/>
              </a:solidFill>
              <a:latin typeface="Century Gothic" panose="020B0502020202020204" pitchFamily="34" charset="0"/>
            </a:endParaRPr>
          </a:p>
        </p:txBody>
      </p:sp>
      <p:grpSp>
        <p:nvGrpSpPr>
          <p:cNvPr id="13" name="Group 12">
            <a:extLst>
              <a:ext uri="{FF2B5EF4-FFF2-40B4-BE49-F238E27FC236}">
                <a16:creationId xmlns:a16="http://schemas.microsoft.com/office/drawing/2014/main" id="{2BBC0D69-2886-F955-DFC6-0C9FB0CEB37B}"/>
              </a:ext>
            </a:extLst>
          </p:cNvPr>
          <p:cNvGrpSpPr/>
          <p:nvPr userDrawn="1"/>
        </p:nvGrpSpPr>
        <p:grpSpPr>
          <a:xfrm>
            <a:off x="898376" y="1019465"/>
            <a:ext cx="2743201" cy="1761802"/>
            <a:chOff x="556174" y="4594548"/>
            <a:chExt cx="3768089" cy="1761802"/>
          </a:xfrm>
        </p:grpSpPr>
        <p:sp>
          <p:nvSpPr>
            <p:cNvPr id="15" name="Content Placeholder 4">
              <a:extLst>
                <a:ext uri="{FF2B5EF4-FFF2-40B4-BE49-F238E27FC236}">
                  <a16:creationId xmlns:a16="http://schemas.microsoft.com/office/drawing/2014/main" id="{D730C77D-6847-12C4-AA74-29B913319403}"/>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6" name="Title 1">
              <a:extLst>
                <a:ext uri="{FF2B5EF4-FFF2-40B4-BE49-F238E27FC236}">
                  <a16:creationId xmlns:a16="http://schemas.microsoft.com/office/drawing/2014/main" id="{0248B4AA-3042-1C31-E94F-581DCF67D991}"/>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01</a:t>
              </a:r>
            </a:p>
            <a:p>
              <a:pPr algn="l"/>
              <a:endParaRPr lang="en-ZA" sz="2000" dirty="0">
                <a:solidFill>
                  <a:schemeClr val="bg1"/>
                </a:solidFill>
                <a:latin typeface="Century Gothic" panose="020B0502020202020204" pitchFamily="34" charset="0"/>
              </a:endParaRPr>
            </a:p>
          </p:txBody>
        </p:sp>
      </p:grpSp>
      <p:grpSp>
        <p:nvGrpSpPr>
          <p:cNvPr id="17" name="Group 16">
            <a:extLst>
              <a:ext uri="{FF2B5EF4-FFF2-40B4-BE49-F238E27FC236}">
                <a16:creationId xmlns:a16="http://schemas.microsoft.com/office/drawing/2014/main" id="{09EF8080-BD12-5373-C45B-C0AE3CFA43BF}"/>
              </a:ext>
            </a:extLst>
          </p:cNvPr>
          <p:cNvGrpSpPr/>
          <p:nvPr userDrawn="1"/>
        </p:nvGrpSpPr>
        <p:grpSpPr>
          <a:xfrm>
            <a:off x="4731236" y="1019465"/>
            <a:ext cx="2743201" cy="1761802"/>
            <a:chOff x="556174" y="4594548"/>
            <a:chExt cx="3768089" cy="1761802"/>
          </a:xfrm>
        </p:grpSpPr>
        <p:sp>
          <p:nvSpPr>
            <p:cNvPr id="18" name="Content Placeholder 4">
              <a:extLst>
                <a:ext uri="{FF2B5EF4-FFF2-40B4-BE49-F238E27FC236}">
                  <a16:creationId xmlns:a16="http://schemas.microsoft.com/office/drawing/2014/main" id="{645BEA80-FABC-51E7-D7D4-67D9D287F861}"/>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9" name="Title 1">
              <a:extLst>
                <a:ext uri="{FF2B5EF4-FFF2-40B4-BE49-F238E27FC236}">
                  <a16:creationId xmlns:a16="http://schemas.microsoft.com/office/drawing/2014/main" id="{928D0871-3A73-13D3-4B17-F66D4679E08B}"/>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02</a:t>
              </a:r>
            </a:p>
            <a:p>
              <a:pPr algn="l"/>
              <a:endParaRPr lang="en-ZA" sz="2000" dirty="0">
                <a:solidFill>
                  <a:schemeClr val="bg1"/>
                </a:solidFill>
                <a:latin typeface="Century Gothic" panose="020B0502020202020204" pitchFamily="34" charset="0"/>
              </a:endParaRPr>
            </a:p>
          </p:txBody>
        </p:sp>
      </p:grpSp>
      <p:grpSp>
        <p:nvGrpSpPr>
          <p:cNvPr id="20" name="Group 19">
            <a:extLst>
              <a:ext uri="{FF2B5EF4-FFF2-40B4-BE49-F238E27FC236}">
                <a16:creationId xmlns:a16="http://schemas.microsoft.com/office/drawing/2014/main" id="{7B6D61BD-BE26-BF7A-A6C4-CF11FBC92A92}"/>
              </a:ext>
            </a:extLst>
          </p:cNvPr>
          <p:cNvGrpSpPr/>
          <p:nvPr userDrawn="1"/>
        </p:nvGrpSpPr>
        <p:grpSpPr>
          <a:xfrm>
            <a:off x="8411696" y="984863"/>
            <a:ext cx="2743201" cy="1761802"/>
            <a:chOff x="556174" y="4594548"/>
            <a:chExt cx="3768089" cy="1761802"/>
          </a:xfrm>
        </p:grpSpPr>
        <p:sp>
          <p:nvSpPr>
            <p:cNvPr id="21" name="Content Placeholder 4">
              <a:extLst>
                <a:ext uri="{FF2B5EF4-FFF2-40B4-BE49-F238E27FC236}">
                  <a16:creationId xmlns:a16="http://schemas.microsoft.com/office/drawing/2014/main" id="{193F764B-D6D6-B0E2-0894-026CF9822F36}"/>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22" name="Title 1">
              <a:extLst>
                <a:ext uri="{FF2B5EF4-FFF2-40B4-BE49-F238E27FC236}">
                  <a16:creationId xmlns:a16="http://schemas.microsoft.com/office/drawing/2014/main" id="{9DC406E7-CF22-C47C-B436-DE1AFC99B73A}"/>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03</a:t>
              </a:r>
            </a:p>
            <a:p>
              <a:pPr algn="l"/>
              <a:endParaRPr lang="en-ZA" sz="200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2295480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Large imag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0098C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529369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Large image - 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963221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hort Title Blu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0097C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42437877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Large image - Pi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34002457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Large imag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2091736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Large image - Oran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6025"/>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801452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yout with Sidebar image - White">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b="0" i="0" smtClean="0">
                <a:effectLst/>
              </a:defRPr>
            </a:lvl1pPr>
          </a:lstStyle>
          <a:p>
            <a:pPr marL="0" marR="0" lvl="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a:pPr>
            <a:r>
              <a:rPr lang="en-ZA" sz="1400" b="1" dirty="0">
                <a:latin typeface="Century Gothic" panose="020B0502020202020204" pitchFamily="34" charset="0"/>
              </a:rPr>
              <a:t>Lorem Ipsum</a:t>
            </a:r>
            <a:r>
              <a:rPr lang="en-ZA" sz="1400" dirty="0">
                <a:latin typeface="Century Gothic" panose="020B0502020202020204" pitchFamily="34" charset="0"/>
              </a:rPr>
              <a:t> is simply dummy text of the printing and typesetting industry. Lorem Ipsum has been the industry's standard dummy text ever since the 1500s, when an unknown printer took a galley of type and scrambled it to make a type specimen book.</a:t>
            </a:r>
            <a:endParaRPr lang="en-ZA" sz="1100" dirty="0">
              <a:latin typeface="Century Gothic" panose="020B0502020202020204" pitchFamily="34" charset="0"/>
            </a:endParaRPr>
          </a:p>
          <a:p>
            <a:pPr lvl="0"/>
            <a:endParaRPr lang="en-ZA"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spTree>
    <p:extLst>
      <p:ext uri="{BB962C8B-B14F-4D97-AF65-F5344CB8AC3E}">
        <p14:creationId xmlns:p14="http://schemas.microsoft.com/office/powerpoint/2010/main" val="301066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yout with Sidebar image - Blue">
    <p:bg>
      <p:bgPr>
        <a:solidFill>
          <a:srgbClr val="025870"/>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5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22681649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yout with Sidebar image - Pink">
    <p:bg>
      <p:bgPr>
        <a:solidFill>
          <a:srgbClr val="C61B70"/>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5221801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yout with Sidebar image - light Blue">
    <p:bg>
      <p:bgPr>
        <a:solidFill>
          <a:srgbClr val="0097C5"/>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14314075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yout with Sidebar image - Orange">
    <p:bg>
      <p:bgPr>
        <a:solidFill>
          <a:srgbClr val="F8991D"/>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tx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tx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1322952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yout with Sidebar image - Green">
    <p:bg>
      <p:bgPr>
        <a:solidFill>
          <a:srgbClr val="B8CE33"/>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tx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tx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3855437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 Pi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8239345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hort Title Pink">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2097945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 Oran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20925196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22863888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098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7216536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 Grey">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882647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Full colour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a:blip r:embed="rId2" cstate="print">
            <a:alphaModFix amt="10000"/>
            <a:extLst>
              <a:ext uri="{28A0092B-C50C-407E-A947-70E740481C1C}">
                <a14:useLocalDpi xmlns:a14="http://schemas.microsoft.com/office/drawing/2010/main" val="0"/>
              </a:ext>
            </a:extLst>
          </a:blip>
          <a:srcRect/>
          <a:stretch>
            <a:fillRect/>
          </a:stretch>
        </p:blipFill>
        <p:spPr bwMode="auto">
          <a:xfrm>
            <a:off x="9181105" y="3702206"/>
            <a:ext cx="12022352" cy="38530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a:spLocks noGrp="1" noRot="1" noMove="1" noResize="1" noEditPoints="1" noAdjustHandles="1" noChangeArrowheads="1" noChangeShapeType="1"/>
          </p:cNvSpPr>
          <p:nvPr userDrawn="1"/>
        </p:nvSpPr>
        <p:spPr>
          <a:xfrm>
            <a:off x="13590" y="11723"/>
            <a:ext cx="8403579" cy="6858000"/>
          </a:xfrm>
          <a:prstGeom prst="rect">
            <a:avLst/>
          </a:prstGeom>
          <a:gradFill>
            <a:gsLst>
              <a:gs pos="5000">
                <a:schemeClr val="tx2">
                  <a:lumMod val="50000"/>
                  <a:alpha val="14000"/>
                </a:schemeClr>
              </a:gs>
              <a:gs pos="62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2656F657-F571-9695-4939-E598308C8681}"/>
              </a:ext>
            </a:extLst>
          </p:cNvPr>
          <p:cNvGrpSpPr/>
          <p:nvPr userDrawn="1"/>
        </p:nvGrpSpPr>
        <p:grpSpPr>
          <a:xfrm>
            <a:off x="936125" y="3911222"/>
            <a:ext cx="6921678" cy="299546"/>
            <a:chOff x="4430102" y="3466960"/>
            <a:chExt cx="6921678" cy="299546"/>
          </a:xfrm>
        </p:grpSpPr>
        <p:cxnSp>
          <p:nvCxnSpPr>
            <p:cNvPr id="8" name="Straight Connector 7">
              <a:extLst>
                <a:ext uri="{FF2B5EF4-FFF2-40B4-BE49-F238E27FC236}">
                  <a16:creationId xmlns:a16="http://schemas.microsoft.com/office/drawing/2014/main" id="{08623E8E-DF17-E4F9-3C34-DCC47F7F1DAF}"/>
                </a:ext>
              </a:extLst>
            </p:cNvPr>
            <p:cNvCxnSpPr>
              <a:cxnSpLocks/>
            </p:cNvCxnSpPr>
            <p:nvPr/>
          </p:nvCxnSpPr>
          <p:spPr>
            <a:xfrm>
              <a:off x="4430102" y="3766506"/>
              <a:ext cx="6454736" cy="0"/>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4C580B9-3C8F-6172-F197-425C14F22BC1}"/>
                </a:ext>
              </a:extLst>
            </p:cNvPr>
            <p:cNvCxnSpPr/>
            <p:nvPr/>
          </p:nvCxnSpPr>
          <p:spPr>
            <a:xfrm flipV="1">
              <a:off x="10879394" y="3466960"/>
              <a:ext cx="472386" cy="299546"/>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3" name="Text Placeholder 21">
            <a:extLst>
              <a:ext uri="{FF2B5EF4-FFF2-40B4-BE49-F238E27FC236}">
                <a16:creationId xmlns:a16="http://schemas.microsoft.com/office/drawing/2014/main" id="{E99253B5-8032-1085-C2C4-FD683424C53A}"/>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5" name="Text Placeholder 14">
            <a:extLst>
              <a:ext uri="{FF2B5EF4-FFF2-40B4-BE49-F238E27FC236}">
                <a16:creationId xmlns:a16="http://schemas.microsoft.com/office/drawing/2014/main" id="{8DCDA892-B382-ED09-DED3-7E8D49D57A7B}"/>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6" name="Text Placeholder 14">
            <a:extLst>
              <a:ext uri="{FF2B5EF4-FFF2-40B4-BE49-F238E27FC236}">
                <a16:creationId xmlns:a16="http://schemas.microsoft.com/office/drawing/2014/main" id="{727BA045-E582-C3E5-0948-AF477F680471}"/>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2927163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Full colour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5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721" y="0"/>
            <a:ext cx="12191999" cy="6858000"/>
          </a:xfrm>
          <a:prstGeom prst="rect">
            <a:avLst/>
          </a:prstGeom>
          <a:gradFill>
            <a:gsLst>
              <a:gs pos="5000">
                <a:schemeClr val="tx2">
                  <a:lumMod val="50000"/>
                  <a:alpha val="4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7C9176-307E-49C7-54D7-5678240B6507}"/>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AD9E8FB0-A2C0-93A8-31E0-B2BF4A9DDA0D}"/>
                </a:ext>
              </a:extLst>
            </p:cNvPr>
            <p:cNvCxnSpPr>
              <a:cxnSpLocks/>
            </p:cNvCxnSpPr>
            <p:nvPr/>
          </p:nvCxnSpPr>
          <p:spPr>
            <a:xfrm>
              <a:off x="4430102" y="3766506"/>
              <a:ext cx="645473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AF109AB-CF9F-65CC-1406-DA2D2183EC93}"/>
                </a:ext>
              </a:extLst>
            </p:cNvPr>
            <p:cNvCxnSpPr/>
            <p:nvPr/>
          </p:nvCxnSpPr>
          <p:spPr>
            <a:xfrm flipV="1">
              <a:off x="10879394"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4349A829-30C6-2D87-B245-8FD0F540416F}"/>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rgbClr val="B8CE33"/>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F250386D-2E62-BE0D-E7E6-D6971448EA9A}"/>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rgbClr val="B8CE33"/>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A70603B6-51C4-6C02-1BDB-512C7CC8940A}"/>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rgbClr val="B8CE33"/>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4338943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vider Full colour Orange">
    <p:bg>
      <p:bgPr>
        <a:solidFill>
          <a:srgbClr val="F8991D"/>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5856AE-0FBF-26F4-45B1-91B63E7B6930}"/>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8C220EE0-8561-6873-A989-39405B951F67}"/>
                </a:ext>
              </a:extLst>
            </p:cNvPr>
            <p:cNvCxnSpPr>
              <a:cxnSpLocks/>
            </p:cNvCxnSpPr>
            <p:nvPr/>
          </p:nvCxnSpPr>
          <p:spPr>
            <a:xfrm>
              <a:off x="4430102" y="3766506"/>
              <a:ext cx="645473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7F6F3E0-270D-0FF2-81A7-FEECD434472A}"/>
                </a:ext>
              </a:extLst>
            </p:cNvPr>
            <p:cNvCxnSpPr/>
            <p:nvPr/>
          </p:nvCxnSpPr>
          <p:spPr>
            <a:xfrm flipV="1">
              <a:off x="10879394"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a:extLst>
              <a:ext uri="{FF2B5EF4-FFF2-40B4-BE49-F238E27FC236}">
                <a16:creationId xmlns:a16="http://schemas.microsoft.com/office/drawing/2014/main" id="{C44A7883-0EF8-12C9-97C8-8CA076B687C7}"/>
              </a:ext>
            </a:extLst>
          </p:cNvPr>
          <p:cNvGrpSpPr/>
          <p:nvPr userDrawn="1"/>
        </p:nvGrpSpPr>
        <p:grpSpPr>
          <a:xfrm>
            <a:off x="936125" y="3911222"/>
            <a:ext cx="6921678" cy="299546"/>
            <a:chOff x="4430102" y="3466960"/>
            <a:chExt cx="6921678" cy="299546"/>
          </a:xfrm>
        </p:grpSpPr>
        <p:cxnSp>
          <p:nvCxnSpPr>
            <p:cNvPr id="14" name="Straight Connector 13">
              <a:extLst>
                <a:ext uri="{FF2B5EF4-FFF2-40B4-BE49-F238E27FC236}">
                  <a16:creationId xmlns:a16="http://schemas.microsoft.com/office/drawing/2014/main" id="{017E7502-E942-F1F1-40F2-C9242F48172D}"/>
                </a:ext>
              </a:extLst>
            </p:cNvPr>
            <p:cNvCxnSpPr>
              <a:cxnSpLocks/>
            </p:cNvCxnSpPr>
            <p:nvPr/>
          </p:nvCxnSpPr>
          <p:spPr>
            <a:xfrm>
              <a:off x="4430102" y="3766506"/>
              <a:ext cx="6454736" cy="0"/>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452AB3B1-8495-AC04-DBC3-49FAEDF09B56}"/>
                </a:ext>
              </a:extLst>
            </p:cNvPr>
            <p:cNvCxnSpPr/>
            <p:nvPr/>
          </p:nvCxnSpPr>
          <p:spPr>
            <a:xfrm flipV="1">
              <a:off x="10879394" y="3466960"/>
              <a:ext cx="472386" cy="299546"/>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BB27DA04-0948-BBA3-7542-3471BE9451FA}"/>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92E72F00-4302-A827-0B61-9216413FC159}"/>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A16325E8-246C-068B-360C-60BC5B8936F4}"/>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8758534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Full colour light Blue">
    <p:bg>
      <p:bgPr>
        <a:solidFill>
          <a:srgbClr val="0097C5"/>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5856AE-0FBF-26F4-45B1-91B63E7B6930}"/>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8C220EE0-8561-6873-A989-39405B951F67}"/>
                </a:ext>
              </a:extLst>
            </p:cNvPr>
            <p:cNvCxnSpPr>
              <a:cxnSpLocks/>
            </p:cNvCxnSpPr>
            <p:nvPr/>
          </p:nvCxnSpPr>
          <p:spPr>
            <a:xfrm>
              <a:off x="4430102" y="3766506"/>
              <a:ext cx="645473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7F6F3E0-270D-0FF2-81A7-FEECD434472A}"/>
                </a:ext>
              </a:extLst>
            </p:cNvPr>
            <p:cNvCxnSpPr/>
            <p:nvPr/>
          </p:nvCxnSpPr>
          <p:spPr>
            <a:xfrm flipV="1">
              <a:off x="10879394"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5" name="Text Placeholder 21">
            <a:extLst>
              <a:ext uri="{FF2B5EF4-FFF2-40B4-BE49-F238E27FC236}">
                <a16:creationId xmlns:a16="http://schemas.microsoft.com/office/drawing/2014/main" id="{D1ED033A-245D-25BE-00CF-9273E4A26FB6}"/>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6" name="Text Placeholder 14">
            <a:extLst>
              <a:ext uri="{FF2B5EF4-FFF2-40B4-BE49-F238E27FC236}">
                <a16:creationId xmlns:a16="http://schemas.microsoft.com/office/drawing/2014/main" id="{AA1B4BF6-68F7-6041-DB2C-D1B52197E21F}"/>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7" name="Text Placeholder 14">
            <a:extLst>
              <a:ext uri="{FF2B5EF4-FFF2-40B4-BE49-F238E27FC236}">
                <a16:creationId xmlns:a16="http://schemas.microsoft.com/office/drawing/2014/main" id="{46D57762-C9EA-2DBB-7CAB-BA36EABEE153}"/>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9998528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Full colour Green">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37106" y="0"/>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762B1FE8-26FD-7334-7D4E-BE2DDBB8C186}"/>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08EE2AF1-2372-48CF-3E20-6F4111190CC7}"/>
                </a:ext>
              </a:extLst>
            </p:cNvPr>
            <p:cNvCxnSpPr>
              <a:cxnSpLocks/>
            </p:cNvCxnSpPr>
            <p:nvPr/>
          </p:nvCxnSpPr>
          <p:spPr>
            <a:xfrm>
              <a:off x="4430102" y="3766506"/>
              <a:ext cx="6454736" cy="0"/>
            </a:xfrm>
            <a:prstGeom prst="line">
              <a:avLst/>
            </a:prstGeom>
            <a:ln w="19050">
              <a:solidFill>
                <a:srgbClr val="02587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C687010-9103-50D8-6BD1-08C34A36B35D}"/>
                </a:ext>
              </a:extLst>
            </p:cNvPr>
            <p:cNvCxnSpPr/>
            <p:nvPr/>
          </p:nvCxnSpPr>
          <p:spPr>
            <a:xfrm flipV="1">
              <a:off x="10879394" y="3466960"/>
              <a:ext cx="472386" cy="299546"/>
            </a:xfrm>
            <a:prstGeom prst="line">
              <a:avLst/>
            </a:prstGeom>
            <a:ln w="19050">
              <a:solidFill>
                <a:srgbClr val="025870"/>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6FB60545-99F5-B7B4-827D-E1ACD4B2466F}"/>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rgbClr val="025870"/>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6413F03E-3E63-917F-4BE2-EFB9B1CBF397}"/>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rgbClr val="025870"/>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F3350D9C-0CC4-5559-A8C1-B0E14BE51AF9}"/>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rgbClr val="025870"/>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3326154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with Sidebar - Dark blu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20885347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hort Title Green">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tx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tx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tx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36059107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with Sidebar - Pink">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11130947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with Sidebar - Blu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17736762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with Sidebar - Green">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ysClr val="windowText" lastClr="000000"/>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34211698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with Sidebar - Orang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ysClr val="windowText" lastClr="000000"/>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3312924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ptop - Green - Left">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0525693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ptop - Green - Right">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a:xfrm>
            <a:off x="8896348" y="6466241"/>
            <a:ext cx="4114800" cy="365125"/>
          </a:xfrm>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25558663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ptop - Left - Orang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3E619075-9E46-6385-8DBE-00945F7749B3}"/>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428203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aptop - Orange - Right">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a:xfrm>
            <a:off x="8896348" y="6466241"/>
            <a:ext cx="4114800" cy="365125"/>
          </a:xfrm>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12939363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aptop - Left - Blue">
    <p:bg>
      <p:bgPr>
        <a:solidFill>
          <a:srgbClr val="0097C5"/>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76997BA6-F8C3-FFFC-1DA9-60A1A8670C27}"/>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6244736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ptop - Right - Blue">
    <p:bg>
      <p:bgPr>
        <a:solidFill>
          <a:srgbClr val="0097C5"/>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3972344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hort Title Oran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tx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tx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tx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36712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 Left -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DD7AA48E-93D1-86C5-31DF-9CA80C696D8A}"/>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7855745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 Right - Dark Blue">
    <p:bg>
      <p:bgPr>
        <a:solidFill>
          <a:srgbClr val="025870"/>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504405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 Left -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0"/>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2E664D94-8E6C-66EE-C626-F3A2DC0A4FA7}"/>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0065871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 Right - Pink">
    <p:bg>
      <p:bgPr>
        <a:solidFill>
          <a:srgbClr val="C61B70"/>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3463008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ptop - Right - White">
    <p:bg>
      <p:bgPr>
        <a:solidFill>
          <a:srgbClr val="ECEAE9"/>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27220298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ptop - Left - White">
    <p:bg>
      <p:bgPr>
        <a:solidFill>
          <a:schemeClr val="bg2"/>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6679543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obile - Whit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30298973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obile - Orang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2972649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obile - Green">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30928993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obile -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4724197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Full colour - Orang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3235778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obile -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28168425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obile - Light Blue">
    <p:bg>
      <p:bgPr>
        <a:solidFill>
          <a:srgbClr val="0097C5"/>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40316348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Devices Pi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2344481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Devices 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2611543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Devic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11400866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 Devices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4549316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 Devices Oran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17447893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 Image 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Picture Placeholder 3">
            <a:extLst>
              <a:ext uri="{FF2B5EF4-FFF2-40B4-BE49-F238E27FC236}">
                <a16:creationId xmlns:a16="http://schemas.microsoft.com/office/drawing/2014/main" id="{6482F1ED-A6F3-8E21-65E3-CB057F6F591C}"/>
              </a:ext>
            </a:extLst>
          </p:cNvPr>
          <p:cNvSpPr>
            <a:spLocks noGrp="1"/>
          </p:cNvSpPr>
          <p:nvPr>
            <p:ph type="pic" sz="quarter" idx="15"/>
          </p:nvPr>
        </p:nvSpPr>
        <p:spPr>
          <a:xfrm>
            <a:off x="0" y="0"/>
            <a:ext cx="12192000" cy="6858000"/>
          </a:xfrm>
        </p:spPr>
        <p:txBody>
          <a:bodyPr/>
          <a:lstStyle/>
          <a:p>
            <a:endParaRPr lang="en-ZA"/>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966273" y="2062907"/>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grpSp>
        <p:nvGrpSpPr>
          <p:cNvPr id="8" name="Group 7">
            <a:extLst>
              <a:ext uri="{FF2B5EF4-FFF2-40B4-BE49-F238E27FC236}">
                <a16:creationId xmlns:a16="http://schemas.microsoft.com/office/drawing/2014/main" id="{DDF6733E-EFB2-FC6C-7205-21FCEBC8C601}"/>
              </a:ext>
            </a:extLst>
          </p:cNvPr>
          <p:cNvGrpSpPr>
            <a:grpSpLocks noGrp="1" noUngrp="1" noRot="1" noMove="1" noResize="1"/>
          </p:cNvGrpSpPr>
          <p:nvPr userDrawn="1"/>
        </p:nvGrpSpPr>
        <p:grpSpPr>
          <a:xfrm>
            <a:off x="1256017" y="4419067"/>
            <a:ext cx="3017326" cy="236359"/>
            <a:chOff x="5183610" y="3466960"/>
            <a:chExt cx="3823965" cy="299546"/>
          </a:xfrm>
        </p:grpSpPr>
        <p:cxnSp>
          <p:nvCxnSpPr>
            <p:cNvPr id="9" name="Straight Connector 8">
              <a:extLst>
                <a:ext uri="{FF2B5EF4-FFF2-40B4-BE49-F238E27FC236}">
                  <a16:creationId xmlns:a16="http://schemas.microsoft.com/office/drawing/2014/main" id="{97146787-A325-7469-3924-9863D20D1F1E}"/>
                </a:ext>
              </a:extLst>
            </p:cNvPr>
            <p:cNvCxnSpPr>
              <a:cxnSpLocks noGrp="1" noRot="1" noMove="1" noResize="1" noEditPoints="1" noAdjustHandles="1" noChangeArrowheads="1" noChangeShapeType="1"/>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D2CBD757-2281-D210-0038-C806E3E66F5E}"/>
                </a:ext>
              </a:extLst>
            </p:cNvPr>
            <p:cNvCxnSpPr>
              <a:cxnSpLocks noGrp="1" noRot="1" noMove="1" noResize="1" noEditPoints="1" noAdjustHandles="1" noChangeArrowheads="1" noChangeShapeType="1"/>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371C129E-A225-654A-0382-9BD52C81412B}"/>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1167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ank you - Blue">
    <p:bg>
      <p:bgPr>
        <a:solidFill>
          <a:srgbClr val="02587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4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13252122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hank you - Blue">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37850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Full colour - Pink">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C61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41857929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Thank you -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6194885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Thank you - Blu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4815188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ank you - Light Blue">
    <p:bg>
      <p:bgPr>
        <a:solidFill>
          <a:srgbClr val="0097C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1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E3877458-F7A3-85B5-3854-81C6167DD827}"/>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C390AEAF-CD7B-9762-B191-2095AE31C4F1}"/>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810869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ank you - Orange">
    <p:bg>
      <p:bgPr>
        <a:solidFill>
          <a:srgbClr val="F8991D"/>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75353030-53AC-0E05-B415-5F87E5238F4E}"/>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CBE344CE-29D4-2B41-C950-9342499E0560}"/>
              </a:ext>
            </a:extLst>
          </p:cNvPr>
          <p:cNvSpPr>
            <a:spLocks noGrp="1"/>
          </p:cNvSpPr>
          <p:nvPr>
            <p:ph type="body" sz="quarter" idx="13" hasCustomPrompt="1"/>
          </p:nvPr>
        </p:nvSpPr>
        <p:spPr>
          <a:xfrm>
            <a:off x="927361" y="2179635"/>
            <a:ext cx="5423957" cy="2502071"/>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42576122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hank you - Blue">
    <p:bg>
      <p:bgPr>
        <a:solidFill>
          <a:srgbClr val="B8CE3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910116-B485-B303-5CCC-912385E3D1D7}"/>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8431952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ank you - Green">
    <p:bg>
      <p:bgPr>
        <a:solidFill>
          <a:srgbClr val="B8CE33"/>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F7122617-19C8-9DDE-7731-D445C90C09D4}"/>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B6048EEA-C23C-AFDF-F340-F7814A2F1EB3}"/>
              </a:ext>
            </a:extLst>
          </p:cNvPr>
          <p:cNvSpPr>
            <a:spLocks noGrp="1"/>
          </p:cNvSpPr>
          <p:nvPr>
            <p:ph type="body" sz="quarter" idx="13" hasCustomPrompt="1"/>
          </p:nvPr>
        </p:nvSpPr>
        <p:spPr>
          <a:xfrm>
            <a:off x="927361" y="2179635"/>
            <a:ext cx="5423957" cy="2502071"/>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38707401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A77B11A5-4D48-4F0C-AF8C-50E9F37833F2}" type="datetimeFigureOut">
              <a:rPr lang="en-ZA" smtClean="0"/>
              <a:t>2026/06/18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F258CE3-C09C-4AD9-87FC-F7521963A2F8}" type="slidenum">
              <a:rPr lang="en-ZA" smtClean="0"/>
              <a:t>‹#›</a:t>
            </a:fld>
            <a:endParaRPr lang="en-ZA"/>
          </a:p>
        </p:txBody>
      </p:sp>
    </p:spTree>
    <p:extLst>
      <p:ext uri="{BB962C8B-B14F-4D97-AF65-F5344CB8AC3E}">
        <p14:creationId xmlns:p14="http://schemas.microsoft.com/office/powerpoint/2010/main" val="930392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627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Full colour - Gree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1595394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Full colour - Dark Blue">
    <p:bg>
      <p:bgPr>
        <a:solidFill>
          <a:srgbClr val="02587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3260542638"/>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B11A5-4D48-4F0C-AF8C-50E9F37833F2}" type="datetimeFigureOut">
              <a:rPr lang="en-ZA" smtClean="0"/>
              <a:t>2026/06/18</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58CE3-C09C-4AD9-87FC-F7521963A2F8}" type="slidenum">
              <a:rPr lang="en-ZA" smtClean="0"/>
              <a:t>‹#›</a:t>
            </a:fld>
            <a:endParaRPr lang="en-ZA"/>
          </a:p>
        </p:txBody>
      </p:sp>
    </p:spTree>
    <p:extLst>
      <p:ext uri="{BB962C8B-B14F-4D97-AF65-F5344CB8AC3E}">
        <p14:creationId xmlns:p14="http://schemas.microsoft.com/office/powerpoint/2010/main" val="199474388"/>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700" r:id="rId3"/>
    <p:sldLayoutId id="2147483701" r:id="rId4"/>
    <p:sldLayoutId id="2147483702"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32" r:id="rId18"/>
    <p:sldLayoutId id="2147483733" r:id="rId19"/>
    <p:sldLayoutId id="2147483734" r:id="rId20"/>
    <p:sldLayoutId id="2147483735" r:id="rId21"/>
    <p:sldLayoutId id="2147483736" r:id="rId22"/>
    <p:sldLayoutId id="2147483721" r:id="rId23"/>
    <p:sldLayoutId id="2147483722" r:id="rId24"/>
    <p:sldLayoutId id="2147483727" r:id="rId25"/>
    <p:sldLayoutId id="2147483728" r:id="rId26"/>
    <p:sldLayoutId id="2147483729" r:id="rId27"/>
    <p:sldLayoutId id="2147483730" r:id="rId28"/>
    <p:sldLayoutId id="2147483661" r:id="rId29"/>
    <p:sldLayoutId id="2147483662" r:id="rId30"/>
    <p:sldLayoutId id="2147483663" r:id="rId31"/>
    <p:sldLayoutId id="2147483664" r:id="rId32"/>
    <p:sldLayoutId id="2147483665" r:id="rId33"/>
    <p:sldLayoutId id="2147483668" r:id="rId34"/>
    <p:sldLayoutId id="2147483666" r:id="rId35"/>
    <p:sldLayoutId id="2147483669" r:id="rId36"/>
    <p:sldLayoutId id="2147483731" r:id="rId37"/>
    <p:sldLayoutId id="2147483737" r:id="rId38"/>
    <p:sldLayoutId id="2147483716" r:id="rId39"/>
    <p:sldLayoutId id="2147483719" r:id="rId40"/>
    <p:sldLayoutId id="2147483720" r:id="rId41"/>
    <p:sldLayoutId id="2147483717" r:id="rId42"/>
    <p:sldLayoutId id="2147483718" r:id="rId43"/>
    <p:sldLayoutId id="2147483667" r:id="rId44"/>
    <p:sldLayoutId id="2147483743" r:id="rId45"/>
    <p:sldLayoutId id="2147483738" r:id="rId46"/>
    <p:sldLayoutId id="2147483744" r:id="rId47"/>
    <p:sldLayoutId id="2147483741" r:id="rId48"/>
    <p:sldLayoutId id="2147483745" r:id="rId49"/>
    <p:sldLayoutId id="2147483740" r:id="rId50"/>
    <p:sldLayoutId id="2147483746" r:id="rId51"/>
    <p:sldLayoutId id="2147483739" r:id="rId52"/>
    <p:sldLayoutId id="2147483747" r:id="rId53"/>
    <p:sldLayoutId id="2147483748" r:id="rId54"/>
    <p:sldLayoutId id="2147483742" r:id="rId55"/>
    <p:sldLayoutId id="2147483671" r:id="rId56"/>
    <p:sldLayoutId id="2147483749" r:id="rId57"/>
    <p:sldLayoutId id="2147483750" r:id="rId58"/>
    <p:sldLayoutId id="2147483751" r:id="rId59"/>
    <p:sldLayoutId id="2147483752" r:id="rId60"/>
    <p:sldLayoutId id="2147483753" r:id="rId61"/>
    <p:sldLayoutId id="2147483754" r:id="rId62"/>
    <p:sldLayoutId id="2147483755" r:id="rId63"/>
    <p:sldLayoutId id="2147483756" r:id="rId64"/>
    <p:sldLayoutId id="2147483757" r:id="rId65"/>
    <p:sldLayoutId id="2147483758" r:id="rId66"/>
    <p:sldLayoutId id="2147483763" r:id="rId67"/>
    <p:sldLayoutId id="2147483670" r:id="rId68"/>
    <p:sldLayoutId id="2147483764" r:id="rId69"/>
    <p:sldLayoutId id="2147483767" r:id="rId70"/>
    <p:sldLayoutId id="2147483765" r:id="rId71"/>
    <p:sldLayoutId id="2147483762" r:id="rId72"/>
    <p:sldLayoutId id="2147483759" r:id="rId73"/>
    <p:sldLayoutId id="2147483766" r:id="rId74"/>
    <p:sldLayoutId id="2147483760" r:id="rId75"/>
    <p:sldLayoutId id="2147483649" r:id="rId76"/>
    <p:sldLayoutId id="2147483655" r:id="rId7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7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3.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7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1.png"/><Relationship Id="rId7" Type="http://schemas.openxmlformats.org/officeDocument/2006/relationships/image" Target="../media/image35.png"/><Relationship Id="rId2" Type="http://schemas.openxmlformats.org/officeDocument/2006/relationships/customXml" Target="../ink/ink1.xml"/><Relationship Id="rId1" Type="http://schemas.openxmlformats.org/officeDocument/2006/relationships/slideLayout" Target="../slideLayouts/slideLayout77.xml"/><Relationship Id="rId5" Type="http://schemas.openxmlformats.org/officeDocument/2006/relationships/customXml" Target="../ink/ink2.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bird of paradise flower&#10;&#10;AI-generated content may be incorrect.">
            <a:extLst>
              <a:ext uri="{FF2B5EF4-FFF2-40B4-BE49-F238E27FC236}">
                <a16:creationId xmlns:a16="http://schemas.microsoft.com/office/drawing/2014/main" id="{14D0C75B-4DA5-A102-6913-56224901FB87}"/>
              </a:ext>
            </a:extLst>
          </p:cNvPr>
          <p:cNvPicPr>
            <a:picLocks noChangeAspect="1"/>
          </p:cNvPicPr>
          <p:nvPr/>
        </p:nvPicPr>
        <p:blipFill>
          <a:blip r:embed="rId2" cstate="print">
            <a:extLst>
              <a:ext uri="{28A0092B-C50C-407E-A947-70E740481C1C}">
                <a14:useLocalDpi xmlns:a14="http://schemas.microsoft.com/office/drawing/2010/main" val="0"/>
              </a:ext>
            </a:extLst>
          </a:blip>
          <a:srcRect t="2000" b="21136"/>
          <a:stretch>
            <a:fillRect/>
          </a:stretch>
        </p:blipFill>
        <p:spPr>
          <a:xfrm>
            <a:off x="2" y="-85726"/>
            <a:ext cx="12191998" cy="7029451"/>
          </a:xfrm>
          <a:prstGeom prst="rect">
            <a:avLst/>
          </a:prstGeom>
        </p:spPr>
      </p:pic>
      <p:sp>
        <p:nvSpPr>
          <p:cNvPr id="2" name="Title 1">
            <a:extLst>
              <a:ext uri="{FF2B5EF4-FFF2-40B4-BE49-F238E27FC236}">
                <a16:creationId xmlns:a16="http://schemas.microsoft.com/office/drawing/2014/main" id="{A077052B-5978-47E7-BD03-9AC462C3B0ED}"/>
              </a:ext>
            </a:extLst>
          </p:cNvPr>
          <p:cNvSpPr>
            <a:spLocks noGrp="1"/>
          </p:cNvSpPr>
          <p:nvPr>
            <p:ph type="ctrTitle"/>
          </p:nvPr>
        </p:nvSpPr>
        <p:spPr>
          <a:xfrm>
            <a:off x="779019" y="3210824"/>
            <a:ext cx="7475120" cy="637456"/>
          </a:xfrm>
        </p:spPr>
        <p:txBody>
          <a:bodyPr>
            <a:normAutofit/>
          </a:bodyPr>
          <a:lstStyle/>
          <a:p>
            <a:pPr algn="l"/>
            <a:r>
              <a:rPr lang="en-ZA" sz="1600" b="1" dirty="0">
                <a:solidFill>
                  <a:schemeClr val="bg1"/>
                </a:solidFill>
                <a:latin typeface="Century Gothic" panose="020B0502020202020204" pitchFamily="34" charset="0"/>
              </a:rPr>
              <a:t>15 June 2026</a:t>
            </a:r>
          </a:p>
        </p:txBody>
      </p:sp>
      <p:sp>
        <p:nvSpPr>
          <p:cNvPr id="4" name="Title 1">
            <a:extLst>
              <a:ext uri="{FF2B5EF4-FFF2-40B4-BE49-F238E27FC236}">
                <a16:creationId xmlns:a16="http://schemas.microsoft.com/office/drawing/2014/main" id="{6A5DCF52-1171-4629-8171-82B7D7C14D96}"/>
              </a:ext>
            </a:extLst>
          </p:cNvPr>
          <p:cNvSpPr txBox="1">
            <a:spLocks/>
          </p:cNvSpPr>
          <p:nvPr/>
        </p:nvSpPr>
        <p:spPr>
          <a:xfrm>
            <a:off x="689806" y="2054772"/>
            <a:ext cx="11502192" cy="114328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400"/>
              </a:lnSpc>
            </a:pPr>
            <a:r>
              <a:rPr lang="en-ZA" sz="4000" b="1" spc="300" dirty="0">
                <a:solidFill>
                  <a:schemeClr val="bg1"/>
                </a:solidFill>
                <a:latin typeface="Century Gothic" panose="020B0502020202020204" pitchFamily="34" charset="0"/>
              </a:rPr>
              <a:t>Non-Compulsory Clarification Meeting</a:t>
            </a:r>
          </a:p>
          <a:p>
            <a:pPr algn="l">
              <a:lnSpc>
                <a:spcPts val="6400"/>
              </a:lnSpc>
            </a:pPr>
            <a:r>
              <a:rPr lang="en-ZA" sz="4000" b="1" spc="300" dirty="0">
                <a:solidFill>
                  <a:schemeClr val="bg1"/>
                </a:solidFill>
                <a:latin typeface="Century Gothic" panose="020B0502020202020204" pitchFamily="34" charset="0"/>
              </a:rPr>
              <a:t>248G/2025/26</a:t>
            </a:r>
          </a:p>
        </p:txBody>
      </p:sp>
      <p:sp>
        <p:nvSpPr>
          <p:cNvPr id="13" name="Title 1">
            <a:extLst>
              <a:ext uri="{FF2B5EF4-FFF2-40B4-BE49-F238E27FC236}">
                <a16:creationId xmlns:a16="http://schemas.microsoft.com/office/drawing/2014/main" id="{97AA9145-DE28-8D54-B122-B0C9A2CDBE34}"/>
              </a:ext>
            </a:extLst>
          </p:cNvPr>
          <p:cNvSpPr txBox="1">
            <a:spLocks/>
          </p:cNvSpPr>
          <p:nvPr/>
        </p:nvSpPr>
        <p:spPr>
          <a:xfrm>
            <a:off x="689809" y="1988957"/>
            <a:ext cx="7475120" cy="63745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ZA" sz="1800" dirty="0">
              <a:solidFill>
                <a:schemeClr val="bg1"/>
              </a:solidFill>
              <a:latin typeface="Century Gothic" panose="020B0502020202020204" pitchFamily="34" charset="0"/>
            </a:endParaRPr>
          </a:p>
        </p:txBody>
      </p:sp>
      <p:pic>
        <p:nvPicPr>
          <p:cNvPr id="9" name="Picture 8" descr="A black background with white text&#10;&#10;AI-generated content may be incorrect.">
            <a:extLst>
              <a:ext uri="{FF2B5EF4-FFF2-40B4-BE49-F238E27FC236}">
                <a16:creationId xmlns:a16="http://schemas.microsoft.com/office/drawing/2014/main" id="{BAD2ED94-6E24-DB7A-5D9E-304E204237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019" y="465414"/>
            <a:ext cx="2912035" cy="939132"/>
          </a:xfrm>
          <a:prstGeom prst="rect">
            <a:avLst/>
          </a:prstGeom>
        </p:spPr>
      </p:pic>
    </p:spTree>
    <p:extLst>
      <p:ext uri="{BB962C8B-B14F-4D97-AF65-F5344CB8AC3E}">
        <p14:creationId xmlns:p14="http://schemas.microsoft.com/office/powerpoint/2010/main" val="2644255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BE010-EB4D-7E1A-59BA-2BCA3A3BE7C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24C9F0-D591-3D54-96F1-702A918003B1}"/>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10</a:t>
            </a:fld>
            <a:endParaRPr lang="en-US" dirty="0"/>
          </a:p>
        </p:txBody>
      </p:sp>
      <p:pic>
        <p:nvPicPr>
          <p:cNvPr id="2" name="Picture 1">
            <a:extLst>
              <a:ext uri="{FF2B5EF4-FFF2-40B4-BE49-F238E27FC236}">
                <a16:creationId xmlns:a16="http://schemas.microsoft.com/office/drawing/2014/main" id="{B8FFD502-29FE-09A8-EA5F-51ECF0171C61}"/>
              </a:ext>
            </a:extLst>
          </p:cNvPr>
          <p:cNvPicPr>
            <a:picLocks noChangeAspect="1"/>
          </p:cNvPicPr>
          <p:nvPr/>
        </p:nvPicPr>
        <p:blipFill>
          <a:blip r:embed="rId3"/>
          <a:stretch>
            <a:fillRect/>
          </a:stretch>
        </p:blipFill>
        <p:spPr>
          <a:xfrm>
            <a:off x="0" y="-2232"/>
            <a:ext cx="2438611" cy="807790"/>
          </a:xfrm>
          <a:prstGeom prst="rect">
            <a:avLst/>
          </a:prstGeom>
        </p:spPr>
      </p:pic>
      <p:pic>
        <p:nvPicPr>
          <p:cNvPr id="6" name="Picture 5" descr="Close-up of raised hands at office training with speaker out of focus in background">
            <a:extLst>
              <a:ext uri="{FF2B5EF4-FFF2-40B4-BE49-F238E27FC236}">
                <a16:creationId xmlns:a16="http://schemas.microsoft.com/office/drawing/2014/main" id="{BD58B767-7AA0-1339-7FD4-D2EECEF2A9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8611" y="-1"/>
            <a:ext cx="9393725" cy="6262483"/>
          </a:xfrm>
          <a:prstGeom prst="rect">
            <a:avLst/>
          </a:prstGeom>
        </p:spPr>
      </p:pic>
      <p:sp>
        <p:nvSpPr>
          <p:cNvPr id="8" name="Content Placeholder 4">
            <a:extLst>
              <a:ext uri="{FF2B5EF4-FFF2-40B4-BE49-F238E27FC236}">
                <a16:creationId xmlns:a16="http://schemas.microsoft.com/office/drawing/2014/main" id="{B083010D-FF56-01E8-535B-452E1A9F0E56}"/>
              </a:ext>
            </a:extLst>
          </p:cNvPr>
          <p:cNvSpPr txBox="1">
            <a:spLocks/>
          </p:cNvSpPr>
          <p:nvPr/>
        </p:nvSpPr>
        <p:spPr>
          <a:xfrm rot="16200000">
            <a:off x="-1973614" y="3155145"/>
            <a:ext cx="5838126"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3800"/>
              </a:lnSpc>
              <a:buNone/>
            </a:pPr>
            <a:r>
              <a:rPr lang="en-ZA" sz="4000" b="1" dirty="0">
                <a:latin typeface="Century Gothic" panose="020B0502020202020204" pitchFamily="34" charset="0"/>
              </a:rPr>
              <a:t>Q&amp;A</a:t>
            </a:r>
            <a:endParaRPr lang="en-ZA" sz="1800" dirty="0">
              <a:latin typeface="Century Gothic" panose="020B0502020202020204" pitchFamily="34" charset="0"/>
            </a:endParaRPr>
          </a:p>
        </p:txBody>
      </p:sp>
    </p:spTree>
    <p:extLst>
      <p:ext uri="{BB962C8B-B14F-4D97-AF65-F5344CB8AC3E}">
        <p14:creationId xmlns:p14="http://schemas.microsoft.com/office/powerpoint/2010/main" val="1623483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4925C-E5C0-F6C4-C069-8432613126B5}"/>
            </a:ext>
          </a:extLst>
        </p:cNvPr>
        <p:cNvGrpSpPr/>
        <p:nvPr/>
      </p:nvGrpSpPr>
      <p:grpSpPr>
        <a:xfrm>
          <a:off x="0" y="0"/>
          <a:ext cx="0" cy="0"/>
          <a:chOff x="0" y="0"/>
          <a:chExt cx="0" cy="0"/>
        </a:xfrm>
      </p:grpSpPr>
      <p:pic>
        <p:nvPicPr>
          <p:cNvPr id="8" name="Picture 7" descr="A couple sitting on a bench with birds flying over&#10;&#10;AI-generated content may be incorrect.">
            <a:extLst>
              <a:ext uri="{FF2B5EF4-FFF2-40B4-BE49-F238E27FC236}">
                <a16:creationId xmlns:a16="http://schemas.microsoft.com/office/drawing/2014/main" id="{490CC1F1-DFDF-E4C7-7BDF-0D3CCD3F1887}"/>
              </a:ext>
            </a:extLst>
          </p:cNvPr>
          <p:cNvPicPr>
            <a:picLocks noChangeAspect="1"/>
          </p:cNvPicPr>
          <p:nvPr/>
        </p:nvPicPr>
        <p:blipFill>
          <a:blip r:embed="rId3">
            <a:extLst>
              <a:ext uri="{28A0092B-C50C-407E-A947-70E740481C1C}">
                <a14:useLocalDpi xmlns:a14="http://schemas.microsoft.com/office/drawing/2010/main" val="0"/>
              </a:ext>
            </a:extLst>
          </a:blip>
          <a:srcRect t="4719" b="10946"/>
          <a:stretch>
            <a:fillRect/>
          </a:stretch>
        </p:blipFill>
        <p:spPr>
          <a:xfrm>
            <a:off x="0" y="-1"/>
            <a:ext cx="12192000" cy="6858000"/>
          </a:xfrm>
          <a:prstGeom prst="rect">
            <a:avLst/>
          </a:prstGeom>
        </p:spPr>
      </p:pic>
      <p:sp>
        <p:nvSpPr>
          <p:cNvPr id="3" name="Slide Number Placeholder 2">
            <a:extLst>
              <a:ext uri="{FF2B5EF4-FFF2-40B4-BE49-F238E27FC236}">
                <a16:creationId xmlns:a16="http://schemas.microsoft.com/office/drawing/2014/main" id="{508AB6E8-0619-08BC-E4FA-27FD474923C2}"/>
              </a:ext>
            </a:extLst>
          </p:cNvPr>
          <p:cNvSpPr>
            <a:spLocks noGrp="1"/>
          </p:cNvSpPr>
          <p:nvPr>
            <p:ph type="sldNum" sz="quarter" idx="4294967295"/>
          </p:nvPr>
        </p:nvSpPr>
        <p:spPr>
          <a:xfrm>
            <a:off x="8610600" y="6356350"/>
            <a:ext cx="2743200" cy="365125"/>
          </a:xfrm>
        </p:spPr>
        <p:txBody>
          <a:bodyPr/>
          <a:lstStyle/>
          <a:p>
            <a:fld id="{4B73C415-D670-4716-A5EC-CC4D52CA2BAC}" type="slidenum">
              <a:rPr lang="en-US" smtClean="0"/>
              <a:pPr/>
              <a:t>11</a:t>
            </a:fld>
            <a:endParaRPr lang="en-US" dirty="0"/>
          </a:p>
        </p:txBody>
      </p:sp>
      <p:sp>
        <p:nvSpPr>
          <p:cNvPr id="5" name="Rectangle 4">
            <a:extLst>
              <a:ext uri="{FF2B5EF4-FFF2-40B4-BE49-F238E27FC236}">
                <a16:creationId xmlns:a16="http://schemas.microsoft.com/office/drawing/2014/main" id="{FBFBAA73-7975-63E9-8854-4EA7D5BD495B}"/>
              </a:ext>
            </a:extLst>
          </p:cNvPr>
          <p:cNvSpPr/>
          <p:nvPr/>
        </p:nvSpPr>
        <p:spPr>
          <a:xfrm>
            <a:off x="0" y="-1"/>
            <a:ext cx="13373100" cy="6857999"/>
          </a:xfrm>
          <a:prstGeom prst="rect">
            <a:avLst/>
          </a:prstGeom>
          <a:gradFill>
            <a:gsLst>
              <a:gs pos="5000">
                <a:schemeClr val="tx2">
                  <a:lumMod val="50000"/>
                  <a:alpha val="65000"/>
                </a:schemeClr>
              </a:gs>
              <a:gs pos="53000">
                <a:srgbClr val="040607">
                  <a:alpha val="0"/>
                </a:srgb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7" name="Content Placeholder 4">
            <a:extLst>
              <a:ext uri="{FF2B5EF4-FFF2-40B4-BE49-F238E27FC236}">
                <a16:creationId xmlns:a16="http://schemas.microsoft.com/office/drawing/2014/main" id="{EE4FAB2C-D081-F21D-29B8-3E3CFF401451}"/>
              </a:ext>
            </a:extLst>
          </p:cNvPr>
          <p:cNvSpPr txBox="1">
            <a:spLocks/>
          </p:cNvSpPr>
          <p:nvPr/>
        </p:nvSpPr>
        <p:spPr>
          <a:xfrm>
            <a:off x="743529" y="2475335"/>
            <a:ext cx="11075741" cy="27645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8500"/>
              </a:lnSpc>
              <a:buNone/>
            </a:pPr>
            <a:r>
              <a:rPr lang="en-ZA" sz="11500" b="1" dirty="0">
                <a:solidFill>
                  <a:schemeClr val="bg1"/>
                </a:solidFill>
                <a:latin typeface="Century Gothic" panose="020B0502020202020204" pitchFamily="34" charset="0"/>
              </a:rPr>
              <a:t>THANK </a:t>
            </a:r>
          </a:p>
          <a:p>
            <a:pPr marL="0" indent="0">
              <a:lnSpc>
                <a:spcPts val="8500"/>
              </a:lnSpc>
              <a:buNone/>
            </a:pPr>
            <a:r>
              <a:rPr lang="en-ZA" sz="11500" b="1" dirty="0">
                <a:solidFill>
                  <a:schemeClr val="bg1"/>
                </a:solidFill>
                <a:latin typeface="Century Gothic" panose="020B0502020202020204" pitchFamily="34" charset="0"/>
              </a:rPr>
              <a:t>YOU</a:t>
            </a:r>
            <a:endParaRPr lang="en-ZA" sz="3200" dirty="0">
              <a:solidFill>
                <a:schemeClr val="bg1"/>
              </a:solidFill>
            </a:endParaRPr>
          </a:p>
        </p:txBody>
      </p:sp>
      <p:grpSp>
        <p:nvGrpSpPr>
          <p:cNvPr id="9" name="Group 8">
            <a:extLst>
              <a:ext uri="{FF2B5EF4-FFF2-40B4-BE49-F238E27FC236}">
                <a16:creationId xmlns:a16="http://schemas.microsoft.com/office/drawing/2014/main" id="{A814705B-FC74-E330-F41B-F96AF35E8CB1}"/>
              </a:ext>
            </a:extLst>
          </p:cNvPr>
          <p:cNvGrpSpPr/>
          <p:nvPr/>
        </p:nvGrpSpPr>
        <p:grpSpPr>
          <a:xfrm>
            <a:off x="1100374" y="4681713"/>
            <a:ext cx="3017326" cy="236359"/>
            <a:chOff x="5183610" y="3466960"/>
            <a:chExt cx="3823965" cy="299546"/>
          </a:xfrm>
        </p:grpSpPr>
        <p:cxnSp>
          <p:nvCxnSpPr>
            <p:cNvPr id="10" name="Straight Connector 9">
              <a:extLst>
                <a:ext uri="{FF2B5EF4-FFF2-40B4-BE49-F238E27FC236}">
                  <a16:creationId xmlns:a16="http://schemas.microsoft.com/office/drawing/2014/main" id="{E4EA53A6-92E0-99DB-0AA6-6D61CEEEEFA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2FE0190-A191-7E6C-E928-22DC36816994}"/>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377A9C70-52F0-E1FA-9FC7-EE8E77D03F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12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5723D-6661-A2FF-D409-CA4AD5D47D38}"/>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4E452799-FCEE-B23E-83AD-548D49D9F9A0}"/>
              </a:ext>
            </a:extLst>
          </p:cNvPr>
          <p:cNvGrpSpPr/>
          <p:nvPr/>
        </p:nvGrpSpPr>
        <p:grpSpPr>
          <a:xfrm>
            <a:off x="2950372" y="745575"/>
            <a:ext cx="5960552" cy="584775"/>
            <a:chOff x="1848112" y="1575921"/>
            <a:chExt cx="5445198" cy="584775"/>
          </a:xfrm>
        </p:grpSpPr>
        <p:sp>
          <p:nvSpPr>
            <p:cNvPr id="4" name="TextBox 3">
              <a:extLst>
                <a:ext uri="{FF2B5EF4-FFF2-40B4-BE49-F238E27FC236}">
                  <a16:creationId xmlns:a16="http://schemas.microsoft.com/office/drawing/2014/main" id="{3F8108D7-183B-C7C4-FCD4-C4A626E8A71F}"/>
                </a:ext>
              </a:extLst>
            </p:cNvPr>
            <p:cNvSpPr txBox="1"/>
            <p:nvPr/>
          </p:nvSpPr>
          <p:spPr>
            <a:xfrm>
              <a:off x="2705936" y="1789404"/>
              <a:ext cx="4587374"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Tender Details</a:t>
              </a:r>
            </a:p>
          </p:txBody>
        </p:sp>
        <p:sp>
          <p:nvSpPr>
            <p:cNvPr id="5" name="TextBox 4">
              <a:extLst>
                <a:ext uri="{FF2B5EF4-FFF2-40B4-BE49-F238E27FC236}">
                  <a16:creationId xmlns:a16="http://schemas.microsoft.com/office/drawing/2014/main" id="{E5C7B087-865A-75F3-A9DE-CDC7C105141F}"/>
                </a:ext>
              </a:extLst>
            </p:cNvPr>
            <p:cNvSpPr txBox="1"/>
            <p:nvPr/>
          </p:nvSpPr>
          <p:spPr>
            <a:xfrm>
              <a:off x="1848112"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ko-KR" sz="3200" i="0" u="none" strike="noStrike" kern="1200" cap="none" spc="0" normalizeH="0" baseline="0" noProof="0" dirty="0">
                  <a:ln>
                    <a:noFill/>
                  </a:ln>
                  <a:effectLst/>
                  <a:uLnTx/>
                  <a:uFillTx/>
                  <a:latin typeface="Century Gothic" panose="020B0502020202020204" pitchFamily="34" charset="0"/>
                  <a:cs typeface="Arial" pitchFamily="34" charset="0"/>
                </a:rPr>
                <a:t>1</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grpSp>
        <p:nvGrpSpPr>
          <p:cNvPr id="10" name="Group 9">
            <a:extLst>
              <a:ext uri="{FF2B5EF4-FFF2-40B4-BE49-F238E27FC236}">
                <a16:creationId xmlns:a16="http://schemas.microsoft.com/office/drawing/2014/main" id="{6A8098DF-5B7A-C5E3-020D-846EA3595FA1}"/>
              </a:ext>
            </a:extLst>
          </p:cNvPr>
          <p:cNvGrpSpPr/>
          <p:nvPr/>
        </p:nvGrpSpPr>
        <p:grpSpPr>
          <a:xfrm>
            <a:off x="3085499" y="1673469"/>
            <a:ext cx="5717524" cy="584775"/>
            <a:chOff x="2260004" y="1575921"/>
            <a:chExt cx="5717524" cy="584775"/>
          </a:xfrm>
        </p:grpSpPr>
        <p:sp>
          <p:nvSpPr>
            <p:cNvPr id="12" name="TextBox 11">
              <a:extLst>
                <a:ext uri="{FF2B5EF4-FFF2-40B4-BE49-F238E27FC236}">
                  <a16:creationId xmlns:a16="http://schemas.microsoft.com/office/drawing/2014/main" id="{D830BC78-13F7-0652-FCEA-CECD7E41A95A}"/>
                </a:ext>
              </a:extLst>
            </p:cNvPr>
            <p:cNvSpPr txBox="1"/>
            <p:nvPr/>
          </p:nvSpPr>
          <p:spPr>
            <a:xfrm>
              <a:off x="3063889" y="1717594"/>
              <a:ext cx="4913639"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Background</a:t>
              </a:r>
            </a:p>
          </p:txBody>
        </p:sp>
        <p:sp>
          <p:nvSpPr>
            <p:cNvPr id="14" name="TextBox 13">
              <a:extLst>
                <a:ext uri="{FF2B5EF4-FFF2-40B4-BE49-F238E27FC236}">
                  <a16:creationId xmlns:a16="http://schemas.microsoft.com/office/drawing/2014/main" id="{41EA087B-3AE2-5A08-3AC7-A14C209E1791}"/>
                </a:ext>
              </a:extLst>
            </p:cNvPr>
            <p:cNvSpPr txBox="1"/>
            <p:nvPr/>
          </p:nvSpPr>
          <p:spPr>
            <a:xfrm>
              <a:off x="2260004"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ko-KR" sz="3200" i="0" u="none" strike="noStrike" kern="1200" cap="none" spc="0" normalizeH="0" baseline="0" noProof="0" dirty="0">
                  <a:ln>
                    <a:noFill/>
                  </a:ln>
                  <a:effectLst/>
                  <a:uLnTx/>
                  <a:uFillTx/>
                  <a:latin typeface="Century Gothic" panose="020B0502020202020204" pitchFamily="34" charset="0"/>
                  <a:cs typeface="Arial" pitchFamily="34" charset="0"/>
                </a:rPr>
                <a:t>2</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grpSp>
        <p:nvGrpSpPr>
          <p:cNvPr id="15" name="Group 14">
            <a:extLst>
              <a:ext uri="{FF2B5EF4-FFF2-40B4-BE49-F238E27FC236}">
                <a16:creationId xmlns:a16="http://schemas.microsoft.com/office/drawing/2014/main" id="{7682D435-9394-5D8D-3CCB-7A355B22D757}"/>
              </a:ext>
            </a:extLst>
          </p:cNvPr>
          <p:cNvGrpSpPr/>
          <p:nvPr/>
        </p:nvGrpSpPr>
        <p:grpSpPr>
          <a:xfrm>
            <a:off x="3085499" y="2745372"/>
            <a:ext cx="5717524" cy="584775"/>
            <a:chOff x="2260004" y="1575921"/>
            <a:chExt cx="5717524" cy="584775"/>
          </a:xfrm>
        </p:grpSpPr>
        <p:sp>
          <p:nvSpPr>
            <p:cNvPr id="16" name="TextBox 15">
              <a:extLst>
                <a:ext uri="{FF2B5EF4-FFF2-40B4-BE49-F238E27FC236}">
                  <a16:creationId xmlns:a16="http://schemas.microsoft.com/office/drawing/2014/main" id="{2323C429-8464-DBAF-E8DF-62369893249A}"/>
                </a:ext>
              </a:extLst>
            </p:cNvPr>
            <p:cNvSpPr txBox="1"/>
            <p:nvPr/>
          </p:nvSpPr>
          <p:spPr>
            <a:xfrm>
              <a:off x="3063889" y="1735929"/>
              <a:ext cx="4913639"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Specifications</a:t>
              </a:r>
            </a:p>
          </p:txBody>
        </p:sp>
        <p:sp>
          <p:nvSpPr>
            <p:cNvPr id="17" name="TextBox 16">
              <a:extLst>
                <a:ext uri="{FF2B5EF4-FFF2-40B4-BE49-F238E27FC236}">
                  <a16:creationId xmlns:a16="http://schemas.microsoft.com/office/drawing/2014/main" id="{7FE3EA36-3281-1619-D777-36543F966829}"/>
                </a:ext>
              </a:extLst>
            </p:cNvPr>
            <p:cNvSpPr txBox="1"/>
            <p:nvPr/>
          </p:nvSpPr>
          <p:spPr>
            <a:xfrm>
              <a:off x="2260004"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lang="en-US" altLang="ko-KR" sz="3200" dirty="0">
                  <a:latin typeface="Century Gothic" panose="020B0502020202020204" pitchFamily="34" charset="0"/>
                  <a:cs typeface="Arial" pitchFamily="34" charset="0"/>
                </a:rPr>
                <a:t>3</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grpSp>
        <p:nvGrpSpPr>
          <p:cNvPr id="20" name="Group 19">
            <a:extLst>
              <a:ext uri="{FF2B5EF4-FFF2-40B4-BE49-F238E27FC236}">
                <a16:creationId xmlns:a16="http://schemas.microsoft.com/office/drawing/2014/main" id="{78D74249-76F0-FF00-9D9A-24DEF9DEA9CA}"/>
              </a:ext>
            </a:extLst>
          </p:cNvPr>
          <p:cNvGrpSpPr/>
          <p:nvPr/>
        </p:nvGrpSpPr>
        <p:grpSpPr>
          <a:xfrm>
            <a:off x="3090335" y="3758292"/>
            <a:ext cx="5712688" cy="584775"/>
            <a:chOff x="2260004" y="1575921"/>
            <a:chExt cx="5712688" cy="584775"/>
          </a:xfrm>
        </p:grpSpPr>
        <p:sp>
          <p:nvSpPr>
            <p:cNvPr id="28" name="TextBox 27">
              <a:extLst>
                <a:ext uri="{FF2B5EF4-FFF2-40B4-BE49-F238E27FC236}">
                  <a16:creationId xmlns:a16="http://schemas.microsoft.com/office/drawing/2014/main" id="{17BA0020-3F29-57E4-BC92-B56CE441F08D}"/>
                </a:ext>
              </a:extLst>
            </p:cNvPr>
            <p:cNvSpPr txBox="1"/>
            <p:nvPr/>
          </p:nvSpPr>
          <p:spPr>
            <a:xfrm>
              <a:off x="3059053" y="1718108"/>
              <a:ext cx="4913639"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Functionality</a:t>
              </a:r>
            </a:p>
          </p:txBody>
        </p:sp>
        <p:sp>
          <p:nvSpPr>
            <p:cNvPr id="29" name="TextBox 28">
              <a:extLst>
                <a:ext uri="{FF2B5EF4-FFF2-40B4-BE49-F238E27FC236}">
                  <a16:creationId xmlns:a16="http://schemas.microsoft.com/office/drawing/2014/main" id="{C7BA2D01-7768-F1EC-E199-89042BCB3CA7}"/>
                </a:ext>
              </a:extLst>
            </p:cNvPr>
            <p:cNvSpPr txBox="1"/>
            <p:nvPr/>
          </p:nvSpPr>
          <p:spPr>
            <a:xfrm>
              <a:off x="2260004"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lang="en-US" altLang="ko-KR" sz="3200" dirty="0">
                  <a:latin typeface="Century Gothic" panose="020B0502020202020204" pitchFamily="34" charset="0"/>
                  <a:cs typeface="Arial" pitchFamily="34" charset="0"/>
                </a:rPr>
                <a:t>4</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sp>
        <p:nvSpPr>
          <p:cNvPr id="30" name="TextBox 29">
            <a:extLst>
              <a:ext uri="{FF2B5EF4-FFF2-40B4-BE49-F238E27FC236}">
                <a16:creationId xmlns:a16="http://schemas.microsoft.com/office/drawing/2014/main" id="{E5DACB55-8C0F-E5E4-D907-77C484F92E10}"/>
              </a:ext>
            </a:extLst>
          </p:cNvPr>
          <p:cNvSpPr txBox="1"/>
          <p:nvPr/>
        </p:nvSpPr>
        <p:spPr>
          <a:xfrm>
            <a:off x="1047998" y="158376"/>
            <a:ext cx="1048774" cy="6903903"/>
          </a:xfrm>
          <a:prstGeom prst="rect">
            <a:avLst/>
          </a:prstGeom>
          <a:noFill/>
        </p:spPr>
        <p:txBody>
          <a:bodyPr vert="vert270" wrap="square" lIns="108000" rIns="108000" rtlCol="0">
            <a:noAutofit/>
          </a:bodyPr>
          <a:lstStyle/>
          <a:p>
            <a:pPr marL="0" marR="0" lvl="0" indent="0" algn="ctr" defTabSz="914286" rtl="0" eaLnBrk="1" fontAlgn="auto" latinLnBrk="0" hangingPunct="1">
              <a:lnSpc>
                <a:spcPts val="2200"/>
              </a:lnSpc>
              <a:spcBef>
                <a:spcPts val="0"/>
              </a:spcBef>
              <a:spcAft>
                <a:spcPts val="0"/>
              </a:spcAft>
              <a:buClrTx/>
              <a:buSzTx/>
              <a:buFontTx/>
              <a:buNone/>
              <a:tabLst/>
              <a:defRPr/>
            </a:pPr>
            <a:r>
              <a:rPr lang="en-US" altLang="ko-KR" sz="6000" b="1" spc="1000" dirty="0">
                <a:solidFill>
                  <a:schemeClr val="tx1">
                    <a:lumMod val="95000"/>
                    <a:lumOff val="5000"/>
                  </a:schemeClr>
                </a:solidFill>
                <a:latin typeface="Century Gothic" panose="020B0502020202020204" pitchFamily="34" charset="0"/>
                <a:cs typeface="Arial" pitchFamily="34" charset="0"/>
              </a:rPr>
              <a:t>CONTENTS</a:t>
            </a:r>
            <a:endParaRPr kumimoji="0" lang="ko-KR" altLang="en-US" sz="6000" b="1" i="0" u="none" strike="noStrike" kern="1200" cap="none" spc="1000" normalizeH="0" noProof="0" dirty="0">
              <a:ln>
                <a:noFill/>
              </a:ln>
              <a:solidFill>
                <a:schemeClr val="tx1">
                  <a:lumMod val="95000"/>
                  <a:lumOff val="5000"/>
                </a:schemeClr>
              </a:solidFill>
              <a:effectLst/>
              <a:uLnTx/>
              <a:uFillTx/>
              <a:latin typeface="Century Gothic" panose="020B0502020202020204" pitchFamily="34" charset="0"/>
              <a:cs typeface="Arial" pitchFamily="34" charset="0"/>
            </a:endParaRPr>
          </a:p>
        </p:txBody>
      </p:sp>
      <p:cxnSp>
        <p:nvCxnSpPr>
          <p:cNvPr id="7" name="Straight Connector 6">
            <a:extLst>
              <a:ext uri="{FF2B5EF4-FFF2-40B4-BE49-F238E27FC236}">
                <a16:creationId xmlns:a16="http://schemas.microsoft.com/office/drawing/2014/main" id="{FD3230DA-BAAB-9EBA-317C-46D27AD95760}"/>
              </a:ext>
            </a:extLst>
          </p:cNvPr>
          <p:cNvCxnSpPr>
            <a:cxnSpLocks/>
          </p:cNvCxnSpPr>
          <p:nvPr/>
        </p:nvCxnSpPr>
        <p:spPr>
          <a:xfrm>
            <a:off x="3247850" y="1515501"/>
            <a:ext cx="8018836"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92A4F948-2764-3774-1172-FEE2D897E2E6}"/>
                  </a:ext>
                </a:extLst>
              </p14:cNvPr>
              <p14:cNvContentPartPr/>
              <p14:nvPr/>
            </p14:nvContentPartPr>
            <p14:xfrm>
              <a:off x="12688472" y="2075334"/>
              <a:ext cx="6840" cy="2160"/>
            </p14:xfrm>
          </p:contentPart>
        </mc:Choice>
        <mc:Fallback xmlns="">
          <p:pic>
            <p:nvPicPr>
              <p:cNvPr id="8" name="Ink 7">
                <a:extLst>
                  <a:ext uri="{FF2B5EF4-FFF2-40B4-BE49-F238E27FC236}">
                    <a16:creationId xmlns:a16="http://schemas.microsoft.com/office/drawing/2014/main" id="{92A4F948-2764-3774-1172-FEE2D897E2E6}"/>
                  </a:ext>
                </a:extLst>
              </p:cNvPr>
              <p:cNvPicPr/>
              <p:nvPr/>
            </p:nvPicPr>
            <p:blipFill>
              <a:blip r:embed="rId3"/>
              <a:stretch>
                <a:fillRect/>
              </a:stretch>
            </p:blipFill>
            <p:spPr>
              <a:xfrm>
                <a:off x="12682352" y="2069214"/>
                <a:ext cx="19080" cy="14400"/>
              </a:xfrm>
              <a:prstGeom prst="rect">
                <a:avLst/>
              </a:prstGeom>
            </p:spPr>
          </p:pic>
        </mc:Fallback>
      </mc:AlternateContent>
      <p:cxnSp>
        <p:nvCxnSpPr>
          <p:cNvPr id="9" name="Straight Connector 8">
            <a:extLst>
              <a:ext uri="{FF2B5EF4-FFF2-40B4-BE49-F238E27FC236}">
                <a16:creationId xmlns:a16="http://schemas.microsoft.com/office/drawing/2014/main" id="{E7C98657-712B-F692-C05C-EF406429987D}"/>
              </a:ext>
            </a:extLst>
          </p:cNvPr>
          <p:cNvCxnSpPr>
            <a:cxnSpLocks/>
          </p:cNvCxnSpPr>
          <p:nvPr/>
        </p:nvCxnSpPr>
        <p:spPr>
          <a:xfrm>
            <a:off x="3247850" y="2602917"/>
            <a:ext cx="8018836"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35B1C3DD-FCED-5F28-E14A-CFA294055F03}"/>
              </a:ext>
            </a:extLst>
          </p:cNvPr>
          <p:cNvCxnSpPr>
            <a:cxnSpLocks/>
          </p:cNvCxnSpPr>
          <p:nvPr/>
        </p:nvCxnSpPr>
        <p:spPr>
          <a:xfrm>
            <a:off x="3247850" y="3666900"/>
            <a:ext cx="8018836"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AEC3CE47-1BC3-C766-39FD-536B2FEDCB99}"/>
              </a:ext>
            </a:extLst>
          </p:cNvPr>
          <p:cNvCxnSpPr>
            <a:cxnSpLocks/>
          </p:cNvCxnSpPr>
          <p:nvPr/>
        </p:nvCxnSpPr>
        <p:spPr>
          <a:xfrm>
            <a:off x="3331826" y="4724597"/>
            <a:ext cx="7934860"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0240E802-D61B-AF13-ADE0-7BFBFA311542}"/>
              </a:ext>
            </a:extLst>
          </p:cNvPr>
          <p:cNvSpPr txBox="1">
            <a:spLocks/>
          </p:cNvSpPr>
          <p:nvPr/>
        </p:nvSpPr>
        <p:spPr>
          <a:xfrm>
            <a:off x="445652" y="6136770"/>
            <a:ext cx="1534068" cy="581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ZA" sz="1100" b="1" dirty="0">
                <a:latin typeface="Century Gothic" panose="020B0502020202020204" pitchFamily="34" charset="0"/>
              </a:rPr>
              <a:t>SAFETY &amp; SECURITY</a:t>
            </a:r>
          </a:p>
          <a:p>
            <a:pPr algn="ctr"/>
            <a:r>
              <a:rPr lang="en-ZA" sz="1100" b="0" dirty="0">
                <a:latin typeface="Century Gothic" panose="020B0502020202020204" pitchFamily="34" charset="0"/>
              </a:rPr>
              <a:t>EPIC</a:t>
            </a:r>
          </a:p>
        </p:txBody>
      </p:sp>
      <p:pic>
        <p:nvPicPr>
          <p:cNvPr id="21" name="Graphic 20" descr="Caret Right with solid fill">
            <a:extLst>
              <a:ext uri="{FF2B5EF4-FFF2-40B4-BE49-F238E27FC236}">
                <a16:creationId xmlns:a16="http://schemas.microsoft.com/office/drawing/2014/main" id="{0EFCC9DA-B0DE-DE53-F966-7911CFE4C90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82557" y="1010134"/>
            <a:ext cx="444355" cy="444355"/>
          </a:xfrm>
          <a:prstGeom prst="rect">
            <a:avLst/>
          </a:prstGeom>
        </p:spPr>
      </p:pic>
      <p:pic>
        <p:nvPicPr>
          <p:cNvPr id="22" name="Graphic 21" descr="Caret Right with solid fill">
            <a:extLst>
              <a:ext uri="{FF2B5EF4-FFF2-40B4-BE49-F238E27FC236}">
                <a16:creationId xmlns:a16="http://schemas.microsoft.com/office/drawing/2014/main" id="{B8E39C2B-61D6-1E86-961F-0E960687AF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88709" y="2205178"/>
            <a:ext cx="444355" cy="444355"/>
          </a:xfrm>
          <a:prstGeom prst="rect">
            <a:avLst/>
          </a:prstGeom>
        </p:spPr>
      </p:pic>
      <p:pic>
        <p:nvPicPr>
          <p:cNvPr id="23" name="Graphic 22" descr="Caret Right with solid fill">
            <a:extLst>
              <a:ext uri="{FF2B5EF4-FFF2-40B4-BE49-F238E27FC236}">
                <a16:creationId xmlns:a16="http://schemas.microsoft.com/office/drawing/2014/main" id="{09500E44-77EB-FBED-5D40-D36F1691DFA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88709" y="3234655"/>
            <a:ext cx="444355" cy="444355"/>
          </a:xfrm>
          <a:prstGeom prst="rect">
            <a:avLst/>
          </a:prstGeom>
        </p:spPr>
      </p:pic>
      <p:pic>
        <p:nvPicPr>
          <p:cNvPr id="24" name="Graphic 23" descr="Caret Right with solid fill">
            <a:extLst>
              <a:ext uri="{FF2B5EF4-FFF2-40B4-BE49-F238E27FC236}">
                <a16:creationId xmlns:a16="http://schemas.microsoft.com/office/drawing/2014/main" id="{A62EB6D1-BC75-E8FC-911C-7CB1F3228AF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795560" y="4366638"/>
            <a:ext cx="444355" cy="444355"/>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E0927043-5161-44C4-0DE5-2FF23FB7AAB2}"/>
                  </a:ext>
                </a:extLst>
              </p14:cNvPr>
              <p14:cNvContentPartPr/>
              <p14:nvPr/>
            </p14:nvContentPartPr>
            <p14:xfrm>
              <a:off x="986847" y="727287"/>
              <a:ext cx="12240" cy="12240"/>
            </p14:xfrm>
          </p:contentPart>
        </mc:Choice>
        <mc:Fallback xmlns="">
          <p:pic>
            <p:nvPicPr>
              <p:cNvPr id="6" name="Ink 5">
                <a:extLst>
                  <a:ext uri="{FF2B5EF4-FFF2-40B4-BE49-F238E27FC236}">
                    <a16:creationId xmlns:a16="http://schemas.microsoft.com/office/drawing/2014/main" id="{E0927043-5161-44C4-0DE5-2FF23FB7AAB2}"/>
                  </a:ext>
                </a:extLst>
              </p:cNvPr>
              <p:cNvPicPr/>
              <p:nvPr/>
            </p:nvPicPr>
            <p:blipFill>
              <a:blip r:embed="rId7"/>
              <a:stretch>
                <a:fillRect/>
              </a:stretch>
            </p:blipFill>
            <p:spPr>
              <a:xfrm>
                <a:off x="980727" y="721167"/>
                <a:ext cx="24480" cy="24480"/>
              </a:xfrm>
              <a:prstGeom prst="rect">
                <a:avLst/>
              </a:prstGeom>
            </p:spPr>
          </p:pic>
        </mc:Fallback>
      </mc:AlternateContent>
      <p:pic>
        <p:nvPicPr>
          <p:cNvPr id="27" name="Picture 26">
            <a:extLst>
              <a:ext uri="{FF2B5EF4-FFF2-40B4-BE49-F238E27FC236}">
                <a16:creationId xmlns:a16="http://schemas.microsoft.com/office/drawing/2014/main" id="{71C5995C-196B-96D3-1A91-59A8609A9EC1}"/>
              </a:ext>
            </a:extLst>
          </p:cNvPr>
          <p:cNvPicPr>
            <a:picLocks noChangeAspect="1"/>
          </p:cNvPicPr>
          <p:nvPr/>
        </p:nvPicPr>
        <p:blipFill>
          <a:blip r:embed="rId8"/>
          <a:stretch>
            <a:fillRect/>
          </a:stretch>
        </p:blipFill>
        <p:spPr>
          <a:xfrm>
            <a:off x="422156" y="228926"/>
            <a:ext cx="2438611" cy="807790"/>
          </a:xfrm>
          <a:prstGeom prst="rect">
            <a:avLst/>
          </a:prstGeom>
        </p:spPr>
      </p:pic>
      <p:grpSp>
        <p:nvGrpSpPr>
          <p:cNvPr id="31" name="Group 30">
            <a:extLst>
              <a:ext uri="{FF2B5EF4-FFF2-40B4-BE49-F238E27FC236}">
                <a16:creationId xmlns:a16="http://schemas.microsoft.com/office/drawing/2014/main" id="{9D7B9B0D-B394-A104-29F1-CE241D33F251}"/>
              </a:ext>
            </a:extLst>
          </p:cNvPr>
          <p:cNvGrpSpPr/>
          <p:nvPr/>
        </p:nvGrpSpPr>
        <p:grpSpPr>
          <a:xfrm>
            <a:off x="3051131" y="4826983"/>
            <a:ext cx="5960552" cy="584775"/>
            <a:chOff x="1848112" y="1575921"/>
            <a:chExt cx="5445198" cy="584775"/>
          </a:xfrm>
        </p:grpSpPr>
        <p:sp>
          <p:nvSpPr>
            <p:cNvPr id="32" name="TextBox 31">
              <a:extLst>
                <a:ext uri="{FF2B5EF4-FFF2-40B4-BE49-F238E27FC236}">
                  <a16:creationId xmlns:a16="http://schemas.microsoft.com/office/drawing/2014/main" id="{15349F72-A8D3-D2A9-1D01-D2897DB1DC29}"/>
                </a:ext>
              </a:extLst>
            </p:cNvPr>
            <p:cNvSpPr txBox="1"/>
            <p:nvPr/>
          </p:nvSpPr>
          <p:spPr>
            <a:xfrm>
              <a:off x="2705936" y="1789404"/>
              <a:ext cx="4587374"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Pricing</a:t>
              </a:r>
            </a:p>
          </p:txBody>
        </p:sp>
        <p:sp>
          <p:nvSpPr>
            <p:cNvPr id="33" name="TextBox 32">
              <a:extLst>
                <a:ext uri="{FF2B5EF4-FFF2-40B4-BE49-F238E27FC236}">
                  <a16:creationId xmlns:a16="http://schemas.microsoft.com/office/drawing/2014/main" id="{1137F38B-07F4-F3E9-304B-E9F99D87933C}"/>
                </a:ext>
              </a:extLst>
            </p:cNvPr>
            <p:cNvSpPr txBox="1"/>
            <p:nvPr/>
          </p:nvSpPr>
          <p:spPr>
            <a:xfrm>
              <a:off x="1848112"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lang="en-US" altLang="ko-KR" sz="3200" dirty="0">
                  <a:latin typeface="Century Gothic" panose="020B0502020202020204" pitchFamily="34" charset="0"/>
                  <a:cs typeface="Arial" pitchFamily="34" charset="0"/>
                </a:rPr>
                <a:t>5</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cxnSp>
        <p:nvCxnSpPr>
          <p:cNvPr id="43" name="Straight Connector 42">
            <a:extLst>
              <a:ext uri="{FF2B5EF4-FFF2-40B4-BE49-F238E27FC236}">
                <a16:creationId xmlns:a16="http://schemas.microsoft.com/office/drawing/2014/main" id="{9CCA6086-EF8F-26FD-87CC-A8DA65A5052D}"/>
              </a:ext>
            </a:extLst>
          </p:cNvPr>
          <p:cNvCxnSpPr>
            <a:cxnSpLocks/>
          </p:cNvCxnSpPr>
          <p:nvPr/>
        </p:nvCxnSpPr>
        <p:spPr>
          <a:xfrm>
            <a:off x="3348609" y="5752193"/>
            <a:ext cx="8018836"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pic>
        <p:nvPicPr>
          <p:cNvPr id="47" name="Graphic 46" descr="Caret Right with solid fill">
            <a:extLst>
              <a:ext uri="{FF2B5EF4-FFF2-40B4-BE49-F238E27FC236}">
                <a16:creationId xmlns:a16="http://schemas.microsoft.com/office/drawing/2014/main" id="{989F77C1-962D-33AA-5943-51D498D2670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883316" y="5488350"/>
            <a:ext cx="444355" cy="444355"/>
          </a:xfrm>
          <a:prstGeom prst="rect">
            <a:avLst/>
          </a:prstGeom>
        </p:spPr>
      </p:pic>
      <p:pic>
        <p:nvPicPr>
          <p:cNvPr id="50" name="Graphic 49" descr="Caret Right with solid fill">
            <a:extLst>
              <a:ext uri="{FF2B5EF4-FFF2-40B4-BE49-F238E27FC236}">
                <a16:creationId xmlns:a16="http://schemas.microsoft.com/office/drawing/2014/main" id="{43AC883D-3A78-551A-6100-AF795F88821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896319" y="8826566"/>
            <a:ext cx="444355" cy="444355"/>
          </a:xfrm>
          <a:prstGeom prst="rect">
            <a:avLst/>
          </a:prstGeom>
        </p:spPr>
      </p:pic>
      <p:grpSp>
        <p:nvGrpSpPr>
          <p:cNvPr id="18" name="Group 17">
            <a:extLst>
              <a:ext uri="{FF2B5EF4-FFF2-40B4-BE49-F238E27FC236}">
                <a16:creationId xmlns:a16="http://schemas.microsoft.com/office/drawing/2014/main" id="{A73CEF2F-9E3B-9B9D-DA47-5EA12D2454FC}"/>
              </a:ext>
            </a:extLst>
          </p:cNvPr>
          <p:cNvGrpSpPr/>
          <p:nvPr/>
        </p:nvGrpSpPr>
        <p:grpSpPr>
          <a:xfrm>
            <a:off x="3057227" y="5820631"/>
            <a:ext cx="5960552" cy="584775"/>
            <a:chOff x="1848112" y="1575921"/>
            <a:chExt cx="5445198" cy="584775"/>
          </a:xfrm>
        </p:grpSpPr>
        <p:sp>
          <p:nvSpPr>
            <p:cNvPr id="19" name="TextBox 18">
              <a:extLst>
                <a:ext uri="{FF2B5EF4-FFF2-40B4-BE49-F238E27FC236}">
                  <a16:creationId xmlns:a16="http://schemas.microsoft.com/office/drawing/2014/main" id="{C85781A1-A7FD-F379-2D8D-EBE3B6733F1F}"/>
                </a:ext>
              </a:extLst>
            </p:cNvPr>
            <p:cNvSpPr txBox="1"/>
            <p:nvPr/>
          </p:nvSpPr>
          <p:spPr>
            <a:xfrm>
              <a:off x="2705936" y="1789404"/>
              <a:ext cx="4587374" cy="369332"/>
            </a:xfrm>
            <a:prstGeom prst="rect">
              <a:avLst/>
            </a:prstGeom>
            <a:noFill/>
          </p:spPr>
          <p:txBody>
            <a:bodyPr wrap="square" lIns="108000" rIns="108000" rtlCol="0">
              <a:spAutoFit/>
            </a:bodyPr>
            <a:lstStyle/>
            <a:p>
              <a:pPr lvl="0" defTabSz="914286">
                <a:defRPr/>
              </a:pPr>
              <a:r>
                <a:rPr lang="en-US" altLang="ko-KR" b="1" dirty="0">
                  <a:latin typeface="Century Gothic" panose="020B0502020202020204" pitchFamily="34" charset="0"/>
                  <a:cs typeface="Arial" pitchFamily="34" charset="0"/>
                </a:rPr>
                <a:t>Tender Clauses</a:t>
              </a:r>
            </a:p>
          </p:txBody>
        </p:sp>
        <p:sp>
          <p:nvSpPr>
            <p:cNvPr id="25" name="TextBox 24">
              <a:extLst>
                <a:ext uri="{FF2B5EF4-FFF2-40B4-BE49-F238E27FC236}">
                  <a16:creationId xmlns:a16="http://schemas.microsoft.com/office/drawing/2014/main" id="{C87DCD91-741B-7F1C-98C2-A1029050D7E3}"/>
                </a:ext>
              </a:extLst>
            </p:cNvPr>
            <p:cNvSpPr txBox="1"/>
            <p:nvPr/>
          </p:nvSpPr>
          <p:spPr>
            <a:xfrm>
              <a:off x="1848112" y="1575921"/>
              <a:ext cx="958096" cy="584775"/>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ko-KR" sz="3200" i="0" u="none" strike="noStrike" kern="1200" cap="none" spc="0" normalizeH="0" baseline="0" noProof="0" dirty="0">
                  <a:ln>
                    <a:noFill/>
                  </a:ln>
                  <a:effectLst/>
                  <a:uLnTx/>
                  <a:uFillTx/>
                  <a:latin typeface="Century Gothic" panose="020B0502020202020204" pitchFamily="34" charset="0"/>
                  <a:cs typeface="Arial" pitchFamily="34" charset="0"/>
                </a:rPr>
                <a:t>6</a:t>
              </a:r>
              <a:endParaRPr kumimoji="0" lang="ko-KR" altLang="en-US" sz="3200" i="0" u="none" strike="noStrike" kern="1200" cap="none" spc="0" normalizeH="0" baseline="0" noProof="0" dirty="0">
                <a:ln>
                  <a:noFill/>
                </a:ln>
                <a:effectLst/>
                <a:uLnTx/>
                <a:uFillTx/>
                <a:latin typeface="Century Gothic" panose="020B0502020202020204" pitchFamily="34" charset="0"/>
                <a:cs typeface="Arial" pitchFamily="34" charset="0"/>
              </a:endParaRPr>
            </a:p>
          </p:txBody>
        </p:sp>
      </p:grpSp>
      <p:cxnSp>
        <p:nvCxnSpPr>
          <p:cNvPr id="26" name="Straight Connector 25">
            <a:extLst>
              <a:ext uri="{FF2B5EF4-FFF2-40B4-BE49-F238E27FC236}">
                <a16:creationId xmlns:a16="http://schemas.microsoft.com/office/drawing/2014/main" id="{FB3CCB97-8C30-1578-4982-00969373E2AA}"/>
              </a:ext>
            </a:extLst>
          </p:cNvPr>
          <p:cNvCxnSpPr>
            <a:cxnSpLocks/>
          </p:cNvCxnSpPr>
          <p:nvPr/>
        </p:nvCxnSpPr>
        <p:spPr>
          <a:xfrm>
            <a:off x="3354705" y="6745841"/>
            <a:ext cx="8018836" cy="0"/>
          </a:xfrm>
          <a:prstGeom prst="line">
            <a:avLst/>
          </a:prstGeom>
          <a:ln>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03273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EFD94-5A86-7418-4BB8-F3F79224D05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1D5B613-F07B-B335-FA42-68456AFFC46C}"/>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3</a:t>
            </a:fld>
            <a:endParaRPr lang="en-US" dirty="0"/>
          </a:p>
        </p:txBody>
      </p:sp>
      <p:sp>
        <p:nvSpPr>
          <p:cNvPr id="4" name="Content Placeholder 4">
            <a:extLst>
              <a:ext uri="{FF2B5EF4-FFF2-40B4-BE49-F238E27FC236}">
                <a16:creationId xmlns:a16="http://schemas.microsoft.com/office/drawing/2014/main" id="{14151A79-3924-F9C4-9B9B-E938E3499E0D}"/>
              </a:ext>
            </a:extLst>
          </p:cNvPr>
          <p:cNvSpPr txBox="1">
            <a:spLocks/>
          </p:cNvSpPr>
          <p:nvPr/>
        </p:nvSpPr>
        <p:spPr>
          <a:xfrm>
            <a:off x="255359" y="364297"/>
            <a:ext cx="5097173"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Tender Details</a:t>
            </a:r>
            <a:endParaRPr lang="en-ZA" sz="1800" dirty="0">
              <a:latin typeface="Century Gothic" panose="020B0502020202020204" pitchFamily="34" charset="0"/>
            </a:endParaRPr>
          </a:p>
        </p:txBody>
      </p:sp>
      <p:pic>
        <p:nvPicPr>
          <p:cNvPr id="5" name="Picture 4">
            <a:extLst>
              <a:ext uri="{FF2B5EF4-FFF2-40B4-BE49-F238E27FC236}">
                <a16:creationId xmlns:a16="http://schemas.microsoft.com/office/drawing/2014/main" id="{3106F98E-9AC0-E9A5-0090-949F0DA5E8CD}"/>
              </a:ext>
            </a:extLst>
          </p:cNvPr>
          <p:cNvPicPr>
            <a:picLocks noChangeAspect="1"/>
          </p:cNvPicPr>
          <p:nvPr/>
        </p:nvPicPr>
        <p:blipFill>
          <a:blip r:embed="rId3"/>
          <a:stretch>
            <a:fillRect/>
          </a:stretch>
        </p:blipFill>
        <p:spPr>
          <a:xfrm>
            <a:off x="9601094" y="104216"/>
            <a:ext cx="2438611" cy="807790"/>
          </a:xfrm>
          <a:prstGeom prst="rect">
            <a:avLst/>
          </a:prstGeom>
        </p:spPr>
      </p:pic>
      <p:graphicFrame>
        <p:nvGraphicFramePr>
          <p:cNvPr id="7" name="Table 6">
            <a:extLst>
              <a:ext uri="{FF2B5EF4-FFF2-40B4-BE49-F238E27FC236}">
                <a16:creationId xmlns:a16="http://schemas.microsoft.com/office/drawing/2014/main" id="{269E9658-C100-2B84-A377-8289C770FE99}"/>
              </a:ext>
            </a:extLst>
          </p:cNvPr>
          <p:cNvGraphicFramePr>
            <a:graphicFrameLocks noGrp="1"/>
          </p:cNvGraphicFramePr>
          <p:nvPr>
            <p:extLst>
              <p:ext uri="{D42A27DB-BD31-4B8C-83A1-F6EECF244321}">
                <p14:modId xmlns:p14="http://schemas.microsoft.com/office/powerpoint/2010/main" val="937753858"/>
              </p:ext>
            </p:extLst>
          </p:nvPr>
        </p:nvGraphicFramePr>
        <p:xfrm>
          <a:off x="603597" y="1925203"/>
          <a:ext cx="11436107" cy="3200400"/>
        </p:xfrm>
        <a:graphic>
          <a:graphicData uri="http://schemas.openxmlformats.org/drawingml/2006/table">
            <a:tbl>
              <a:tblPr/>
              <a:tblGrid>
                <a:gridCol w="11436107">
                  <a:extLst>
                    <a:ext uri="{9D8B030D-6E8A-4147-A177-3AD203B41FA5}">
                      <a16:colId xmlns:a16="http://schemas.microsoft.com/office/drawing/2014/main" val="3902530502"/>
                    </a:ext>
                  </a:extLst>
                </a:gridCol>
              </a:tblGrid>
              <a:tr h="0">
                <a:tc>
                  <a:txBody>
                    <a:bodyPr/>
                    <a:lstStyle/>
                    <a:p>
                      <a:pPr marL="0" marR="0" algn="ctr">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l">
                        <a:buNone/>
                        <a:tabLst>
                          <a:tab pos="1158240" algn="l"/>
                          <a:tab pos="2931795" algn="ctr"/>
                        </a:tabLst>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Tender No: 248G/2025/26</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ctr">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l">
                        <a:buNone/>
                        <a:tabLst>
                          <a:tab pos="1158240" algn="l"/>
                          <a:tab pos="2931795" algn="ctr"/>
                        </a:tabLst>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Tender Description: Supply and delivery of Bluetooth mobile printers and mobile device accessories for field officers within Safety and Security, City of Cape Town.</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l">
                        <a:buNone/>
                        <a:tabLst>
                          <a:tab pos="-457200" algn="l"/>
                        </a:tabLst>
                      </a:pPr>
                      <a:r>
                        <a:rPr lang="en-GB" sz="1400" b="1"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Contract Period: Thirty-six (36) months, from the commencement date of the contract.</a:t>
                      </a:r>
                    </a:p>
                    <a:p>
                      <a:pPr marL="0" marR="0" algn="l">
                        <a:buNone/>
                      </a:pPr>
                      <a:endParaRPr lang="en-GB" sz="1400" b="1" dirty="0">
                        <a:effectLst/>
                        <a:latin typeface="Century Gothic" panose="020B0502020202020204" pitchFamily="34" charset="0"/>
                        <a:ea typeface="Times New Roman" panose="02020603050405020304" pitchFamily="18" charset="0"/>
                        <a:cs typeface="Arial" panose="020B0604020202020204" pitchFamily="34" charset="0"/>
                      </a:endParaRP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Date Advertised: 29</a:t>
                      </a:r>
                      <a:r>
                        <a:rPr lang="en-GB" sz="1400" b="1" baseline="30000" dirty="0">
                          <a:effectLst/>
                          <a:latin typeface="Century Gothic" panose="020B0502020202020204" pitchFamily="34" charset="0"/>
                          <a:ea typeface="Times New Roman" panose="02020603050405020304" pitchFamily="18" charset="0"/>
                          <a:cs typeface="Arial" panose="020B0604020202020204" pitchFamily="34" charset="0"/>
                        </a:rPr>
                        <a:t>th</a:t>
                      </a: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 May 2026</a:t>
                      </a:r>
                    </a:p>
                    <a:p>
                      <a:pPr marL="0" marR="0" algn="l">
                        <a:buNone/>
                      </a:pPr>
                      <a:endParaRPr lang="en-GB" sz="1400" b="1" dirty="0">
                        <a:effectLst/>
                        <a:latin typeface="Century Gothic" panose="020B0502020202020204" pitchFamily="34" charset="0"/>
                        <a:ea typeface="Times New Roman" panose="02020603050405020304" pitchFamily="18" charset="0"/>
                        <a:cs typeface="Arial" panose="020B0604020202020204" pitchFamily="34" charset="0"/>
                      </a:endParaRP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Closing Date: 3</a:t>
                      </a:r>
                      <a:r>
                        <a:rPr lang="en-GB" sz="1400" b="1" baseline="30000" dirty="0">
                          <a:effectLst/>
                          <a:latin typeface="Century Gothic" panose="020B0502020202020204" pitchFamily="34" charset="0"/>
                          <a:ea typeface="Times New Roman" panose="02020603050405020304" pitchFamily="18" charset="0"/>
                          <a:cs typeface="Arial" panose="020B0604020202020204" pitchFamily="34" charset="0"/>
                        </a:rPr>
                        <a:t>rd</a:t>
                      </a: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 July 2026</a:t>
                      </a:r>
                    </a:p>
                    <a:p>
                      <a:pPr marL="0" marR="0" algn="l">
                        <a:buNone/>
                      </a:pPr>
                      <a:endParaRPr lang="en-GB" sz="1400" b="1" dirty="0">
                        <a:effectLst/>
                        <a:latin typeface="Century Gothic" panose="020B0502020202020204" pitchFamily="34" charset="0"/>
                        <a:ea typeface="Times New Roman" panose="02020603050405020304" pitchFamily="18" charset="0"/>
                        <a:cs typeface="Arial" panose="020B0604020202020204" pitchFamily="34" charset="0"/>
                      </a:endParaRP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Closing Time: 10am</a:t>
                      </a:r>
                      <a:endParaRPr lang="en-ZA" sz="14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 </a:t>
                      </a:r>
                    </a:p>
                    <a:p>
                      <a:pPr marL="0" marR="0" algn="l">
                        <a:buNone/>
                      </a:pPr>
                      <a:r>
                        <a:rPr lang="en-GB" sz="1400" b="1" dirty="0">
                          <a:effectLst/>
                          <a:latin typeface="Century Gothic" panose="020B0502020202020204" pitchFamily="34" charset="0"/>
                          <a:ea typeface="Times New Roman" panose="02020603050405020304" pitchFamily="18" charset="0"/>
                          <a:cs typeface="Arial" panose="020B0604020202020204" pitchFamily="34" charset="0"/>
                        </a:rPr>
                        <a:t>Contact: scm.tenders25@capetown.gov.za</a:t>
                      </a:r>
                    </a:p>
                  </a:txBody>
                  <a:tcPr marL="76200" marR="76200"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noFill/>
                  </a:tcPr>
                </a:tc>
                <a:extLst>
                  <a:ext uri="{0D108BD9-81ED-4DB2-BD59-A6C34878D82A}">
                    <a16:rowId xmlns:a16="http://schemas.microsoft.com/office/drawing/2014/main" val="1438622404"/>
                  </a:ext>
                </a:extLst>
              </a:tr>
            </a:tbl>
          </a:graphicData>
        </a:graphic>
      </p:graphicFrame>
    </p:spTree>
    <p:extLst>
      <p:ext uri="{BB962C8B-B14F-4D97-AF65-F5344CB8AC3E}">
        <p14:creationId xmlns:p14="http://schemas.microsoft.com/office/powerpoint/2010/main" val="3010907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2C69C-96B7-CD32-F3E0-86BDA317172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D0E291-6C74-987B-CEF9-32917B8CF7D2}"/>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4</a:t>
            </a:fld>
            <a:endParaRPr lang="en-US" dirty="0"/>
          </a:p>
        </p:txBody>
      </p:sp>
      <p:sp>
        <p:nvSpPr>
          <p:cNvPr id="4" name="Content Placeholder 4">
            <a:extLst>
              <a:ext uri="{FF2B5EF4-FFF2-40B4-BE49-F238E27FC236}">
                <a16:creationId xmlns:a16="http://schemas.microsoft.com/office/drawing/2014/main" id="{7F4550C7-09E0-736B-B0F8-43B063548133}"/>
              </a:ext>
            </a:extLst>
          </p:cNvPr>
          <p:cNvSpPr txBox="1">
            <a:spLocks/>
          </p:cNvSpPr>
          <p:nvPr/>
        </p:nvSpPr>
        <p:spPr>
          <a:xfrm>
            <a:off x="2802781" y="136525"/>
            <a:ext cx="7923131"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Introduction and Background</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1F112CEE-63BB-0A1D-C8BD-5DD931891237}"/>
              </a:ext>
            </a:extLst>
          </p:cNvPr>
          <p:cNvPicPr>
            <a:picLocks noChangeAspect="1"/>
          </p:cNvPicPr>
          <p:nvPr/>
        </p:nvPicPr>
        <p:blipFill>
          <a:blip r:embed="rId3"/>
          <a:stretch>
            <a:fillRect/>
          </a:stretch>
        </p:blipFill>
        <p:spPr>
          <a:xfrm>
            <a:off x="0" y="-2232"/>
            <a:ext cx="2438611" cy="807790"/>
          </a:xfrm>
          <a:prstGeom prst="rect">
            <a:avLst/>
          </a:prstGeom>
        </p:spPr>
      </p:pic>
      <p:sp>
        <p:nvSpPr>
          <p:cNvPr id="8" name="TextBox 7">
            <a:extLst>
              <a:ext uri="{FF2B5EF4-FFF2-40B4-BE49-F238E27FC236}">
                <a16:creationId xmlns:a16="http://schemas.microsoft.com/office/drawing/2014/main" id="{E3F5D9C2-B6D4-CFC7-C696-79B3AF2F8EC2}"/>
              </a:ext>
            </a:extLst>
          </p:cNvPr>
          <p:cNvSpPr txBox="1"/>
          <p:nvPr/>
        </p:nvSpPr>
        <p:spPr>
          <a:xfrm>
            <a:off x="165134" y="1098659"/>
            <a:ext cx="11644427" cy="5078313"/>
          </a:xfrm>
          <a:prstGeom prst="rect">
            <a:avLst/>
          </a:prstGeom>
          <a:noFill/>
        </p:spPr>
        <p:txBody>
          <a:bodyPr wrap="square">
            <a:spAutoFit/>
          </a:bodyPr>
          <a:lstStyle/>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The Safety and Security directorate within City of Cape Town, has several departments making use of the Contravention System to manage the issuing and processing of contravention notices. Field personnel use the Contraventions mobile application to issue and print these notices on-site.</a:t>
            </a:r>
          </a:p>
          <a:p>
            <a:pPr marL="228600" marR="0" algn="just">
              <a:buNone/>
              <a:tabLst>
                <a:tab pos="2743200" algn="ctr"/>
                <a:tab pos="5486400" algn="r"/>
                <a:tab pos="0" algn="l"/>
                <a:tab pos="360045" algn="l"/>
                <a:tab pos="2070735" algn="l"/>
                <a:tab pos="2743200" algn="ctr"/>
                <a:tab pos="5486400" algn="r"/>
              </a:tabLst>
            </a:pPr>
            <a:endParaRPr lang="en-US"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This mobile application serves as the front-end interface for the Contraventions System and includes built-in support for Bluetooth mobile printing. Printing is handled through a Cordova plugin — a lightweight software bridge that allows the app to communicate directly with native device functionality, enabling it to discover, pair with, and send print jobs to a Bluetooth mobile printer. </a:t>
            </a:r>
          </a:p>
          <a:p>
            <a:pPr marL="228600" marR="0" algn="just">
              <a:buNone/>
              <a:tabLst>
                <a:tab pos="2743200" algn="ctr"/>
                <a:tab pos="5486400" algn="r"/>
                <a:tab pos="0" algn="l"/>
                <a:tab pos="360045" algn="l"/>
                <a:tab pos="2070735" algn="l"/>
                <a:tab pos="2743200" algn="ctr"/>
                <a:tab pos="5486400" algn="r"/>
              </a:tabLst>
            </a:pPr>
            <a:endParaRPr lang="en-US"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Suppliers must develop and provide this Cordova plugin as part of their solution, ensuring it is fully compatible with the target mobile devices and capable of managing the complete Bluetooth printer communication lifecycle without requiring the user to leave the application or configure the connection manually. </a:t>
            </a:r>
          </a:p>
          <a:p>
            <a:pPr marL="228600" marR="0" algn="just">
              <a:buNone/>
              <a:tabLst>
                <a:tab pos="2743200" algn="ctr"/>
                <a:tab pos="5486400" algn="r"/>
                <a:tab pos="0" algn="l"/>
                <a:tab pos="360045" algn="l"/>
                <a:tab pos="2070735" algn="l"/>
                <a:tab pos="2743200" algn="ctr"/>
                <a:tab pos="5486400" algn="r"/>
              </a:tabLst>
            </a:pPr>
            <a:endParaRPr lang="en-US" dirty="0">
              <a:latin typeface="Century Gothic" panose="020B0502020202020204" pitchFamily="34" charset="0"/>
              <a:ea typeface="Times New Roman" panose="02020603050405020304" pitchFamily="18" charset="0"/>
              <a:cs typeface="Times New Roman" panose="02020603050405020304" pitchFamily="18" charset="0"/>
            </a:endParaRPr>
          </a:p>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In addition, those tenderers who meet the minimum functionality qualifying score of 60 out of 100, the City of Cape Town will request printer samples from suppliers for internal testing to verify full printing functionality and to confirm that the devices are fully compatible with the City's supported mobile device fleet, refer to 2.2.1.1.7.</a:t>
            </a:r>
          </a:p>
        </p:txBody>
      </p:sp>
    </p:spTree>
    <p:extLst>
      <p:ext uri="{BB962C8B-B14F-4D97-AF65-F5344CB8AC3E}">
        <p14:creationId xmlns:p14="http://schemas.microsoft.com/office/powerpoint/2010/main" val="3077726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21B07-643B-987F-2CCE-AEF9FB5177D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319E33C-16F6-F6E1-491E-D848D832518B}"/>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5</a:t>
            </a:fld>
            <a:endParaRPr lang="en-US" dirty="0"/>
          </a:p>
        </p:txBody>
      </p:sp>
      <p:sp>
        <p:nvSpPr>
          <p:cNvPr id="4" name="Content Placeholder 4">
            <a:extLst>
              <a:ext uri="{FF2B5EF4-FFF2-40B4-BE49-F238E27FC236}">
                <a16:creationId xmlns:a16="http://schemas.microsoft.com/office/drawing/2014/main" id="{2183458F-847D-51E0-31C9-EA97C2ED49A4}"/>
              </a:ext>
            </a:extLst>
          </p:cNvPr>
          <p:cNvSpPr txBox="1">
            <a:spLocks/>
          </p:cNvSpPr>
          <p:nvPr/>
        </p:nvSpPr>
        <p:spPr>
          <a:xfrm>
            <a:off x="2784493" y="257849"/>
            <a:ext cx="7667099"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Introduction and Background</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36D1CF91-4D79-230C-D04A-785263E72A5C}"/>
              </a:ext>
            </a:extLst>
          </p:cNvPr>
          <p:cNvPicPr>
            <a:picLocks noChangeAspect="1"/>
          </p:cNvPicPr>
          <p:nvPr/>
        </p:nvPicPr>
        <p:blipFill>
          <a:blip r:embed="rId3"/>
          <a:stretch>
            <a:fillRect/>
          </a:stretch>
        </p:blipFill>
        <p:spPr>
          <a:xfrm>
            <a:off x="0" y="-2232"/>
            <a:ext cx="2438611" cy="807790"/>
          </a:xfrm>
          <a:prstGeom prst="rect">
            <a:avLst/>
          </a:prstGeom>
        </p:spPr>
      </p:pic>
      <p:sp>
        <p:nvSpPr>
          <p:cNvPr id="8" name="TextBox 7">
            <a:extLst>
              <a:ext uri="{FF2B5EF4-FFF2-40B4-BE49-F238E27FC236}">
                <a16:creationId xmlns:a16="http://schemas.microsoft.com/office/drawing/2014/main" id="{3E89A036-4337-3FBB-5228-4E8844F15F2A}"/>
              </a:ext>
            </a:extLst>
          </p:cNvPr>
          <p:cNvSpPr txBox="1"/>
          <p:nvPr/>
        </p:nvSpPr>
        <p:spPr>
          <a:xfrm>
            <a:off x="165134" y="1098659"/>
            <a:ext cx="11644427" cy="4524315"/>
          </a:xfrm>
          <a:prstGeom prst="rect">
            <a:avLst/>
          </a:prstGeom>
          <a:noFill/>
        </p:spPr>
        <p:txBody>
          <a:bodyPr wrap="square">
            <a:spAutoFit/>
          </a:bodyPr>
          <a:lstStyle/>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To support field operations, the City deploys a range of rugged and commercial-grade mobile devices. These devices operate primarily on Android or HarmonyOS and are centrally managed through the City’s Mobile Device Management (MDM) solution to maintain security, manage application deployment, and enforce compliance with corporate policies.</a:t>
            </a:r>
          </a:p>
          <a:p>
            <a:pPr marL="228600" marR="0" algn="just">
              <a:buNone/>
              <a:tabLst>
                <a:tab pos="2743200" algn="ctr"/>
                <a:tab pos="5486400" algn="r"/>
                <a:tab pos="0" algn="l"/>
                <a:tab pos="360045" algn="l"/>
                <a:tab pos="2070735" algn="l"/>
                <a:tab pos="2743200" algn="ctr"/>
                <a:tab pos="5486400" algn="r"/>
              </a:tabLst>
            </a:pPr>
            <a:endParaRPr lang="en-US"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228600" marR="0" algn="just">
              <a:buNone/>
              <a:tabLst>
                <a:tab pos="2743200" algn="ctr"/>
                <a:tab pos="5486400" algn="r"/>
                <a:tab pos="0" algn="l"/>
                <a:tab pos="360045" algn="l"/>
                <a:tab pos="2070735" algn="l"/>
                <a:tab pos="2743200" algn="ctr"/>
                <a:tab pos="5486400" algn="r"/>
              </a:tabLst>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The current City devices include the Huawei EP720, TD Tech V800, Samsung Galaxy Tab 3, Samsung Galaxy Tab 5, and Samsung XCover 7.The City reviews and refreshes the mobile device fleet periodically as part of its hardware lifecycle management policy. This ensures continued compatibility with evolving mobile technologies, updated operating system versions, and the performance requirements of operational applications. Devices that reach end-of-life or are no longer supported by manufacturers are systematically replaced with equivalent or higher-specification models that comply with the City’s operational and security standards. </a:t>
            </a:r>
          </a:p>
          <a:p>
            <a:pPr marL="228600" marR="0" algn="just">
              <a:buNone/>
              <a:tabLst>
                <a:tab pos="2743200" algn="ctr"/>
                <a:tab pos="5486400" algn="r"/>
                <a:tab pos="0" algn="l"/>
                <a:tab pos="360045" algn="l"/>
                <a:tab pos="2070735" algn="l"/>
                <a:tab pos="2743200" algn="ctr"/>
                <a:tab pos="5486400" algn="r"/>
              </a:tabLst>
            </a:pPr>
            <a:endParaRPr lang="en-US"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marL="228600" marR="0" algn="just">
              <a:buNone/>
              <a:tabLst>
                <a:tab pos="2743200" algn="ctr"/>
                <a:tab pos="5486400" algn="r"/>
                <a:tab pos="0" algn="l"/>
                <a:tab pos="360045" algn="l"/>
                <a:tab pos="2070735" algn="l"/>
                <a:tab pos="2743200" algn="ctr"/>
                <a:tab pos="5486400" algn="r"/>
              </a:tabLst>
            </a:pPr>
            <a:r>
              <a:rPr lang="en-US" dirty="0">
                <a:latin typeface="Century Gothic" panose="020B0502020202020204" pitchFamily="34" charset="0"/>
                <a:ea typeface="Times New Roman" panose="02020603050405020304" pitchFamily="18" charset="0"/>
                <a:cs typeface="Times New Roman" panose="02020603050405020304" pitchFamily="18" charset="0"/>
              </a:rPr>
              <a:t>T</a:t>
            </a: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he requirement is that the printer solution must function seamlessly on all current devices as well as any future, newly procured mobile devices to ensure long-term compatibility and operational continuity.</a:t>
            </a:r>
          </a:p>
        </p:txBody>
      </p:sp>
    </p:spTree>
    <p:extLst>
      <p:ext uri="{BB962C8B-B14F-4D97-AF65-F5344CB8AC3E}">
        <p14:creationId xmlns:p14="http://schemas.microsoft.com/office/powerpoint/2010/main" val="3848296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0E227-D6DF-AF41-45D4-849AA4FADD6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849B2E-B980-A7B5-4EF2-9041C3FEF2A0}"/>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6</a:t>
            </a:fld>
            <a:endParaRPr lang="en-US" dirty="0"/>
          </a:p>
        </p:txBody>
      </p:sp>
      <p:sp>
        <p:nvSpPr>
          <p:cNvPr id="4" name="Content Placeholder 4">
            <a:extLst>
              <a:ext uri="{FF2B5EF4-FFF2-40B4-BE49-F238E27FC236}">
                <a16:creationId xmlns:a16="http://schemas.microsoft.com/office/drawing/2014/main" id="{3FE02E6C-16D0-5F04-6FBD-804E476B8A1E}"/>
              </a:ext>
            </a:extLst>
          </p:cNvPr>
          <p:cNvSpPr txBox="1">
            <a:spLocks/>
          </p:cNvSpPr>
          <p:nvPr/>
        </p:nvSpPr>
        <p:spPr>
          <a:xfrm>
            <a:off x="3461149" y="257849"/>
            <a:ext cx="5097173"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Specifications</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E1ADD9FB-B188-D0F6-1AB9-0FE33DE094E2}"/>
              </a:ext>
            </a:extLst>
          </p:cNvPr>
          <p:cNvPicPr>
            <a:picLocks noChangeAspect="1"/>
          </p:cNvPicPr>
          <p:nvPr/>
        </p:nvPicPr>
        <p:blipFill>
          <a:blip r:embed="rId3"/>
          <a:stretch>
            <a:fillRect/>
          </a:stretch>
        </p:blipFill>
        <p:spPr>
          <a:xfrm>
            <a:off x="0" y="-2232"/>
            <a:ext cx="2438611" cy="807790"/>
          </a:xfrm>
          <a:prstGeom prst="rect">
            <a:avLst/>
          </a:prstGeom>
        </p:spPr>
      </p:pic>
      <p:pic>
        <p:nvPicPr>
          <p:cNvPr id="7" name="Picture 6">
            <a:extLst>
              <a:ext uri="{FF2B5EF4-FFF2-40B4-BE49-F238E27FC236}">
                <a16:creationId xmlns:a16="http://schemas.microsoft.com/office/drawing/2014/main" id="{8627CD8D-C4E6-E25F-8D1C-234A78AC8AB3}"/>
              </a:ext>
            </a:extLst>
          </p:cNvPr>
          <p:cNvPicPr>
            <a:picLocks noChangeAspect="1"/>
          </p:cNvPicPr>
          <p:nvPr/>
        </p:nvPicPr>
        <p:blipFill>
          <a:blip r:embed="rId4"/>
          <a:stretch>
            <a:fillRect/>
          </a:stretch>
        </p:blipFill>
        <p:spPr>
          <a:xfrm>
            <a:off x="2652835" y="912006"/>
            <a:ext cx="6713802" cy="5738357"/>
          </a:xfrm>
          <a:prstGeom prst="rect">
            <a:avLst/>
          </a:prstGeom>
        </p:spPr>
      </p:pic>
    </p:spTree>
    <p:extLst>
      <p:ext uri="{BB962C8B-B14F-4D97-AF65-F5344CB8AC3E}">
        <p14:creationId xmlns:p14="http://schemas.microsoft.com/office/powerpoint/2010/main" val="3559574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BD592-C867-F5A0-7B27-DB2DF211327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0CB4106-72F2-0CD6-84FC-CB1BBD7B7EE9}"/>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7</a:t>
            </a:fld>
            <a:endParaRPr lang="en-US" dirty="0"/>
          </a:p>
        </p:txBody>
      </p:sp>
      <p:sp>
        <p:nvSpPr>
          <p:cNvPr id="4" name="Content Placeholder 4">
            <a:extLst>
              <a:ext uri="{FF2B5EF4-FFF2-40B4-BE49-F238E27FC236}">
                <a16:creationId xmlns:a16="http://schemas.microsoft.com/office/drawing/2014/main" id="{795416B2-FCCF-C3C6-2334-3E00D023B85B}"/>
              </a:ext>
            </a:extLst>
          </p:cNvPr>
          <p:cNvSpPr txBox="1">
            <a:spLocks/>
          </p:cNvSpPr>
          <p:nvPr/>
        </p:nvSpPr>
        <p:spPr>
          <a:xfrm rot="16200000">
            <a:off x="-1973614" y="3155145"/>
            <a:ext cx="5838126"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Functionality Scoring</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528EECE1-3843-1A8A-1FBF-688AFAE50207}"/>
              </a:ext>
            </a:extLst>
          </p:cNvPr>
          <p:cNvPicPr>
            <a:picLocks noChangeAspect="1"/>
          </p:cNvPicPr>
          <p:nvPr/>
        </p:nvPicPr>
        <p:blipFill>
          <a:blip r:embed="rId3"/>
          <a:stretch>
            <a:fillRect/>
          </a:stretch>
        </p:blipFill>
        <p:spPr>
          <a:xfrm>
            <a:off x="0" y="-2232"/>
            <a:ext cx="2438611" cy="807790"/>
          </a:xfrm>
          <a:prstGeom prst="rect">
            <a:avLst/>
          </a:prstGeom>
        </p:spPr>
      </p:pic>
      <p:pic>
        <p:nvPicPr>
          <p:cNvPr id="6" name="Picture 5">
            <a:extLst>
              <a:ext uri="{FF2B5EF4-FFF2-40B4-BE49-F238E27FC236}">
                <a16:creationId xmlns:a16="http://schemas.microsoft.com/office/drawing/2014/main" id="{B00EEE7A-6D20-8D15-FDA1-6BB2CEBBB0CC}"/>
              </a:ext>
            </a:extLst>
          </p:cNvPr>
          <p:cNvPicPr>
            <a:picLocks noChangeAspect="1"/>
          </p:cNvPicPr>
          <p:nvPr/>
        </p:nvPicPr>
        <p:blipFill>
          <a:blip r:embed="rId4"/>
          <a:stretch>
            <a:fillRect/>
          </a:stretch>
        </p:blipFill>
        <p:spPr>
          <a:xfrm>
            <a:off x="2823604" y="152115"/>
            <a:ext cx="5837426" cy="6553768"/>
          </a:xfrm>
          <a:prstGeom prst="rect">
            <a:avLst/>
          </a:prstGeom>
        </p:spPr>
      </p:pic>
      <p:sp>
        <p:nvSpPr>
          <p:cNvPr id="9" name="TextBox 8">
            <a:extLst>
              <a:ext uri="{FF2B5EF4-FFF2-40B4-BE49-F238E27FC236}">
                <a16:creationId xmlns:a16="http://schemas.microsoft.com/office/drawing/2014/main" id="{E23F045E-E3F9-C76B-6D2D-0475D25616ED}"/>
              </a:ext>
            </a:extLst>
          </p:cNvPr>
          <p:cNvSpPr txBox="1"/>
          <p:nvPr/>
        </p:nvSpPr>
        <p:spPr>
          <a:xfrm>
            <a:off x="8605694" y="2085718"/>
            <a:ext cx="3319272" cy="1323439"/>
          </a:xfrm>
          <a:prstGeom prst="rect">
            <a:avLst/>
          </a:prstGeom>
          <a:noFill/>
        </p:spPr>
        <p:txBody>
          <a:bodyPr wrap="square">
            <a:spAutoFit/>
          </a:bodyPr>
          <a:lstStyle/>
          <a:p>
            <a:r>
              <a:rPr lang="en-US" sz="1600" dirty="0">
                <a:latin typeface="Century Gothic" panose="020B0502020202020204" pitchFamily="34" charset="0"/>
              </a:rPr>
              <a:t>Only those tenders submitted by tenderers who achieve the minimum score for functionality as stated below will be declared responsive.</a:t>
            </a:r>
          </a:p>
        </p:txBody>
      </p:sp>
    </p:spTree>
    <p:extLst>
      <p:ext uri="{BB962C8B-B14F-4D97-AF65-F5344CB8AC3E}">
        <p14:creationId xmlns:p14="http://schemas.microsoft.com/office/powerpoint/2010/main" val="2962351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9E2C0-75AC-7343-BF2C-EEF0A7EF2FB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228351-2F86-BA1B-534E-806850A70D32}"/>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8</a:t>
            </a:fld>
            <a:endParaRPr lang="en-US" dirty="0"/>
          </a:p>
        </p:txBody>
      </p:sp>
      <p:sp>
        <p:nvSpPr>
          <p:cNvPr id="4" name="Content Placeholder 4">
            <a:extLst>
              <a:ext uri="{FF2B5EF4-FFF2-40B4-BE49-F238E27FC236}">
                <a16:creationId xmlns:a16="http://schemas.microsoft.com/office/drawing/2014/main" id="{D3AE32EA-09C5-FED9-A1F7-8725D97CF2E3}"/>
              </a:ext>
            </a:extLst>
          </p:cNvPr>
          <p:cNvSpPr txBox="1">
            <a:spLocks/>
          </p:cNvSpPr>
          <p:nvPr/>
        </p:nvSpPr>
        <p:spPr>
          <a:xfrm rot="16200000">
            <a:off x="-1973614" y="3155145"/>
            <a:ext cx="5838126"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3800"/>
              </a:lnSpc>
              <a:buNone/>
            </a:pPr>
            <a:r>
              <a:rPr lang="en-ZA" sz="4000" b="1" dirty="0">
                <a:latin typeface="Century Gothic" panose="020B0502020202020204" pitchFamily="34" charset="0"/>
              </a:rPr>
              <a:t>Pricing Schedule</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ED97946C-A713-5159-513B-D5A2EBB30705}"/>
              </a:ext>
            </a:extLst>
          </p:cNvPr>
          <p:cNvPicPr>
            <a:picLocks noChangeAspect="1"/>
          </p:cNvPicPr>
          <p:nvPr/>
        </p:nvPicPr>
        <p:blipFill>
          <a:blip r:embed="rId3"/>
          <a:stretch>
            <a:fillRect/>
          </a:stretch>
        </p:blipFill>
        <p:spPr>
          <a:xfrm>
            <a:off x="0" y="-2232"/>
            <a:ext cx="2438611" cy="807790"/>
          </a:xfrm>
          <a:prstGeom prst="rect">
            <a:avLst/>
          </a:prstGeom>
        </p:spPr>
      </p:pic>
      <p:pic>
        <p:nvPicPr>
          <p:cNvPr id="7" name="Picture 6">
            <a:extLst>
              <a:ext uri="{FF2B5EF4-FFF2-40B4-BE49-F238E27FC236}">
                <a16:creationId xmlns:a16="http://schemas.microsoft.com/office/drawing/2014/main" id="{02B33BB4-9765-10AE-96CB-96F471066A1E}"/>
              </a:ext>
            </a:extLst>
          </p:cNvPr>
          <p:cNvPicPr>
            <a:picLocks noChangeAspect="1"/>
          </p:cNvPicPr>
          <p:nvPr/>
        </p:nvPicPr>
        <p:blipFill>
          <a:blip r:embed="rId4"/>
          <a:stretch>
            <a:fillRect/>
          </a:stretch>
        </p:blipFill>
        <p:spPr>
          <a:xfrm>
            <a:off x="2147925" y="-2232"/>
            <a:ext cx="7504264" cy="6858000"/>
          </a:xfrm>
          <a:prstGeom prst="rect">
            <a:avLst/>
          </a:prstGeom>
        </p:spPr>
      </p:pic>
      <p:sp>
        <p:nvSpPr>
          <p:cNvPr id="9" name="TextBox 8">
            <a:extLst>
              <a:ext uri="{FF2B5EF4-FFF2-40B4-BE49-F238E27FC236}">
                <a16:creationId xmlns:a16="http://schemas.microsoft.com/office/drawing/2014/main" id="{2D23B84D-4ED4-6EED-9366-4687CAB989C4}"/>
              </a:ext>
            </a:extLst>
          </p:cNvPr>
          <p:cNvSpPr txBox="1"/>
          <p:nvPr/>
        </p:nvSpPr>
        <p:spPr>
          <a:xfrm>
            <a:off x="9144002" y="2472661"/>
            <a:ext cx="3206618" cy="954107"/>
          </a:xfrm>
          <a:prstGeom prst="rect">
            <a:avLst/>
          </a:prstGeom>
          <a:noFill/>
        </p:spPr>
        <p:txBody>
          <a:bodyPr wrap="square">
            <a:spAutoFit/>
          </a:bodyPr>
          <a:lstStyle/>
          <a:p>
            <a:pPr marL="457200" marR="0">
              <a:buNone/>
            </a:pPr>
            <a:r>
              <a:rPr lang="en-GB" sz="1400" b="1" i="1" dirty="0">
                <a:effectLst/>
                <a:latin typeface="Century Gothic" panose="020B0502020202020204" pitchFamily="34" charset="0"/>
                <a:ea typeface="Times New Roman" panose="02020603050405020304" pitchFamily="18" charset="0"/>
                <a:cs typeface="Arial" panose="020B0604020202020204" pitchFamily="34" charset="0"/>
              </a:rPr>
              <a:t>Note: Failure to submit pricing for item 1.1 will deem the tender submission non-responsive.  </a:t>
            </a:r>
            <a:endParaRPr lang="en-ZA" sz="1400" b="1" i="1" dirty="0">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8321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B68E6-A56D-E2E4-D35E-29719CD10BB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1D3EC6F-5695-10B2-DEE7-08CF95A06D5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9</a:t>
            </a:fld>
            <a:endParaRPr lang="en-US" dirty="0"/>
          </a:p>
        </p:txBody>
      </p:sp>
      <p:sp>
        <p:nvSpPr>
          <p:cNvPr id="4" name="Content Placeholder 4">
            <a:extLst>
              <a:ext uri="{FF2B5EF4-FFF2-40B4-BE49-F238E27FC236}">
                <a16:creationId xmlns:a16="http://schemas.microsoft.com/office/drawing/2014/main" id="{7F35D663-0F9A-E2E6-7F54-C73E53B5B98E}"/>
              </a:ext>
            </a:extLst>
          </p:cNvPr>
          <p:cNvSpPr txBox="1">
            <a:spLocks/>
          </p:cNvSpPr>
          <p:nvPr/>
        </p:nvSpPr>
        <p:spPr>
          <a:xfrm>
            <a:off x="3461149" y="257849"/>
            <a:ext cx="5097173" cy="547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ZA" sz="4000" b="1" dirty="0">
                <a:latin typeface="Century Gothic" panose="020B0502020202020204" pitchFamily="34" charset="0"/>
              </a:rPr>
              <a:t>Tender Clauses</a:t>
            </a:r>
            <a:endParaRPr lang="en-ZA" sz="1800" dirty="0">
              <a:latin typeface="Century Gothic" panose="020B0502020202020204" pitchFamily="34" charset="0"/>
            </a:endParaRPr>
          </a:p>
        </p:txBody>
      </p:sp>
      <p:pic>
        <p:nvPicPr>
          <p:cNvPr id="2" name="Picture 1">
            <a:extLst>
              <a:ext uri="{FF2B5EF4-FFF2-40B4-BE49-F238E27FC236}">
                <a16:creationId xmlns:a16="http://schemas.microsoft.com/office/drawing/2014/main" id="{FE05A452-6CC3-6E4A-7D07-1139377902AC}"/>
              </a:ext>
            </a:extLst>
          </p:cNvPr>
          <p:cNvPicPr>
            <a:picLocks noChangeAspect="1"/>
          </p:cNvPicPr>
          <p:nvPr/>
        </p:nvPicPr>
        <p:blipFill>
          <a:blip r:embed="rId3"/>
          <a:stretch>
            <a:fillRect/>
          </a:stretch>
        </p:blipFill>
        <p:spPr>
          <a:xfrm>
            <a:off x="0" y="-2232"/>
            <a:ext cx="2438611" cy="807790"/>
          </a:xfrm>
          <a:prstGeom prst="rect">
            <a:avLst/>
          </a:prstGeom>
        </p:spPr>
      </p:pic>
      <p:pic>
        <p:nvPicPr>
          <p:cNvPr id="6" name="Picture 5">
            <a:extLst>
              <a:ext uri="{FF2B5EF4-FFF2-40B4-BE49-F238E27FC236}">
                <a16:creationId xmlns:a16="http://schemas.microsoft.com/office/drawing/2014/main" id="{2A8D3D79-1E40-BF7A-5400-5E41A596EF8E}"/>
              </a:ext>
            </a:extLst>
          </p:cNvPr>
          <p:cNvPicPr>
            <a:picLocks noChangeAspect="1"/>
          </p:cNvPicPr>
          <p:nvPr/>
        </p:nvPicPr>
        <p:blipFill>
          <a:blip r:embed="rId4"/>
          <a:stretch>
            <a:fillRect/>
          </a:stretch>
        </p:blipFill>
        <p:spPr>
          <a:xfrm>
            <a:off x="0" y="892974"/>
            <a:ext cx="7856901" cy="2072820"/>
          </a:xfrm>
          <a:prstGeom prst="rect">
            <a:avLst/>
          </a:prstGeom>
        </p:spPr>
      </p:pic>
      <p:pic>
        <p:nvPicPr>
          <p:cNvPr id="9" name="Picture 8">
            <a:extLst>
              <a:ext uri="{FF2B5EF4-FFF2-40B4-BE49-F238E27FC236}">
                <a16:creationId xmlns:a16="http://schemas.microsoft.com/office/drawing/2014/main" id="{1368201A-4D35-CA7A-9FF7-C43BA91D6747}"/>
              </a:ext>
            </a:extLst>
          </p:cNvPr>
          <p:cNvPicPr>
            <a:picLocks noChangeAspect="1"/>
          </p:cNvPicPr>
          <p:nvPr/>
        </p:nvPicPr>
        <p:blipFill>
          <a:blip r:embed="rId5"/>
          <a:stretch>
            <a:fillRect/>
          </a:stretch>
        </p:blipFill>
        <p:spPr>
          <a:xfrm>
            <a:off x="0" y="3053210"/>
            <a:ext cx="7338696" cy="952583"/>
          </a:xfrm>
          <a:prstGeom prst="rect">
            <a:avLst/>
          </a:prstGeom>
        </p:spPr>
      </p:pic>
      <p:pic>
        <p:nvPicPr>
          <p:cNvPr id="11" name="Picture 10">
            <a:extLst>
              <a:ext uri="{FF2B5EF4-FFF2-40B4-BE49-F238E27FC236}">
                <a16:creationId xmlns:a16="http://schemas.microsoft.com/office/drawing/2014/main" id="{74BB0C5E-7521-2355-87EA-2759419EE496}"/>
              </a:ext>
            </a:extLst>
          </p:cNvPr>
          <p:cNvPicPr>
            <a:picLocks noChangeAspect="1"/>
          </p:cNvPicPr>
          <p:nvPr/>
        </p:nvPicPr>
        <p:blipFill>
          <a:blip r:embed="rId6"/>
          <a:stretch>
            <a:fillRect/>
          </a:stretch>
        </p:blipFill>
        <p:spPr>
          <a:xfrm>
            <a:off x="0" y="4093209"/>
            <a:ext cx="7300593" cy="929721"/>
          </a:xfrm>
          <a:prstGeom prst="rect">
            <a:avLst/>
          </a:prstGeom>
        </p:spPr>
      </p:pic>
      <p:pic>
        <p:nvPicPr>
          <p:cNvPr id="7" name="Picture 6">
            <a:extLst>
              <a:ext uri="{FF2B5EF4-FFF2-40B4-BE49-F238E27FC236}">
                <a16:creationId xmlns:a16="http://schemas.microsoft.com/office/drawing/2014/main" id="{27CE2F06-5A18-E77D-2C04-E692AF037FA9}"/>
              </a:ext>
            </a:extLst>
          </p:cNvPr>
          <p:cNvPicPr>
            <a:picLocks noChangeAspect="1"/>
          </p:cNvPicPr>
          <p:nvPr/>
        </p:nvPicPr>
        <p:blipFill>
          <a:blip r:embed="rId7"/>
          <a:stretch>
            <a:fillRect/>
          </a:stretch>
        </p:blipFill>
        <p:spPr>
          <a:xfrm>
            <a:off x="0" y="5207482"/>
            <a:ext cx="6096528" cy="594412"/>
          </a:xfrm>
          <a:prstGeom prst="rect">
            <a:avLst/>
          </a:prstGeom>
        </p:spPr>
      </p:pic>
    </p:spTree>
    <p:extLst>
      <p:ext uri="{BB962C8B-B14F-4D97-AF65-F5344CB8AC3E}">
        <p14:creationId xmlns:p14="http://schemas.microsoft.com/office/powerpoint/2010/main" val="2997236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OCT Document" ma:contentTypeID="0x0101004F458AA8FBDACB41A1E7FD86EFEF69B900310686818BD1F746A1135C78970651D1" ma:contentTypeVersion="25" ma:contentTypeDescription="Create a new document." ma:contentTypeScope="" ma:versionID="3d55012cd042291ef871b8558515ff12">
  <xsd:schema xmlns:xsd="http://www.w3.org/2001/XMLSchema" xmlns:xs="http://www.w3.org/2001/XMLSchema" xmlns:p="http://schemas.microsoft.com/office/2006/metadata/properties" xmlns:ns1="http://schemas.microsoft.com/sharepoint/v3" xmlns:ns2="0fd6eac4-ec82-4b06-a811-e83a9c76424a" xmlns:ns3="bae4ca34-b93b-452c-8826-66aaaee445b0" xmlns:ns4="http://schemas.microsoft.com/sharepoint/v4" targetNamespace="http://schemas.microsoft.com/office/2006/metadata/properties" ma:root="true" ma:fieldsID="50615e9b01b716ff346b5f137898b011" ns1:_="" ns2:_="" ns3:_="" ns4:_="">
    <xsd:import namespace="http://schemas.microsoft.com/sharepoint/v3"/>
    <xsd:import namespace="0fd6eac4-ec82-4b06-a811-e83a9c76424a"/>
    <xsd:import namespace="bae4ca34-b93b-452c-8826-66aaaee445b0"/>
    <xsd:import namespace="http://schemas.microsoft.com/sharepoint/v4"/>
    <xsd:element name="properties">
      <xsd:complexType>
        <xsd:sequence>
          <xsd:element name="documentManagement">
            <xsd:complexType>
              <xsd:all>
                <xsd:element ref="ns2:COCTDocumentDisplayDate"/>
                <xsd:element ref="ns2:COCTDocumentDescription" minOccurs="0"/>
                <xsd:element ref="ns2:COCTDocumentThumbnail" minOccurs="0"/>
                <xsd:element ref="ns2:COCTDocumentAuthor" minOccurs="0"/>
                <xsd:element ref="ns2:COCTDocumentAuthorThirdParty" minOccurs="0"/>
                <xsd:element ref="ns2:l011b4f3135049ebb08b79c85b2d3897" minOccurs="0"/>
                <xsd:element ref="ns2:TaxCatchAll" minOccurs="0"/>
                <xsd:element ref="ns2:TaxCatchAllLabel" minOccurs="0"/>
                <xsd:element ref="ns2:h35eac37a2a04208839c71a1f3403195" minOccurs="0"/>
                <xsd:element ref="ns2:cc986896a2df4b529cea3ba5fe282822" minOccurs="0"/>
                <xsd:element ref="ns2:i53157e947ba45a98fedfcbef88da732" minOccurs="0"/>
                <xsd:element ref="ns2:e69047f40b8046a28f275f9c1dc72b62" minOccurs="0"/>
                <xsd:element ref="ns2:c83e93f87f2e4feda3890d1ae7a61f50" minOccurs="0"/>
                <xsd:element ref="ns2:g954d039e1c640f9b8a923f2e8401f0a" minOccurs="0"/>
                <xsd:element ref="ns2:h0f39bd4500341af886f58f023a05fe0" minOccurs="0"/>
                <xsd:element ref="ns2:na1a38de2f4e4d29b5d91ad1d7b81ca3" minOccurs="0"/>
                <xsd:element ref="ns3:TaxKeywordTaxHTField" minOccurs="0"/>
                <xsd:element ref="ns1:Audience" minOccurs="0"/>
                <xsd:element ref="ns2:COCTLinkedDocument" minOccurs="0"/>
                <xsd:element ref="ns2:COCTAcceptableUse" minOccurs="0"/>
                <xsd:element ref="ns2:COCTFeaturedDocument" minOccurs="0"/>
                <xsd:element ref="ns2:COCTReviewDate" minOccurs="0"/>
                <xsd:element ref="ns4:IconOverlay"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udience" ma:index="35" nillable="true" ma:displayName="Target Audiences" ma:description="Target Audiences is a site column created by the Publishing feature. It is used to specify audiences to which this page will be targeted." ma:internalName="Audienc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fd6eac4-ec82-4b06-a811-e83a9c76424a" elementFormDefault="qualified">
    <xsd:import namespace="http://schemas.microsoft.com/office/2006/documentManagement/types"/>
    <xsd:import namespace="http://schemas.microsoft.com/office/infopath/2007/PartnerControls"/>
    <xsd:element name="COCTDocumentDisplayDate" ma:index="8" ma:displayName="Display Date" ma:internalName="COCTDocumentDisplayDate">
      <xsd:simpleType>
        <xsd:restriction base="dms:DateTime"/>
      </xsd:simpleType>
    </xsd:element>
    <xsd:element name="COCTDocumentDescription" ma:index="9" nillable="true" ma:displayName="Description" ma:description="Description" ma:internalName="COCTDocumentDescription">
      <xsd:simpleType>
        <xsd:restriction base="dms:Note">
          <xsd:maxLength value="255"/>
        </xsd:restriction>
      </xsd:simpleType>
    </xsd:element>
    <xsd:element name="COCTDocumentThumbnail" ma:index="10" nillable="true" ma:displayName="Document thumbnail" ma:internalName="COCTDocumentThumbnail">
      <xsd:simpleType>
        <xsd:restriction base="dms:Unknown"/>
      </xsd:simpleType>
    </xsd:element>
    <xsd:element name="COCTDocumentAuthor" ma:index="11" nillable="true" ma:displayName="Author" ma:internalName="COCTDocumentAutho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CTDocumentAuthorThirdParty" ma:index="12" nillable="true" ma:displayName="Author: 3rd Party" ma:description="Author: 3rd Party" ma:internalName="COCTDocumentAuthorThirdParty">
      <xsd:simpleType>
        <xsd:restriction base="dms:Note">
          <xsd:maxLength value="255"/>
        </xsd:restriction>
      </xsd:simpleType>
    </xsd:element>
    <xsd:element name="l011b4f3135049ebb08b79c85b2d3897" ma:index="13" nillable="true" ma:taxonomy="true" ma:internalName="l011b4f3135049ebb08b79c85b2d3897" ma:taxonomyFieldName="COCTDocumentOwner" ma:displayName="Owner" ma:fieldId="{5011b4f3-1350-49eb-b08b-79c85b2d3897}" ma:sspId="e0481460-bdae-42ce-8442-b3e710efea1a" ma:termSetId="dd0d850c-1e49-4150-80a5-c193c81fcf4f"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b752ca37-c22f-48b9-9b52-cf4a34aab994}" ma:internalName="TaxCatchAll" ma:showField="CatchAllData" ma:web="0fd6eac4-ec82-4b06-a811-e83a9c76424a">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b752ca37-c22f-48b9-9b52-cf4a34aab994}" ma:internalName="TaxCatchAllLabel" ma:readOnly="true" ma:showField="CatchAllDataLabel" ma:web="0fd6eac4-ec82-4b06-a811-e83a9c76424a">
      <xsd:complexType>
        <xsd:complexContent>
          <xsd:extension base="dms:MultiChoiceLookup">
            <xsd:sequence>
              <xsd:element name="Value" type="dms:Lookup" maxOccurs="unbounded" minOccurs="0" nillable="true"/>
            </xsd:sequence>
          </xsd:extension>
        </xsd:complexContent>
      </xsd:complexType>
    </xsd:element>
    <xsd:element name="h35eac37a2a04208839c71a1f3403195" ma:index="17" nillable="true" ma:taxonomy="true" ma:internalName="h35eac37a2a04208839c71a1f3403195" ma:taxonomyFieldName="COCTDocumentDirectorate" ma:displayName="Directorate" ma:fieldId="{135eac37-a2a0-4208-839c-71a1f3403195}" ma:sspId="e0481460-bdae-42ce-8442-b3e710efea1a" ma:termSetId="afbe084a-4661-4ae6-9e25-3426b23fb58c" ma:anchorId="00000000-0000-0000-0000-000000000000" ma:open="false" ma:isKeyword="false">
      <xsd:complexType>
        <xsd:sequence>
          <xsd:element ref="pc:Terms" minOccurs="0" maxOccurs="1"/>
        </xsd:sequence>
      </xsd:complexType>
    </xsd:element>
    <xsd:element name="cc986896a2df4b529cea3ba5fe282822" ma:index="19" nillable="true" ma:taxonomy="true" ma:internalName="cc986896a2df4b529cea3ba5fe282822" ma:taxonomyFieldName="COCTDocumentDepartment" ma:displayName="Department" ma:fieldId="{cc986896-a2df-4b52-9cea-3ba5fe282822}" ma:sspId="e0481460-bdae-42ce-8442-b3e710efea1a" ma:termSetId="2d8d97f4-7156-49b2-b74d-04a7e677cf8b" ma:anchorId="00000000-0000-0000-0000-000000000000" ma:open="false" ma:isKeyword="false">
      <xsd:complexType>
        <xsd:sequence>
          <xsd:element ref="pc:Terms" minOccurs="0" maxOccurs="1"/>
        </xsd:sequence>
      </xsd:complexType>
    </xsd:element>
    <xsd:element name="i53157e947ba45a98fedfcbef88da732" ma:index="21" nillable="true" ma:taxonomy="true" ma:internalName="i53157e947ba45a98fedfcbef88da732" ma:taxonomyFieldName="COCTDocumentFamilies" ma:displayName="Document Families" ma:readOnly="false" ma:default="" ma:fieldId="{253157e9-47ba-45a9-8fed-fcbef88da732}" ma:sspId="e0481460-bdae-42ce-8442-b3e710efea1a" ma:termSetId="07aedb07-a3b1-442c-8773-05ddd5e86721" ma:anchorId="00000000-0000-0000-0000-000000000000" ma:open="false" ma:isKeyword="false">
      <xsd:complexType>
        <xsd:sequence>
          <xsd:element ref="pc:Terms" minOccurs="0" maxOccurs="1"/>
        </xsd:sequence>
      </xsd:complexType>
    </xsd:element>
    <xsd:element name="e69047f40b8046a28f275f9c1dc72b62" ma:index="23" nillable="true" ma:taxonomy="true" ma:internalName="e69047f40b8046a28f275f9c1dc72b62" ma:taxonomyFieldName="COCTDocumentCategories" ma:displayName="Document Categories" ma:default="" ma:fieldId="{e69047f4-0b80-46a2-8f27-5f9c1dc72b62}" ma:taxonomyMulti="true" ma:sspId="e0481460-bdae-42ce-8442-b3e710efea1a" ma:termSetId="dbd0f428-4b20-461d-be5f-fa534296a36b" ma:anchorId="00000000-0000-0000-0000-000000000000" ma:open="false" ma:isKeyword="false">
      <xsd:complexType>
        <xsd:sequence>
          <xsd:element ref="pc:Terms" minOccurs="0" maxOccurs="1"/>
        </xsd:sequence>
      </xsd:complexType>
    </xsd:element>
    <xsd:element name="c83e93f87f2e4feda3890d1ae7a61f50" ma:index="25" nillable="true" ma:taxonomy="true" ma:internalName="c83e93f87f2e4feda3890d1ae7a61f50" ma:taxonomyFieldName="COCTDocumentThemes" ma:displayName="Themes" ma:fieldId="{c83e93f8-7f2e-4fed-a389-0d1ae7a61f50}" ma:taxonomyMulti="true" ma:sspId="e0481460-bdae-42ce-8442-b3e710efea1a" ma:termSetId="08a5c5e1-0a0c-43e5-8578-f2eae46498f5" ma:anchorId="00000000-0000-0000-0000-000000000000" ma:open="false" ma:isKeyword="false">
      <xsd:complexType>
        <xsd:sequence>
          <xsd:element ref="pc:Terms" minOccurs="0" maxOccurs="1"/>
        </xsd:sequence>
      </xsd:complexType>
    </xsd:element>
    <xsd:element name="g954d039e1c640f9b8a923f2e8401f0a" ma:index="27" nillable="true" ma:taxonomy="true" ma:internalName="g954d039e1c640f9b8a923f2e8401f0a" ma:taxonomyFieldName="COCTDocumentCampaign" ma:displayName="Campaign" ma:fieldId="{0954d039-e1c6-40f9-b8a9-23f2e8401f0a}" ma:sspId="e0481460-bdae-42ce-8442-b3e710efea1a" ma:termSetId="440599f6-4731-4448-ba12-6eb7875984b2" ma:anchorId="00000000-0000-0000-0000-000000000000" ma:open="false" ma:isKeyword="false">
      <xsd:complexType>
        <xsd:sequence>
          <xsd:element ref="pc:Terms" minOccurs="0" maxOccurs="1"/>
        </xsd:sequence>
      </xsd:complexType>
    </xsd:element>
    <xsd:element name="h0f39bd4500341af886f58f023a05fe0" ma:index="29" nillable="true" ma:taxonomy="true" ma:internalName="h0f39bd4500341af886f58f023a05fe0" ma:taxonomyFieldName="COCTDocumentProject" ma:displayName="Project" ma:fieldId="{10f39bd4-5003-41af-886f-58f023a05fe0}" ma:sspId="e0481460-bdae-42ce-8442-b3e710efea1a" ma:termSetId="d29709cb-e7fb-4e3f-a610-43e640643212" ma:anchorId="00000000-0000-0000-0000-000000000000" ma:open="false" ma:isKeyword="false">
      <xsd:complexType>
        <xsd:sequence>
          <xsd:element ref="pc:Terms" minOccurs="0" maxOccurs="1"/>
        </xsd:sequence>
      </xsd:complexType>
    </xsd:element>
    <xsd:element name="na1a38de2f4e4d29b5d91ad1d7b81ca3" ma:index="31" nillable="true" ma:taxonomy="true" ma:internalName="na1a38de2f4e4d29b5d91ad1d7b81ca3" ma:taxonomyFieldName="COCTDocumentManagedKeywords" ma:displayName="Managed keywords" ma:fieldId="{7a1a38de-2f4e-4d29-b5d9-1ad1d7b81ca3}" ma:taxonomyMulti="true" ma:sspId="e0481460-bdae-42ce-8442-b3e710efea1a" ma:termSetId="8015d3fa-a92c-442f-ad4b-ad88d6b68515" ma:anchorId="00000000-0000-0000-0000-000000000000" ma:open="false" ma:isKeyword="false">
      <xsd:complexType>
        <xsd:sequence>
          <xsd:element ref="pc:Terms" minOccurs="0" maxOccurs="1"/>
        </xsd:sequence>
      </xsd:complexType>
    </xsd:element>
    <xsd:element name="COCTLinkedDocument" ma:index="36" nillable="true" ma:displayName="Linked Document" ma:internalName="COCTLinkedDocument">
      <xsd:simpleType>
        <xsd:restriction base="dms:Unknown"/>
      </xsd:simpleType>
    </xsd:element>
    <xsd:element name="COCTAcceptableUse" ma:index="37" nillable="true" ma:displayName="Acceptable Use" ma:default="Internal" ma:internalName="COCTAcceptableUse">
      <xsd:simpleType>
        <xsd:restriction base="dms:Choice">
          <xsd:enumeration value="External"/>
          <xsd:enumeration value="Internal"/>
        </xsd:restriction>
      </xsd:simpleType>
    </xsd:element>
    <xsd:element name="COCTFeaturedDocument" ma:index="38" nillable="true" ma:displayName="Featured Document" ma:internalName="COCTFeaturedDocument">
      <xsd:simpleType>
        <xsd:restriction base="dms:Boolean"/>
      </xsd:simpleType>
    </xsd:element>
    <xsd:element name="COCTReviewDate" ma:index="39" nillable="true" ma:displayName="Review Date" ma:format="DateOnly" ma:internalName="COCTReview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ae4ca34-b93b-452c-8826-66aaaee445b0" elementFormDefault="qualified">
    <xsd:import namespace="http://schemas.microsoft.com/office/2006/documentManagement/types"/>
    <xsd:import namespace="http://schemas.microsoft.com/office/infopath/2007/PartnerControls"/>
    <xsd:element name="TaxKeywordTaxHTField" ma:index="33" nillable="true" ma:taxonomy="true" ma:internalName="TaxKeywordTaxHTField" ma:taxonomyFieldName="TaxKeyword" ma:displayName="Enterprise Keywords" ma:fieldId="{23f27201-bee3-471e-b2e7-b64fd8b7ca38}" ma:taxonomyMulti="true" ma:sspId="e0481460-bdae-42ce-8442-b3e710efea1a" ma:termSetId="00000000-0000-0000-0000-000000000000" ma:anchorId="00000000-0000-0000-0000-000000000000" ma:open="true" ma:isKeyword="true">
      <xsd:complexType>
        <xsd:sequence>
          <xsd:element ref="pc:Terms" minOccurs="0" maxOccurs="1"/>
        </xsd:sequence>
      </xsd:complexType>
    </xsd:element>
    <xsd:element name="SharedWithUsers" ma:index="4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40"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CTDocumentThumbnail xmlns="0fd6eac4-ec82-4b06-a811-e83a9c76424a" xsi:nil="true"/>
    <COCTDocumentAuthorThirdParty xmlns="0fd6eac4-ec82-4b06-a811-e83a9c76424a" xsi:nil="true"/>
    <na1a38de2f4e4d29b5d91ad1d7b81ca3 xmlns="0fd6eac4-ec82-4b06-a811-e83a9c76424a">
      <Terms xmlns="http://schemas.microsoft.com/office/infopath/2007/PartnerControls"/>
    </na1a38de2f4e4d29b5d91ad1d7b81ca3>
    <COCTReviewDate xmlns="0fd6eac4-ec82-4b06-a811-e83a9c76424a" xsi:nil="true"/>
    <e69047f40b8046a28f275f9c1dc72b62 xmlns="0fd6eac4-ec82-4b06-a811-e83a9c76424a">
      <Terms xmlns="http://schemas.microsoft.com/office/infopath/2007/PartnerControls">
        <TermInfo xmlns="http://schemas.microsoft.com/office/infopath/2007/PartnerControls">
          <TermName xmlns="http://schemas.microsoft.com/office/infopath/2007/PartnerControls">General Form</TermName>
          <TermId xmlns="http://schemas.microsoft.com/office/infopath/2007/PartnerControls">ec8105c2-5218-429a-b480-0188baaa051d</TermId>
        </TermInfo>
      </Terms>
    </e69047f40b8046a28f275f9c1dc72b62>
    <c83e93f87f2e4feda3890d1ae7a61f50 xmlns="0fd6eac4-ec82-4b06-a811-e83a9c76424a">
      <Terms xmlns="http://schemas.microsoft.com/office/infopath/2007/PartnerControls"/>
    </c83e93f87f2e4feda3890d1ae7a61f50>
    <COCTFeaturedDocument xmlns="0fd6eac4-ec82-4b06-a811-e83a9c76424a">false</COCTFeaturedDocument>
    <g954d039e1c640f9b8a923f2e8401f0a xmlns="0fd6eac4-ec82-4b06-a811-e83a9c76424a">
      <Terms xmlns="http://schemas.microsoft.com/office/infopath/2007/PartnerControls"/>
    </g954d039e1c640f9b8a923f2e8401f0a>
    <IconOverlay xmlns="http://schemas.microsoft.com/sharepoint/v4" xsi:nil="true"/>
    <i53157e947ba45a98fedfcbef88da732 xmlns="0fd6eac4-ec82-4b06-a811-e83a9c76424a">
      <Terms xmlns="http://schemas.microsoft.com/office/infopath/2007/PartnerControls">
        <TermInfo xmlns="http://schemas.microsoft.com/office/infopath/2007/PartnerControls">
          <TermName xmlns="http://schemas.microsoft.com/office/infopath/2007/PartnerControls">Forms - General</TermName>
          <TermId xmlns="http://schemas.microsoft.com/office/infopath/2007/PartnerControls">d64af8e6-47eb-4855-acff-8f1d0f4aac28</TermId>
        </TermInfo>
      </Terms>
    </i53157e947ba45a98fedfcbef88da732>
    <COCTDocumentDescription xmlns="0fd6eac4-ec82-4b06-a811-e83a9c76424a">Standard presentation template (16:9 format)</COCTDocumentDescription>
    <COCTDocumentAuthor xmlns="0fd6eac4-ec82-4b06-a811-e83a9c76424a">
      <UserInfo>
        <DisplayName/>
        <AccountId xsi:nil="true"/>
        <AccountType/>
      </UserInfo>
    </COCTDocumentAuthor>
    <h35eac37a2a04208839c71a1f3403195 xmlns="0fd6eac4-ec82-4b06-a811-e83a9c76424a">
      <Terms xmlns="http://schemas.microsoft.com/office/infopath/2007/PartnerControls">
        <TermInfo xmlns="http://schemas.microsoft.com/office/infopath/2007/PartnerControls">
          <TermName xmlns="http://schemas.microsoft.com/office/infopath/2007/PartnerControls">FUTURE PLANNING AND RESILIENCE</TermName>
          <TermId xmlns="http://schemas.microsoft.com/office/infopath/2007/PartnerControls">294afc9f-3b8b-45d3-baca-2c63019fd3f0</TermId>
        </TermInfo>
      </Terms>
    </h35eac37a2a04208839c71a1f3403195>
    <TaxKeywordTaxHTField xmlns="bae4ca34-b93b-452c-8826-66aaaee445b0">
      <Terms xmlns="http://schemas.microsoft.com/office/infopath/2007/PartnerControls"/>
    </TaxKeywordTaxHTField>
    <Audience xmlns="http://schemas.microsoft.com/sharepoint/v3" xsi:nil="true"/>
    <TaxCatchAll xmlns="0fd6eac4-ec82-4b06-a811-e83a9c76424a">
      <Value>8</Value>
      <Value>117</Value>
      <Value>116</Value>
      <Value>9</Value>
      <Value>1</Value>
    </TaxCatchAll>
    <COCTLinkedDocument xmlns="0fd6eac4-ec82-4b06-a811-e83a9c76424a" xsi:nil="true"/>
    <COCTDocumentDisplayDate xmlns="0fd6eac4-ec82-4b06-a811-e83a9c76424a">2026-03-03T00:00:00+00:00</COCTDocumentDisplayDate>
    <h0f39bd4500341af886f58f023a05fe0 xmlns="0fd6eac4-ec82-4b06-a811-e83a9c76424a">
      <Terms xmlns="http://schemas.microsoft.com/office/infopath/2007/PartnerControls"/>
    </h0f39bd4500341af886f58f023a05fe0>
    <l011b4f3135049ebb08b79c85b2d3897 xmlns="0fd6eac4-ec82-4b06-a811-e83a9c76424a">
      <Terms xmlns="http://schemas.microsoft.com/office/infopath/2007/PartnerControls">
        <TermInfo xmlns="http://schemas.microsoft.com/office/infopath/2007/PartnerControls">
          <TermName xmlns="http://schemas.microsoft.com/office/infopath/2007/PartnerControls">Digital Communication</TermName>
          <TermId xmlns="http://schemas.microsoft.com/office/infopath/2007/PartnerControls">f97aba4b-fdfd-4a1a-85f7-a97a55e0e46a</TermId>
        </TermInfo>
      </Terms>
    </l011b4f3135049ebb08b79c85b2d3897>
    <cc986896a2df4b529cea3ba5fe282822 xmlns="0fd6eac4-ec82-4b06-a811-e83a9c76424a">
      <Terms xmlns="http://schemas.microsoft.com/office/infopath/2007/PartnerControls">
        <TermInfo xmlns="http://schemas.microsoft.com/office/infopath/2007/PartnerControls">
          <TermName xmlns="http://schemas.microsoft.com/office/infopath/2007/PartnerControls">Communications</TermName>
          <TermId xmlns="http://schemas.microsoft.com/office/infopath/2007/PartnerControls">2a0b5e7d-b543-4a07-a336-24d7e03fe9dd</TermId>
        </TermInfo>
      </Terms>
    </cc986896a2df4b529cea3ba5fe282822>
    <COCTAcceptableUse xmlns="0fd6eac4-ec82-4b06-a811-e83a9c76424a">Internal</COCTAcceptableUs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864038-D2BA-478B-988A-76D6AEB3AF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fd6eac4-ec82-4b06-a811-e83a9c76424a"/>
    <ds:schemaRef ds:uri="bae4ca34-b93b-452c-8826-66aaaee445b0"/>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34722F-7F85-4C54-8BBD-A106A075A8D0}">
  <ds:schemaRefs>
    <ds:schemaRef ds:uri="bae4ca34-b93b-452c-8826-66aaaee445b0"/>
    <ds:schemaRef ds:uri="http://www.w3.org/XML/1998/namespace"/>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microsoft.com/sharepoint/v4"/>
    <ds:schemaRef ds:uri="http://schemas.openxmlformats.org/package/2006/metadata/core-properties"/>
    <ds:schemaRef ds:uri="http://schemas.microsoft.com/sharepoint/v3"/>
    <ds:schemaRef ds:uri="0fd6eac4-ec82-4b06-a811-e83a9c76424a"/>
    <ds:schemaRef ds:uri="http://purl.org/dc/dcmitype/"/>
    <ds:schemaRef ds:uri="http://purl.org/dc/terms/"/>
  </ds:schemaRefs>
</ds:datastoreItem>
</file>

<file path=customXml/itemProps3.xml><?xml version="1.0" encoding="utf-8"?>
<ds:datastoreItem xmlns:ds="http://schemas.openxmlformats.org/officeDocument/2006/customXml" ds:itemID="{7E12F3AE-96B2-41C0-A290-C8EDF0F0AE6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22626</TotalTime>
  <Words>668</Words>
  <Application>Microsoft Office PowerPoint</Application>
  <PresentationFormat>Widescreen</PresentationFormat>
  <Paragraphs>78</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vt:lpstr>
      <vt:lpstr>Arial</vt:lpstr>
      <vt:lpstr>Calibri</vt:lpstr>
      <vt:lpstr>Calibri Light</vt:lpstr>
      <vt:lpstr>Century Gothic</vt:lpstr>
      <vt:lpstr>Office Theme</vt:lpstr>
      <vt:lpstr>15 June 2026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of Cape Town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creator>Lester Naik</dc:creator>
  <cp:lastModifiedBy>Tarryn Jonas</cp:lastModifiedBy>
  <cp:revision>7</cp:revision>
  <dcterms:created xsi:type="dcterms:W3CDTF">2025-06-17T07:05:04Z</dcterms:created>
  <dcterms:modified xsi:type="dcterms:W3CDTF">2026-06-18T09:27:23Z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0x0101004F458AA8FBDACB41A1E7FD86EFEF69B900310686818BD1F746A1135C78970651D1</vt:lpwstr>
  </property>
  <property fmtid="{D5CDD505-2E9C-101B-9397-08002B2CF9AE}" pid="3" name="TaxKeyword">
    <vt:lpwstr/>
  </property>
  <property fmtid="{D5CDD505-2E9C-101B-9397-08002B2CF9AE}" pid="4" name="COCTDocumentCampaign">
    <vt:lpwstr/>
  </property>
  <property fmtid="{D5CDD505-2E9C-101B-9397-08002B2CF9AE}" pid="5" name="COCTDocumentCategories">
    <vt:lpwstr>117;#General Form|ec8105c2-5218-429a-b480-0188baaa051d</vt:lpwstr>
  </property>
  <property fmtid="{D5CDD505-2E9C-101B-9397-08002B2CF9AE}" pid="6" name="COCTDocumentProject">
    <vt:lpwstr/>
  </property>
  <property fmtid="{D5CDD505-2E9C-101B-9397-08002B2CF9AE}" pid="7" name="COCTDocumentManagedKeywords">
    <vt:lpwstr/>
  </property>
  <property fmtid="{D5CDD505-2E9C-101B-9397-08002B2CF9AE}" pid="8" name="COCTDocumentFamilies">
    <vt:lpwstr>116;#Forms - General|d64af8e6-47eb-4855-acff-8f1d0f4aac28</vt:lpwstr>
  </property>
  <property fmtid="{D5CDD505-2E9C-101B-9397-08002B2CF9AE}" pid="9" name="COCTDocumentDepartment">
    <vt:lpwstr>9;#Communications|2a0b5e7d-b543-4a07-a336-24d7e03fe9dd</vt:lpwstr>
  </property>
  <property fmtid="{D5CDD505-2E9C-101B-9397-08002B2CF9AE}" pid="10" name="COCTDocumentDirectorate">
    <vt:lpwstr>8;#FUTURE PLANNING AND RESILIENCE|294afc9f-3b8b-45d3-baca-2c63019fd3f0</vt:lpwstr>
  </property>
  <property fmtid="{D5CDD505-2E9C-101B-9397-08002B2CF9AE}" pid="11" name="COCTDocumentOwner">
    <vt:lpwstr>1;#Digital Communication|f97aba4b-fdfd-4a1a-85f7-a97a55e0e46a</vt:lpwstr>
  </property>
  <property fmtid="{D5CDD505-2E9C-101B-9397-08002B2CF9AE}" pid="12" name="COCTDocumentThemes">
    <vt:lpwstr/>
  </property>
  <property fmtid="{D5CDD505-2E9C-101B-9397-08002B2CF9AE}" pid="13" name="_docset_NoMedatataSyncRequired">
    <vt:lpwstr>False</vt:lpwstr>
  </property>
</Properties>
</file>