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311" r:id="rId3"/>
    <p:sldId id="312" r:id="rId4"/>
    <p:sldId id="313" r:id="rId5"/>
    <p:sldId id="1591" r:id="rId6"/>
    <p:sldId id="1558" r:id="rId7"/>
    <p:sldId id="1578" r:id="rId8"/>
    <p:sldId id="324" r:id="rId9"/>
    <p:sldId id="1592" r:id="rId10"/>
    <p:sldId id="1598" r:id="rId11"/>
    <p:sldId id="1576" r:id="rId12"/>
    <p:sldId id="469" r:id="rId13"/>
    <p:sldId id="307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CAF1D-4888-7AF9-99EC-E694532B3A9D}" name="Camille Shah" initials="CS" userId="S::ShahC@eskom.co.za::b49c16eb-9c2f-4076-ae16-294c29ffbf0a" providerId="AD"/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25B"/>
    <a:srgbClr val="0DB02B"/>
    <a:srgbClr val="D69B40"/>
    <a:srgbClr val="C97A00"/>
    <a:srgbClr val="CDB6AA"/>
    <a:srgbClr val="ACC3C3"/>
    <a:srgbClr val="E4BC7F"/>
    <a:srgbClr val="C2C382"/>
    <a:srgbClr val="CA9987"/>
    <a:srgbClr val="B49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72FB2-3048-A3E8-FAC4-1A154E9EB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3EC01-58E5-F53E-1D93-72866D068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778-C05C-3E46-9B06-74AA136A7A40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FACD4-124B-05EE-B114-66B0345F2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3DF-093C-F399-FB34-69C3F0594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A1C4-6C35-F64A-BE83-0706739C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2025/06/05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085070-5ABA-31E7-632F-0611553009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" y="4132045"/>
            <a:ext cx="12192636" cy="24766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AF18338-7987-F843-7A24-C7E061E84633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916C4-EAFC-9D67-10B5-FCFACF7D35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8261" y="2110042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A18EA-0E1F-240D-DE7C-C9CC84E081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231" y="3933821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BA61F4DB-F9E7-C717-1797-CE92AFF6F58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4005258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5" name="Picture Placeholder 103">
            <a:extLst>
              <a:ext uri="{FF2B5EF4-FFF2-40B4-BE49-F238E27FC236}">
                <a16:creationId xmlns:a16="http://schemas.microsoft.com/office/drawing/2014/main" id="{3E772CB1-2E91-063A-38F9-D7BCE95D7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2241733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2C33341-4EC4-CA2A-1DCC-EBC4ADFBDCD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83708" y="1457094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8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1" y="2241804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8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8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32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2E1B3-D2A0-E520-6EEF-E94074B842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261" y="1529471"/>
            <a:ext cx="3937000" cy="356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52414-F8DB-56D3-1E47-029CA76AFA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7231" y="3353250"/>
            <a:ext cx="2260600" cy="2044700"/>
          </a:xfrm>
          <a:prstGeom prst="rect">
            <a:avLst/>
          </a:prstGeom>
        </p:spPr>
      </p:pic>
      <p:sp>
        <p:nvSpPr>
          <p:cNvPr id="10" name="Picture Placeholder 101">
            <a:extLst>
              <a:ext uri="{FF2B5EF4-FFF2-40B4-BE49-F238E27FC236}">
                <a16:creationId xmlns:a16="http://schemas.microsoft.com/office/drawing/2014/main" id="{301501E1-4BEF-E23F-D908-DD33B0BF36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342468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11" name="Picture Placeholder 103">
            <a:extLst>
              <a:ext uri="{FF2B5EF4-FFF2-40B4-BE49-F238E27FC236}">
                <a16:creationId xmlns:a16="http://schemas.microsoft.com/office/drawing/2014/main" id="{B8401596-002A-0928-7FB2-207F2EE411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166116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3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EED64-0DEB-A705-F1C8-127F77BB42B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9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528D-C9DB-4A97-92A1-19A0912F1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90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B88D3B3-9103-9A07-36E3-D7FA1556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825" y="178910"/>
            <a:ext cx="3025916" cy="1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5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7595922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892C-3B58-8843-4E69-B1E42E9824CB}"/>
              </a:ext>
            </a:extLst>
          </p:cNvPr>
          <p:cNvGrpSpPr/>
          <p:nvPr userDrawn="1"/>
        </p:nvGrpSpPr>
        <p:grpSpPr>
          <a:xfrm>
            <a:off x="9733443" y="171358"/>
            <a:ext cx="2148924" cy="651617"/>
            <a:chOff x="7522435" y="1661173"/>
            <a:chExt cx="2715828" cy="82351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8F0EFDE-1C73-CEE7-B895-29C3ED656925}"/>
                </a:ext>
              </a:extLst>
            </p:cNvPr>
            <p:cNvSpPr/>
            <p:nvPr userDrawn="1"/>
          </p:nvSpPr>
          <p:spPr>
            <a:xfrm>
              <a:off x="7522435" y="1661173"/>
              <a:ext cx="215990" cy="606778"/>
            </a:xfrm>
            <a:custGeom>
              <a:avLst/>
              <a:gdLst>
                <a:gd name="connsiteX0" fmla="*/ 0 w 215990"/>
                <a:gd name="connsiteY0" fmla="*/ 0 h 606778"/>
                <a:gd name="connsiteX1" fmla="*/ 211681 w 215990"/>
                <a:gd name="connsiteY1" fmla="*/ 0 h 606778"/>
                <a:gd name="connsiteX2" fmla="*/ 188843 w 215990"/>
                <a:gd name="connsiteY2" fmla="*/ 27680 h 606778"/>
                <a:gd name="connsiteX3" fmla="*/ 105423 w 215990"/>
                <a:gd name="connsiteY3" fmla="*/ 300778 h 606778"/>
                <a:gd name="connsiteX4" fmla="*/ 188843 w 215990"/>
                <a:gd name="connsiteY4" fmla="*/ 573876 h 606778"/>
                <a:gd name="connsiteX5" fmla="*/ 215990 w 215990"/>
                <a:gd name="connsiteY5" fmla="*/ 606778 h 606778"/>
                <a:gd name="connsiteX6" fmla="*/ 0 w 215990"/>
                <a:gd name="connsiteY6" fmla="*/ 606778 h 60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90" h="606778">
                  <a:moveTo>
                    <a:pt x="0" y="0"/>
                  </a:moveTo>
                  <a:lnTo>
                    <a:pt x="211681" y="0"/>
                  </a:lnTo>
                  <a:lnTo>
                    <a:pt x="188843" y="27680"/>
                  </a:lnTo>
                  <a:cubicBezTo>
                    <a:pt x="136176" y="105638"/>
                    <a:pt x="105423" y="199617"/>
                    <a:pt x="105423" y="300778"/>
                  </a:cubicBezTo>
                  <a:cubicBezTo>
                    <a:pt x="105423" y="401940"/>
                    <a:pt x="136176" y="495918"/>
                    <a:pt x="188843" y="573876"/>
                  </a:cubicBezTo>
                  <a:lnTo>
                    <a:pt x="215990" y="606778"/>
                  </a:lnTo>
                  <a:lnTo>
                    <a:pt x="0" y="606778"/>
                  </a:lnTo>
                  <a:close/>
                </a:path>
              </a:pathLst>
            </a:custGeom>
            <a:solidFill>
              <a:srgbClr val="C97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23B9E0D4-C21E-F6B7-D922-AE9183361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3826" y="1756056"/>
              <a:ext cx="2354437" cy="728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  <p:sldLayoutId id="2147483660" r:id="rId5"/>
    <p:sldLayoutId id="2147483661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7.emf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oleObject" Target="../embeddings/oleObject9.bin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13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170835-036D-9610-4492-0E92E59F1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0940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170835-036D-9610-4492-0E92E59F1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E3FEA5-A775-056A-0983-BF5E78389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CD09AD-C45A-5CE5-6A89-00FA98E60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53E9CF-B0B4-E2B5-EA75-4887178A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6563" y="1464906"/>
            <a:ext cx="6756303" cy="1744391"/>
          </a:xfrm>
        </p:spPr>
        <p:txBody>
          <a:bodyPr vert="horz">
            <a:noAutofit/>
          </a:bodyPr>
          <a:lstStyle/>
          <a:p>
            <a:pPr lvl="0"/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/>
              <a:t>Digital Transducers  - SDL&amp;I Presentation</a:t>
            </a:r>
            <a:br>
              <a:rPr lang="en-US" altLang="en-US" sz="2400" dirty="0">
                <a:solidFill>
                  <a:schemeClr val="bg1"/>
                </a:solidFill>
              </a:rPr>
            </a:br>
            <a:br>
              <a:rPr lang="en-US" altLang="en-US" sz="2400" dirty="0">
                <a:solidFill>
                  <a:schemeClr val="bg1"/>
                </a:solidFill>
              </a:rPr>
            </a:br>
            <a:endParaRPr lang="en-ZA" alt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Placeholder 9" descr="A group of men in a power line&#10;&#10;Description automatically generated">
            <a:extLst>
              <a:ext uri="{FF2B5EF4-FFF2-40B4-BE49-F238E27FC236}">
                <a16:creationId xmlns:a16="http://schemas.microsoft.com/office/drawing/2014/main" id="{82D95222-E527-835A-40D8-5BDF5077DA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128" y="4017255"/>
            <a:ext cx="1895475" cy="1895475"/>
          </a:xfrm>
          <a:prstGeom prst="ellipse">
            <a:avLst/>
          </a:prstGeom>
          <a:solidFill>
            <a:srgbClr val="C97A00"/>
          </a:solidFill>
          <a:ln>
            <a:noFill/>
          </a:ln>
        </p:spPr>
      </p:pic>
      <p:pic>
        <p:nvPicPr>
          <p:cNvPr id="9" name="Picture Placeholder 7" descr="A power line in the snow&#10;&#10;Description automatically generated">
            <a:extLst>
              <a:ext uri="{FF2B5EF4-FFF2-40B4-BE49-F238E27FC236}">
                <a16:creationId xmlns:a16="http://schemas.microsoft.com/office/drawing/2014/main" id="{79B4FCB5-4316-B142-E3BA-48AD6A2A83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4089" y="2249658"/>
            <a:ext cx="3294063" cy="329406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A12FD97-8C45-519E-B16A-741E7E5A67D6}"/>
              </a:ext>
            </a:extLst>
          </p:cNvPr>
          <p:cNvSpPr txBox="1">
            <a:spLocks/>
          </p:cNvSpPr>
          <p:nvPr/>
        </p:nvSpPr>
        <p:spPr>
          <a:xfrm>
            <a:off x="6237514" y="3416662"/>
            <a:ext cx="5498226" cy="676275"/>
          </a:xfrm>
          <a:prstGeom prst="rect">
            <a:avLst/>
          </a:prstGeom>
        </p:spPr>
        <p:txBody>
          <a:bodyPr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June </a:t>
            </a:r>
            <a:r>
              <a:rPr lang="en-US" sz="1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EA250EA-022A-3858-BEE9-75A4ECD79339}"/>
              </a:ext>
            </a:extLst>
          </p:cNvPr>
          <p:cNvSpPr txBox="1">
            <a:spLocks noChangeArrowheads="1"/>
          </p:cNvSpPr>
          <p:nvPr/>
        </p:nvSpPr>
        <p:spPr>
          <a:xfrm>
            <a:off x="5392739" y="2285333"/>
            <a:ext cx="6343001" cy="9747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</a:rPr>
              <a:t>Presented by: Zwelethu Xundu </a:t>
            </a:r>
            <a:endParaRPr lang="en-Z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6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725613" y="319576"/>
            <a:ext cx="70342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ZA" sz="2200" dirty="0">
                <a:solidFill>
                  <a:srgbClr val="FFFFFF"/>
                </a:solidFill>
              </a:rPr>
              <a:t>Monitoring</a:t>
            </a:r>
            <a:r>
              <a:rPr lang="en-ZA" sz="2400" dirty="0"/>
              <a:t> ation (Not a weighted Criteria)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645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8388" y="6453189"/>
            <a:ext cx="1651000" cy="26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A815B8-D68F-4AA9-A29C-79A00C02B54B}" type="slidenum">
              <a:rPr lang="en-ZA" sz="1000">
                <a:solidFill>
                  <a:srgbClr val="83725B"/>
                </a:solidFill>
              </a:rPr>
              <a:pPr eaLnBrk="1" hangingPunct="1"/>
              <a:t>10</a:t>
            </a:fld>
            <a:endParaRPr lang="en-ZA" sz="1000" dirty="0">
              <a:solidFill>
                <a:srgbClr val="83725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0832" y="1443841"/>
            <a:ext cx="74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endParaRPr lang="en-ZA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2250832" y="1305343"/>
            <a:ext cx="7479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schedule to be submitted within a month of contract signing.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Quarterly or monthly reports on progress of implementation of SD&amp;L to be submitted to the PM.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SDL&amp;I penalty (2.5% retention / Performance Bond)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45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outdoor object, pylon&#10;&#10;Description automatically generated">
            <a:extLst>
              <a:ext uri="{FF2B5EF4-FFF2-40B4-BE49-F238E27FC236}">
                <a16:creationId xmlns:a16="http://schemas.microsoft.com/office/drawing/2014/main" id="{E52D4B84-5A16-A5D7-D8D4-35577D95B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61B77-BE55-C038-430D-36239A51C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451" y="1959675"/>
            <a:ext cx="4712607" cy="755449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rgbClr val="002060"/>
                </a:solidFill>
              </a:rPr>
              <a:t>QUESTIONS</a:t>
            </a:r>
          </a:p>
        </p:txBody>
      </p:sp>
      <p:pic>
        <p:nvPicPr>
          <p:cNvPr id="9" name="Picture Placeholder 8" descr="A picture containing sky, outdoor, road, day&#10;&#10;Description automatically generated">
            <a:extLst>
              <a:ext uri="{FF2B5EF4-FFF2-40B4-BE49-F238E27FC236}">
                <a16:creationId xmlns:a16="http://schemas.microsoft.com/office/drawing/2014/main" id="{E2BAB38C-DB54-C022-09C7-2F434A64A6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  <p:pic>
        <p:nvPicPr>
          <p:cNvPr id="11" name="Picture Placeholder 10" descr="A picture containing outdoor, sky, water, nature&#10;&#10;Description automatically generated">
            <a:extLst>
              <a:ext uri="{FF2B5EF4-FFF2-40B4-BE49-F238E27FC236}">
                <a16:creationId xmlns:a16="http://schemas.microsoft.com/office/drawing/2014/main" id="{2DB24FDD-ABF4-FF22-2CE5-E4695BC30B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4" r="12694"/>
          <a:stretch/>
        </p:blipFill>
        <p:spPr/>
      </p:pic>
    </p:spTree>
    <p:extLst>
      <p:ext uri="{BB962C8B-B14F-4D97-AF65-F5344CB8AC3E}">
        <p14:creationId xmlns:p14="http://schemas.microsoft.com/office/powerpoint/2010/main" val="23404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FAF6-1BE2-9D79-C294-4B876675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AD2719-A108-14FA-3D7A-D668FA5A259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037" y="1651335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2C57C52-6723-79BE-E47B-9C9B7E2BA21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37" y="3429621"/>
            <a:ext cx="1895475" cy="18954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574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FCD07E74-A3A6-BE46-4114-139A32E915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4016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D07E74-A3A6-BE46-4114-139A32E91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AA5C28-60E1-C063-A1A0-2700D0A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/>
              <a:t>Eskom Supplier Development and Localisation Mandate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F1CC015-98F9-AA73-0520-54CDF614BF7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92248" y="1455542"/>
            <a:ext cx="6805852" cy="23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mandate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to achieve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maximum and sustainable local development impact 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 leveraging Eskom’s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 spend </a:t>
            </a:r>
            <a:r>
              <a:rPr kumimoji="0" lang="en-Z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a manner that allows flexibility within the business in order to accommodate </a:t>
            </a:r>
            <a:r>
              <a:rPr kumimoji="0" lang="en-ZA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government local development initiatives and policies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1713BF8-2073-6873-0E9B-E74ACB43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31" y="1308100"/>
            <a:ext cx="10446487" cy="2692400"/>
          </a:xfrm>
          <a:prstGeom prst="rect">
            <a:avLst/>
          </a:prstGeom>
          <a:noFill/>
          <a:ln w="28575" algn="ctr">
            <a:solidFill>
              <a:srgbClr val="0038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B1D1FE-E903-1BF3-3919-1026CD2A3C68}"/>
              </a:ext>
            </a:extLst>
          </p:cNvPr>
          <p:cNvSpPr/>
          <p:nvPr/>
        </p:nvSpPr>
        <p:spPr bwMode="auto">
          <a:xfrm>
            <a:off x="771931" y="1073150"/>
            <a:ext cx="10446487" cy="234950"/>
          </a:xfrm>
          <a:prstGeom prst="rect">
            <a:avLst/>
          </a:prstGeom>
          <a:solidFill>
            <a:srgbClr val="003896"/>
          </a:solidFill>
          <a:ln w="25400" cap="flat" cmpd="sng" algn="ctr">
            <a:solidFill>
              <a:srgbClr val="003896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Mandate</a:t>
            </a:r>
          </a:p>
        </p:txBody>
      </p:sp>
      <p:pic>
        <p:nvPicPr>
          <p:cNvPr id="11" name="Picture 12" descr="Community Icon Png #92214 - Free Icons Library">
            <a:extLst>
              <a:ext uri="{FF2B5EF4-FFF2-40B4-BE49-F238E27FC236}">
                <a16:creationId xmlns:a16="http://schemas.microsoft.com/office/drawing/2014/main" id="{A0A232AF-4E52-32D9-9CF1-7F734050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002E7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566424" y="4000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5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1DE993C-6CF5-7755-08F6-81C22F02D3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9323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592" imgH="595" progId="TCLayout.ActiveDocument.1">
                  <p:embed/>
                </p:oleObj>
              </mc:Choice>
              <mc:Fallback>
                <p:oleObj name="think-cell Slide" r:id="rId25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DE993C-6CF5-7755-08F6-81C22F02D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6B0396-3CF4-35A7-7589-1EA311C1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SD&amp;L measures impact along 5 key performance areas</a:t>
            </a:r>
            <a:endParaRPr lang="en-ZA" dirty="0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227AEB6E-DC66-48BC-80DD-E1C7126050B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164920" y="1244600"/>
            <a:ext cx="7363675" cy="53816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rgbClr val="DDDDDD"/>
            </a:solidFill>
            <a:miter lim="800000"/>
            <a:headEnd/>
            <a:tailEnd/>
          </a:ln>
        </p:spPr>
        <p:txBody>
          <a:bodyPr wrap="none" lIns="93278" tIns="46639" rIns="93278" bIns="46639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BC8334-B2DF-C03B-6671-F2280947D79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164920" y="1244600"/>
            <a:ext cx="7363675" cy="420688"/>
          </a:xfrm>
          <a:prstGeom prst="rect">
            <a:avLst/>
          </a:prstGeom>
          <a:solidFill>
            <a:srgbClr val="DDDDDD"/>
          </a:solidFill>
          <a:ln w="28575" algn="ctr">
            <a:solidFill>
              <a:srgbClr val="DDDDDD"/>
            </a:solidFill>
            <a:miter lim="800000"/>
            <a:headEnd/>
            <a:tailEnd/>
          </a:ln>
        </p:spPr>
        <p:txBody>
          <a:bodyPr lIns="91422" tIns="45711" rIns="91422" bIns="45711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2359B1D-B9CB-6119-CB05-44808FD4EB3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6542" y="1244600"/>
            <a:ext cx="3511745" cy="538162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rgbClr val="83725B"/>
            </a:solidFill>
            <a:miter lim="800000"/>
            <a:headEnd/>
            <a:tailEnd/>
          </a:ln>
        </p:spPr>
        <p:txBody>
          <a:bodyPr wrap="none" lIns="93278" tIns="46639" rIns="93278" bIns="46639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6D54DF8-F912-52BA-DADF-C2A23EB14D5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6542" y="1244600"/>
            <a:ext cx="3511745" cy="422275"/>
          </a:xfrm>
          <a:prstGeom prst="rect">
            <a:avLst/>
          </a:prstGeom>
          <a:solidFill>
            <a:srgbClr val="83725B"/>
          </a:solidFill>
          <a:ln w="19050" algn="ctr">
            <a:solidFill>
              <a:srgbClr val="83725B"/>
            </a:solidFill>
            <a:miter lim="800000"/>
            <a:headEnd/>
            <a:tailEnd/>
          </a:ln>
        </p:spPr>
        <p:txBody>
          <a:bodyPr lIns="91422" tIns="45711" rIns="91422" bIns="45711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performance areas</a:t>
            </a:r>
          </a:p>
        </p:txBody>
      </p:sp>
      <p:sp>
        <p:nvSpPr>
          <p:cNvPr id="10" name="Rectangle 286">
            <a:extLst>
              <a:ext uri="{FF2B5EF4-FFF2-40B4-BE49-F238E27FC236}">
                <a16:creationId xmlns:a16="http://schemas.microsoft.com/office/drawing/2014/main" id="{50EDC742-666E-9559-8696-A96900D14DF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54232" y="1782763"/>
            <a:ext cx="69136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Increasing the skill base (number and skill level) of South African workers in areas relevant to the energy sector and where there is a national scarcity of skills</a:t>
            </a:r>
          </a:p>
        </p:txBody>
      </p:sp>
      <p:sp>
        <p:nvSpPr>
          <p:cNvPr id="11" name="Rectangle 286">
            <a:extLst>
              <a:ext uri="{FF2B5EF4-FFF2-40B4-BE49-F238E27FC236}">
                <a16:creationId xmlns:a16="http://schemas.microsoft.com/office/drawing/2014/main" id="{EED891C7-F186-0E12-2534-F875391322A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65703" y="1782763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Skills development </a:t>
            </a:r>
          </a:p>
        </p:txBody>
      </p:sp>
      <p:sp>
        <p:nvSpPr>
          <p:cNvPr id="12" name="Rectangle 286">
            <a:extLst>
              <a:ext uri="{FF2B5EF4-FFF2-40B4-BE49-F238E27FC236}">
                <a16:creationId xmlns:a16="http://schemas.microsoft.com/office/drawing/2014/main" id="{497025BE-EF67-5743-D050-782C7A44F0C6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54232" y="2744788"/>
            <a:ext cx="6913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Utilisation of Transmission spend to develop South African based manufacturers/suppliers by ensuring that local content in line with DTI designated commodities is adhered to and advanced </a:t>
            </a:r>
          </a:p>
        </p:txBody>
      </p:sp>
      <p:sp>
        <p:nvSpPr>
          <p:cNvPr id="13" name="Rectangle 286">
            <a:extLst>
              <a:ext uri="{FF2B5EF4-FFF2-40B4-BE49-F238E27FC236}">
                <a16:creationId xmlns:a16="http://schemas.microsoft.com/office/drawing/2014/main" id="{E0DB8E97-2A04-0ED1-2A9C-D330BFB0652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5703" y="2744788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 content</a:t>
            </a:r>
          </a:p>
        </p:txBody>
      </p:sp>
      <p:sp>
        <p:nvSpPr>
          <p:cNvPr id="14" name="Rectangle 286">
            <a:extLst>
              <a:ext uri="{FF2B5EF4-FFF2-40B4-BE49-F238E27FC236}">
                <a16:creationId xmlns:a16="http://schemas.microsoft.com/office/drawing/2014/main" id="{B62C229F-A18C-092C-B123-1424EBED096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354232" y="3946525"/>
            <a:ext cx="69136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Utilisation of Eskom and suppliers’ spend to foster the establishment of new competitive industries in the Transmission sector</a:t>
            </a:r>
          </a:p>
        </p:txBody>
      </p:sp>
      <p:sp>
        <p:nvSpPr>
          <p:cNvPr id="15" name="Rectangle 286">
            <a:extLst>
              <a:ext uri="{FF2B5EF4-FFF2-40B4-BE49-F238E27FC236}">
                <a16:creationId xmlns:a16="http://schemas.microsoft.com/office/drawing/2014/main" id="{623316D2-73AE-8CEE-273D-965FDF8196A5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65703" y="3946525"/>
            <a:ext cx="295814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Industrialisation</a:t>
            </a:r>
          </a:p>
        </p:txBody>
      </p:sp>
      <p:sp>
        <p:nvSpPr>
          <p:cNvPr id="16" name="Rectangle 286">
            <a:extLst>
              <a:ext uri="{FF2B5EF4-FFF2-40B4-BE49-F238E27FC236}">
                <a16:creationId xmlns:a16="http://schemas.microsoft.com/office/drawing/2014/main" id="{3A288915-B4BD-5C94-6DD4-5B6EE444B61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354232" y="4903788"/>
            <a:ext cx="6913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kumimoji="0" lang="en-US" altLang="en-US" sz="1600" b="1" i="1" u="sng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jobs by suppliers as a direct result of Transmission business</a:t>
            </a:r>
            <a:endParaRPr kumimoji="0" lang="en-GB" altLang="en-US" sz="16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86">
            <a:extLst>
              <a:ext uri="{FF2B5EF4-FFF2-40B4-BE49-F238E27FC236}">
                <a16:creationId xmlns:a16="http://schemas.microsoft.com/office/drawing/2014/main" id="{DA484BEB-5962-64CA-DFEB-FFF886EE8ACA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65703" y="4903788"/>
            <a:ext cx="295814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Employment and job creation</a:t>
            </a:r>
          </a:p>
        </p:txBody>
      </p:sp>
      <p:sp>
        <p:nvSpPr>
          <p:cNvPr id="18" name="Rectangle 286">
            <a:extLst>
              <a:ext uri="{FF2B5EF4-FFF2-40B4-BE49-F238E27FC236}">
                <a16:creationId xmlns:a16="http://schemas.microsoft.com/office/drawing/2014/main" id="{3AF7F6BA-8579-76E7-0D45-6B44277FD86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54232" y="5616575"/>
            <a:ext cx="6913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/>
            </a:pPr>
            <a:r>
              <a:rPr kumimoji="0" lang="en-GB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Providing a platform to develop emerging suppliers, and further contribution to local developmental opportunities for national and international suppliers</a:t>
            </a:r>
          </a:p>
        </p:txBody>
      </p:sp>
      <p:sp>
        <p:nvSpPr>
          <p:cNvPr id="19" name="Rectangle 286">
            <a:extLst>
              <a:ext uri="{FF2B5EF4-FFF2-40B4-BE49-F238E27FC236}">
                <a16:creationId xmlns:a16="http://schemas.microsoft.com/office/drawing/2014/main" id="{33928058-9362-BED0-2453-B977D5D7450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65703" y="5616575"/>
            <a:ext cx="295814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6850" indent="-195263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96850" marR="0" lvl="1" indent="-195263" defTabSz="912813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FFFFFF"/>
              </a:buClr>
              <a:buSzPct val="125000"/>
              <a:buFontTx/>
              <a:buNone/>
              <a:tabLst/>
              <a:defRPr/>
            </a:pPr>
            <a:r>
              <a:rPr kumimoji="0" lang="en-GB" altLang="en-US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Supplier development</a:t>
            </a: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E3C972C7-079F-05DD-2E5D-9B580804B550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690199" y="2633663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CDFD0BC2-BE76-77BE-4DFF-DAEA2D88B065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4208230" y="2633663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EC57C404-AF78-03A4-D44B-DE9A04EEE181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>
            <a:off x="704487" y="3835400"/>
            <a:ext cx="3450469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Line 32">
            <a:extLst>
              <a:ext uri="{FF2B5EF4-FFF2-40B4-BE49-F238E27FC236}">
                <a16:creationId xmlns:a16="http://schemas.microsoft.com/office/drawing/2014/main" id="{4ED16BE6-6E35-6AEB-10C6-82CB0658AE24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4246330" y="3835400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A12ACD5D-5551-5D14-8C58-AC9AC48814C8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gray">
          <a:xfrm>
            <a:off x="690199" y="4792663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6C2D77B1-CB36-C1B5-354C-6A50AFCDD634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4208230" y="4792663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5C10F516-53DA-CD95-F492-09DC4CDE7B2A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690199" y="5505450"/>
            <a:ext cx="3450468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BD8B6A0D-15BB-6C4C-1F08-0E4E4400FD9C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>
            <a:off x="4208230" y="5505450"/>
            <a:ext cx="7270705" cy="0"/>
          </a:xfrm>
          <a:prstGeom prst="line">
            <a:avLst/>
          </a:prstGeom>
          <a:noFill/>
          <a:ln w="9525">
            <a:solidFill>
              <a:srgbClr val="AAAEC9"/>
            </a:solidFill>
            <a:prstDash val="dash"/>
            <a:round/>
            <a:headEnd/>
            <a:tailEnd/>
          </a:ln>
        </p:spPr>
        <p:txBody>
          <a:bodyPr lIns="93296" tIns="46648" rIns="93296" bIns="46648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Evaluation criteria </a:t>
            </a:r>
            <a:endParaRPr lang="en-ZA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448300" y="6453189"/>
            <a:ext cx="935038" cy="268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FCE7C-797D-43E3-B783-483A8C32DD63}" type="slidenum">
              <a:rPr lang="en-ZA" smtClean="0">
                <a:solidFill>
                  <a:srgbClr val="83725B"/>
                </a:solidFill>
              </a:rPr>
              <a:pPr/>
              <a:t>4</a:t>
            </a:fld>
            <a:endParaRPr lang="en-ZA" dirty="0">
              <a:solidFill>
                <a:srgbClr val="8372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8402" y="1082573"/>
            <a:ext cx="7186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 80:20  rule will apply in this project: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B-BBEE = 20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Price =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25347389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Points B-BBEE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185025" y="6626225"/>
            <a:ext cx="1651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Z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83725B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19CB791F-EE61-49FF-B82D-89F2E0F1EF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7" y="1101970"/>
            <a:ext cx="6576646" cy="42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596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B-BBEE requirements  </a:t>
            </a:r>
            <a:endParaRPr lang="en-ZA"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448300" y="6453189"/>
            <a:ext cx="935038" cy="268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FCE7C-797D-43E3-B783-483A8C32DD63}" type="slidenum">
              <a:rPr lang="en-ZA" smtClean="0">
                <a:solidFill>
                  <a:srgbClr val="83725B"/>
                </a:solidFill>
              </a:rPr>
              <a:pPr/>
              <a:t>6</a:t>
            </a:fld>
            <a:endParaRPr lang="en-ZA" dirty="0">
              <a:solidFill>
                <a:srgbClr val="83725B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71" y="6310314"/>
            <a:ext cx="3273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5970" y="1559170"/>
            <a:ext cx="679938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certificate must be valid.</a:t>
            </a:r>
          </a:p>
          <a:p>
            <a:pPr defTabSz="912813" eaLnBrk="0" hangingPunct="0">
              <a:buClr>
                <a:srgbClr val="8C7F6D"/>
              </a:buClr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Agency must be SANAS accredited. </a:t>
            </a: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be a logo of SANAS on the certificate.</a:t>
            </a:r>
          </a:p>
          <a:p>
            <a:pPr defTabSz="912813" eaLnBrk="0" hangingPunct="0">
              <a:buClr>
                <a:srgbClr val="8C7F6D"/>
              </a:buClr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QSEs and EMEs – Sworn affidavit is acceptable</a:t>
            </a: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JV – Consolidated B-BBEE certificate</a:t>
            </a:r>
          </a:p>
          <a:p>
            <a:pPr marL="34290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sz="1400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225" lvl="2" defTabSz="912813" eaLnBrk="0" hangingPunct="0">
              <a:buClr>
                <a:srgbClr val="8C7F6D"/>
              </a:buClr>
              <a:buSzPct val="125000"/>
            </a:pPr>
            <a:endParaRPr lang="en-ZA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653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89FCB0-4E2B-8D72-6410-916D4702AC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799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89FCB0-4E2B-8D72-6410-916D4702A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4AA992-CF92-57B1-8D40-DE046282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Key Elements of  B-BBEE Sworn Affidavits 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D2ED9A-A1C7-0465-0027-10F22B4FFA0E}"/>
              </a:ext>
            </a:extLst>
          </p:cNvPr>
          <p:cNvSpPr txBox="1">
            <a:spLocks/>
          </p:cNvSpPr>
          <p:nvPr/>
        </p:nvSpPr>
        <p:spPr bwMode="auto">
          <a:xfrm>
            <a:off x="541783" y="1096963"/>
            <a:ext cx="11152217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Tenderers submitting B-BBEE Sworn Affidavits must ensure that the affidavits meet the following key pointers to ensure their validity</a:t>
            </a:r>
            <a:r>
              <a:rPr kumimoji="0" lang="en-US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ZA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a) Name/s of deponent as they appear in the identity document and the identity number.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Designation of the deponent as the director, owner or member must be indicated in order to know that person is duly  authorized to depose of an affidavit.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(Underline or circle </a:t>
            </a:r>
            <a:r>
              <a:rPr kumimoji="0" lang="en-ZA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Whichever is applicable). </a:t>
            </a:r>
            <a:endParaRPr kumimoji="0" lang="en-ZA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c) Name of enterprise as per enterprise registration documents issued by the CIPC, where applicable, and enterprise business address.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d) Percentage of black ownership, black female ownership and designated group. In the case of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specialised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enterprises as per Statement 004, the percentage of black beneficiaries must be reflected. (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blank spaces to be left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 total revenue for the year under review and whether it is based on audited financial statements or management account.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(Underline the applicable option).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year end as per the enterprise’s registration documents, which was used to determine the total revenue. (Financial year end to be stipulated by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day/month/year).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g) B-BBEE Status level. An enterprise can only have one status level.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h) Empowering supplier status must be indicated. For QSEs, the deponent must select the basis for the empowering supplier status.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Date deponent signed and date of Commissioner of Oath must be the same.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 sworn Affidavit must be signed in the presence of the Commissioner of Oath).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j) Commissioner of Oath cannot be an employee or ex officio of the enterprise because, a person cannot by law, commission a sworn affidavit in which they have an interest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K) Sworn Affidavits attested / signed by a Commissioner of Oaths as a true copy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stamp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not be accepted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B7056C-1589-421D-32BD-8287C952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2" y="1052513"/>
            <a:ext cx="11312802" cy="5689600"/>
          </a:xfrm>
          <a:prstGeom prst="rect">
            <a:avLst/>
          </a:prstGeom>
          <a:noFill/>
          <a:ln w="28575" algn="ctr">
            <a:solidFill>
              <a:srgbClr val="0038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35D3-3557-0296-2C9F-C38FBD19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E1A97DB-F5BC-F5D5-6DF9-B4356015F1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CBED6C-E0AB-C7D1-5E64-4F560C4A1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C06B3A-A4E4-4834-A4DF-8FD995E3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en-US" dirty="0"/>
            </a:br>
            <a:r>
              <a:rPr lang="en-US" dirty="0"/>
              <a:t>SDL&amp;I Objectives in Line with RDP Goals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A3BB13-56F2-B771-A19D-5576EBE38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1653" y="1634833"/>
            <a:ext cx="9929004" cy="39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2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EC3E3-B46A-0121-4FAF-2C6979ED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C8DEB2F-3807-8376-30FB-E2C8B2F8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53383"/>
            <a:ext cx="6985000" cy="261610"/>
          </a:xfrm>
        </p:spPr>
        <p:txBody>
          <a:bodyPr/>
          <a:lstStyle/>
          <a:p>
            <a:r>
              <a:rPr lang="en-US" sz="2000" dirty="0"/>
              <a:t>SDL&amp;I - Letter of Undertaking / Contractual requirements </a:t>
            </a:r>
            <a:endParaRPr lang="en-ZA" sz="2000" dirty="0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94808B61-A3E0-3CFE-CAD3-24CC82D0B9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448300" y="6453189"/>
            <a:ext cx="935038" cy="26828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3FCE7C-797D-43E3-B783-483A8C32DD63}" type="slidenum">
              <a:rPr lang="en-ZA" smtClean="0">
                <a:solidFill>
                  <a:srgbClr val="83725B"/>
                </a:solidFill>
              </a:rPr>
              <a:pPr/>
              <a:t>9</a:t>
            </a:fld>
            <a:endParaRPr lang="en-ZA" dirty="0">
              <a:solidFill>
                <a:srgbClr val="83725B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7644E5-D177-B710-01EE-9651F4BD69F7}"/>
              </a:ext>
            </a:extLst>
          </p:cNvPr>
          <p:cNvSpPr/>
          <p:nvPr/>
        </p:nvSpPr>
        <p:spPr>
          <a:xfrm>
            <a:off x="2558402" y="1082574"/>
            <a:ext cx="71862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06FF0A-2BDD-5A07-D7D4-6C26EC0AC4D0}"/>
              </a:ext>
            </a:extLst>
          </p:cNvPr>
          <p:cNvSpPr/>
          <p:nvPr/>
        </p:nvSpPr>
        <p:spPr>
          <a:xfrm>
            <a:off x="1809750" y="1089367"/>
            <a:ext cx="8096250" cy="74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endParaRPr lang="en-Z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endParaRPr lang="en-Z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A4D694-2A61-F3DD-684A-A9844900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43" y="1162639"/>
            <a:ext cx="15953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u="sng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Skills Development</a:t>
            </a:r>
            <a:endParaRPr lang="en-ZA" altLang="en-US" sz="12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75674E4-1C41-ED62-4337-18371C69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581" y="4991768"/>
            <a:ext cx="219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ZA" altLang="en-US" sz="6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ZA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C303991-246C-1CBD-F33E-3C8ECDB4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14" y="142468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ZA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C4841-AE49-9C90-0863-EBDF20DD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84" y="2448950"/>
            <a:ext cx="6551412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392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IQHZOR.YkGnKnXmELhx9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BbglwuWEaC0JgYfvz7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waseOHjUqJbJVKFTfD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.J1Pswtk2aqxv4ZsGo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yTCCNscUypernmnz77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CCwhttTkGx.aHTvs8j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Wd_Hrv5ESGzyucPFLb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VpCKLjbkK6802dScJK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WMJh8zk6zPjQkwwgN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uIaKit9ESFgd0lH4jy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AhHB7y2EW54PsYbeGaz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lWo23J9UmynI5hHI21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GDiV8i.U20cOl0cjW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CVL4fsk0OAIeDAtQJr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gPGEpXMUurmNM68g_P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azzyCNk0Okiy3DmnNb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rniQ.Mvk2hIYzHXQA9X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Hv2E5kCUiVH1N6A1nN2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NiupIQUKsOTmsbKlj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4Est2sbkKYZ52IrU1c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N9b78svUOYeDjjp80R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4Est2sbkKYZ52IrU1c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N9b78svUOYeDjjp80R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ne4LxJJU.pKzZwPK8C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682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Content Slide Master</vt:lpstr>
      <vt:lpstr>think-cell Slide</vt:lpstr>
      <vt:lpstr> Digital Transducers  - SDL&amp;I Presentation  </vt:lpstr>
      <vt:lpstr>Eskom Supplier Development and Localisation Mandate</vt:lpstr>
      <vt:lpstr>SD&amp;L measures impact along 5 key performance areas</vt:lpstr>
      <vt:lpstr>  Evaluation criteria </vt:lpstr>
      <vt:lpstr>Preference Points B-BBEE</vt:lpstr>
      <vt:lpstr> B-BBEE requirements  </vt:lpstr>
      <vt:lpstr>Key Elements of  B-BBEE Sworn Affidavits </vt:lpstr>
      <vt:lpstr> SDL&amp;I Objectives in Line with RDP Goals</vt:lpstr>
      <vt:lpstr>SDL&amp;I - Letter of Undertaking / Contractual requirements </vt:lpstr>
      <vt:lpstr>PowerPoint Presentation</vt:lpstr>
      <vt:lpstr>QUESTIONS</vt:lpstr>
      <vt:lpstr>Conclusion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Zwelethu Xundu</cp:lastModifiedBy>
  <cp:revision>89</cp:revision>
  <cp:lastPrinted>2024-01-29T10:17:28Z</cp:lastPrinted>
  <dcterms:created xsi:type="dcterms:W3CDTF">2020-01-06T09:48:40Z</dcterms:created>
  <dcterms:modified xsi:type="dcterms:W3CDTF">2025-06-05T14:20:00Z</dcterms:modified>
</cp:coreProperties>
</file>