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949" r:id="rId5"/>
  </p:sldMasterIdLst>
  <p:notesMasterIdLst>
    <p:notesMasterId r:id="rId18"/>
  </p:notesMasterIdLst>
  <p:handoutMasterIdLst>
    <p:handoutMasterId r:id="rId19"/>
  </p:handoutMasterIdLst>
  <p:sldIdLst>
    <p:sldId id="291" r:id="rId6"/>
    <p:sldId id="2207" r:id="rId7"/>
    <p:sldId id="2206" r:id="rId8"/>
    <p:sldId id="2205" r:id="rId9"/>
    <p:sldId id="2203" r:id="rId10"/>
    <p:sldId id="2208" r:id="rId11"/>
    <p:sldId id="2209" r:id="rId12"/>
    <p:sldId id="2210" r:id="rId13"/>
    <p:sldId id="2211" r:id="rId14"/>
    <p:sldId id="2212" r:id="rId15"/>
    <p:sldId id="2213" r:id="rId16"/>
    <p:sldId id="359" r:id="rId17"/>
  </p:sldIdLst>
  <p:sldSz cx="9144000" cy="6858000" type="screen4x3"/>
  <p:notesSz cx="7010400" cy="9296400"/>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0B02049C-9F7F-446B-9334-FAA51E04B0A9}">
          <p14:sldIdLst>
            <p14:sldId id="291"/>
            <p14:sldId id="2207"/>
            <p14:sldId id="2206"/>
            <p14:sldId id="2205"/>
            <p14:sldId id="2203"/>
            <p14:sldId id="2208"/>
            <p14:sldId id="2209"/>
            <p14:sldId id="2210"/>
            <p14:sldId id="2211"/>
            <p14:sldId id="2212"/>
            <p14:sldId id="2213"/>
          </p14:sldIdLst>
        </p14:section>
        <p14:section name="Untitled Section" id="{2D7F5190-6EE3-4A5F-A97E-F4CD2F238D16}">
          <p14:sldIdLst>
            <p14:sldId id="359"/>
          </p14:sldIdLst>
        </p14:section>
      </p14:sectionLst>
    </p:ext>
    <p:ext uri="{EFAFB233-063F-42B5-8137-9DF3F51BA10A}">
      <p15:sldGuideLst xmlns:p15="http://schemas.microsoft.com/office/powerpoint/2012/main">
        <p15:guide id="5" orient="horz" pos="4292" userDrawn="1">
          <p15:clr>
            <a:srgbClr val="A4A3A4"/>
          </p15:clr>
        </p15:guide>
        <p15:guide id="6"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emba Sibanyoni" initials="T" lastIdx="44" clrIdx="0"/>
  <p:cmAuthor id="1" name="Winston Masengane" initials="WM" lastIdx="4" clrIdx="1"/>
  <p:cmAuthor id="2" name="Lukas Leola" initials="LL" lastIdx="2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003896"/>
    <a:srgbClr val="99FF66"/>
    <a:srgbClr val="99FF99"/>
    <a:srgbClr val="FF9999"/>
    <a:srgbClr val="96330F"/>
    <a:srgbClr val="C97A00"/>
    <a:srgbClr val="83725B"/>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3557" autoAdjust="0"/>
  </p:normalViewPr>
  <p:slideViewPr>
    <p:cSldViewPr snapToObjects="1">
      <p:cViewPr varScale="1">
        <p:scale>
          <a:sx n="64" d="100"/>
          <a:sy n="64" d="100"/>
        </p:scale>
        <p:origin x="1360" y="48"/>
      </p:cViewPr>
      <p:guideLst>
        <p:guide orient="horz" pos="42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3037619" cy="464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dirty="0"/>
          </a:p>
        </p:txBody>
      </p:sp>
      <p:sp>
        <p:nvSpPr>
          <p:cNvPr id="537603" name="Rectangle 3"/>
          <p:cNvSpPr>
            <a:spLocks noGrp="1" noChangeArrowheads="1"/>
          </p:cNvSpPr>
          <p:nvPr>
            <p:ph type="dt" sz="quarter" idx="1"/>
          </p:nvPr>
        </p:nvSpPr>
        <p:spPr bwMode="auto">
          <a:xfrm>
            <a:off x="3971672" y="0"/>
            <a:ext cx="3037619" cy="464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dirty="0"/>
          </a:p>
        </p:txBody>
      </p:sp>
      <p:sp>
        <p:nvSpPr>
          <p:cNvPr id="537604" name="Rectangle 4"/>
          <p:cNvSpPr>
            <a:spLocks noGrp="1" noChangeArrowheads="1"/>
          </p:cNvSpPr>
          <p:nvPr>
            <p:ph type="ftr" sz="quarter" idx="2"/>
          </p:nvPr>
        </p:nvSpPr>
        <p:spPr bwMode="auto">
          <a:xfrm>
            <a:off x="0" y="8829331"/>
            <a:ext cx="3037619" cy="46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dirty="0"/>
          </a:p>
        </p:txBody>
      </p:sp>
      <p:sp>
        <p:nvSpPr>
          <p:cNvPr id="537605" name="Rectangle 5"/>
          <p:cNvSpPr>
            <a:spLocks noGrp="1" noChangeArrowheads="1"/>
          </p:cNvSpPr>
          <p:nvPr>
            <p:ph type="sldNum" sz="quarter" idx="3"/>
          </p:nvPr>
        </p:nvSpPr>
        <p:spPr bwMode="auto">
          <a:xfrm>
            <a:off x="3971672" y="8829331"/>
            <a:ext cx="3037619" cy="46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2E88BA23-C718-4F78-B046-E68A2CE57A0F}" type="slidenum">
              <a:rPr lang="en-GB"/>
              <a:pPr>
                <a:defRPr/>
              </a:pPr>
              <a:t>‹#›</a:t>
            </a:fld>
            <a:endParaRPr lang="en-GB" dirty="0"/>
          </a:p>
        </p:txBody>
      </p:sp>
    </p:spTree>
    <p:extLst>
      <p:ext uri="{BB962C8B-B14F-4D97-AF65-F5344CB8AC3E}">
        <p14:creationId xmlns:p14="http://schemas.microsoft.com/office/powerpoint/2010/main" val="1060631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3037619" cy="464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dirty="0"/>
          </a:p>
        </p:txBody>
      </p:sp>
      <p:sp>
        <p:nvSpPr>
          <p:cNvPr id="528387" name="Rectangle 3"/>
          <p:cNvSpPr>
            <a:spLocks noGrp="1" noChangeArrowheads="1"/>
          </p:cNvSpPr>
          <p:nvPr>
            <p:ph type="dt" idx="1"/>
          </p:nvPr>
        </p:nvSpPr>
        <p:spPr bwMode="auto">
          <a:xfrm>
            <a:off x="3971672" y="0"/>
            <a:ext cx="3037619" cy="464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dirty="0"/>
          </a:p>
        </p:txBody>
      </p:sp>
      <p:sp>
        <p:nvSpPr>
          <p:cNvPr id="34820" name="Rectangle 4"/>
          <p:cNvSpPr>
            <a:spLocks noGrp="1" noRot="1" noChangeAspect="1" noChangeArrowheads="1" noTextEdit="1"/>
          </p:cNvSpPr>
          <p:nvPr>
            <p:ph type="sldImg" idx="2"/>
          </p:nvPr>
        </p:nvSpPr>
        <p:spPr bwMode="auto">
          <a:xfrm>
            <a:off x="1181100" y="696913"/>
            <a:ext cx="4651375"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700820" y="4415738"/>
            <a:ext cx="5608764" cy="418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8829331"/>
            <a:ext cx="3037619" cy="46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dirty="0"/>
          </a:p>
        </p:txBody>
      </p:sp>
      <p:sp>
        <p:nvSpPr>
          <p:cNvPr id="528391" name="Rectangle 7"/>
          <p:cNvSpPr>
            <a:spLocks noGrp="1" noChangeArrowheads="1"/>
          </p:cNvSpPr>
          <p:nvPr>
            <p:ph type="sldNum" sz="quarter" idx="5"/>
          </p:nvPr>
        </p:nvSpPr>
        <p:spPr bwMode="auto">
          <a:xfrm>
            <a:off x="3971672" y="8829331"/>
            <a:ext cx="3037619" cy="46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D93F3CB2-D0F4-4DE1-93B7-9F654AF51A8E}" type="slidenum">
              <a:rPr lang="en-ZA"/>
              <a:pPr>
                <a:defRPr/>
              </a:pPr>
              <a:t>‹#›</a:t>
            </a:fld>
            <a:endParaRPr lang="en-ZA" dirty="0"/>
          </a:p>
        </p:txBody>
      </p:sp>
    </p:spTree>
    <p:extLst>
      <p:ext uri="{BB962C8B-B14F-4D97-AF65-F5344CB8AC3E}">
        <p14:creationId xmlns:p14="http://schemas.microsoft.com/office/powerpoint/2010/main" val="1602788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175"/>
            <a:ext cx="91503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US" noProof="0"/>
              <a:t>Click to edit Master title style</a:t>
            </a:r>
            <a:endParaRPr lang="en-ZA" noProof="0"/>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US" noProof="0"/>
              <a:t>Click to edit Master subtitle style</a:t>
            </a:r>
            <a:endParaRPr lang="en-ZA" noProof="0"/>
          </a:p>
        </p:txBody>
      </p:sp>
    </p:spTree>
    <p:extLst>
      <p:ext uri="{BB962C8B-B14F-4D97-AF65-F5344CB8AC3E}">
        <p14:creationId xmlns:p14="http://schemas.microsoft.com/office/powerpoint/2010/main" val="105365529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52FD4E71-0C16-4E3D-82BE-35254DB99D23}" type="slidenum">
              <a:rPr lang="en-ZA"/>
              <a:pPr>
                <a:defRPr/>
              </a:pPr>
              <a:t>‹#›</a:t>
            </a:fld>
            <a:endParaRPr lang="en-ZA" dirty="0"/>
          </a:p>
        </p:txBody>
      </p:sp>
    </p:spTree>
    <p:extLst>
      <p:ext uri="{BB962C8B-B14F-4D97-AF65-F5344CB8AC3E}">
        <p14:creationId xmlns:p14="http://schemas.microsoft.com/office/powerpoint/2010/main" val="263904687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6715B8AD-4558-4958-818B-BEAD96C3C15B}" type="slidenum">
              <a:rPr lang="en-ZA"/>
              <a:pPr>
                <a:defRPr/>
              </a:pPr>
              <a:t>‹#›</a:t>
            </a:fld>
            <a:endParaRPr lang="en-ZA" dirty="0"/>
          </a:p>
        </p:txBody>
      </p:sp>
    </p:spTree>
    <p:extLst>
      <p:ext uri="{BB962C8B-B14F-4D97-AF65-F5344CB8AC3E}">
        <p14:creationId xmlns:p14="http://schemas.microsoft.com/office/powerpoint/2010/main" val="368774617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1DE1901A-5795-494A-8AC8-462401385D35}" type="slidenum">
              <a:rPr lang="en-ZA"/>
              <a:pPr>
                <a:defRPr/>
              </a:pPr>
              <a:t>‹#›</a:t>
            </a:fld>
            <a:endParaRPr lang="en-ZA" dirty="0"/>
          </a:p>
        </p:txBody>
      </p:sp>
    </p:spTree>
    <p:extLst>
      <p:ext uri="{BB962C8B-B14F-4D97-AF65-F5344CB8AC3E}">
        <p14:creationId xmlns:p14="http://schemas.microsoft.com/office/powerpoint/2010/main" val="312201161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9DC7118D-AD60-4916-AEE6-48128EAE6DEE}" type="datetimeFigureOut">
              <a:rPr lang="en-ZA"/>
              <a:pPr>
                <a:defRPr/>
              </a:pPr>
              <a:t>2025/04/22</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B6CDBCDE-F946-4A58-89EE-D27E9219709D}" type="slidenum">
              <a:rPr lang="en-ZA"/>
              <a:pPr>
                <a:defRPr/>
              </a:pPr>
              <a:t>‹#›</a:t>
            </a:fld>
            <a:endParaRPr lang="en-ZA" dirty="0"/>
          </a:p>
        </p:txBody>
      </p:sp>
    </p:spTree>
    <p:extLst>
      <p:ext uri="{BB962C8B-B14F-4D97-AF65-F5344CB8AC3E}">
        <p14:creationId xmlns:p14="http://schemas.microsoft.com/office/powerpoint/2010/main" val="3090743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03734376-9ABE-4015-96AA-A6A43F509C4F}" type="datetimeFigureOut">
              <a:rPr lang="en-ZA"/>
              <a:pPr>
                <a:defRPr/>
              </a:pPr>
              <a:t>2025/04/22</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840A3100-2C48-40D8-895D-7366CC5B182B}" type="slidenum">
              <a:rPr lang="en-ZA"/>
              <a:pPr>
                <a:defRPr/>
              </a:pPr>
              <a:t>‹#›</a:t>
            </a:fld>
            <a:endParaRPr lang="en-ZA" dirty="0"/>
          </a:p>
        </p:txBody>
      </p:sp>
    </p:spTree>
    <p:extLst>
      <p:ext uri="{BB962C8B-B14F-4D97-AF65-F5344CB8AC3E}">
        <p14:creationId xmlns:p14="http://schemas.microsoft.com/office/powerpoint/2010/main" val="4270846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6040927-D37A-4020-93F8-CBF1B3BF32BE}" type="datetimeFigureOut">
              <a:rPr lang="en-ZA"/>
              <a:pPr>
                <a:defRPr/>
              </a:pPr>
              <a:t>2025/04/22</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6D51A06D-0308-4A10-996B-4D889E1C351F}" type="slidenum">
              <a:rPr lang="en-ZA"/>
              <a:pPr>
                <a:defRPr/>
              </a:pPr>
              <a:t>‹#›</a:t>
            </a:fld>
            <a:endParaRPr lang="en-ZA" dirty="0"/>
          </a:p>
        </p:txBody>
      </p:sp>
    </p:spTree>
    <p:extLst>
      <p:ext uri="{BB962C8B-B14F-4D97-AF65-F5344CB8AC3E}">
        <p14:creationId xmlns:p14="http://schemas.microsoft.com/office/powerpoint/2010/main" val="4174995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p:cNvSpPr>
            <a:spLocks noGrp="1"/>
          </p:cNvSpPr>
          <p:nvPr>
            <p:ph type="dt" sz="half" idx="10"/>
          </p:nvPr>
        </p:nvSpPr>
        <p:spPr/>
        <p:txBody>
          <a:bodyPr/>
          <a:lstStyle>
            <a:lvl1pPr>
              <a:defRPr/>
            </a:lvl1pPr>
          </a:lstStyle>
          <a:p>
            <a:pPr>
              <a:defRPr/>
            </a:pPr>
            <a:fld id="{5DEBAA39-E418-47D5-B4F9-0C8AA3D2BD77}" type="datetimeFigureOut">
              <a:rPr lang="en-ZA"/>
              <a:pPr>
                <a:defRPr/>
              </a:pPr>
              <a:t>2025/04/22</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37F070F0-9873-4FD3-BF6E-4136D2B64D34}" type="slidenum">
              <a:rPr lang="en-ZA"/>
              <a:pPr>
                <a:defRPr/>
              </a:pPr>
              <a:t>‹#›</a:t>
            </a:fld>
            <a:endParaRPr lang="en-ZA" dirty="0"/>
          </a:p>
        </p:txBody>
      </p:sp>
    </p:spTree>
    <p:extLst>
      <p:ext uri="{BB962C8B-B14F-4D97-AF65-F5344CB8AC3E}">
        <p14:creationId xmlns:p14="http://schemas.microsoft.com/office/powerpoint/2010/main" val="243594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p:cNvSpPr>
            <a:spLocks noGrp="1"/>
          </p:cNvSpPr>
          <p:nvPr>
            <p:ph type="dt" sz="half" idx="10"/>
          </p:nvPr>
        </p:nvSpPr>
        <p:spPr/>
        <p:txBody>
          <a:bodyPr/>
          <a:lstStyle>
            <a:lvl1pPr>
              <a:defRPr/>
            </a:lvl1pPr>
          </a:lstStyle>
          <a:p>
            <a:pPr>
              <a:defRPr/>
            </a:pPr>
            <a:fld id="{FF560803-043D-4E44-BA9B-8A38E35BF87E}" type="datetimeFigureOut">
              <a:rPr lang="en-ZA"/>
              <a:pPr>
                <a:defRPr/>
              </a:pPr>
              <a:t>2025/04/22</a:t>
            </a:fld>
            <a:endParaRPr lang="en-ZA" dirty="0"/>
          </a:p>
        </p:txBody>
      </p:sp>
      <p:sp>
        <p:nvSpPr>
          <p:cNvPr id="8" name="Footer Placeholder 4"/>
          <p:cNvSpPr>
            <a:spLocks noGrp="1"/>
          </p:cNvSpPr>
          <p:nvPr>
            <p:ph type="ftr" sz="quarter" idx="11"/>
          </p:nvPr>
        </p:nvSpPr>
        <p:spPr/>
        <p:txBody>
          <a:bodyPr/>
          <a:lstStyle>
            <a:lvl1pPr>
              <a:defRPr/>
            </a:lvl1pPr>
          </a:lstStyle>
          <a:p>
            <a:pPr>
              <a:defRPr/>
            </a:pPr>
            <a:endParaRPr lang="en-ZA" dirty="0"/>
          </a:p>
        </p:txBody>
      </p:sp>
      <p:sp>
        <p:nvSpPr>
          <p:cNvPr id="9" name="Slide Number Placeholder 5"/>
          <p:cNvSpPr>
            <a:spLocks noGrp="1"/>
          </p:cNvSpPr>
          <p:nvPr>
            <p:ph type="sldNum" sz="quarter" idx="12"/>
          </p:nvPr>
        </p:nvSpPr>
        <p:spPr/>
        <p:txBody>
          <a:bodyPr/>
          <a:lstStyle>
            <a:lvl1pPr>
              <a:defRPr/>
            </a:lvl1pPr>
          </a:lstStyle>
          <a:p>
            <a:pPr>
              <a:defRPr/>
            </a:pPr>
            <a:fld id="{7CA38F5B-7D7C-44B7-840B-A833172A7EB0}" type="slidenum">
              <a:rPr lang="en-ZA"/>
              <a:pPr>
                <a:defRPr/>
              </a:pPr>
              <a:t>‹#›</a:t>
            </a:fld>
            <a:endParaRPr lang="en-ZA" dirty="0"/>
          </a:p>
        </p:txBody>
      </p:sp>
    </p:spTree>
    <p:extLst>
      <p:ext uri="{BB962C8B-B14F-4D97-AF65-F5344CB8AC3E}">
        <p14:creationId xmlns:p14="http://schemas.microsoft.com/office/powerpoint/2010/main" val="1681468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486553AC-9805-4C4E-AE1B-09691D132BD5}" type="datetimeFigureOut">
              <a:rPr lang="en-ZA"/>
              <a:pPr>
                <a:defRPr/>
              </a:pPr>
              <a:t>2025/04/22</a:t>
            </a:fld>
            <a:endParaRPr lang="en-ZA" dirty="0"/>
          </a:p>
        </p:txBody>
      </p:sp>
      <p:sp>
        <p:nvSpPr>
          <p:cNvPr id="4" name="Footer Placeholder 4"/>
          <p:cNvSpPr>
            <a:spLocks noGrp="1"/>
          </p:cNvSpPr>
          <p:nvPr>
            <p:ph type="ftr" sz="quarter" idx="11"/>
          </p:nvPr>
        </p:nvSpPr>
        <p:spPr/>
        <p:txBody>
          <a:bodyPr/>
          <a:lstStyle>
            <a:lvl1pPr>
              <a:defRPr/>
            </a:lvl1pPr>
          </a:lstStyle>
          <a:p>
            <a:pPr>
              <a:defRPr/>
            </a:pPr>
            <a:endParaRPr lang="en-ZA" dirty="0"/>
          </a:p>
        </p:txBody>
      </p:sp>
      <p:sp>
        <p:nvSpPr>
          <p:cNvPr id="5" name="Slide Number Placeholder 5"/>
          <p:cNvSpPr>
            <a:spLocks noGrp="1"/>
          </p:cNvSpPr>
          <p:nvPr>
            <p:ph type="sldNum" sz="quarter" idx="12"/>
          </p:nvPr>
        </p:nvSpPr>
        <p:spPr/>
        <p:txBody>
          <a:bodyPr/>
          <a:lstStyle>
            <a:lvl1pPr>
              <a:defRPr/>
            </a:lvl1pPr>
          </a:lstStyle>
          <a:p>
            <a:pPr>
              <a:defRPr/>
            </a:pPr>
            <a:fld id="{21D3EF12-3365-43E6-BB8E-DA147D6BFD56}" type="slidenum">
              <a:rPr lang="en-ZA"/>
              <a:pPr>
                <a:defRPr/>
              </a:pPr>
              <a:t>‹#›</a:t>
            </a:fld>
            <a:endParaRPr lang="en-ZA" dirty="0"/>
          </a:p>
        </p:txBody>
      </p:sp>
    </p:spTree>
    <p:extLst>
      <p:ext uri="{BB962C8B-B14F-4D97-AF65-F5344CB8AC3E}">
        <p14:creationId xmlns:p14="http://schemas.microsoft.com/office/powerpoint/2010/main" val="1147457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AAE554-4801-4199-BD86-2808CF105139}" type="datetimeFigureOut">
              <a:rPr lang="en-ZA"/>
              <a:pPr>
                <a:defRPr/>
              </a:pPr>
              <a:t>2025/04/22</a:t>
            </a:fld>
            <a:endParaRPr lang="en-ZA" dirty="0"/>
          </a:p>
        </p:txBody>
      </p:sp>
      <p:sp>
        <p:nvSpPr>
          <p:cNvPr id="3" name="Footer Placeholder 4"/>
          <p:cNvSpPr>
            <a:spLocks noGrp="1"/>
          </p:cNvSpPr>
          <p:nvPr>
            <p:ph type="ftr" sz="quarter" idx="11"/>
          </p:nvPr>
        </p:nvSpPr>
        <p:spPr/>
        <p:txBody>
          <a:bodyPr/>
          <a:lstStyle>
            <a:lvl1pPr>
              <a:defRPr/>
            </a:lvl1pPr>
          </a:lstStyle>
          <a:p>
            <a:pPr>
              <a:defRPr/>
            </a:pPr>
            <a:endParaRPr lang="en-ZA" dirty="0"/>
          </a:p>
        </p:txBody>
      </p:sp>
      <p:sp>
        <p:nvSpPr>
          <p:cNvPr id="4" name="Slide Number Placeholder 5"/>
          <p:cNvSpPr>
            <a:spLocks noGrp="1"/>
          </p:cNvSpPr>
          <p:nvPr>
            <p:ph type="sldNum" sz="quarter" idx="12"/>
          </p:nvPr>
        </p:nvSpPr>
        <p:spPr/>
        <p:txBody>
          <a:bodyPr/>
          <a:lstStyle>
            <a:lvl1pPr>
              <a:defRPr/>
            </a:lvl1pPr>
          </a:lstStyle>
          <a:p>
            <a:pPr>
              <a:defRPr/>
            </a:pPr>
            <a:fld id="{DE014A42-C73E-432F-A937-F12F0DD496B7}" type="slidenum">
              <a:rPr lang="en-ZA"/>
              <a:pPr>
                <a:defRPr/>
              </a:pPr>
              <a:t>‹#›</a:t>
            </a:fld>
            <a:endParaRPr lang="en-ZA" dirty="0"/>
          </a:p>
        </p:txBody>
      </p:sp>
    </p:spTree>
    <p:extLst>
      <p:ext uri="{BB962C8B-B14F-4D97-AF65-F5344CB8AC3E}">
        <p14:creationId xmlns:p14="http://schemas.microsoft.com/office/powerpoint/2010/main" val="346896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8B96C4E4-F781-410B-AD6C-1AF225F5EE3D}" type="slidenum">
              <a:rPr lang="en-ZA"/>
              <a:pPr>
                <a:defRPr/>
              </a:pPr>
              <a:t>‹#›</a:t>
            </a:fld>
            <a:endParaRPr lang="en-ZA" dirty="0"/>
          </a:p>
        </p:txBody>
      </p:sp>
    </p:spTree>
    <p:extLst>
      <p:ext uri="{BB962C8B-B14F-4D97-AF65-F5344CB8AC3E}">
        <p14:creationId xmlns:p14="http://schemas.microsoft.com/office/powerpoint/2010/main" val="2090395857"/>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25DF937-1868-4983-BD6C-943B8E483FD9}" type="datetimeFigureOut">
              <a:rPr lang="en-ZA"/>
              <a:pPr>
                <a:defRPr/>
              </a:pPr>
              <a:t>2025/04/22</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D217B8F2-3847-4715-8AA5-00BD1C5A82CC}" type="slidenum">
              <a:rPr lang="en-ZA"/>
              <a:pPr>
                <a:defRPr/>
              </a:pPr>
              <a:t>‹#›</a:t>
            </a:fld>
            <a:endParaRPr lang="en-ZA" dirty="0"/>
          </a:p>
        </p:txBody>
      </p:sp>
    </p:spTree>
    <p:extLst>
      <p:ext uri="{BB962C8B-B14F-4D97-AF65-F5344CB8AC3E}">
        <p14:creationId xmlns:p14="http://schemas.microsoft.com/office/powerpoint/2010/main" val="853601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FEFB19-0FA2-4C33-A557-E63E86224D56}" type="datetimeFigureOut">
              <a:rPr lang="en-ZA"/>
              <a:pPr>
                <a:defRPr/>
              </a:pPr>
              <a:t>2025/04/22</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0AFD9C79-241D-4B3B-BDED-166837CA1390}" type="slidenum">
              <a:rPr lang="en-ZA"/>
              <a:pPr>
                <a:defRPr/>
              </a:pPr>
              <a:t>‹#›</a:t>
            </a:fld>
            <a:endParaRPr lang="en-ZA" dirty="0"/>
          </a:p>
        </p:txBody>
      </p:sp>
    </p:spTree>
    <p:extLst>
      <p:ext uri="{BB962C8B-B14F-4D97-AF65-F5344CB8AC3E}">
        <p14:creationId xmlns:p14="http://schemas.microsoft.com/office/powerpoint/2010/main" val="475787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57D47AD9-775D-4919-924C-98AC9ED943EB}" type="datetimeFigureOut">
              <a:rPr lang="en-ZA"/>
              <a:pPr>
                <a:defRPr/>
              </a:pPr>
              <a:t>2025/04/22</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4D8810FA-BCAF-4AC8-8522-D92E4231401A}" type="slidenum">
              <a:rPr lang="en-ZA"/>
              <a:pPr>
                <a:defRPr/>
              </a:pPr>
              <a:t>‹#›</a:t>
            </a:fld>
            <a:endParaRPr lang="en-ZA" dirty="0"/>
          </a:p>
        </p:txBody>
      </p:sp>
    </p:spTree>
    <p:extLst>
      <p:ext uri="{BB962C8B-B14F-4D97-AF65-F5344CB8AC3E}">
        <p14:creationId xmlns:p14="http://schemas.microsoft.com/office/powerpoint/2010/main" val="4083738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2C452CCA-859A-4D04-A92D-27EFDAC73002}" type="datetimeFigureOut">
              <a:rPr lang="en-ZA"/>
              <a:pPr>
                <a:defRPr/>
              </a:pPr>
              <a:t>2025/04/22</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36B8BA8D-6D2D-48DD-A225-B19BED96909F}" type="slidenum">
              <a:rPr lang="en-ZA"/>
              <a:pPr>
                <a:defRPr/>
              </a:pPr>
              <a:t>‹#›</a:t>
            </a:fld>
            <a:endParaRPr lang="en-ZA" dirty="0"/>
          </a:p>
        </p:txBody>
      </p:sp>
    </p:spTree>
    <p:extLst>
      <p:ext uri="{BB962C8B-B14F-4D97-AF65-F5344CB8AC3E}">
        <p14:creationId xmlns:p14="http://schemas.microsoft.com/office/powerpoint/2010/main" val="282753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78AB4095-EEFA-46AF-BC6B-98C1269B5472}" type="slidenum">
              <a:rPr lang="en-ZA"/>
              <a:pPr>
                <a:defRPr/>
              </a:pPr>
              <a:t>‹#›</a:t>
            </a:fld>
            <a:endParaRPr lang="en-ZA" dirty="0"/>
          </a:p>
        </p:txBody>
      </p:sp>
    </p:spTree>
    <p:extLst>
      <p:ext uri="{BB962C8B-B14F-4D97-AF65-F5344CB8AC3E}">
        <p14:creationId xmlns:p14="http://schemas.microsoft.com/office/powerpoint/2010/main" val="86130874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pPr>
              <a:defRPr/>
            </a:pPr>
            <a:fld id="{51A9F7F9-0A64-439D-BDE5-981E9CB70AC1}" type="slidenum">
              <a:rPr lang="en-ZA"/>
              <a:pPr>
                <a:defRPr/>
              </a:pPr>
              <a:t>‹#›</a:t>
            </a:fld>
            <a:endParaRPr lang="en-ZA" dirty="0"/>
          </a:p>
        </p:txBody>
      </p:sp>
    </p:spTree>
    <p:extLst>
      <p:ext uri="{BB962C8B-B14F-4D97-AF65-F5344CB8AC3E}">
        <p14:creationId xmlns:p14="http://schemas.microsoft.com/office/powerpoint/2010/main" val="272984396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dirty="0"/>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9" name="Slide Number Placeholder 8"/>
          <p:cNvSpPr>
            <a:spLocks noGrp="1"/>
          </p:cNvSpPr>
          <p:nvPr>
            <p:ph type="sldNum" sz="quarter" idx="12"/>
          </p:nvPr>
        </p:nvSpPr>
        <p:spPr/>
        <p:txBody>
          <a:bodyPr/>
          <a:lstStyle>
            <a:lvl1pPr>
              <a:defRPr/>
            </a:lvl1pPr>
          </a:lstStyle>
          <a:p>
            <a:pPr>
              <a:defRPr/>
            </a:pPr>
            <a:fld id="{3D516906-6D15-4023-97D0-5DBC51836867}" type="slidenum">
              <a:rPr lang="en-ZA"/>
              <a:pPr>
                <a:defRPr/>
              </a:pPr>
              <a:t>‹#›</a:t>
            </a:fld>
            <a:endParaRPr lang="en-ZA" dirty="0"/>
          </a:p>
        </p:txBody>
      </p:sp>
    </p:spTree>
    <p:extLst>
      <p:ext uri="{BB962C8B-B14F-4D97-AF65-F5344CB8AC3E}">
        <p14:creationId xmlns:p14="http://schemas.microsoft.com/office/powerpoint/2010/main" val="376073745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5" name="Slide Number Placeholder 4"/>
          <p:cNvSpPr>
            <a:spLocks noGrp="1"/>
          </p:cNvSpPr>
          <p:nvPr>
            <p:ph type="sldNum" sz="quarter" idx="12"/>
          </p:nvPr>
        </p:nvSpPr>
        <p:spPr/>
        <p:txBody>
          <a:bodyPr/>
          <a:lstStyle>
            <a:lvl1pPr>
              <a:defRPr/>
            </a:lvl1pPr>
          </a:lstStyle>
          <a:p>
            <a:pPr>
              <a:defRPr/>
            </a:pPr>
            <a:fld id="{A2607EEC-A0ED-468E-ADF8-15CC7F28A5E5}" type="slidenum">
              <a:rPr lang="en-ZA"/>
              <a:pPr>
                <a:defRPr/>
              </a:pPr>
              <a:t>‹#›</a:t>
            </a:fld>
            <a:endParaRPr lang="en-ZA" dirty="0"/>
          </a:p>
        </p:txBody>
      </p:sp>
    </p:spTree>
    <p:extLst>
      <p:ext uri="{BB962C8B-B14F-4D97-AF65-F5344CB8AC3E}">
        <p14:creationId xmlns:p14="http://schemas.microsoft.com/office/powerpoint/2010/main" val="24324277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4" name="Slide Number Placeholder 3"/>
          <p:cNvSpPr>
            <a:spLocks noGrp="1"/>
          </p:cNvSpPr>
          <p:nvPr>
            <p:ph type="sldNum" sz="quarter" idx="12"/>
          </p:nvPr>
        </p:nvSpPr>
        <p:spPr/>
        <p:txBody>
          <a:bodyPr/>
          <a:lstStyle>
            <a:lvl1pPr>
              <a:defRPr/>
            </a:lvl1pPr>
          </a:lstStyle>
          <a:p>
            <a:pPr>
              <a:defRPr/>
            </a:pPr>
            <a:fld id="{E0148F96-887E-4C04-8EB6-3A91172BC025}" type="slidenum">
              <a:rPr lang="en-ZA"/>
              <a:pPr>
                <a:defRPr/>
              </a:pPr>
              <a:t>‹#›</a:t>
            </a:fld>
            <a:endParaRPr lang="en-ZA" dirty="0"/>
          </a:p>
        </p:txBody>
      </p:sp>
    </p:spTree>
    <p:extLst>
      <p:ext uri="{BB962C8B-B14F-4D97-AF65-F5344CB8AC3E}">
        <p14:creationId xmlns:p14="http://schemas.microsoft.com/office/powerpoint/2010/main" val="2808747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pPr>
              <a:defRPr/>
            </a:pPr>
            <a:fld id="{7BA644AE-FD6C-4354-A28D-BC243C7847CB}" type="slidenum">
              <a:rPr lang="en-ZA"/>
              <a:pPr>
                <a:defRPr/>
              </a:pPr>
              <a:t>‹#›</a:t>
            </a:fld>
            <a:endParaRPr lang="en-ZA" dirty="0"/>
          </a:p>
        </p:txBody>
      </p:sp>
    </p:spTree>
    <p:extLst>
      <p:ext uri="{BB962C8B-B14F-4D97-AF65-F5344CB8AC3E}">
        <p14:creationId xmlns:p14="http://schemas.microsoft.com/office/powerpoint/2010/main" val="71147338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pPr>
              <a:defRPr/>
            </a:pPr>
            <a:fld id="{AB415B70-D017-4207-BE36-A35C6712554A}" type="slidenum">
              <a:rPr lang="en-ZA"/>
              <a:pPr>
                <a:defRPr/>
              </a:pPr>
              <a:t>‹#›</a:t>
            </a:fld>
            <a:endParaRPr lang="en-ZA" dirty="0"/>
          </a:p>
        </p:txBody>
      </p:sp>
    </p:spTree>
    <p:extLst>
      <p:ext uri="{BB962C8B-B14F-4D97-AF65-F5344CB8AC3E}">
        <p14:creationId xmlns:p14="http://schemas.microsoft.com/office/powerpoint/2010/main" val="418492630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dirty="0"/>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4E21055-C674-480F-81F8-D72A8ECB56CE}"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transition spd="slow">
    <p:fade/>
  </p:transition>
  <p:hf hdr="0" ftr="0"/>
  <p:txStyles>
    <p:titleStyle>
      <a:lvl1pPr algn="l" rtl="0" eaLnBrk="1" fontAlgn="base" hangingPunct="1">
        <a:lnSpc>
          <a:spcPct val="85000"/>
        </a:lnSpc>
        <a:spcBef>
          <a:spcPct val="0"/>
        </a:spcBef>
        <a:spcAft>
          <a:spcPct val="0"/>
        </a:spcAft>
        <a:defRPr sz="2400">
          <a:solidFill>
            <a:schemeClr val="bg1"/>
          </a:solidFill>
          <a:latin typeface="+mj-lt"/>
          <a:ea typeface="+mj-ea"/>
          <a:cs typeface="+mj-cs"/>
        </a:defRPr>
      </a:lvl1pPr>
      <a:lvl2pPr algn="l" rtl="0" eaLnBrk="1" fontAlgn="base" hangingPunct="1">
        <a:lnSpc>
          <a:spcPct val="85000"/>
        </a:lnSpc>
        <a:spcBef>
          <a:spcPct val="0"/>
        </a:spcBef>
        <a:spcAft>
          <a:spcPct val="0"/>
        </a:spcAft>
        <a:defRPr sz="2400">
          <a:solidFill>
            <a:schemeClr val="bg1"/>
          </a:solidFill>
          <a:latin typeface="Arial" charset="0"/>
          <a:cs typeface="Arial" charset="0"/>
        </a:defRPr>
      </a:lvl2pPr>
      <a:lvl3pPr algn="l" rtl="0" eaLnBrk="1" fontAlgn="base" hangingPunct="1">
        <a:lnSpc>
          <a:spcPct val="85000"/>
        </a:lnSpc>
        <a:spcBef>
          <a:spcPct val="0"/>
        </a:spcBef>
        <a:spcAft>
          <a:spcPct val="0"/>
        </a:spcAft>
        <a:defRPr sz="2400">
          <a:solidFill>
            <a:schemeClr val="bg1"/>
          </a:solidFill>
          <a:latin typeface="Arial" charset="0"/>
          <a:cs typeface="Arial" charset="0"/>
        </a:defRPr>
      </a:lvl3pPr>
      <a:lvl4pPr algn="l" rtl="0" eaLnBrk="1" fontAlgn="base" hangingPunct="1">
        <a:lnSpc>
          <a:spcPct val="85000"/>
        </a:lnSpc>
        <a:spcBef>
          <a:spcPct val="0"/>
        </a:spcBef>
        <a:spcAft>
          <a:spcPct val="0"/>
        </a:spcAft>
        <a:defRPr sz="2400">
          <a:solidFill>
            <a:schemeClr val="bg1"/>
          </a:solidFill>
          <a:latin typeface="Arial" charset="0"/>
          <a:cs typeface="Arial" charset="0"/>
        </a:defRPr>
      </a:lvl4pPr>
      <a:lvl5pPr algn="l" rtl="0" eaLnBrk="1" fontAlgn="base" hangingPunct="1">
        <a:lnSpc>
          <a:spcPct val="85000"/>
        </a:lnSpc>
        <a:spcBef>
          <a:spcPct val="0"/>
        </a:spcBef>
        <a:spcAft>
          <a:spcPct val="0"/>
        </a:spcAft>
        <a:defRPr sz="2400">
          <a:solidFill>
            <a:schemeClr val="bg1"/>
          </a:solidFill>
          <a:latin typeface="Arial" charset="0"/>
          <a:cs typeface="Arial" charset="0"/>
        </a:defRPr>
      </a:lvl5pPr>
      <a:lvl6pPr marL="457200" algn="l" rtl="0" eaLnBrk="1" fontAlgn="base" hangingPunct="1">
        <a:lnSpc>
          <a:spcPct val="85000"/>
        </a:lnSpc>
        <a:spcBef>
          <a:spcPct val="0"/>
        </a:spcBef>
        <a:spcAft>
          <a:spcPct val="0"/>
        </a:spcAft>
        <a:defRPr sz="2400">
          <a:solidFill>
            <a:schemeClr val="bg1"/>
          </a:solidFill>
          <a:latin typeface="Arial" charset="0"/>
          <a:cs typeface="Arial" charset="0"/>
        </a:defRPr>
      </a:lvl6pPr>
      <a:lvl7pPr marL="914400" algn="l" rtl="0" eaLnBrk="1" fontAlgn="base" hangingPunct="1">
        <a:lnSpc>
          <a:spcPct val="85000"/>
        </a:lnSpc>
        <a:spcBef>
          <a:spcPct val="0"/>
        </a:spcBef>
        <a:spcAft>
          <a:spcPct val="0"/>
        </a:spcAft>
        <a:defRPr sz="2400">
          <a:solidFill>
            <a:schemeClr val="bg1"/>
          </a:solidFill>
          <a:latin typeface="Arial" charset="0"/>
          <a:cs typeface="Arial" charset="0"/>
        </a:defRPr>
      </a:lvl7pPr>
      <a:lvl8pPr marL="1371600" algn="l" rtl="0" eaLnBrk="1" fontAlgn="base" hangingPunct="1">
        <a:lnSpc>
          <a:spcPct val="85000"/>
        </a:lnSpc>
        <a:spcBef>
          <a:spcPct val="0"/>
        </a:spcBef>
        <a:spcAft>
          <a:spcPct val="0"/>
        </a:spcAft>
        <a:defRPr sz="2400">
          <a:solidFill>
            <a:schemeClr val="bg1"/>
          </a:solidFill>
          <a:latin typeface="Arial" charset="0"/>
          <a:cs typeface="Arial" charset="0"/>
        </a:defRPr>
      </a:lvl8pPr>
      <a:lvl9pPr marL="1828800" algn="l" rtl="0" eaLnBrk="1" fontAlgn="base" hangingPunct="1">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1" fontAlgn="base" hangingPunct="1">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1" fontAlgn="base" hangingPunct="1">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1" fontAlgn="base" hangingPunct="1">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1B2FD056-3C40-4481-BD4B-273D9E517D3A}" type="datetimeFigureOut">
              <a:rPr lang="en-ZA"/>
              <a:pPr>
                <a:defRPr/>
              </a:pPr>
              <a:t>2025/04/22</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10BE86D7-B718-406C-B45B-CD65AFE9D10E}"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55" y="-8731"/>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9459" name="Group 162"/>
          <p:cNvGrpSpPr>
            <a:grpSpLocks/>
          </p:cNvGrpSpPr>
          <p:nvPr/>
        </p:nvGrpSpPr>
        <p:grpSpPr bwMode="auto">
          <a:xfrm>
            <a:off x="56355" y="3001"/>
            <a:ext cx="9148763" cy="6858000"/>
            <a:chOff x="-3" y="0"/>
            <a:chExt cx="5763" cy="4320"/>
          </a:xfrm>
        </p:grpSpPr>
        <p:pic>
          <p:nvPicPr>
            <p:cNvPr id="19515"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6"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pic>
          <p:nvPicPr>
            <p:cNvPr id="19517"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0" name="Group 155"/>
          <p:cNvGrpSpPr>
            <a:grpSpLocks/>
          </p:cNvGrpSpPr>
          <p:nvPr/>
        </p:nvGrpSpPr>
        <p:grpSpPr bwMode="auto">
          <a:xfrm>
            <a:off x="257175" y="1201738"/>
            <a:ext cx="2482850" cy="2444750"/>
            <a:chOff x="162" y="757"/>
            <a:chExt cx="1564" cy="1540"/>
          </a:xfrm>
        </p:grpSpPr>
        <p:sp>
          <p:nvSpPr>
            <p:cNvPr id="19510"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511"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512"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513"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514"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sp>
        <p:nvSpPr>
          <p:cNvPr id="19462" name="Oval 102"/>
          <p:cNvSpPr>
            <a:spLocks noChangeArrowheads="1"/>
          </p:cNvSpPr>
          <p:nvPr/>
        </p:nvSpPr>
        <p:spPr bwMode="auto">
          <a:xfrm>
            <a:off x="419100" y="1275557"/>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9464" name="Group 156"/>
          <p:cNvGrpSpPr>
            <a:grpSpLocks/>
          </p:cNvGrpSpPr>
          <p:nvPr/>
        </p:nvGrpSpPr>
        <p:grpSpPr bwMode="auto">
          <a:xfrm>
            <a:off x="175109" y="1182749"/>
            <a:ext cx="2643188" cy="2493962"/>
            <a:chOff x="108" y="757"/>
            <a:chExt cx="1665" cy="1571"/>
          </a:xfrm>
        </p:grpSpPr>
        <p:sp>
          <p:nvSpPr>
            <p:cNvPr id="19507"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508"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509"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grpSp>
        <p:nvGrpSpPr>
          <p:cNvPr id="19465" name="Group 146"/>
          <p:cNvGrpSpPr>
            <a:grpSpLocks/>
          </p:cNvGrpSpPr>
          <p:nvPr/>
        </p:nvGrpSpPr>
        <p:grpSpPr bwMode="auto">
          <a:xfrm>
            <a:off x="912813" y="620713"/>
            <a:ext cx="1284287" cy="1260475"/>
            <a:chOff x="575" y="391"/>
            <a:chExt cx="809" cy="794"/>
          </a:xfrm>
        </p:grpSpPr>
        <p:sp>
          <p:nvSpPr>
            <p:cNvPr id="19499"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500"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501"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502"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503"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504"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505"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506"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sp>
        <p:nvSpPr>
          <p:cNvPr id="19466" name="Oval 118"/>
          <p:cNvSpPr>
            <a:spLocks noChangeArrowheads="1"/>
          </p:cNvSpPr>
          <p:nvPr/>
        </p:nvSpPr>
        <p:spPr bwMode="auto">
          <a:xfrm>
            <a:off x="-500855" y="155576"/>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eaLnBrk="1" hangingPunct="1">
              <a:lnSpc>
                <a:spcPct val="100000"/>
              </a:lnSpc>
              <a:spcBef>
                <a:spcPct val="0"/>
              </a:spcBef>
              <a:buClrTx/>
              <a:buFontTx/>
              <a:buNone/>
            </a:pPr>
            <a:endParaRPr lang="en-US" altLang="en-US" sz="600" dirty="0">
              <a:solidFill>
                <a:schemeClr val="tx1"/>
              </a:solidFill>
            </a:endParaRPr>
          </a:p>
        </p:txBody>
      </p:sp>
      <p:grpSp>
        <p:nvGrpSpPr>
          <p:cNvPr id="19467" name="Group 145"/>
          <p:cNvGrpSpPr>
            <a:grpSpLocks/>
          </p:cNvGrpSpPr>
          <p:nvPr/>
        </p:nvGrpSpPr>
        <p:grpSpPr bwMode="auto">
          <a:xfrm>
            <a:off x="863600" y="620713"/>
            <a:ext cx="1370013" cy="1284287"/>
            <a:chOff x="544" y="391"/>
            <a:chExt cx="863" cy="809"/>
          </a:xfrm>
        </p:grpSpPr>
        <p:sp>
          <p:nvSpPr>
            <p:cNvPr id="19496"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497"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498"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grpSp>
        <p:nvGrpSpPr>
          <p:cNvPr id="19468" name="Group 157"/>
          <p:cNvGrpSpPr>
            <a:grpSpLocks/>
          </p:cNvGrpSpPr>
          <p:nvPr/>
        </p:nvGrpSpPr>
        <p:grpSpPr bwMode="auto">
          <a:xfrm>
            <a:off x="331788" y="3090863"/>
            <a:ext cx="2074862" cy="2038350"/>
            <a:chOff x="209" y="1947"/>
            <a:chExt cx="1307" cy="1284"/>
          </a:xfrm>
        </p:grpSpPr>
        <p:sp>
          <p:nvSpPr>
            <p:cNvPr id="19490"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491"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492"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493"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494"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495"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sp>
        <p:nvSpPr>
          <p:cNvPr id="19469"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eaLnBrk="1" hangingPunct="1">
              <a:lnSpc>
                <a:spcPct val="100000"/>
              </a:lnSpc>
              <a:spcBef>
                <a:spcPct val="0"/>
              </a:spcBef>
              <a:buClrTx/>
              <a:buFontTx/>
              <a:buNone/>
            </a:pPr>
            <a:endParaRPr lang="en-US" altLang="en-US" sz="1000" dirty="0">
              <a:solidFill>
                <a:srgbClr val="C0C0C0"/>
              </a:solidFill>
            </a:endParaRPr>
          </a:p>
        </p:txBody>
      </p:sp>
      <p:grpSp>
        <p:nvGrpSpPr>
          <p:cNvPr id="19470" name="Group 158"/>
          <p:cNvGrpSpPr>
            <a:grpSpLocks/>
          </p:cNvGrpSpPr>
          <p:nvPr/>
        </p:nvGrpSpPr>
        <p:grpSpPr bwMode="auto">
          <a:xfrm>
            <a:off x="257175" y="3090863"/>
            <a:ext cx="2211388" cy="2087562"/>
            <a:chOff x="162" y="1947"/>
            <a:chExt cx="1393" cy="1315"/>
          </a:xfrm>
        </p:grpSpPr>
        <p:sp>
          <p:nvSpPr>
            <p:cNvPr id="19487"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488"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489"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grpSp>
        <p:nvGrpSpPr>
          <p:cNvPr id="19471" name="Group 159"/>
          <p:cNvGrpSpPr>
            <a:grpSpLocks/>
          </p:cNvGrpSpPr>
          <p:nvPr/>
        </p:nvGrpSpPr>
        <p:grpSpPr bwMode="auto">
          <a:xfrm>
            <a:off x="900113" y="4833069"/>
            <a:ext cx="1717675" cy="1692275"/>
            <a:chOff x="567" y="2951"/>
            <a:chExt cx="1082" cy="1066"/>
          </a:xfrm>
        </p:grpSpPr>
        <p:sp>
          <p:nvSpPr>
            <p:cNvPr id="19481"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482"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483"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484"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485"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486"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sp>
        <p:nvSpPr>
          <p:cNvPr id="2"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r>
              <a:rPr lang="en-ZA" sz="900" dirty="0">
                <a:solidFill>
                  <a:srgbClr val="C0C0C0"/>
                </a:solidFill>
              </a:rPr>
              <a:t>e</a:t>
            </a:r>
          </a:p>
        </p:txBody>
      </p:sp>
      <p:grpSp>
        <p:nvGrpSpPr>
          <p:cNvPr id="19475" name="Group 160"/>
          <p:cNvGrpSpPr>
            <a:grpSpLocks/>
          </p:cNvGrpSpPr>
          <p:nvPr/>
        </p:nvGrpSpPr>
        <p:grpSpPr bwMode="auto">
          <a:xfrm>
            <a:off x="838200" y="4684713"/>
            <a:ext cx="1828800" cy="1728787"/>
            <a:chOff x="528" y="2951"/>
            <a:chExt cx="1152" cy="1089"/>
          </a:xfrm>
        </p:grpSpPr>
        <p:sp>
          <p:nvSpPr>
            <p:cNvPr id="19478"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479"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19480"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sp>
        <p:nvSpPr>
          <p:cNvPr id="19476" name="Rectangle 2"/>
          <p:cNvSpPr>
            <a:spLocks noGrp="1" noChangeArrowheads="1"/>
          </p:cNvSpPr>
          <p:nvPr>
            <p:ph type="ctrTitle"/>
          </p:nvPr>
        </p:nvSpPr>
        <p:spPr>
          <a:xfrm>
            <a:off x="3059113" y="1556791"/>
            <a:ext cx="5545137" cy="2633415"/>
          </a:xfrm>
        </p:spPr>
        <p:txBody>
          <a:bodyPr/>
          <a:lstStyle/>
          <a:p>
            <a:pPr algn="l"/>
            <a:r>
              <a:rPr lang="en-US" sz="3200" dirty="0"/>
              <a:t>Clarification Meeting 22/04/2025</a:t>
            </a:r>
            <a:br>
              <a:rPr lang="en-US" sz="3200" dirty="0"/>
            </a:br>
            <a:br>
              <a:rPr lang="en-ZA" sz="1800" b="0" i="0" u="none" strike="noStrike" baseline="0" dirty="0">
                <a:solidFill>
                  <a:srgbClr val="000000"/>
                </a:solidFill>
                <a:latin typeface="Arial" panose="020B0604020202020204" pitchFamily="34" charset="0"/>
              </a:rPr>
            </a:br>
            <a:r>
              <a:rPr lang="en-US" sz="1800" b="0" i="0" u="none" strike="noStrike" baseline="0" dirty="0">
                <a:solidFill>
                  <a:srgbClr val="000000"/>
                </a:solidFill>
                <a:latin typeface="Arial" panose="020B0604020202020204" pitchFamily="34" charset="0"/>
              </a:rPr>
              <a:t> The repair and maintenance of work under live conditions up to and including 33kV (gloving method) in Mpumalanga OU on an” as and when” required basis for a period of five (05) years </a:t>
            </a:r>
            <a:br>
              <a:rPr lang="en-US" sz="3200" dirty="0"/>
            </a:br>
            <a:br>
              <a:rPr lang="en-US" sz="1400" dirty="0"/>
            </a:br>
            <a:r>
              <a:rPr lang="en-US" sz="3200" dirty="0"/>
              <a:t> </a:t>
            </a:r>
          </a:p>
        </p:txBody>
      </p:sp>
      <p:sp>
        <p:nvSpPr>
          <p:cNvPr id="19477" name="Rectangle 3"/>
          <p:cNvSpPr>
            <a:spLocks noGrp="1" noChangeArrowheads="1"/>
          </p:cNvSpPr>
          <p:nvPr>
            <p:ph type="subTitle" idx="1"/>
          </p:nvPr>
        </p:nvSpPr>
        <p:spPr>
          <a:xfrm>
            <a:off x="3038964" y="4665415"/>
            <a:ext cx="5545137" cy="1271588"/>
          </a:xfrm>
        </p:spPr>
        <p:txBody>
          <a:bodyPr/>
          <a:lstStyle/>
          <a:p>
            <a:pPr eaLnBrk="1" hangingPunct="1"/>
            <a:endParaRPr lang="en-US" altLang="en-US" dirty="0"/>
          </a:p>
          <a:p>
            <a:pPr algn="ctr" eaLnBrk="1" hangingPunct="1"/>
            <a:endParaRPr lang="en-US"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8A5B-117A-3BA6-6B5C-458092A03F1C}"/>
              </a:ext>
            </a:extLst>
          </p:cNvPr>
          <p:cNvSpPr>
            <a:spLocks noGrp="1"/>
          </p:cNvSpPr>
          <p:nvPr>
            <p:ph type="title"/>
          </p:nvPr>
        </p:nvSpPr>
        <p:spPr/>
        <p:txBody>
          <a:bodyPr/>
          <a:lstStyle/>
          <a:p>
            <a:r>
              <a:rPr lang="en-US" dirty="0"/>
              <a:t>Requirements</a:t>
            </a:r>
            <a:endParaRPr lang="en-ZA" dirty="0"/>
          </a:p>
        </p:txBody>
      </p:sp>
      <p:sp>
        <p:nvSpPr>
          <p:cNvPr id="3" name="Content Placeholder 2">
            <a:extLst>
              <a:ext uri="{FF2B5EF4-FFF2-40B4-BE49-F238E27FC236}">
                <a16:creationId xmlns:a16="http://schemas.microsoft.com/office/drawing/2014/main" id="{FDEB56D2-9E76-638B-EBCD-4652DD4D076F}"/>
              </a:ext>
            </a:extLst>
          </p:cNvPr>
          <p:cNvSpPr>
            <a:spLocks noGrp="1"/>
          </p:cNvSpPr>
          <p:nvPr>
            <p:ph idx="1"/>
          </p:nvPr>
        </p:nvSpPr>
        <p:spPr/>
        <p:txBody>
          <a:bodyPr/>
          <a:lstStyle/>
          <a:p>
            <a:pPr marL="0" indent="0">
              <a:buNone/>
            </a:pPr>
            <a:r>
              <a:rPr lang="en-US" sz="1800" b="1" i="0" u="sng" strike="noStrike" baseline="0" dirty="0">
                <a:solidFill>
                  <a:schemeClr val="tx1"/>
                </a:solidFill>
                <a:latin typeface="Arial" panose="020B0604020202020204" pitchFamily="34" charset="0"/>
              </a:rPr>
              <a:t>After the scoring and ranking of tender for panel establishment the following shall apply to break deadlock: </a:t>
            </a:r>
            <a:endParaRPr lang="en-US" sz="1800" b="0" i="0" u="sng" strike="noStrike" baseline="0" dirty="0">
              <a:solidFill>
                <a:schemeClr val="tx1"/>
              </a:solidFill>
              <a:latin typeface="Arial" panose="020B0604020202020204" pitchFamily="34" charset="0"/>
            </a:endParaRPr>
          </a:p>
          <a:p>
            <a:pPr marL="0" indent="0">
              <a:buNone/>
            </a:pPr>
            <a:r>
              <a:rPr lang="en-US" sz="1800" b="0" i="0" u="none" strike="noStrike" baseline="0" dirty="0">
                <a:solidFill>
                  <a:schemeClr val="tx1"/>
                </a:solidFill>
                <a:latin typeface="Arial" panose="020B0604020202020204" pitchFamily="34" charset="0"/>
              </a:rPr>
              <a:t>• If two or more tenderers score an equal total number of points, the contract must be awarded to the tenderer that scored the highest points for specific goals. </a:t>
            </a:r>
          </a:p>
          <a:p>
            <a:pPr marL="0" indent="0">
              <a:buNone/>
            </a:pPr>
            <a:r>
              <a:rPr lang="en-US" sz="1800" b="0" i="0" u="none" strike="noStrike" baseline="0" dirty="0">
                <a:solidFill>
                  <a:schemeClr val="tx1"/>
                </a:solidFill>
                <a:latin typeface="Arial" panose="020B0604020202020204" pitchFamily="34" charset="0"/>
              </a:rPr>
              <a:t>• If two or more tenderers score equal total points in all respects, the award must be decided by the drawing of lots. </a:t>
            </a:r>
          </a:p>
          <a:p>
            <a:pPr marL="0" indent="0">
              <a:buNone/>
            </a:pPr>
            <a:r>
              <a:rPr lang="en-ZA" sz="1800" b="0" i="0" u="none" strike="noStrike" baseline="0" dirty="0">
                <a:solidFill>
                  <a:srgbClr val="000000"/>
                </a:solidFill>
                <a:latin typeface="Arial" panose="020B0604020202020204" pitchFamily="34" charset="0"/>
              </a:rPr>
              <a:t>	</a:t>
            </a:r>
          </a:p>
          <a:p>
            <a:endParaRPr lang="en-ZA" dirty="0"/>
          </a:p>
        </p:txBody>
      </p:sp>
      <p:sp>
        <p:nvSpPr>
          <p:cNvPr id="4" name="Date Placeholder 3">
            <a:extLst>
              <a:ext uri="{FF2B5EF4-FFF2-40B4-BE49-F238E27FC236}">
                <a16:creationId xmlns:a16="http://schemas.microsoft.com/office/drawing/2014/main" id="{88CEDB77-CD4E-C914-5BEE-5061DAFDD5BF}"/>
              </a:ext>
            </a:extLst>
          </p:cNvPr>
          <p:cNvSpPr>
            <a:spLocks noGrp="1"/>
          </p:cNvSpPr>
          <p:nvPr>
            <p:ph type="dt" sz="half" idx="10"/>
          </p:nvPr>
        </p:nvSpPr>
        <p:spPr/>
        <p:txBody>
          <a:bodyPr/>
          <a:lstStyle/>
          <a:p>
            <a:pPr>
              <a:defRPr/>
            </a:pPr>
            <a:r>
              <a:rPr lang="en-US" dirty="0"/>
              <a:t>21/11/2024</a:t>
            </a:r>
            <a:endParaRPr lang="en-ZA" dirty="0"/>
          </a:p>
        </p:txBody>
      </p:sp>
      <p:sp>
        <p:nvSpPr>
          <p:cNvPr id="5" name="Slide Number Placeholder 4">
            <a:extLst>
              <a:ext uri="{FF2B5EF4-FFF2-40B4-BE49-F238E27FC236}">
                <a16:creationId xmlns:a16="http://schemas.microsoft.com/office/drawing/2014/main" id="{97F6C43C-8C58-CFA6-4C9F-541456751226}"/>
              </a:ext>
            </a:extLst>
          </p:cNvPr>
          <p:cNvSpPr>
            <a:spLocks noGrp="1"/>
          </p:cNvSpPr>
          <p:nvPr>
            <p:ph type="sldNum" sz="quarter" idx="12"/>
          </p:nvPr>
        </p:nvSpPr>
        <p:spPr/>
        <p:txBody>
          <a:bodyPr/>
          <a:lstStyle/>
          <a:p>
            <a:pPr>
              <a:defRPr/>
            </a:pPr>
            <a:fld id="{8B96C4E4-F781-410B-AD6C-1AF225F5EE3D}" type="slidenum">
              <a:rPr lang="en-ZA" smtClean="0"/>
              <a:pPr>
                <a:defRPr/>
              </a:pPr>
              <a:t>10</a:t>
            </a:fld>
            <a:endParaRPr lang="en-ZA" dirty="0"/>
          </a:p>
        </p:txBody>
      </p:sp>
    </p:spTree>
    <p:extLst>
      <p:ext uri="{BB962C8B-B14F-4D97-AF65-F5344CB8AC3E}">
        <p14:creationId xmlns:p14="http://schemas.microsoft.com/office/powerpoint/2010/main" val="353336376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8A5B-117A-3BA6-6B5C-458092A03F1C}"/>
              </a:ext>
            </a:extLst>
          </p:cNvPr>
          <p:cNvSpPr>
            <a:spLocks noGrp="1"/>
          </p:cNvSpPr>
          <p:nvPr>
            <p:ph type="title"/>
          </p:nvPr>
        </p:nvSpPr>
        <p:spPr/>
        <p:txBody>
          <a:bodyPr/>
          <a:lstStyle/>
          <a:p>
            <a:r>
              <a:rPr lang="en-US" dirty="0"/>
              <a:t>Requirements</a:t>
            </a:r>
            <a:endParaRPr lang="en-ZA" dirty="0"/>
          </a:p>
        </p:txBody>
      </p:sp>
      <p:sp>
        <p:nvSpPr>
          <p:cNvPr id="3" name="Content Placeholder 2">
            <a:extLst>
              <a:ext uri="{FF2B5EF4-FFF2-40B4-BE49-F238E27FC236}">
                <a16:creationId xmlns:a16="http://schemas.microsoft.com/office/drawing/2014/main" id="{FDEB56D2-9E76-638B-EBCD-4652DD4D076F}"/>
              </a:ext>
            </a:extLst>
          </p:cNvPr>
          <p:cNvSpPr>
            <a:spLocks noGrp="1"/>
          </p:cNvSpPr>
          <p:nvPr>
            <p:ph idx="1"/>
          </p:nvPr>
        </p:nvSpPr>
        <p:spPr/>
        <p:txBody>
          <a:bodyPr/>
          <a:lstStyle/>
          <a:p>
            <a:pPr marL="0" lvl="0" indent="0" algn="just">
              <a:lnSpc>
                <a:spcPct val="115000"/>
              </a:lnSpc>
              <a:spcAft>
                <a:spcPts val="1000"/>
              </a:spcAft>
              <a:buNone/>
            </a:pPr>
            <a:r>
              <a:rPr lang="en-US" sz="1800" b="1" u="sng" dirty="0">
                <a:solidFill>
                  <a:schemeClr val="tx1"/>
                </a:solidFill>
                <a:effectLst/>
                <a:latin typeface="Arial" panose="020B0604020202020204" pitchFamily="34" charset="0"/>
                <a:ea typeface="Calibri" panose="020F0502020204030204" pitchFamily="34" charset="0"/>
              </a:rPr>
              <a:t>Commercial statutory documents (contractual requirements).</a:t>
            </a:r>
            <a:endParaRPr lang="en-GB" sz="1800"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B-BBEE Certificates or Sworn Affidavits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Tax Compliance Status (TCS) e-filing PIN from SARS and Tax Clearance Certificate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Valid Original certificate of letter good standing or proof of application issued by the Compensation Fund (COID)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Proof of National Treasury Central Supplier Database registration (CSD) that has a tax compliant status at award.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Date Placeholder 3">
            <a:extLst>
              <a:ext uri="{FF2B5EF4-FFF2-40B4-BE49-F238E27FC236}">
                <a16:creationId xmlns:a16="http://schemas.microsoft.com/office/drawing/2014/main" id="{88CEDB77-CD4E-C914-5BEE-5061DAFDD5BF}"/>
              </a:ext>
            </a:extLst>
          </p:cNvPr>
          <p:cNvSpPr>
            <a:spLocks noGrp="1"/>
          </p:cNvSpPr>
          <p:nvPr>
            <p:ph type="dt" sz="half" idx="10"/>
          </p:nvPr>
        </p:nvSpPr>
        <p:spPr/>
        <p:txBody>
          <a:bodyPr/>
          <a:lstStyle/>
          <a:p>
            <a:pPr>
              <a:defRPr/>
            </a:pPr>
            <a:r>
              <a:rPr lang="en-US" dirty="0"/>
              <a:t>21/11/2024</a:t>
            </a:r>
            <a:endParaRPr lang="en-ZA" dirty="0"/>
          </a:p>
        </p:txBody>
      </p:sp>
      <p:sp>
        <p:nvSpPr>
          <p:cNvPr id="5" name="Slide Number Placeholder 4">
            <a:extLst>
              <a:ext uri="{FF2B5EF4-FFF2-40B4-BE49-F238E27FC236}">
                <a16:creationId xmlns:a16="http://schemas.microsoft.com/office/drawing/2014/main" id="{97F6C43C-8C58-CFA6-4C9F-541456751226}"/>
              </a:ext>
            </a:extLst>
          </p:cNvPr>
          <p:cNvSpPr>
            <a:spLocks noGrp="1"/>
          </p:cNvSpPr>
          <p:nvPr>
            <p:ph type="sldNum" sz="quarter" idx="12"/>
          </p:nvPr>
        </p:nvSpPr>
        <p:spPr/>
        <p:txBody>
          <a:bodyPr/>
          <a:lstStyle/>
          <a:p>
            <a:pPr>
              <a:defRPr/>
            </a:pPr>
            <a:fld id="{8B96C4E4-F781-410B-AD6C-1AF225F5EE3D}" type="slidenum">
              <a:rPr lang="en-ZA" smtClean="0"/>
              <a:pPr>
                <a:defRPr/>
              </a:pPr>
              <a:t>11</a:t>
            </a:fld>
            <a:endParaRPr lang="en-ZA" dirty="0"/>
          </a:p>
        </p:txBody>
      </p:sp>
    </p:spTree>
    <p:extLst>
      <p:ext uri="{BB962C8B-B14F-4D97-AF65-F5344CB8AC3E}">
        <p14:creationId xmlns:p14="http://schemas.microsoft.com/office/powerpoint/2010/main" val="9392081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pPr eaLnBrk="1" hangingPunct="1"/>
            <a:r>
              <a:rPr lang="en-US" altLang="en-US" sz="4000" dirty="0"/>
              <a:t>Thank you</a:t>
            </a:r>
          </a:p>
        </p:txBody>
      </p:sp>
    </p:spTree>
    <p:extLst>
      <p:ext uri="{BB962C8B-B14F-4D97-AF65-F5344CB8AC3E}">
        <p14:creationId xmlns:p14="http://schemas.microsoft.com/office/powerpoint/2010/main" val="120397678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93F13-5D53-5A74-FE7B-2DF99654FABA}"/>
              </a:ext>
            </a:extLst>
          </p:cNvPr>
          <p:cNvSpPr>
            <a:spLocks noGrp="1"/>
          </p:cNvSpPr>
          <p:nvPr>
            <p:ph type="title"/>
          </p:nvPr>
        </p:nvSpPr>
        <p:spPr/>
        <p:txBody>
          <a:bodyPr/>
          <a:lstStyle/>
          <a:p>
            <a:r>
              <a:rPr lang="en-US" dirty="0"/>
              <a:t>Agenda </a:t>
            </a:r>
            <a:endParaRPr lang="en-ZA" dirty="0"/>
          </a:p>
        </p:txBody>
      </p:sp>
      <p:graphicFrame>
        <p:nvGraphicFramePr>
          <p:cNvPr id="6" name="Content Placeholder 5">
            <a:extLst>
              <a:ext uri="{FF2B5EF4-FFF2-40B4-BE49-F238E27FC236}">
                <a16:creationId xmlns:a16="http://schemas.microsoft.com/office/drawing/2014/main" id="{B01B9DB8-9EFD-AA6E-F278-0DCCAAB6D25E}"/>
              </a:ext>
            </a:extLst>
          </p:cNvPr>
          <p:cNvGraphicFramePr>
            <a:graphicFrameLocks noGrp="1"/>
          </p:cNvGraphicFramePr>
          <p:nvPr>
            <p:ph idx="1"/>
            <p:extLst>
              <p:ext uri="{D42A27DB-BD31-4B8C-83A1-F6EECF244321}">
                <p14:modId xmlns:p14="http://schemas.microsoft.com/office/powerpoint/2010/main" val="2536169915"/>
              </p:ext>
            </p:extLst>
          </p:nvPr>
        </p:nvGraphicFramePr>
        <p:xfrm>
          <a:off x="107504" y="1052737"/>
          <a:ext cx="8866924" cy="5616760"/>
        </p:xfrm>
        <a:graphic>
          <a:graphicData uri="http://schemas.openxmlformats.org/drawingml/2006/table">
            <a:tbl>
              <a:tblPr>
                <a:tableStyleId>{5C22544A-7EE6-4342-B048-85BDC9FD1C3A}</a:tableStyleId>
              </a:tblPr>
              <a:tblGrid>
                <a:gridCol w="373008">
                  <a:extLst>
                    <a:ext uri="{9D8B030D-6E8A-4147-A177-3AD203B41FA5}">
                      <a16:colId xmlns:a16="http://schemas.microsoft.com/office/drawing/2014/main" val="436886518"/>
                    </a:ext>
                  </a:extLst>
                </a:gridCol>
                <a:gridCol w="5662610">
                  <a:extLst>
                    <a:ext uri="{9D8B030D-6E8A-4147-A177-3AD203B41FA5}">
                      <a16:colId xmlns:a16="http://schemas.microsoft.com/office/drawing/2014/main" val="1711507861"/>
                    </a:ext>
                  </a:extLst>
                </a:gridCol>
                <a:gridCol w="2831306">
                  <a:extLst>
                    <a:ext uri="{9D8B030D-6E8A-4147-A177-3AD203B41FA5}">
                      <a16:colId xmlns:a16="http://schemas.microsoft.com/office/drawing/2014/main" val="1355264918"/>
                    </a:ext>
                  </a:extLst>
                </a:gridCol>
              </a:tblGrid>
              <a:tr h="340162">
                <a:tc>
                  <a:txBody>
                    <a:bodyPr/>
                    <a:lstStyle/>
                    <a:p>
                      <a:pPr algn="ctr">
                        <a:spcBef>
                          <a:spcPts val="600"/>
                        </a:spcBef>
                        <a:spcAft>
                          <a:spcPts val="600"/>
                        </a:spcAft>
                      </a:pPr>
                      <a:r>
                        <a:rPr lang="en-GB" sz="1200" b="1" dirty="0">
                          <a:effectLst/>
                        </a:rPr>
                        <a:t>NO</a:t>
                      </a:r>
                      <a:endParaRPr lang="en-ZA" sz="12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600"/>
                        </a:spcBef>
                        <a:spcAft>
                          <a:spcPts val="600"/>
                        </a:spcAft>
                      </a:pPr>
                      <a:r>
                        <a:rPr lang="en-GB" sz="1200" b="1" dirty="0">
                          <a:effectLst/>
                        </a:rPr>
                        <a:t>DESCRIPTION</a:t>
                      </a:r>
                      <a:endParaRPr lang="en-ZA" sz="12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pPr>
                      <a:r>
                        <a:rPr lang="en-GB" sz="1200" b="1" dirty="0">
                          <a:effectLst/>
                        </a:rPr>
                        <a:t>PRESENTER</a:t>
                      </a:r>
                      <a:endParaRPr lang="en-ZA" sz="12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36252675"/>
                  </a:ext>
                </a:extLst>
              </a:tr>
              <a:tr h="451638">
                <a:tc>
                  <a:txBody>
                    <a:bodyPr/>
                    <a:lstStyle/>
                    <a:p>
                      <a:pPr marL="0" lvl="0" indent="0" algn="ctr">
                        <a:spcBef>
                          <a:spcPts val="200"/>
                        </a:spcBef>
                        <a:spcAft>
                          <a:spcPts val="200"/>
                        </a:spcAft>
                        <a:buFont typeface="+mj-lt"/>
                        <a:buNone/>
                      </a:pPr>
                      <a:r>
                        <a:rPr lang="en-GB" sz="1200" dirty="0">
                          <a:solidFill>
                            <a:schemeClr val="tx1"/>
                          </a:solidFill>
                          <a:effectLst/>
                        </a:rPr>
                        <a:t>1. </a:t>
                      </a:r>
                      <a:endParaRPr lang="en-GB"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200"/>
                        </a:spcBef>
                        <a:spcAft>
                          <a:spcPts val="200"/>
                        </a:spcAft>
                      </a:pPr>
                      <a:r>
                        <a:rPr lang="en-GB" sz="1200" dirty="0">
                          <a:solidFill>
                            <a:schemeClr val="tx1"/>
                          </a:solidFill>
                          <a:effectLst/>
                        </a:rPr>
                        <a:t>OPENING AND WELCOME</a:t>
                      </a:r>
                      <a:endParaRPr lang="en-ZA" sz="1200" dirty="0">
                        <a:solidFill>
                          <a:schemeClr val="tx1"/>
                        </a:solidFill>
                        <a:effectLst/>
                      </a:endParaRPr>
                    </a:p>
                    <a:p>
                      <a:pPr>
                        <a:spcBef>
                          <a:spcPts val="200"/>
                        </a:spcBef>
                        <a:spcAft>
                          <a:spcPts val="200"/>
                        </a:spcAft>
                      </a:pPr>
                      <a:r>
                        <a:rPr lang="en-GB" sz="1200" dirty="0">
                          <a:solidFill>
                            <a:schemeClr val="tx1"/>
                          </a:solidFill>
                          <a:effectLst/>
                        </a:rPr>
                        <a:t>EVACUATION ROUTE AND SAFETY ISSUES</a:t>
                      </a:r>
                      <a:endParaRPr lang="en-ZA" sz="1200" dirty="0">
                        <a:solidFill>
                          <a:schemeClr val="tx1"/>
                        </a:solidFill>
                        <a:effectLst/>
                      </a:endParaRPr>
                    </a:p>
                  </a:txBody>
                  <a:tcPr marL="68580" marR="68580" marT="0" marB="0"/>
                </a:tc>
                <a:tc>
                  <a:txBody>
                    <a:bodyPr/>
                    <a:lstStyle/>
                    <a:p>
                      <a:pPr algn="l">
                        <a:spcBef>
                          <a:spcPts val="200"/>
                        </a:spcBef>
                        <a:spcAft>
                          <a:spcPts val="200"/>
                        </a:spcAft>
                      </a:pPr>
                      <a:r>
                        <a:rPr lang="en-GB" sz="1200" dirty="0">
                          <a:effectLst/>
                          <a:latin typeface="Times New Roman" panose="02020603050405020304" pitchFamily="18" charset="0"/>
                          <a:ea typeface="Times New Roman" panose="02020603050405020304" pitchFamily="18" charset="0"/>
                        </a:rPr>
                        <a:t>Maropene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64196973"/>
                  </a:ext>
                </a:extLst>
              </a:tr>
              <a:tr h="228689">
                <a:tc>
                  <a:txBody>
                    <a:bodyPr/>
                    <a:lstStyle/>
                    <a:p>
                      <a:pPr marL="0" lvl="0" indent="0" algn="ctr">
                        <a:spcBef>
                          <a:spcPts val="200"/>
                        </a:spcBef>
                        <a:spcAft>
                          <a:spcPts val="200"/>
                        </a:spcAft>
                        <a:buFont typeface="+mj-lt"/>
                        <a:buNone/>
                      </a:pPr>
                      <a:r>
                        <a:rPr lang="en-GB" sz="1200" dirty="0">
                          <a:solidFill>
                            <a:schemeClr val="tx1"/>
                          </a:solidFill>
                          <a:effectLst/>
                        </a:rPr>
                        <a:t>2.  </a:t>
                      </a:r>
                      <a:endParaRPr lang="en-GB"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200"/>
                        </a:spcBef>
                        <a:spcAft>
                          <a:spcPts val="200"/>
                        </a:spcAft>
                      </a:pPr>
                      <a:r>
                        <a:rPr lang="en-GB" sz="1200" dirty="0">
                          <a:solidFill>
                            <a:schemeClr val="tx1"/>
                          </a:solidFill>
                          <a:effectLst/>
                        </a:rPr>
                        <a:t>APOLOGIES</a:t>
                      </a:r>
                      <a:endParaRPr lang="en-ZA"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spcBef>
                          <a:spcPts val="200"/>
                        </a:spcBef>
                        <a:spcAft>
                          <a:spcPts val="200"/>
                        </a:spcAft>
                      </a:pPr>
                      <a:r>
                        <a:rPr lang="en-GB" sz="1200" dirty="0">
                          <a:effectLst/>
                        </a:rPr>
                        <a:t>Maropene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82468764"/>
                  </a:ext>
                </a:extLst>
              </a:tr>
              <a:tr h="272131">
                <a:tc>
                  <a:txBody>
                    <a:bodyPr/>
                    <a:lstStyle/>
                    <a:p>
                      <a:pPr marL="0" lvl="0" indent="0" algn="ctr">
                        <a:spcBef>
                          <a:spcPts val="200"/>
                        </a:spcBef>
                        <a:spcAft>
                          <a:spcPts val="200"/>
                        </a:spcAft>
                        <a:buFont typeface="+mj-lt"/>
                        <a:buNone/>
                      </a:pPr>
                      <a:r>
                        <a:rPr lang="en-GB" sz="1200" dirty="0">
                          <a:solidFill>
                            <a:schemeClr val="tx1"/>
                          </a:solidFill>
                          <a:effectLst/>
                          <a:latin typeface="Arial" panose="020B0604020202020204" pitchFamily="34" charset="0"/>
                          <a:cs typeface="Arial" panose="020B0604020202020204" pitchFamily="34" charset="0"/>
                        </a:rPr>
                        <a:t>3. </a:t>
                      </a:r>
                      <a:endParaRPr lang="en-GB"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Bef>
                          <a:spcPts val="200"/>
                        </a:spcBef>
                        <a:spcAft>
                          <a:spcPts val="20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DECLARATION OF INTERESTS </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Bef>
                          <a:spcPts val="200"/>
                        </a:spcBef>
                        <a:spcAft>
                          <a:spcPts val="2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ALL</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60388307"/>
                  </a:ext>
                </a:extLst>
              </a:tr>
              <a:tr h="272131">
                <a:tc>
                  <a:txBody>
                    <a:bodyPr/>
                    <a:lstStyle/>
                    <a:p>
                      <a:pPr marL="0" lvl="0" indent="0" algn="ctr">
                        <a:spcBef>
                          <a:spcPts val="200"/>
                        </a:spcBef>
                        <a:spcAft>
                          <a:spcPts val="200"/>
                        </a:spcAft>
                        <a:buFont typeface="+mj-lt"/>
                        <a:buNone/>
                      </a:pPr>
                      <a:r>
                        <a:rPr lang="en-GB" sz="1200" dirty="0">
                          <a:solidFill>
                            <a:schemeClr val="tx1"/>
                          </a:solidFill>
                          <a:effectLst/>
                          <a:latin typeface="Arial" panose="020B0604020202020204" pitchFamily="34" charset="0"/>
                          <a:cs typeface="Arial" panose="020B0604020202020204" pitchFamily="34" charset="0"/>
                        </a:rPr>
                        <a:t>4. </a:t>
                      </a:r>
                      <a:endParaRPr lang="en-GB"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Bef>
                          <a:spcPts val="200"/>
                        </a:spcBef>
                        <a:spcAft>
                          <a:spcPts val="20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COMMERCIAL PRESENTATION</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Bef>
                          <a:spcPts val="200"/>
                        </a:spcBef>
                        <a:spcAft>
                          <a:spcPts val="2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Maropene</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09412646"/>
                  </a:ext>
                </a:extLst>
              </a:tr>
              <a:tr h="321311">
                <a:tc>
                  <a:txBody>
                    <a:bodyPr/>
                    <a:lstStyle/>
                    <a:p>
                      <a:pPr marL="0" lvl="0" indent="0" algn="ctr">
                        <a:spcBef>
                          <a:spcPts val="200"/>
                        </a:spcBef>
                        <a:spcAft>
                          <a:spcPts val="200"/>
                        </a:spcAft>
                        <a:buFont typeface="+mj-lt"/>
                        <a:buNone/>
                      </a:pPr>
                      <a:r>
                        <a:rPr lang="en-GB"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 </a:t>
                      </a:r>
                    </a:p>
                  </a:txBody>
                  <a:tcPr marL="68580" marR="68580" marT="0" marB="0"/>
                </a:tc>
                <a:tc>
                  <a:txBody>
                    <a:bodyPr/>
                    <a:lstStyle/>
                    <a:p>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SDL&amp; I  </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r>
                        <a:rPr lang="en-US" sz="1200" dirty="0">
                          <a:effectLst/>
                          <a:latin typeface="Arial" panose="020B0604020202020204" pitchFamily="34" charset="0"/>
                          <a:ea typeface="Times New Roman" panose="02020603050405020304" pitchFamily="18" charset="0"/>
                          <a:cs typeface="Arial" panose="020B0604020202020204" pitchFamily="34" charset="0"/>
                        </a:rPr>
                        <a:t>Ncomeka Xuma</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187079292"/>
                  </a:ext>
                </a:extLst>
              </a:tr>
              <a:tr h="777527">
                <a:tc>
                  <a:txBody>
                    <a:bodyPr/>
                    <a:lstStyle/>
                    <a:p>
                      <a:pPr marL="0" lvl="0" indent="0" algn="ctr">
                        <a:spcBef>
                          <a:spcPts val="200"/>
                        </a:spcBef>
                        <a:spcAft>
                          <a:spcPts val="200"/>
                        </a:spcAft>
                        <a:buFont typeface="+mj-lt"/>
                        <a:buNone/>
                      </a:pPr>
                      <a:r>
                        <a:rPr lang="en-GB"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a:t>
                      </a:r>
                    </a:p>
                  </a:txBody>
                  <a:tcPr marL="68580" marR="68580" marT="0" marB="0"/>
                </a:tc>
                <a:tc>
                  <a:txBody>
                    <a:bodyPr/>
                    <a:lstStyle/>
                    <a:p>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SCOPE</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r>
                        <a:rPr lang="en-ZA" sz="1200" b="0" i="0" u="none" strike="noStrike" kern="1200" baseline="0" dirty="0">
                          <a:solidFill>
                            <a:schemeClr val="dk1"/>
                          </a:solidFill>
                          <a:latin typeface="+mn-lt"/>
                          <a:ea typeface="+mn-ea"/>
                          <a:cs typeface="+mn-cs"/>
                        </a:rPr>
                        <a:t>Oupa Ntuli </a:t>
                      </a:r>
                    </a:p>
                    <a:p>
                      <a:pPr algn="l"/>
                      <a:r>
                        <a:rPr lang="en-ZA" sz="1200" b="0" i="0" u="none" strike="noStrike" kern="1200" baseline="0" dirty="0">
                          <a:solidFill>
                            <a:schemeClr val="dk1"/>
                          </a:solidFill>
                          <a:latin typeface="+mn-lt"/>
                          <a:ea typeface="+mn-ea"/>
                          <a:cs typeface="+mn-cs"/>
                        </a:rPr>
                        <a:t>Thulani Malaza </a:t>
                      </a:r>
                    </a:p>
                    <a:p>
                      <a:pPr algn="l"/>
                      <a:r>
                        <a:rPr lang="en-ZA" sz="1200" b="0" i="0" u="none" strike="noStrike" kern="1200" baseline="0" dirty="0">
                          <a:solidFill>
                            <a:schemeClr val="dk1"/>
                          </a:solidFill>
                          <a:latin typeface="+mn-lt"/>
                          <a:ea typeface="+mn-ea"/>
                          <a:cs typeface="+mn-cs"/>
                        </a:rPr>
                        <a:t>Bongani Msiza </a:t>
                      </a:r>
                    </a:p>
                    <a:p>
                      <a:pPr algn="l"/>
                      <a:r>
                        <a:rPr lang="en-ZA" sz="1200" b="0" i="0" u="none" strike="noStrike" kern="1200" baseline="0" dirty="0">
                          <a:solidFill>
                            <a:schemeClr val="dk1"/>
                          </a:solidFill>
                          <a:latin typeface="+mn-lt"/>
                          <a:ea typeface="+mn-ea"/>
                          <a:cs typeface="+mn-cs"/>
                        </a:rPr>
                        <a:t>Andrew Ramohlale </a:t>
                      </a:r>
                      <a:r>
                        <a:rPr lang="en-ZA" sz="1800" b="0" i="0" u="none" strike="noStrike" kern="1200" baseline="0" dirty="0">
                          <a:solidFill>
                            <a:schemeClr val="dk1"/>
                          </a:solidFill>
                          <a:latin typeface="+mn-lt"/>
                          <a:ea typeface="+mn-ea"/>
                          <a:cs typeface="+mn-cs"/>
                        </a:rPr>
                        <a:t>	</a:t>
                      </a:r>
                    </a:p>
                  </a:txBody>
                  <a:tcPr marL="68580" marR="68580" marT="0" marB="0"/>
                </a:tc>
                <a:extLst>
                  <a:ext uri="{0D108BD9-81ED-4DB2-BD59-A6C34878D82A}">
                    <a16:rowId xmlns:a16="http://schemas.microsoft.com/office/drawing/2014/main" val="3042532181"/>
                  </a:ext>
                </a:extLst>
              </a:tr>
              <a:tr h="691135">
                <a:tc>
                  <a:txBody>
                    <a:bodyPr/>
                    <a:lstStyle/>
                    <a:p>
                      <a:pPr marL="0" marR="0" lvl="0" indent="0" algn="ctr" defTabSz="914400" rtl="0" eaLnBrk="1" fontAlgn="auto" latinLnBrk="0" hangingPunct="1">
                        <a:lnSpc>
                          <a:spcPct val="100000"/>
                        </a:lnSpc>
                        <a:spcBef>
                          <a:spcPts val="200"/>
                        </a:spcBef>
                        <a:spcAft>
                          <a:spcPts val="200"/>
                        </a:spcAft>
                        <a:buClrTx/>
                        <a:buSzTx/>
                        <a:buFont typeface="+mj-lt"/>
                        <a:buNone/>
                        <a:tabLst/>
                        <a:defRPr/>
                      </a:pPr>
                      <a:r>
                        <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8.</a:t>
                      </a:r>
                    </a:p>
                  </a:txBody>
                  <a:tcPr marL="68580" marR="68580" marT="0" marB="0"/>
                </a:tc>
                <a:tc>
                  <a:txBody>
                    <a:bodyPr/>
                    <a:lstStyle/>
                    <a:p>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TECHNICAL REPRESENTATIVE</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r>
                        <a:rPr lang="en-ZA" sz="1200" b="0" i="0" u="none" strike="noStrike" kern="1200" baseline="0" dirty="0">
                          <a:solidFill>
                            <a:schemeClr val="dk1"/>
                          </a:solidFill>
                          <a:latin typeface="+mn-lt"/>
                          <a:ea typeface="+mn-ea"/>
                          <a:cs typeface="+mn-cs"/>
                        </a:rPr>
                        <a:t>Oupa Ntuli </a:t>
                      </a:r>
                    </a:p>
                    <a:p>
                      <a:pPr algn="l"/>
                      <a:r>
                        <a:rPr lang="en-ZA" sz="1200" b="0" i="0" u="none" strike="noStrike" kern="1200" baseline="0" dirty="0">
                          <a:solidFill>
                            <a:schemeClr val="dk1"/>
                          </a:solidFill>
                          <a:latin typeface="+mn-lt"/>
                          <a:ea typeface="+mn-ea"/>
                          <a:cs typeface="+mn-cs"/>
                        </a:rPr>
                        <a:t>Thulani Malaza </a:t>
                      </a:r>
                    </a:p>
                    <a:p>
                      <a:pPr algn="l"/>
                      <a:r>
                        <a:rPr lang="en-ZA" sz="1200" b="0" i="0" u="none" strike="noStrike" kern="1200" baseline="0" dirty="0">
                          <a:solidFill>
                            <a:schemeClr val="dk1"/>
                          </a:solidFill>
                          <a:latin typeface="+mn-lt"/>
                          <a:ea typeface="+mn-ea"/>
                          <a:cs typeface="+mn-cs"/>
                        </a:rPr>
                        <a:t>Bongani Msiza </a:t>
                      </a:r>
                    </a:p>
                    <a:p>
                      <a:pPr algn="l"/>
                      <a:r>
                        <a:rPr lang="en-ZA" sz="1200" b="0" i="0" u="none" strike="noStrike" kern="1200" baseline="0" dirty="0">
                          <a:solidFill>
                            <a:schemeClr val="dk1"/>
                          </a:solidFill>
                          <a:latin typeface="+mn-lt"/>
                          <a:ea typeface="+mn-ea"/>
                          <a:cs typeface="+mn-cs"/>
                        </a:rPr>
                        <a:t>Andrew Ramohlale</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30686629"/>
                  </a:ext>
                </a:extLst>
              </a:tr>
              <a:tr h="0">
                <a:tc>
                  <a:txBody>
                    <a:bodyPr/>
                    <a:lstStyle/>
                    <a:p>
                      <a:pPr marL="0" marR="0" lvl="0" indent="0" algn="ctr" defTabSz="914400" rtl="0" eaLnBrk="1" fontAlgn="auto" latinLnBrk="0" hangingPunct="1">
                        <a:lnSpc>
                          <a:spcPct val="100000"/>
                        </a:lnSpc>
                        <a:spcBef>
                          <a:spcPts val="200"/>
                        </a:spcBef>
                        <a:spcAft>
                          <a:spcPts val="200"/>
                        </a:spcAft>
                        <a:buClrTx/>
                        <a:buSzTx/>
                        <a:buFont typeface="+mj-lt"/>
                        <a:buNone/>
                        <a:tabLst/>
                        <a:defRPr/>
                      </a:pPr>
                      <a:r>
                        <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9.</a:t>
                      </a:r>
                    </a:p>
                  </a:txBody>
                  <a:tcPr marL="68580" marR="68580" marT="0" marB="0"/>
                </a:tc>
                <a:tc>
                  <a:txBody>
                    <a:bodyPr/>
                    <a:lstStyle/>
                    <a:p>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SAFETY REPRESENTATIVE</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Audrey Mashele/</a:t>
                      </a:r>
                      <a:r>
                        <a:rPr lang="en-ZA" sz="1200" b="0" i="0" u="none" strike="noStrike" kern="1200" baseline="0" dirty="0">
                          <a:solidFill>
                            <a:schemeClr val="dk1"/>
                          </a:solidFill>
                          <a:latin typeface="+mn-lt"/>
                          <a:ea typeface="+mn-ea"/>
                          <a:cs typeface="+mn-cs"/>
                        </a:rPr>
                        <a:t>Kevin Billy </a:t>
                      </a:r>
                      <a:r>
                        <a:rPr lang="en-ZA" sz="1800" b="0" i="0" u="none" strike="noStrike" kern="1200" baseline="0" dirty="0">
                          <a:solidFill>
                            <a:schemeClr val="dk1"/>
                          </a:solidFill>
                          <a:latin typeface="+mn-lt"/>
                          <a:ea typeface="+mn-ea"/>
                          <a:cs typeface="+mn-cs"/>
                        </a:rPr>
                        <a:t>	</a:t>
                      </a:r>
                    </a:p>
                    <a:p>
                      <a:pPr algn="l">
                        <a:spcBef>
                          <a:spcPts val="200"/>
                        </a:spcBef>
                        <a:spcAft>
                          <a:spcPts val="200"/>
                        </a:spcAft>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03901284"/>
                  </a:ext>
                </a:extLst>
              </a:tr>
              <a:tr h="346629">
                <a:tc>
                  <a:txBody>
                    <a:bodyPr/>
                    <a:lstStyle/>
                    <a:p>
                      <a:pPr marL="0" marR="0" lvl="0" indent="0" algn="ctr" defTabSz="914400" rtl="0" eaLnBrk="1" fontAlgn="auto" latinLnBrk="0" hangingPunct="1">
                        <a:lnSpc>
                          <a:spcPct val="100000"/>
                        </a:lnSpc>
                        <a:spcBef>
                          <a:spcPts val="200"/>
                        </a:spcBef>
                        <a:spcAft>
                          <a:spcPts val="200"/>
                        </a:spcAft>
                        <a:buClrTx/>
                        <a:buSzTx/>
                        <a:buFont typeface="+mj-lt"/>
                        <a:buNone/>
                        <a:tabLst/>
                        <a:defRPr/>
                      </a:pPr>
                      <a:r>
                        <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10.</a:t>
                      </a:r>
                    </a:p>
                  </a:txBody>
                  <a:tcPr marL="68580" marR="68580" marT="0" marB="0"/>
                </a:tc>
                <a:tc>
                  <a:txBody>
                    <a:bodyPr/>
                    <a:lstStyle/>
                    <a:p>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ENVIROMENTAL REPRESENTATIVE</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Bef>
                          <a:spcPts val="200"/>
                        </a:spcBef>
                        <a:spcAft>
                          <a:spcPts val="20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Tsakani Chuma</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8466925"/>
                  </a:ext>
                </a:extLst>
              </a:tr>
              <a:tr h="345568">
                <a:tc>
                  <a:txBody>
                    <a:bodyPr/>
                    <a:lstStyle/>
                    <a:p>
                      <a:pPr marL="0" lvl="0" indent="0" algn="ctr">
                        <a:spcBef>
                          <a:spcPts val="200"/>
                        </a:spcBef>
                        <a:spcAft>
                          <a:spcPts val="200"/>
                        </a:spcAft>
                        <a:buFont typeface="+mj-lt"/>
                        <a:buNone/>
                      </a:pPr>
                      <a:r>
                        <a:rPr lang="en-GB"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11</a:t>
                      </a:r>
                    </a:p>
                  </a:txBody>
                  <a:tcPr marL="68580" marR="68580" marT="0" marB="0"/>
                </a:tc>
                <a:tc>
                  <a:txBody>
                    <a:bodyPr/>
                    <a:lstStyle/>
                    <a:p>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QUALITY PRESENTATION</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Bef>
                          <a:spcPts val="200"/>
                        </a:spcBef>
                        <a:spcAft>
                          <a:spcPts val="20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Medupe </a:t>
                      </a:r>
                      <a:r>
                        <a:rPr lang="en-US" sz="1200" dirty="0" err="1">
                          <a:effectLst/>
                          <a:latin typeface="Arial" panose="020B0604020202020204" pitchFamily="34" charset="0"/>
                          <a:ea typeface="Times New Roman" panose="02020603050405020304" pitchFamily="18" charset="0"/>
                          <a:cs typeface="Arial" panose="020B0604020202020204" pitchFamily="34" charset="0"/>
                        </a:rPr>
                        <a:t>Masapola</a:t>
                      </a:r>
                      <a:r>
                        <a:rPr lang="en-US" sz="1200" dirty="0">
                          <a:effectLst/>
                          <a:latin typeface="Arial" panose="020B0604020202020204" pitchFamily="34" charset="0"/>
                          <a:ea typeface="Times New Roman" panose="02020603050405020304" pitchFamily="18" charset="0"/>
                          <a:cs typeface="Arial" panose="020B0604020202020204" pitchFamily="34" charset="0"/>
                        </a:rPr>
                        <a:t>, Sylvia Baloyi &amp; Qabuka Lolwana</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26958841"/>
                  </a:ext>
                </a:extLst>
              </a:tr>
              <a:tr h="340163">
                <a:tc>
                  <a:txBody>
                    <a:bodyPr/>
                    <a:lstStyle/>
                    <a:p>
                      <a:pPr marL="0" lvl="0" indent="0" algn="ctr">
                        <a:spcBef>
                          <a:spcPts val="200"/>
                        </a:spcBef>
                        <a:spcAft>
                          <a:spcPts val="200"/>
                        </a:spcAft>
                        <a:buFont typeface="+mj-lt"/>
                        <a:buNone/>
                      </a:pPr>
                      <a:r>
                        <a:rPr lang="en-GB"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12</a:t>
                      </a:r>
                    </a:p>
                  </a:txBody>
                  <a:tcPr marL="68580" marR="68580" marT="0" marB="0"/>
                </a:tc>
                <a:tc>
                  <a:txBody>
                    <a:bodyPr/>
                    <a:lstStyle/>
                    <a:p>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QUESTIONS AND ANSWERS</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Bef>
                          <a:spcPts val="200"/>
                        </a:spcBef>
                        <a:spcAft>
                          <a:spcPts val="20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ALL</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98290689"/>
                  </a:ext>
                </a:extLst>
              </a:tr>
              <a:tr h="432786">
                <a:tc>
                  <a:txBody>
                    <a:bodyPr/>
                    <a:lstStyle/>
                    <a:p>
                      <a:pPr marL="0" lvl="0" indent="0" algn="ctr">
                        <a:spcBef>
                          <a:spcPts val="200"/>
                        </a:spcBef>
                        <a:spcAft>
                          <a:spcPts val="200"/>
                        </a:spcAft>
                        <a:buFont typeface="+mj-lt"/>
                        <a:buNone/>
                      </a:pPr>
                      <a:r>
                        <a:rPr lang="en-GB"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13</a:t>
                      </a:r>
                    </a:p>
                  </a:txBody>
                  <a:tcPr marL="68580" marR="68580" marT="0" marB="0"/>
                </a:tc>
                <a:tc>
                  <a:txBody>
                    <a:bodyPr/>
                    <a:lstStyle/>
                    <a:p>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CLOSURE</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Bef>
                          <a:spcPts val="200"/>
                        </a:spcBef>
                        <a:spcAft>
                          <a:spcPts val="20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ALL</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87939596"/>
                  </a:ext>
                </a:extLst>
              </a:tr>
            </a:tbl>
          </a:graphicData>
        </a:graphic>
      </p:graphicFrame>
      <p:sp>
        <p:nvSpPr>
          <p:cNvPr id="4" name="Date Placeholder 3">
            <a:extLst>
              <a:ext uri="{FF2B5EF4-FFF2-40B4-BE49-F238E27FC236}">
                <a16:creationId xmlns:a16="http://schemas.microsoft.com/office/drawing/2014/main" id="{A8FA975F-0DE6-A6E2-F9CA-60045F3F9C22}"/>
              </a:ext>
            </a:extLst>
          </p:cNvPr>
          <p:cNvSpPr>
            <a:spLocks noGrp="1"/>
          </p:cNvSpPr>
          <p:nvPr>
            <p:ph type="dt" sz="half" idx="10"/>
          </p:nvPr>
        </p:nvSpPr>
        <p:spPr/>
        <p:txBody>
          <a:bodyPr/>
          <a:lstStyle/>
          <a:p>
            <a:pPr>
              <a:defRPr/>
            </a:pPr>
            <a:r>
              <a:rPr lang="en-US" dirty="0"/>
              <a:t>21/11/2024</a:t>
            </a:r>
            <a:endParaRPr lang="en-ZA" dirty="0"/>
          </a:p>
        </p:txBody>
      </p:sp>
      <p:sp>
        <p:nvSpPr>
          <p:cNvPr id="5" name="Slide Number Placeholder 4">
            <a:extLst>
              <a:ext uri="{FF2B5EF4-FFF2-40B4-BE49-F238E27FC236}">
                <a16:creationId xmlns:a16="http://schemas.microsoft.com/office/drawing/2014/main" id="{7ECEDD80-99B5-A905-6315-7CAD48D1E41E}"/>
              </a:ext>
            </a:extLst>
          </p:cNvPr>
          <p:cNvSpPr>
            <a:spLocks noGrp="1"/>
          </p:cNvSpPr>
          <p:nvPr>
            <p:ph type="sldNum" sz="quarter" idx="12"/>
          </p:nvPr>
        </p:nvSpPr>
        <p:spPr/>
        <p:txBody>
          <a:bodyPr/>
          <a:lstStyle/>
          <a:p>
            <a:pPr>
              <a:defRPr/>
            </a:pPr>
            <a:fld id="{8B96C4E4-F781-410B-AD6C-1AF225F5EE3D}" type="slidenum">
              <a:rPr lang="en-ZA" smtClean="0"/>
              <a:pPr>
                <a:defRPr/>
              </a:pPr>
              <a:t>2</a:t>
            </a:fld>
            <a:endParaRPr lang="en-ZA" dirty="0"/>
          </a:p>
        </p:txBody>
      </p:sp>
    </p:spTree>
    <p:extLst>
      <p:ext uri="{BB962C8B-B14F-4D97-AF65-F5344CB8AC3E}">
        <p14:creationId xmlns:p14="http://schemas.microsoft.com/office/powerpoint/2010/main" val="3288249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3C2C-4522-DFB6-D239-A35E27F6CD45}"/>
              </a:ext>
            </a:extLst>
          </p:cNvPr>
          <p:cNvSpPr>
            <a:spLocks noGrp="1"/>
          </p:cNvSpPr>
          <p:nvPr>
            <p:ph type="title"/>
          </p:nvPr>
        </p:nvSpPr>
        <p:spPr/>
        <p:txBody>
          <a:bodyPr/>
          <a:lstStyle/>
          <a:p>
            <a:r>
              <a:rPr lang="en-US" dirty="0"/>
              <a:t>Content</a:t>
            </a:r>
            <a:endParaRPr lang="en-ZA" dirty="0"/>
          </a:p>
        </p:txBody>
      </p:sp>
      <p:sp>
        <p:nvSpPr>
          <p:cNvPr id="3" name="Content Placeholder 2">
            <a:extLst>
              <a:ext uri="{FF2B5EF4-FFF2-40B4-BE49-F238E27FC236}">
                <a16:creationId xmlns:a16="http://schemas.microsoft.com/office/drawing/2014/main" id="{FCCFC363-0803-511D-3D6C-69379620B5BE}"/>
              </a:ext>
            </a:extLst>
          </p:cNvPr>
          <p:cNvSpPr>
            <a:spLocks noGrp="1"/>
          </p:cNvSpPr>
          <p:nvPr>
            <p:ph idx="1"/>
          </p:nvPr>
        </p:nvSpPr>
        <p:spPr/>
        <p:txBody>
          <a:bodyPr/>
          <a:lstStyle/>
          <a:p>
            <a:r>
              <a:rPr lang="en-US" dirty="0"/>
              <a:t>Invitation to tender Submission</a:t>
            </a:r>
          </a:p>
          <a:p>
            <a:r>
              <a:rPr lang="en-US" dirty="0"/>
              <a:t>Requirements </a:t>
            </a:r>
          </a:p>
          <a:p>
            <a:r>
              <a:rPr lang="en-US" dirty="0"/>
              <a:t>Closing</a:t>
            </a:r>
          </a:p>
          <a:p>
            <a:pPr marL="0" indent="0">
              <a:buNone/>
            </a:pPr>
            <a:endParaRPr lang="en-ZA" dirty="0"/>
          </a:p>
        </p:txBody>
      </p:sp>
      <p:sp>
        <p:nvSpPr>
          <p:cNvPr id="4" name="Date Placeholder 3">
            <a:extLst>
              <a:ext uri="{FF2B5EF4-FFF2-40B4-BE49-F238E27FC236}">
                <a16:creationId xmlns:a16="http://schemas.microsoft.com/office/drawing/2014/main" id="{1D65A1F7-9ADA-3836-F60D-BC82DFB562AA}"/>
              </a:ext>
            </a:extLst>
          </p:cNvPr>
          <p:cNvSpPr>
            <a:spLocks noGrp="1"/>
          </p:cNvSpPr>
          <p:nvPr>
            <p:ph type="dt" sz="half" idx="10"/>
          </p:nvPr>
        </p:nvSpPr>
        <p:spPr/>
        <p:txBody>
          <a:bodyPr/>
          <a:lstStyle/>
          <a:p>
            <a:pPr>
              <a:defRPr/>
            </a:pPr>
            <a:r>
              <a:rPr lang="en-US" dirty="0"/>
              <a:t>21/11/2024</a:t>
            </a:r>
            <a:endParaRPr lang="en-ZA" dirty="0"/>
          </a:p>
        </p:txBody>
      </p:sp>
      <p:sp>
        <p:nvSpPr>
          <p:cNvPr id="5" name="Slide Number Placeholder 4">
            <a:extLst>
              <a:ext uri="{FF2B5EF4-FFF2-40B4-BE49-F238E27FC236}">
                <a16:creationId xmlns:a16="http://schemas.microsoft.com/office/drawing/2014/main" id="{705393EC-116A-9164-3DC2-EDD820D52524}"/>
              </a:ext>
            </a:extLst>
          </p:cNvPr>
          <p:cNvSpPr>
            <a:spLocks noGrp="1"/>
          </p:cNvSpPr>
          <p:nvPr>
            <p:ph type="sldNum" sz="quarter" idx="12"/>
          </p:nvPr>
        </p:nvSpPr>
        <p:spPr/>
        <p:txBody>
          <a:bodyPr/>
          <a:lstStyle/>
          <a:p>
            <a:pPr>
              <a:defRPr/>
            </a:pPr>
            <a:fld id="{8B96C4E4-F781-410B-AD6C-1AF225F5EE3D}" type="slidenum">
              <a:rPr lang="en-ZA" smtClean="0"/>
              <a:pPr>
                <a:defRPr/>
              </a:pPr>
              <a:t>3</a:t>
            </a:fld>
            <a:endParaRPr lang="en-ZA" dirty="0"/>
          </a:p>
        </p:txBody>
      </p:sp>
    </p:spTree>
    <p:extLst>
      <p:ext uri="{BB962C8B-B14F-4D97-AF65-F5344CB8AC3E}">
        <p14:creationId xmlns:p14="http://schemas.microsoft.com/office/powerpoint/2010/main" val="410085946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DD97-AB3D-5F0A-1A59-4046A53FE793}"/>
              </a:ext>
            </a:extLst>
          </p:cNvPr>
          <p:cNvSpPr>
            <a:spLocks noGrp="1"/>
          </p:cNvSpPr>
          <p:nvPr>
            <p:ph type="title"/>
          </p:nvPr>
        </p:nvSpPr>
        <p:spPr/>
        <p:txBody>
          <a:bodyPr/>
          <a:lstStyle/>
          <a:p>
            <a:r>
              <a:rPr lang="en-US" dirty="0"/>
              <a:t>Invitation to tender Submission </a:t>
            </a:r>
            <a:endParaRPr lang="en-ZA" dirty="0"/>
          </a:p>
        </p:txBody>
      </p:sp>
      <p:sp>
        <p:nvSpPr>
          <p:cNvPr id="3" name="Content Placeholder 2">
            <a:extLst>
              <a:ext uri="{FF2B5EF4-FFF2-40B4-BE49-F238E27FC236}">
                <a16:creationId xmlns:a16="http://schemas.microsoft.com/office/drawing/2014/main" id="{8228FD44-0A6C-C0FD-981B-F7B3E13D68D0}"/>
              </a:ext>
            </a:extLst>
          </p:cNvPr>
          <p:cNvSpPr>
            <a:spLocks noGrp="1"/>
          </p:cNvSpPr>
          <p:nvPr>
            <p:ph idx="1"/>
          </p:nvPr>
        </p:nvSpPr>
        <p:spPr/>
        <p:txBody>
          <a:bodyPr/>
          <a:lstStyle/>
          <a:p>
            <a:pPr algn="l"/>
            <a:r>
              <a:rPr lang="en-US" sz="1800" b="0" i="0" u="none" strike="noStrike" baseline="0" dirty="0">
                <a:solidFill>
                  <a:schemeClr val="tx1"/>
                </a:solidFill>
                <a:latin typeface="Arial" panose="020B0604020202020204" pitchFamily="34" charset="0"/>
              </a:rPr>
              <a:t>The repair and maintenance of work under live conditions up to and including 33kV (gloving method) in Mpumalanga OU on an” as and when” required basis for a period of five (05) years </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br>
              <a:rPr lang="en-US" sz="3200" dirty="0"/>
            </a:br>
            <a:r>
              <a:rPr lang="en-GB" sz="1800" dirty="0">
                <a:effectLst/>
                <a:latin typeface="Arial" panose="020B0604020202020204" pitchFamily="34" charset="0"/>
                <a:ea typeface="Calibri" panose="020F0502020204030204" pitchFamily="34" charset="0"/>
              </a:rPr>
              <a:t>Tender number  </a:t>
            </a:r>
            <a:r>
              <a:rPr lang="en-US" sz="1800" dirty="0">
                <a:effectLst/>
                <a:latin typeface="Arial" panose="020B0604020202020204" pitchFamily="34" charset="0"/>
                <a:ea typeface="Calibri" panose="020F0502020204030204" pitchFamily="34" charset="0"/>
              </a:rPr>
              <a:t>LP00209ML</a:t>
            </a:r>
          </a:p>
          <a:p>
            <a:r>
              <a:rPr lang="en-US" sz="1800" dirty="0">
                <a:effectLst/>
                <a:latin typeface="Arial" panose="020B0604020202020204" pitchFamily="34" charset="0"/>
                <a:ea typeface="Calibri" panose="020F0502020204030204" pitchFamily="34" charset="0"/>
              </a:rPr>
              <a:t>Closing Date:06 May 2025 at 10h00 SAST</a:t>
            </a:r>
          </a:p>
          <a:p>
            <a:pPr algn="just">
              <a:lnSpc>
                <a:spcPct val="115000"/>
              </a:lnSpc>
              <a:spcAft>
                <a:spcPts val="1000"/>
              </a:spcAft>
            </a:pPr>
            <a:r>
              <a:rPr lang="en-US" sz="1800" dirty="0">
                <a:latin typeface="Arial" panose="020B0604020202020204" pitchFamily="34" charset="0"/>
                <a:ea typeface="Calibri" panose="020F0502020204030204" pitchFamily="34" charset="0"/>
              </a:rPr>
              <a:t>Delivery of Tenders: </a:t>
            </a:r>
            <a:r>
              <a:rPr lang="en-US" sz="1800" dirty="0">
                <a:effectLst/>
                <a:latin typeface="Arial" panose="020B0604020202020204" pitchFamily="34" charset="0"/>
                <a:ea typeface="Calibri" panose="020F0502020204030204" pitchFamily="34" charset="0"/>
                <a:cs typeface="Times New Roman" panose="02020603050405020304" pitchFamily="18" charset="0"/>
              </a:rPr>
              <a:t>Eskom Tender Office,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Millenium</a:t>
            </a:r>
            <a:r>
              <a:rPr lang="en-US" sz="1800" dirty="0">
                <a:effectLst/>
                <a:latin typeface="Arial" panose="020B0604020202020204" pitchFamily="34" charset="0"/>
                <a:ea typeface="Calibri" panose="020F0502020204030204" pitchFamily="34" charset="0"/>
                <a:cs typeface="Times New Roman" panose="02020603050405020304" pitchFamily="18" charset="0"/>
              </a:rPr>
              <a:t> Building ,90 Hans Van Rensburg Street, </a:t>
            </a:r>
            <a:r>
              <a:rPr lang="en-US" sz="1800" dirty="0">
                <a:effectLst/>
                <a:latin typeface="Arial" panose="020B0604020202020204" pitchFamily="34" charset="0"/>
                <a:ea typeface="Calibri" panose="020F0502020204030204" pitchFamily="34" charset="0"/>
              </a:rPr>
              <a:t>Polokwane 0699</a:t>
            </a:r>
          </a:p>
          <a:p>
            <a:pPr algn="just">
              <a:lnSpc>
                <a:spcPct val="115000"/>
              </a:lnSpc>
              <a:spcAft>
                <a:spcPts val="1000"/>
              </a:spcAft>
            </a:pPr>
            <a:r>
              <a:rPr lang="en-US" sz="1800" dirty="0">
                <a:latin typeface="Arial" panose="020B0604020202020204" pitchFamily="34" charset="0"/>
                <a:ea typeface="Calibri" panose="020F0502020204030204" pitchFamily="34" charset="0"/>
              </a:rPr>
              <a:t>Submission – </a:t>
            </a:r>
            <a:r>
              <a:rPr lang="en-US" sz="1800" spc="-5" dirty="0">
                <a:effectLst/>
                <a:latin typeface="Arial" panose="020B0604020202020204" pitchFamily="34" charset="0"/>
                <a:ea typeface="Arial" panose="020B0604020202020204" pitchFamily="34" charset="0"/>
                <a:cs typeface="Times New Roman" panose="02020603050405020304" pitchFamily="18" charset="0"/>
              </a:rPr>
              <a:t>The tenderer must s</a:t>
            </a:r>
            <a:r>
              <a:rPr lang="en-US" sz="1800" dirty="0">
                <a:effectLst/>
                <a:latin typeface="Arial" panose="020B0604020202020204" pitchFamily="34" charset="0"/>
                <a:ea typeface="Arial" panose="020B0604020202020204" pitchFamily="34" charset="0"/>
                <a:cs typeface="Times New Roman" panose="02020603050405020304" pitchFamily="18" charset="0"/>
              </a:rPr>
              <a:t>u</a:t>
            </a:r>
            <a:r>
              <a:rPr lang="en-US" sz="1800" spc="-5" dirty="0">
                <a:effectLst/>
                <a:latin typeface="Arial" panose="020B0604020202020204" pitchFamily="34" charset="0"/>
                <a:ea typeface="Arial" panose="020B0604020202020204" pitchFamily="34" charset="0"/>
                <a:cs typeface="Times New Roman" panose="02020603050405020304" pitchFamily="18" charset="0"/>
              </a:rPr>
              <a:t>b</a:t>
            </a:r>
            <a:r>
              <a:rPr lang="en-US" sz="1800" spc="20" dirty="0">
                <a:effectLst/>
                <a:latin typeface="Arial" panose="020B0604020202020204" pitchFamily="34" charset="0"/>
                <a:ea typeface="Arial" panose="020B0604020202020204" pitchFamily="34" charset="0"/>
                <a:cs typeface="Times New Roman" panose="02020603050405020304" pitchFamily="18" charset="0"/>
              </a:rPr>
              <a:t>m</a:t>
            </a:r>
            <a:r>
              <a:rPr lang="en-US" sz="1800" spc="-5" dirty="0">
                <a:effectLst/>
                <a:latin typeface="Arial" panose="020B0604020202020204" pitchFamily="34" charset="0"/>
                <a:ea typeface="Arial" panose="020B0604020202020204" pitchFamily="34" charset="0"/>
                <a:cs typeface="Times New Roman" panose="02020603050405020304" pitchFamily="18" charset="0"/>
              </a:rPr>
              <a:t>i</a:t>
            </a:r>
            <a:r>
              <a:rPr lang="en-US" sz="1800" dirty="0">
                <a:effectLst/>
                <a:latin typeface="Arial" panose="020B0604020202020204" pitchFamily="34" charset="0"/>
                <a:ea typeface="Arial" panose="020B0604020202020204" pitchFamily="34" charset="0"/>
                <a:cs typeface="Times New Roman" panose="02020603050405020304" pitchFamily="18" charset="0"/>
              </a:rPr>
              <a:t>t</a:t>
            </a:r>
            <a:r>
              <a:rPr lang="en-US" sz="1800" spc="-30"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a</a:t>
            </a:r>
            <a:r>
              <a:rPr lang="en-US" sz="1800" spc="-15" dirty="0">
                <a:effectLst/>
                <a:latin typeface="Arial" panose="020B0604020202020204" pitchFamily="34" charset="0"/>
                <a:ea typeface="Arial" panose="020B0604020202020204" pitchFamily="34" charset="0"/>
                <a:cs typeface="Times New Roman" panose="02020603050405020304" pitchFamily="18" charset="0"/>
              </a:rPr>
              <a:t> complete </a:t>
            </a:r>
            <a:r>
              <a:rPr lang="en-US" sz="1800" dirty="0">
                <a:effectLst/>
                <a:latin typeface="Arial" panose="020B0604020202020204" pitchFamily="34" charset="0"/>
                <a:ea typeface="Arial" panose="020B0604020202020204" pitchFamily="34" charset="0"/>
                <a:cs typeface="Times New Roman" panose="02020603050405020304" pitchFamily="18" charset="0"/>
              </a:rPr>
              <a:t>o</a:t>
            </a:r>
            <a:r>
              <a:rPr lang="en-US" sz="1800" spc="15" dirty="0">
                <a:effectLst/>
                <a:latin typeface="Arial" panose="020B0604020202020204" pitchFamily="34" charset="0"/>
                <a:ea typeface="Arial" panose="020B0604020202020204" pitchFamily="34" charset="0"/>
                <a:cs typeface="Times New Roman" panose="02020603050405020304" pitchFamily="18" charset="0"/>
              </a:rPr>
              <a:t>r</a:t>
            </a:r>
            <a:r>
              <a:rPr lang="en-US" sz="1800" spc="5" dirty="0">
                <a:effectLst/>
                <a:latin typeface="Arial" panose="020B0604020202020204" pitchFamily="34" charset="0"/>
                <a:ea typeface="Arial" panose="020B0604020202020204" pitchFamily="34" charset="0"/>
                <a:cs typeface="Times New Roman" panose="02020603050405020304" pitchFamily="18" charset="0"/>
              </a:rPr>
              <a:t>i</a:t>
            </a:r>
            <a:r>
              <a:rPr lang="en-US" sz="1800" dirty="0">
                <a:effectLst/>
                <a:latin typeface="Arial" panose="020B0604020202020204" pitchFamily="34" charset="0"/>
                <a:ea typeface="Arial" panose="020B0604020202020204" pitchFamily="34" charset="0"/>
                <a:cs typeface="Times New Roman" panose="02020603050405020304" pitchFamily="18" charset="0"/>
              </a:rPr>
              <a:t>g</a:t>
            </a:r>
            <a:r>
              <a:rPr lang="en-US" sz="1800" spc="-5" dirty="0">
                <a:effectLst/>
                <a:latin typeface="Arial" panose="020B0604020202020204" pitchFamily="34" charset="0"/>
                <a:ea typeface="Arial" panose="020B0604020202020204" pitchFamily="34" charset="0"/>
                <a:cs typeface="Times New Roman" panose="02020603050405020304" pitchFamily="18" charset="0"/>
              </a:rPr>
              <a:t>i</a:t>
            </a:r>
            <a:r>
              <a:rPr lang="en-US" sz="1800" spc="10" dirty="0">
                <a:effectLst/>
                <a:latin typeface="Arial" panose="020B0604020202020204" pitchFamily="34" charset="0"/>
                <a:ea typeface="Arial" panose="020B0604020202020204" pitchFamily="34" charset="0"/>
                <a:cs typeface="Times New Roman" panose="02020603050405020304" pitchFamily="18" charset="0"/>
              </a:rPr>
              <a:t>n</a:t>
            </a:r>
            <a:r>
              <a:rPr lang="en-US" sz="1800" dirty="0">
                <a:effectLst/>
                <a:latin typeface="Arial" panose="020B0604020202020204" pitchFamily="34" charset="0"/>
                <a:ea typeface="Arial" panose="020B0604020202020204" pitchFamily="34" charset="0"/>
                <a:cs typeface="Times New Roman" panose="02020603050405020304" pitchFamily="18" charset="0"/>
              </a:rPr>
              <a:t>al</a:t>
            </a:r>
            <a:r>
              <a:rPr lang="en-US" sz="1800" spc="-30" dirty="0">
                <a:effectLst/>
                <a:latin typeface="Arial" panose="020B0604020202020204" pitchFamily="34" charset="0"/>
                <a:ea typeface="Arial" panose="020B0604020202020204" pitchFamily="34" charset="0"/>
                <a:cs typeface="Times New Roman" panose="02020603050405020304" pitchFamily="18" charset="0"/>
              </a:rPr>
              <a:t> </a:t>
            </a:r>
            <a:r>
              <a:rPr lang="en-US" sz="1800" spc="10" dirty="0">
                <a:effectLst/>
                <a:latin typeface="Arial" panose="020B0604020202020204" pitchFamily="34" charset="0"/>
                <a:ea typeface="Arial" panose="020B0604020202020204" pitchFamily="34" charset="0"/>
                <a:cs typeface="Times New Roman" panose="02020603050405020304" pitchFamily="18" charset="0"/>
              </a:rPr>
              <a:t>t</a:t>
            </a:r>
            <a:r>
              <a:rPr lang="en-US" sz="1800" dirty="0">
                <a:effectLst/>
                <a:latin typeface="Arial" panose="020B0604020202020204" pitchFamily="34" charset="0"/>
                <a:ea typeface="Arial" panose="020B0604020202020204" pitchFamily="34" charset="0"/>
                <a:cs typeface="Times New Roman" panose="02020603050405020304" pitchFamily="18" charset="0"/>
              </a:rPr>
              <a:t>e</a:t>
            </a:r>
            <a:r>
              <a:rPr lang="en-US" sz="1800" spc="-5" dirty="0">
                <a:effectLst/>
                <a:latin typeface="Arial" panose="020B0604020202020204" pitchFamily="34" charset="0"/>
                <a:ea typeface="Arial" panose="020B0604020202020204" pitchFamily="34" charset="0"/>
                <a:cs typeface="Times New Roman" panose="02020603050405020304" pitchFamily="18" charset="0"/>
              </a:rPr>
              <a:t>n</a:t>
            </a:r>
            <a:r>
              <a:rPr lang="en-US" sz="1800" spc="10" dirty="0">
                <a:effectLst/>
                <a:latin typeface="Arial" panose="020B0604020202020204" pitchFamily="34" charset="0"/>
                <a:ea typeface="Arial" panose="020B0604020202020204" pitchFamily="34" charset="0"/>
                <a:cs typeface="Times New Roman" panose="02020603050405020304" pitchFamily="18" charset="0"/>
              </a:rPr>
              <a:t>d</a:t>
            </a:r>
            <a:r>
              <a:rPr lang="en-US" sz="1800" dirty="0">
                <a:effectLst/>
                <a:latin typeface="Arial" panose="020B0604020202020204" pitchFamily="34" charset="0"/>
                <a:ea typeface="Arial" panose="020B0604020202020204" pitchFamily="34" charset="0"/>
                <a:cs typeface="Times New Roman" panose="02020603050405020304" pitchFamily="18" charset="0"/>
              </a:rPr>
              <a:t>er in paper form,</a:t>
            </a:r>
            <a:r>
              <a:rPr lang="en-US" sz="1800" spc="-30" dirty="0">
                <a:effectLst/>
                <a:latin typeface="Arial" panose="020B0604020202020204" pitchFamily="34" charset="0"/>
                <a:ea typeface="Arial" panose="020B0604020202020204" pitchFamily="34" charset="0"/>
                <a:cs typeface="Times New Roman" panose="02020603050405020304" pitchFamily="18" charset="0"/>
              </a:rPr>
              <a:t> </a:t>
            </a:r>
            <a:r>
              <a:rPr lang="en-US" sz="1800" spc="10" dirty="0">
                <a:effectLst/>
                <a:latin typeface="Arial" panose="020B0604020202020204" pitchFamily="34" charset="0"/>
                <a:ea typeface="Arial" panose="020B0604020202020204" pitchFamily="34" charset="0"/>
                <a:cs typeface="Times New Roman" panose="02020603050405020304" pitchFamily="18" charset="0"/>
              </a:rPr>
              <a:t>p</a:t>
            </a:r>
            <a:r>
              <a:rPr lang="en-US" sz="1800" spc="-5" dirty="0">
                <a:effectLst/>
                <a:latin typeface="Arial" panose="020B0604020202020204" pitchFamily="34" charset="0"/>
                <a:ea typeface="Arial" panose="020B0604020202020204" pitchFamily="34" charset="0"/>
                <a:cs typeface="Times New Roman" panose="02020603050405020304" pitchFamily="18" charset="0"/>
              </a:rPr>
              <a:t>l</a:t>
            </a:r>
            <a:r>
              <a:rPr lang="en-US" sz="1800" dirty="0">
                <a:effectLst/>
                <a:latin typeface="Arial" panose="020B0604020202020204" pitchFamily="34" charset="0"/>
                <a:ea typeface="Arial" panose="020B0604020202020204" pitchFamily="34" charset="0"/>
                <a:cs typeface="Times New Roman" panose="02020603050405020304" pitchFamily="18" charset="0"/>
              </a:rPr>
              <a:t>us one (1) complete copy</a:t>
            </a:r>
            <a:r>
              <a:rPr lang="en-US" sz="1800" spc="-10" dirty="0">
                <a:effectLst/>
                <a:latin typeface="Arial" panose="020B0604020202020204" pitchFamily="34" charset="0"/>
                <a:ea typeface="Arial" panose="020B0604020202020204" pitchFamily="34" charset="0"/>
                <a:cs typeface="Times New Roman" panose="02020603050405020304" pitchFamily="18" charset="0"/>
              </a:rPr>
              <a:t> of the original tender, also in paper form, at tender submission deadline. </a:t>
            </a:r>
            <a:r>
              <a:rPr lang="en-US" sz="1800" dirty="0">
                <a:effectLst/>
                <a:latin typeface="Arial" panose="020B0604020202020204" pitchFamily="34" charset="0"/>
                <a:ea typeface="Arial" panose="020B0604020202020204" pitchFamily="34" charset="0"/>
                <a:cs typeface="Times New Roman" panose="02020603050405020304" pitchFamily="18" charset="0"/>
              </a:rPr>
              <a:t>If an original tender is not submitted at all, or a copy of the original tender is not submitted at all, the tenderer will be disqualified.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ZA" dirty="0"/>
          </a:p>
        </p:txBody>
      </p:sp>
      <p:sp>
        <p:nvSpPr>
          <p:cNvPr id="4" name="Date Placeholder 3">
            <a:extLst>
              <a:ext uri="{FF2B5EF4-FFF2-40B4-BE49-F238E27FC236}">
                <a16:creationId xmlns:a16="http://schemas.microsoft.com/office/drawing/2014/main" id="{447CBFB5-F049-F560-5ECF-3DEB25D5DA89}"/>
              </a:ext>
            </a:extLst>
          </p:cNvPr>
          <p:cNvSpPr>
            <a:spLocks noGrp="1"/>
          </p:cNvSpPr>
          <p:nvPr>
            <p:ph type="dt" sz="half" idx="10"/>
          </p:nvPr>
        </p:nvSpPr>
        <p:spPr/>
        <p:txBody>
          <a:bodyPr/>
          <a:lstStyle/>
          <a:p>
            <a:pPr>
              <a:defRPr/>
            </a:pPr>
            <a:r>
              <a:rPr lang="en-US" dirty="0"/>
              <a:t>21/11/2024</a:t>
            </a:r>
            <a:endParaRPr lang="en-ZA" dirty="0"/>
          </a:p>
        </p:txBody>
      </p:sp>
      <p:sp>
        <p:nvSpPr>
          <p:cNvPr id="5" name="Slide Number Placeholder 4">
            <a:extLst>
              <a:ext uri="{FF2B5EF4-FFF2-40B4-BE49-F238E27FC236}">
                <a16:creationId xmlns:a16="http://schemas.microsoft.com/office/drawing/2014/main" id="{5A37771B-43F9-1542-11D5-B36FBF2D69B8}"/>
              </a:ext>
            </a:extLst>
          </p:cNvPr>
          <p:cNvSpPr>
            <a:spLocks noGrp="1"/>
          </p:cNvSpPr>
          <p:nvPr>
            <p:ph type="sldNum" sz="quarter" idx="12"/>
          </p:nvPr>
        </p:nvSpPr>
        <p:spPr/>
        <p:txBody>
          <a:bodyPr/>
          <a:lstStyle/>
          <a:p>
            <a:pPr>
              <a:defRPr/>
            </a:pPr>
            <a:fld id="{8B96C4E4-F781-410B-AD6C-1AF225F5EE3D}" type="slidenum">
              <a:rPr lang="en-ZA" smtClean="0"/>
              <a:pPr>
                <a:defRPr/>
              </a:pPr>
              <a:t>4</a:t>
            </a:fld>
            <a:endParaRPr lang="en-ZA" dirty="0"/>
          </a:p>
        </p:txBody>
      </p:sp>
    </p:spTree>
    <p:extLst>
      <p:ext uri="{BB962C8B-B14F-4D97-AF65-F5344CB8AC3E}">
        <p14:creationId xmlns:p14="http://schemas.microsoft.com/office/powerpoint/2010/main" val="290410979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B1BF3-C033-96F5-B78D-973D7FD3D255}"/>
              </a:ext>
            </a:extLst>
          </p:cNvPr>
          <p:cNvSpPr>
            <a:spLocks noGrp="1"/>
          </p:cNvSpPr>
          <p:nvPr>
            <p:ph type="title"/>
          </p:nvPr>
        </p:nvSpPr>
        <p:spPr>
          <a:xfrm>
            <a:off x="457200" y="166688"/>
            <a:ext cx="6519862" cy="666750"/>
          </a:xfrm>
        </p:spPr>
        <p:txBody>
          <a:bodyPr/>
          <a:lstStyle/>
          <a:p>
            <a:r>
              <a:rPr lang="en-US" dirty="0"/>
              <a:t>Requirements</a:t>
            </a:r>
            <a:endParaRPr lang="en-ZA" dirty="0"/>
          </a:p>
        </p:txBody>
      </p:sp>
      <p:sp>
        <p:nvSpPr>
          <p:cNvPr id="3" name="Content Placeholder 2">
            <a:extLst>
              <a:ext uri="{FF2B5EF4-FFF2-40B4-BE49-F238E27FC236}">
                <a16:creationId xmlns:a16="http://schemas.microsoft.com/office/drawing/2014/main" id="{07ECAC84-23AA-4510-30D0-420C28910B00}"/>
              </a:ext>
            </a:extLst>
          </p:cNvPr>
          <p:cNvSpPr>
            <a:spLocks noGrp="1"/>
          </p:cNvSpPr>
          <p:nvPr>
            <p:ph idx="1"/>
          </p:nvPr>
        </p:nvSpPr>
        <p:spPr/>
        <p:txBody>
          <a:bodyPr/>
          <a:lstStyle/>
          <a:p>
            <a:pPr algn="just"/>
            <a:r>
              <a:rPr lang="en-ZA" sz="1800" dirty="0">
                <a:solidFill>
                  <a:schemeClr val="tx1"/>
                </a:solidFill>
                <a:effectLst/>
                <a:latin typeface="Arial" panose="020B0604020202020204" pitchFamily="34" charset="0"/>
                <a:ea typeface="Calibri" panose="020F0502020204030204" pitchFamily="34" charset="0"/>
              </a:rPr>
              <a:t>Files to be submitted and stated, commercial, technical, Safety, Environmental</a:t>
            </a:r>
            <a:r>
              <a:rPr lang="en-ZA" sz="1800" dirty="0">
                <a:solidFill>
                  <a:schemeClr val="tx1"/>
                </a:solidFill>
                <a:latin typeface="Arial" panose="020B0604020202020204" pitchFamily="34" charset="0"/>
                <a:ea typeface="Calibri" panose="020F0502020204030204" pitchFamily="34" charset="0"/>
              </a:rPr>
              <a:t> and </a:t>
            </a:r>
            <a:r>
              <a:rPr lang="en-ZA" sz="1800" dirty="0">
                <a:solidFill>
                  <a:schemeClr val="tx1"/>
                </a:solidFill>
                <a:effectLst/>
                <a:latin typeface="Arial" panose="020B0604020202020204" pitchFamily="34" charset="0"/>
                <a:ea typeface="Calibri" panose="020F0502020204030204" pitchFamily="34" charset="0"/>
              </a:rPr>
              <a:t>quality.</a:t>
            </a:r>
          </a:p>
          <a:p>
            <a:pPr algn="just"/>
            <a:r>
              <a:rPr lang="en-ZA" sz="1800" dirty="0">
                <a:solidFill>
                  <a:schemeClr val="tx1"/>
                </a:solidFill>
                <a:effectLst/>
                <a:latin typeface="Arial" panose="020B0604020202020204" pitchFamily="34" charset="0"/>
                <a:ea typeface="Calibri" panose="020F0502020204030204" pitchFamily="34" charset="0"/>
              </a:rPr>
              <a:t>Contractors are requested to complete the Price list on the NEC as well as a flash disk/memory stick. </a:t>
            </a:r>
          </a:p>
          <a:p>
            <a:pPr marL="0" indent="0" algn="just">
              <a:buNone/>
            </a:pPr>
            <a:r>
              <a:rPr lang="en-US" sz="1800" b="1" u="sng" dirty="0" err="1">
                <a:effectLst/>
                <a:latin typeface="Arial" panose="020B0604020202020204" pitchFamily="34" charset="0"/>
                <a:ea typeface="Times New Roman" panose="02020603050405020304" pitchFamily="18" charset="0"/>
                <a:cs typeface="Times New Roman" panose="02020603050405020304" pitchFamily="18" charset="0"/>
              </a:rPr>
              <a:t>Retunables</a:t>
            </a: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 required at Tender closing (Disqualifiable)</a:t>
            </a:r>
            <a:endParaRPr lang="en-ZA" sz="18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   Annexure E – CPA for local goods/services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2225" lvl="0" indent="-342900" algn="just">
              <a:lnSpc>
                <a:spcPct val="115000"/>
              </a:lnSpc>
              <a:spcAft>
                <a:spcPts val="1000"/>
              </a:spcAft>
              <a:buFont typeface="Symbol" panose="05050102010706020507" pitchFamily="18" charset="2"/>
              <a:buChar char=""/>
              <a:tabLst>
                <a:tab pos="2286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Completion of the Rates on the NEC 3 (ECSC)</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Symbol" panose="05050102010706020507" pitchFamily="18" charset="2"/>
              <a:buChar char=""/>
              <a:tabLst>
                <a:tab pos="180340" algn="l"/>
              </a:tabLst>
            </a:pPr>
            <a:r>
              <a:rPr lang="en-ZA" sz="1800" dirty="0">
                <a:effectLst/>
                <a:latin typeface="Arial" panose="020B0604020202020204" pitchFamily="34" charset="0"/>
                <a:ea typeface="Calibri" panose="020F0502020204030204" pitchFamily="34" charset="0"/>
                <a:cs typeface="Times New Roman" panose="02020603050405020304" pitchFamily="18" charset="0"/>
              </a:rPr>
              <a:t>   Authority to submit a tender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Annexure 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Authorisation</a:t>
            </a:r>
            <a:r>
              <a:rPr lang="en-US" sz="1800" dirty="0">
                <a:effectLst/>
                <a:latin typeface="Arial" panose="020B0604020202020204" pitchFamily="34" charset="0"/>
                <a:ea typeface="Calibri" panose="020F0502020204030204" pitchFamily="34" charset="0"/>
                <a:cs typeface="Times New Roman" panose="02020603050405020304" pitchFamily="18" charset="0"/>
              </a:rPr>
              <a:t> Form)</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ZA" sz="1800" dirty="0">
              <a:solidFill>
                <a:schemeClr val="tx1"/>
              </a:solidFill>
              <a:effectLst/>
              <a:latin typeface="Arial" panose="020B0604020202020204" pitchFamily="34" charset="0"/>
              <a:ea typeface="Calibri" panose="020F0502020204030204" pitchFamily="34" charset="0"/>
            </a:endParaRPr>
          </a:p>
          <a:p>
            <a:endParaRPr lang="en-ZA" dirty="0"/>
          </a:p>
        </p:txBody>
      </p:sp>
      <p:sp>
        <p:nvSpPr>
          <p:cNvPr id="4" name="Date Placeholder 3">
            <a:extLst>
              <a:ext uri="{FF2B5EF4-FFF2-40B4-BE49-F238E27FC236}">
                <a16:creationId xmlns:a16="http://schemas.microsoft.com/office/drawing/2014/main" id="{6C9E9D8F-C11C-BF9F-A1AF-8FDD56DDD3EE}"/>
              </a:ext>
            </a:extLst>
          </p:cNvPr>
          <p:cNvSpPr>
            <a:spLocks noGrp="1"/>
          </p:cNvSpPr>
          <p:nvPr>
            <p:ph type="dt" sz="half" idx="10"/>
          </p:nvPr>
        </p:nvSpPr>
        <p:spPr/>
        <p:txBody>
          <a:bodyPr/>
          <a:lstStyle/>
          <a:p>
            <a:pPr>
              <a:defRPr/>
            </a:pPr>
            <a:r>
              <a:rPr lang="en-US" dirty="0"/>
              <a:t>21/11/2024</a:t>
            </a:r>
            <a:endParaRPr lang="en-ZA" dirty="0"/>
          </a:p>
        </p:txBody>
      </p:sp>
      <p:sp>
        <p:nvSpPr>
          <p:cNvPr id="5" name="Slide Number Placeholder 4">
            <a:extLst>
              <a:ext uri="{FF2B5EF4-FFF2-40B4-BE49-F238E27FC236}">
                <a16:creationId xmlns:a16="http://schemas.microsoft.com/office/drawing/2014/main" id="{EEB8FDD9-DF7C-59FB-C8FD-5A5E07380B1C}"/>
              </a:ext>
            </a:extLst>
          </p:cNvPr>
          <p:cNvSpPr>
            <a:spLocks noGrp="1"/>
          </p:cNvSpPr>
          <p:nvPr>
            <p:ph type="sldNum" sz="quarter" idx="12"/>
          </p:nvPr>
        </p:nvSpPr>
        <p:spPr/>
        <p:txBody>
          <a:bodyPr/>
          <a:lstStyle/>
          <a:p>
            <a:pPr>
              <a:defRPr/>
            </a:pPr>
            <a:fld id="{8B96C4E4-F781-410B-AD6C-1AF225F5EE3D}" type="slidenum">
              <a:rPr lang="en-ZA" smtClean="0"/>
              <a:pPr>
                <a:defRPr/>
              </a:pPr>
              <a:t>5</a:t>
            </a:fld>
            <a:endParaRPr lang="en-ZA" dirty="0"/>
          </a:p>
        </p:txBody>
      </p:sp>
    </p:spTree>
    <p:extLst>
      <p:ext uri="{BB962C8B-B14F-4D97-AF65-F5344CB8AC3E}">
        <p14:creationId xmlns:p14="http://schemas.microsoft.com/office/powerpoint/2010/main" val="373936142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46FA0-54C1-99DC-13C1-4D8B58B70259}"/>
              </a:ext>
            </a:extLst>
          </p:cNvPr>
          <p:cNvSpPr>
            <a:spLocks noGrp="1"/>
          </p:cNvSpPr>
          <p:nvPr>
            <p:ph type="title"/>
          </p:nvPr>
        </p:nvSpPr>
        <p:spPr/>
        <p:txBody>
          <a:bodyPr/>
          <a:lstStyle/>
          <a:p>
            <a:r>
              <a:rPr lang="en-US" dirty="0"/>
              <a:t>Requirements</a:t>
            </a:r>
            <a:endParaRPr lang="en-ZA" dirty="0"/>
          </a:p>
        </p:txBody>
      </p:sp>
      <p:sp>
        <p:nvSpPr>
          <p:cNvPr id="3" name="Content Placeholder 2">
            <a:extLst>
              <a:ext uri="{FF2B5EF4-FFF2-40B4-BE49-F238E27FC236}">
                <a16:creationId xmlns:a16="http://schemas.microsoft.com/office/drawing/2014/main" id="{977F62D8-C458-61F5-2D7A-16EFB5BDE31F}"/>
              </a:ext>
            </a:extLst>
          </p:cNvPr>
          <p:cNvSpPr>
            <a:spLocks noGrp="1"/>
          </p:cNvSpPr>
          <p:nvPr>
            <p:ph idx="1"/>
          </p:nvPr>
        </p:nvSpPr>
        <p:spPr>
          <a:xfrm>
            <a:off x="1" y="980728"/>
            <a:ext cx="9144000" cy="5877272"/>
          </a:xfrm>
        </p:spPr>
        <p:txBody>
          <a:bodyPr/>
          <a:lstStyle/>
          <a:p>
            <a:pPr marL="0" indent="0" algn="just">
              <a:lnSpc>
                <a:spcPct val="115000"/>
              </a:lnSpc>
              <a:spcAft>
                <a:spcPts val="1000"/>
              </a:spcAft>
              <a:buNone/>
              <a:tabLst>
                <a:tab pos="180340" algn="l"/>
              </a:tabLst>
            </a:pPr>
            <a:r>
              <a:rPr lang="en-GB" sz="1600" b="1" u="sng" dirty="0" err="1">
                <a:effectLst/>
                <a:latin typeface="Arial" panose="020B0604020202020204" pitchFamily="34" charset="0"/>
                <a:ea typeface="Times New Roman" panose="02020603050405020304" pitchFamily="18" charset="0"/>
                <a:cs typeface="Times New Roman" panose="02020603050405020304" pitchFamily="18" charset="0"/>
              </a:rPr>
              <a:t>Returnables</a:t>
            </a:r>
            <a:r>
              <a:rPr lang="en-GB" sz="1600" b="1" u="sng" dirty="0">
                <a:effectLst/>
                <a:latin typeface="Arial" panose="020B0604020202020204" pitchFamily="34" charset="0"/>
                <a:ea typeface="Times New Roman" panose="02020603050405020304" pitchFamily="18" charset="0"/>
                <a:cs typeface="Times New Roman" panose="02020603050405020304" pitchFamily="18" charset="0"/>
              </a:rPr>
              <a:t> required at Tender Closing (Non-Disqualifiable)</a:t>
            </a:r>
            <a:endParaRPr lang="en-ZA" sz="1600" u="sng"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80340" algn="l"/>
              </a:tabLs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 Annexure B -</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Acknowledgement Form</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Annexure C – </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Tenderers Particulars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Annexure D-</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a:effectLst/>
                <a:latin typeface="Arial" panose="020B0604020202020204" pitchFamily="34" charset="0"/>
                <a:ea typeface="Calibri" panose="020F0502020204030204" pitchFamily="34" charset="0"/>
                <a:cs typeface="Times New Roman" panose="02020603050405020304" pitchFamily="18" charset="0"/>
              </a:rPr>
              <a:t>Integrity Pact Declaration form </a:t>
            </a:r>
          </a:p>
          <a:p>
            <a:pPr marL="342900" lvl="0" indent="-342900" algn="just">
              <a:lnSpc>
                <a:spcPct val="115000"/>
              </a:lnSpc>
              <a:buFont typeface="Symbol" panose="05050102010706020507" pitchFamily="18" charset="2"/>
              <a:buChar char=""/>
            </a:pPr>
            <a:r>
              <a:rPr lang="en-US" sz="1600" dirty="0">
                <a:latin typeface="Arial" panose="020B0604020202020204" pitchFamily="34" charset="0"/>
                <a:ea typeface="Calibri" panose="020F0502020204030204" pitchFamily="34" charset="0"/>
                <a:cs typeface="Times New Roman" panose="02020603050405020304" pitchFamily="18" charset="0"/>
              </a:rPr>
              <a:t>NDA</a:t>
            </a:r>
          </a:p>
          <a:p>
            <a:r>
              <a:rPr lang="en-US" sz="1600" b="0" i="0" u="none" strike="noStrike" baseline="0" dirty="0">
                <a:solidFill>
                  <a:schemeClr val="tx1"/>
                </a:solidFill>
                <a:latin typeface="Arial" panose="020B0604020202020204" pitchFamily="34" charset="0"/>
              </a:rPr>
              <a:t>Valid CIDB proof of registration with the grading of 2EP or higher </a:t>
            </a:r>
          </a:p>
          <a:p>
            <a:pPr marL="342900" indent="-342900" algn="just">
              <a:lnSpc>
                <a:spcPct val="115000"/>
              </a:lnSpc>
              <a:buFont typeface="Symbol" panose="05050102010706020507" pitchFamily="18" charset="2"/>
              <a:buChar char=""/>
            </a:pPr>
            <a:r>
              <a:rPr lang="en-ZA" sz="1600" b="1" dirty="0">
                <a:effectLst/>
                <a:latin typeface="Arial" panose="020B0604020202020204" pitchFamily="34" charset="0"/>
                <a:ea typeface="Calibri" panose="020F0502020204030204" pitchFamily="34" charset="0"/>
                <a:cs typeface="Times New Roman" panose="02020603050405020304" pitchFamily="18" charset="0"/>
              </a:rPr>
              <a:t>Annexure G </a:t>
            </a:r>
            <a:r>
              <a:rPr lang="en-ZA" sz="1600" dirty="0">
                <a:effectLst/>
                <a:latin typeface="Arial" panose="020B0604020202020204" pitchFamily="34" charset="0"/>
                <a:ea typeface="Calibri" panose="020F0502020204030204" pitchFamily="34" charset="0"/>
                <a:cs typeface="Times New Roman" panose="02020603050405020304" pitchFamily="18" charset="0"/>
              </a:rPr>
              <a:t>- Submit completed and signed SBD 1 (Annexure G) as included in the invitation to tender document.</a:t>
            </a:r>
            <a:endParaRPr lang="en-US" sz="1600"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pPr>
            <a:r>
              <a:rPr lang="en-ZA"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Annexure I </a:t>
            </a:r>
            <a:r>
              <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SBD 4 – Bidders Disclosure.</a:t>
            </a:r>
            <a:endPar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pPr>
            <a:r>
              <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Tax Evaluation Questionnaire</a:t>
            </a:r>
          </a:p>
          <a:p>
            <a:pPr marL="342900" indent="-342900" algn="just">
              <a:lnSpc>
                <a:spcPct val="115000"/>
              </a:lnSpc>
              <a:buFont typeface="Symbol" panose="05050102010706020507" pitchFamily="18" charset="2"/>
              <a:buChar char=""/>
            </a:pPr>
            <a:r>
              <a:rPr lang="en-ZA" sz="1600" dirty="0">
                <a:solidFill>
                  <a:schemeClr val="tx1"/>
                </a:solidFill>
                <a:latin typeface="Arial" panose="020B0604020202020204" pitchFamily="34" charset="0"/>
                <a:ea typeface="Calibri" panose="020F0502020204030204" pitchFamily="34" charset="0"/>
                <a:cs typeface="Times New Roman" panose="02020603050405020304" pitchFamily="18" charset="0"/>
              </a:rPr>
              <a:t>Submit completed and signed supplier bidding document</a:t>
            </a:r>
            <a:endPar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endParaRPr lang="en-ZA" sz="1200" b="0" i="0" u="none" strike="noStrike" baseline="0" dirty="0">
              <a:latin typeface="Symbol" panose="05050102010706020507" pitchFamily="18" charset="2"/>
            </a:endParaRPr>
          </a:p>
          <a:p>
            <a:pPr marL="0" indent="0">
              <a:buNone/>
            </a:pPr>
            <a:r>
              <a:rPr lang="en-ZA" sz="1800" b="0" i="0" u="none" strike="noStrike" baseline="0" dirty="0">
                <a:solidFill>
                  <a:srgbClr val="000000"/>
                </a:solidFill>
                <a:latin typeface="Symbol" panose="05050102010706020507" pitchFamily="18" charset="2"/>
              </a:rPr>
              <a:t>	</a:t>
            </a:r>
          </a:p>
          <a:p>
            <a:pPr marL="342900" indent="-342900" algn="just">
              <a:lnSpc>
                <a:spcPct val="115000"/>
              </a:lnSpc>
              <a:buFont typeface="Symbol" panose="05050102010706020507" pitchFamily="18" charset="2"/>
              <a:buChar char=""/>
            </a:pP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pPr>
            <a:endParaRPr lang="en-ZA"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tabLst>
                <a:tab pos="180340" algn="l"/>
              </a:tabLs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Date Placeholder 3">
            <a:extLst>
              <a:ext uri="{FF2B5EF4-FFF2-40B4-BE49-F238E27FC236}">
                <a16:creationId xmlns:a16="http://schemas.microsoft.com/office/drawing/2014/main" id="{5DB7F9E0-B84A-D3B2-ADAA-11FA65CBB455}"/>
              </a:ext>
            </a:extLst>
          </p:cNvPr>
          <p:cNvSpPr>
            <a:spLocks noGrp="1"/>
          </p:cNvSpPr>
          <p:nvPr>
            <p:ph type="dt" sz="half" idx="10"/>
          </p:nvPr>
        </p:nvSpPr>
        <p:spPr/>
        <p:txBody>
          <a:bodyPr/>
          <a:lstStyle/>
          <a:p>
            <a:pPr>
              <a:defRPr/>
            </a:pPr>
            <a:r>
              <a:rPr lang="en-US" dirty="0"/>
              <a:t>22/04/2025</a:t>
            </a:r>
            <a:endParaRPr lang="en-ZA" dirty="0"/>
          </a:p>
        </p:txBody>
      </p:sp>
      <p:sp>
        <p:nvSpPr>
          <p:cNvPr id="5" name="Slide Number Placeholder 4">
            <a:extLst>
              <a:ext uri="{FF2B5EF4-FFF2-40B4-BE49-F238E27FC236}">
                <a16:creationId xmlns:a16="http://schemas.microsoft.com/office/drawing/2014/main" id="{71165FDB-C5E8-5406-C80A-D0B3C1FE0359}"/>
              </a:ext>
            </a:extLst>
          </p:cNvPr>
          <p:cNvSpPr>
            <a:spLocks noGrp="1"/>
          </p:cNvSpPr>
          <p:nvPr>
            <p:ph type="sldNum" sz="quarter" idx="12"/>
          </p:nvPr>
        </p:nvSpPr>
        <p:spPr/>
        <p:txBody>
          <a:bodyPr/>
          <a:lstStyle/>
          <a:p>
            <a:pPr>
              <a:defRPr/>
            </a:pPr>
            <a:fld id="{8B96C4E4-F781-410B-AD6C-1AF225F5EE3D}" type="slidenum">
              <a:rPr lang="en-ZA" smtClean="0"/>
              <a:pPr>
                <a:defRPr/>
              </a:pPr>
              <a:t>6</a:t>
            </a:fld>
            <a:endParaRPr lang="en-ZA" dirty="0"/>
          </a:p>
        </p:txBody>
      </p:sp>
    </p:spTree>
    <p:extLst>
      <p:ext uri="{BB962C8B-B14F-4D97-AF65-F5344CB8AC3E}">
        <p14:creationId xmlns:p14="http://schemas.microsoft.com/office/powerpoint/2010/main" val="67287720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8C2BD-61A6-0AD7-624F-ADB5EDC38E86}"/>
              </a:ext>
            </a:extLst>
          </p:cNvPr>
          <p:cNvSpPr>
            <a:spLocks noGrp="1"/>
          </p:cNvSpPr>
          <p:nvPr>
            <p:ph type="title"/>
          </p:nvPr>
        </p:nvSpPr>
        <p:spPr/>
        <p:txBody>
          <a:bodyPr/>
          <a:lstStyle/>
          <a:p>
            <a:r>
              <a:rPr lang="en-US" dirty="0"/>
              <a:t>Requirements</a:t>
            </a:r>
            <a:endParaRPr lang="en-ZA" dirty="0"/>
          </a:p>
        </p:txBody>
      </p:sp>
      <p:sp>
        <p:nvSpPr>
          <p:cNvPr id="3" name="Content Placeholder 2">
            <a:extLst>
              <a:ext uri="{FF2B5EF4-FFF2-40B4-BE49-F238E27FC236}">
                <a16:creationId xmlns:a16="http://schemas.microsoft.com/office/drawing/2014/main" id="{818DFBB5-66E0-A741-FDAF-E61BF8A2626D}"/>
              </a:ext>
            </a:extLst>
          </p:cNvPr>
          <p:cNvSpPr>
            <a:spLocks noGrp="1"/>
          </p:cNvSpPr>
          <p:nvPr>
            <p:ph idx="1"/>
          </p:nvPr>
        </p:nvSpPr>
        <p:spPr/>
        <p:txBody>
          <a:bodyPr/>
          <a:lstStyle/>
          <a:p>
            <a:pPr>
              <a:lnSpc>
                <a:spcPct val="115000"/>
              </a:lnSpc>
              <a:spcAft>
                <a:spcPts val="1000"/>
              </a:spcAft>
            </a:pPr>
            <a:r>
              <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Submit completed and signed Supplier Bidding Document </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Additional Documents required in event of JV</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Letter of intent to form a JV/consortium or Valid joint venture agreement confirming the rights and obligations of each of the joint venture partners and their profit-sharing ratios.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a:effectLst/>
                <a:latin typeface="Arial" panose="020B0604020202020204" pitchFamily="34" charset="0"/>
                <a:ea typeface="Calibri" panose="020F0502020204030204" pitchFamily="34" charset="0"/>
              </a:rPr>
              <a:t>Separate written confirmation that the joint venture will operate as a single business entity (incorporated) for the duration of the </a:t>
            </a:r>
            <a:r>
              <a:rPr lang="en-US" sz="1600" dirty="0">
                <a:effectLst/>
                <a:latin typeface="Arial" panose="020B0604020202020204" pitchFamily="34" charset="0"/>
                <a:ea typeface="Calibri" panose="020F0502020204030204" pitchFamily="34" charset="0"/>
                <a:cs typeface="Times New Roman" panose="02020603050405020304" pitchFamily="18" charset="0"/>
              </a:rPr>
              <a:t>contract or this may be included as an obligation within the JV agreement.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ZA" sz="1600" b="1" i="0" u="sng" strike="noStrike" baseline="0" dirty="0">
                <a:latin typeface="Arial" panose="020B0604020202020204" pitchFamily="34" charset="0"/>
              </a:rPr>
              <a:t>Submission at Task Order stage/RFQ</a:t>
            </a:r>
          </a:p>
          <a:p>
            <a:r>
              <a:rPr lang="en-US" sz="1600" b="0" i="0" u="none" strike="noStrike" baseline="0" dirty="0">
                <a:solidFill>
                  <a:schemeClr val="tx1"/>
                </a:solidFill>
                <a:latin typeface="Arial" panose="020B0604020202020204" pitchFamily="34" charset="0"/>
              </a:rPr>
              <a:t>SBD 6.2 -Declaration certificate for local production and content and Annexures G2,G3,G4</a:t>
            </a:r>
            <a:r>
              <a:rPr lang="en-US" sz="1600" b="0" i="0" u="none" strike="noStrike" baseline="0" dirty="0">
                <a:solidFill>
                  <a:srgbClr val="000000"/>
                </a:solidFill>
                <a:latin typeface="Arial" panose="020B0604020202020204" pitchFamily="34" charset="0"/>
              </a:rPr>
              <a:t>. </a:t>
            </a:r>
          </a:p>
          <a:p>
            <a:pPr marL="0" indent="0">
              <a:buNone/>
            </a:pPr>
            <a:r>
              <a:rPr lang="en-ZA" sz="1600" b="0" i="0" u="none" strike="noStrike" baseline="0" dirty="0">
                <a:solidFill>
                  <a:srgbClr val="000000"/>
                </a:solidFill>
                <a:latin typeface="Arial" panose="020B0604020202020204" pitchFamily="34" charset="0"/>
              </a:rPr>
              <a:t>	</a:t>
            </a:r>
          </a:p>
          <a:p>
            <a:pPr algn="just">
              <a:lnSpc>
                <a:spcPct val="115000"/>
              </a:lnSpc>
              <a:spcAft>
                <a:spcPts val="1000"/>
              </a:spcAft>
            </a:pPr>
            <a:endParaRPr lang="en-ZA" dirty="0"/>
          </a:p>
        </p:txBody>
      </p:sp>
      <p:sp>
        <p:nvSpPr>
          <p:cNvPr id="4" name="Date Placeholder 3">
            <a:extLst>
              <a:ext uri="{FF2B5EF4-FFF2-40B4-BE49-F238E27FC236}">
                <a16:creationId xmlns:a16="http://schemas.microsoft.com/office/drawing/2014/main" id="{BA2DDDB5-F425-5F4F-C460-D686A21616D9}"/>
              </a:ext>
            </a:extLst>
          </p:cNvPr>
          <p:cNvSpPr>
            <a:spLocks noGrp="1"/>
          </p:cNvSpPr>
          <p:nvPr>
            <p:ph type="dt" sz="half" idx="10"/>
          </p:nvPr>
        </p:nvSpPr>
        <p:spPr/>
        <p:txBody>
          <a:bodyPr/>
          <a:lstStyle/>
          <a:p>
            <a:pPr>
              <a:defRPr/>
            </a:pPr>
            <a:r>
              <a:rPr lang="en-US" dirty="0"/>
              <a:t>21/11/2024</a:t>
            </a:r>
            <a:endParaRPr lang="en-ZA" dirty="0"/>
          </a:p>
        </p:txBody>
      </p:sp>
      <p:sp>
        <p:nvSpPr>
          <p:cNvPr id="5" name="Slide Number Placeholder 4">
            <a:extLst>
              <a:ext uri="{FF2B5EF4-FFF2-40B4-BE49-F238E27FC236}">
                <a16:creationId xmlns:a16="http://schemas.microsoft.com/office/drawing/2014/main" id="{E54DB8B2-7887-CCCC-8BAE-C57910A94060}"/>
              </a:ext>
            </a:extLst>
          </p:cNvPr>
          <p:cNvSpPr>
            <a:spLocks noGrp="1"/>
          </p:cNvSpPr>
          <p:nvPr>
            <p:ph type="sldNum" sz="quarter" idx="12"/>
          </p:nvPr>
        </p:nvSpPr>
        <p:spPr/>
        <p:txBody>
          <a:bodyPr/>
          <a:lstStyle/>
          <a:p>
            <a:pPr>
              <a:defRPr/>
            </a:pPr>
            <a:fld id="{8B96C4E4-F781-410B-AD6C-1AF225F5EE3D}" type="slidenum">
              <a:rPr lang="en-ZA" smtClean="0"/>
              <a:pPr>
                <a:defRPr/>
              </a:pPr>
              <a:t>7</a:t>
            </a:fld>
            <a:endParaRPr lang="en-ZA" dirty="0"/>
          </a:p>
        </p:txBody>
      </p:sp>
    </p:spTree>
    <p:extLst>
      <p:ext uri="{BB962C8B-B14F-4D97-AF65-F5344CB8AC3E}">
        <p14:creationId xmlns:p14="http://schemas.microsoft.com/office/powerpoint/2010/main" val="40185255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E978A-312E-2EF8-C2D2-3BC94ED21169}"/>
              </a:ext>
            </a:extLst>
          </p:cNvPr>
          <p:cNvSpPr>
            <a:spLocks noGrp="1"/>
          </p:cNvSpPr>
          <p:nvPr>
            <p:ph type="title"/>
          </p:nvPr>
        </p:nvSpPr>
        <p:spPr/>
        <p:txBody>
          <a:bodyPr/>
          <a:lstStyle/>
          <a:p>
            <a:r>
              <a:rPr lang="en-US" dirty="0"/>
              <a:t>Requirements</a:t>
            </a:r>
            <a:endParaRPr lang="en-ZA" dirty="0"/>
          </a:p>
        </p:txBody>
      </p:sp>
      <p:sp>
        <p:nvSpPr>
          <p:cNvPr id="3" name="Content Placeholder 2">
            <a:extLst>
              <a:ext uri="{FF2B5EF4-FFF2-40B4-BE49-F238E27FC236}">
                <a16:creationId xmlns:a16="http://schemas.microsoft.com/office/drawing/2014/main" id="{D457FE5E-530B-FF7B-4F4A-A7A1A8369654}"/>
              </a:ext>
            </a:extLst>
          </p:cNvPr>
          <p:cNvSpPr>
            <a:spLocks noGrp="1"/>
          </p:cNvSpPr>
          <p:nvPr>
            <p:ph idx="1"/>
          </p:nvPr>
        </p:nvSpPr>
        <p:spPr>
          <a:xfrm>
            <a:off x="179513" y="1196752"/>
            <a:ext cx="8635876" cy="5285011"/>
          </a:xfrm>
        </p:spPr>
        <p:txBody>
          <a:bodyPr/>
          <a:lstStyle/>
          <a:p>
            <a:pPr marL="0" indent="0">
              <a:lnSpc>
                <a:spcPct val="115000"/>
              </a:lnSpc>
              <a:spcAft>
                <a:spcPts val="1000"/>
              </a:spcAft>
              <a:buNone/>
            </a:pPr>
            <a:r>
              <a:rPr lang="en-US" sz="1800" b="1" u="sng" dirty="0" err="1">
                <a:effectLst/>
                <a:latin typeface="Arial" panose="020B0604020202020204" pitchFamily="34" charset="0"/>
                <a:ea typeface="Calibri" panose="020F0502020204030204" pitchFamily="34" charset="0"/>
                <a:cs typeface="Times New Roman" panose="02020603050405020304" pitchFamily="18" charset="0"/>
              </a:rPr>
              <a:t>Returnables</a:t>
            </a:r>
            <a:r>
              <a:rPr lang="en-US" sz="1800" b="1" u="sng" dirty="0">
                <a:effectLst/>
                <a:latin typeface="Arial" panose="020B0604020202020204" pitchFamily="34" charset="0"/>
                <a:ea typeface="Calibri" panose="020F0502020204030204" pitchFamily="34" charset="0"/>
                <a:cs typeface="Times New Roman" panose="02020603050405020304" pitchFamily="18" charset="0"/>
              </a:rPr>
              <a:t> required at contract award</a:t>
            </a:r>
            <a:endParaRPr lang="en-ZA" sz="18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 Tax Clearance Certificates</a:t>
            </a:r>
            <a:r>
              <a:rPr lang="en-US" sz="1800" dirty="0">
                <a:effectLst/>
                <a:latin typeface="Arial" panose="020B0604020202020204" pitchFamily="34" charset="0"/>
                <a:ea typeface="Calibri" panose="020F0502020204030204" pitchFamily="34" charset="0"/>
                <a:cs typeface="Times New Roman" panose="02020603050405020304" pitchFamily="18" charset="0"/>
              </a:rPr>
              <a:t> - A certified copy of a tax clearance certificate is required from foreign tenderers (with a footprint in South Africa but that are not registered on CSD and have not provided a SARS pin number) and local tenderers (that have not provided their SARS e-filing PIN number for verification by Eskom and/or their CSD profile / CSD number).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Foreign suppliers with no footprint in South Africa must complete the SBD1 document; however, no proof of tax compliance is required.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Tax Evaluation </a:t>
            </a:r>
            <a:r>
              <a:rPr lang="en-US" sz="1800" b="1" dirty="0" err="1">
                <a:effectLst/>
                <a:latin typeface="Arial" panose="020B0604020202020204" pitchFamily="34" charset="0"/>
                <a:ea typeface="Calibri" panose="020F0502020204030204" pitchFamily="34" charset="0"/>
                <a:cs typeface="Times New Roman" panose="02020603050405020304" pitchFamily="18" charset="0"/>
              </a:rPr>
              <a:t>Questionaire</a:t>
            </a:r>
            <a:r>
              <a:rPr lang="en-US" sz="1800" b="1" dirty="0">
                <a:effectLst/>
                <a:latin typeface="Arial" panose="020B0604020202020204" pitchFamily="34" charset="0"/>
                <a:ea typeface="Calibri" panose="020F0502020204030204" pitchFamily="34" charset="0"/>
                <a:cs typeface="Times New Roman" panose="02020603050405020304" pitchFamily="18" charset="0"/>
              </a:rPr>
              <a:t> (if services contract and was included as annexures) -</a:t>
            </a:r>
            <a:r>
              <a:rPr lang="en-US" sz="1800" dirty="0">
                <a:effectLst/>
                <a:latin typeface="Arial" panose="020B0604020202020204" pitchFamily="34" charset="0"/>
                <a:ea typeface="Calibri" panose="020F0502020204030204" pitchFamily="34" charset="0"/>
                <a:cs typeface="Times New Roman" panose="02020603050405020304" pitchFamily="18" charset="0"/>
              </a:rPr>
              <a:t> Evaluation questionnaire to determine whether a company, close corporation (CC) or Trust is a personal service provider for purposes of PAYE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Date Placeholder 3">
            <a:extLst>
              <a:ext uri="{FF2B5EF4-FFF2-40B4-BE49-F238E27FC236}">
                <a16:creationId xmlns:a16="http://schemas.microsoft.com/office/drawing/2014/main" id="{1285DF34-8B5E-A3BC-EF2C-28F2145FF14E}"/>
              </a:ext>
            </a:extLst>
          </p:cNvPr>
          <p:cNvSpPr>
            <a:spLocks noGrp="1"/>
          </p:cNvSpPr>
          <p:nvPr>
            <p:ph type="dt" sz="half" idx="10"/>
          </p:nvPr>
        </p:nvSpPr>
        <p:spPr/>
        <p:txBody>
          <a:bodyPr/>
          <a:lstStyle/>
          <a:p>
            <a:pPr>
              <a:defRPr/>
            </a:pPr>
            <a:r>
              <a:rPr lang="en-US" dirty="0"/>
              <a:t>21/11/2024</a:t>
            </a:r>
            <a:endParaRPr lang="en-ZA" dirty="0"/>
          </a:p>
        </p:txBody>
      </p:sp>
      <p:sp>
        <p:nvSpPr>
          <p:cNvPr id="5" name="Slide Number Placeholder 4">
            <a:extLst>
              <a:ext uri="{FF2B5EF4-FFF2-40B4-BE49-F238E27FC236}">
                <a16:creationId xmlns:a16="http://schemas.microsoft.com/office/drawing/2014/main" id="{D7921C7B-E6CB-07D8-CEB4-0D6853CD1531}"/>
              </a:ext>
            </a:extLst>
          </p:cNvPr>
          <p:cNvSpPr>
            <a:spLocks noGrp="1"/>
          </p:cNvSpPr>
          <p:nvPr>
            <p:ph type="sldNum" sz="quarter" idx="12"/>
          </p:nvPr>
        </p:nvSpPr>
        <p:spPr/>
        <p:txBody>
          <a:bodyPr/>
          <a:lstStyle/>
          <a:p>
            <a:pPr>
              <a:defRPr/>
            </a:pPr>
            <a:fld id="{8B96C4E4-F781-410B-AD6C-1AF225F5EE3D}" type="slidenum">
              <a:rPr lang="en-ZA" smtClean="0"/>
              <a:pPr>
                <a:defRPr/>
              </a:pPr>
              <a:t>8</a:t>
            </a:fld>
            <a:endParaRPr lang="en-ZA" dirty="0"/>
          </a:p>
        </p:txBody>
      </p:sp>
    </p:spTree>
    <p:extLst>
      <p:ext uri="{BB962C8B-B14F-4D97-AF65-F5344CB8AC3E}">
        <p14:creationId xmlns:p14="http://schemas.microsoft.com/office/powerpoint/2010/main" val="131300277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0373-ECB3-CB21-7F6A-063473BD1FB9}"/>
              </a:ext>
            </a:extLst>
          </p:cNvPr>
          <p:cNvSpPr>
            <a:spLocks noGrp="1"/>
          </p:cNvSpPr>
          <p:nvPr>
            <p:ph type="title"/>
          </p:nvPr>
        </p:nvSpPr>
        <p:spPr/>
        <p:txBody>
          <a:bodyPr/>
          <a:lstStyle/>
          <a:p>
            <a:r>
              <a:rPr lang="en-US" dirty="0"/>
              <a:t>Requirements</a:t>
            </a:r>
            <a:endParaRPr lang="en-ZA" dirty="0"/>
          </a:p>
        </p:txBody>
      </p:sp>
      <p:sp>
        <p:nvSpPr>
          <p:cNvPr id="3" name="Content Placeholder 2">
            <a:extLst>
              <a:ext uri="{FF2B5EF4-FFF2-40B4-BE49-F238E27FC236}">
                <a16:creationId xmlns:a16="http://schemas.microsoft.com/office/drawing/2014/main" id="{EA5A9122-B24F-0AC3-07A1-86BA040FC85C}"/>
              </a:ext>
            </a:extLst>
          </p:cNvPr>
          <p:cNvSpPr>
            <a:spLocks noGrp="1"/>
          </p:cNvSpPr>
          <p:nvPr>
            <p:ph idx="1"/>
          </p:nvPr>
        </p:nvSpPr>
        <p:spPr/>
        <p:txBody>
          <a:bodyPr/>
          <a:lstStyle/>
          <a:p>
            <a:pPr marL="342900" lvl="0" indent="-342900" algn="just">
              <a:lnSpc>
                <a:spcPct val="115000"/>
              </a:lnSpc>
              <a:buFont typeface="Symbol" panose="05050102010706020507" pitchFamily="18" charset="2"/>
              <a:buChar char=""/>
            </a:pPr>
            <a:r>
              <a:rPr lang="en-US" sz="2000" b="1" dirty="0">
                <a:effectLst/>
                <a:latin typeface="Arial" panose="020B0604020202020204" pitchFamily="34" charset="0"/>
                <a:ea typeface="Calibri" panose="020F0502020204030204" pitchFamily="34" charset="0"/>
                <a:cs typeface="Times New Roman" panose="02020603050405020304" pitchFamily="18" charset="0"/>
              </a:rPr>
              <a:t>Compliance with Employment Equity Act -</a:t>
            </a:r>
            <a:r>
              <a:rPr lang="en-US" sz="2000" dirty="0">
                <a:effectLst/>
                <a:latin typeface="Arial" panose="020B0604020202020204" pitchFamily="34" charset="0"/>
                <a:ea typeface="Calibri" panose="020F0502020204030204" pitchFamily="34" charset="0"/>
                <a:cs typeface="Times New Roman" panose="02020603050405020304" pitchFamily="18" charset="0"/>
              </a:rPr>
              <a:t> To the extent that the tenderer falls within the definition of a “designated Employer” as contemplated in the Employment Equity Act 55 of 1998, the tenderer is required to furnish the Employer with proof of compliance with the Employment Equity Act, including proof of submission of the Employment Equity report to the Department of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Labour</a:t>
            </a:r>
            <a:r>
              <a:rPr lang="en-US" sz="2000" dirty="0">
                <a:effectLst/>
                <a:latin typeface="Arial" panose="020B0604020202020204" pitchFamily="34" charset="0"/>
                <a:ea typeface="Calibri" panose="020F0502020204030204" pitchFamily="34" charset="0"/>
                <a:cs typeface="Times New Roman" panose="02020603050405020304" pitchFamily="18" charset="0"/>
              </a:rPr>
              <a:t>. (South African tenderers only)</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en-ZA" dirty="0"/>
          </a:p>
        </p:txBody>
      </p:sp>
      <p:sp>
        <p:nvSpPr>
          <p:cNvPr id="4" name="Date Placeholder 3">
            <a:extLst>
              <a:ext uri="{FF2B5EF4-FFF2-40B4-BE49-F238E27FC236}">
                <a16:creationId xmlns:a16="http://schemas.microsoft.com/office/drawing/2014/main" id="{9915A4EA-5B9B-93DC-D796-2EB7910F5669}"/>
              </a:ext>
            </a:extLst>
          </p:cNvPr>
          <p:cNvSpPr>
            <a:spLocks noGrp="1"/>
          </p:cNvSpPr>
          <p:nvPr>
            <p:ph type="dt" sz="half" idx="10"/>
          </p:nvPr>
        </p:nvSpPr>
        <p:spPr/>
        <p:txBody>
          <a:bodyPr/>
          <a:lstStyle/>
          <a:p>
            <a:pPr>
              <a:defRPr/>
            </a:pPr>
            <a:r>
              <a:rPr lang="en-US" dirty="0"/>
              <a:t>21/11/2024</a:t>
            </a:r>
            <a:endParaRPr lang="en-ZA" dirty="0"/>
          </a:p>
        </p:txBody>
      </p:sp>
      <p:sp>
        <p:nvSpPr>
          <p:cNvPr id="5" name="Slide Number Placeholder 4">
            <a:extLst>
              <a:ext uri="{FF2B5EF4-FFF2-40B4-BE49-F238E27FC236}">
                <a16:creationId xmlns:a16="http://schemas.microsoft.com/office/drawing/2014/main" id="{58D9E0A2-DFAE-BA4A-1E94-06663C815437}"/>
              </a:ext>
            </a:extLst>
          </p:cNvPr>
          <p:cNvSpPr>
            <a:spLocks noGrp="1"/>
          </p:cNvSpPr>
          <p:nvPr>
            <p:ph type="sldNum" sz="quarter" idx="12"/>
          </p:nvPr>
        </p:nvSpPr>
        <p:spPr/>
        <p:txBody>
          <a:bodyPr/>
          <a:lstStyle/>
          <a:p>
            <a:pPr>
              <a:defRPr/>
            </a:pPr>
            <a:fld id="{8B96C4E4-F781-410B-AD6C-1AF225F5EE3D}" type="slidenum">
              <a:rPr lang="en-ZA" smtClean="0"/>
              <a:pPr>
                <a:defRPr/>
              </a:pPr>
              <a:t>9</a:t>
            </a:fld>
            <a:endParaRPr lang="en-ZA" dirty="0"/>
          </a:p>
        </p:txBody>
      </p:sp>
    </p:spTree>
    <p:extLst>
      <p:ext uri="{BB962C8B-B14F-4D97-AF65-F5344CB8AC3E}">
        <p14:creationId xmlns:p14="http://schemas.microsoft.com/office/powerpoint/2010/main" val="3511016717"/>
      </p:ext>
    </p:extLst>
  </p:cSld>
  <p:clrMapOvr>
    <a:masterClrMapping/>
  </p:clrMapOvr>
  <p:transition spd="slow">
    <p:fade/>
  </p:transition>
</p:sld>
</file>

<file path=ppt/theme/theme1.xml><?xml version="1.0" encoding="utf-8"?>
<a:theme xmlns:a="http://schemas.openxmlformats.org/drawingml/2006/main" name="DPC UPDATE 21_07_17 (3)">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233DCF10D13C4DA011F43E1A4FBEF3" ma:contentTypeVersion="15" ma:contentTypeDescription="Create a new document." ma:contentTypeScope="" ma:versionID="5c211c85a279d0bd0245a069bbdadbfe">
  <xsd:schema xmlns:xsd="http://www.w3.org/2001/XMLSchema" xmlns:xs="http://www.w3.org/2001/XMLSchema" xmlns:p="http://schemas.microsoft.com/office/2006/metadata/properties" xmlns:ns3="a34f68c3-e2ae-4359-9966-8ae09ab15114" xmlns:ns4="59466d53-4bfa-4507-93be-bb4c7a2d4cad" targetNamespace="http://schemas.microsoft.com/office/2006/metadata/properties" ma:root="true" ma:fieldsID="bb61787db0b2ebfe7a8dbe166c068947" ns3:_="" ns4:_="">
    <xsd:import namespace="a34f68c3-e2ae-4359-9966-8ae09ab15114"/>
    <xsd:import namespace="59466d53-4bfa-4507-93be-bb4c7a2d4cad"/>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ObjectDetectorVersions"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f68c3-e2ae-4359-9966-8ae09ab15114"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466d53-4bfa-4507-93be-bb4c7a2d4ca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34f68c3-e2ae-4359-9966-8ae09ab15114" xsi:nil="true"/>
  </documentManagement>
</p:properties>
</file>

<file path=customXml/itemProps1.xml><?xml version="1.0" encoding="utf-8"?>
<ds:datastoreItem xmlns:ds="http://schemas.openxmlformats.org/officeDocument/2006/customXml" ds:itemID="{003E144E-79E4-4644-A9EF-C675B7E669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f68c3-e2ae-4359-9966-8ae09ab15114"/>
    <ds:schemaRef ds:uri="59466d53-4bfa-4507-93be-bb4c7a2d4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802CBC-13CC-4545-ACE3-856FE3D498FF}">
  <ds:schemaRefs>
    <ds:schemaRef ds:uri="http://schemas.microsoft.com/sharepoint/v3/contenttype/forms"/>
  </ds:schemaRefs>
</ds:datastoreItem>
</file>

<file path=customXml/itemProps3.xml><?xml version="1.0" encoding="utf-8"?>
<ds:datastoreItem xmlns:ds="http://schemas.openxmlformats.org/officeDocument/2006/customXml" ds:itemID="{38776AC8-67B3-442F-9B8A-3CC1487F1AB2}">
  <ds:schemaRefs>
    <ds:schemaRef ds:uri="http://schemas.microsoft.com/office/2006/documentManagement/types"/>
    <ds:schemaRef ds:uri="http://purl.org/dc/elements/1.1/"/>
    <ds:schemaRef ds:uri="http://purl.org/dc/dcmitype/"/>
    <ds:schemaRef ds:uri="http://schemas.microsoft.com/office/2006/metadata/properties"/>
    <ds:schemaRef ds:uri="http://schemas.openxmlformats.org/package/2006/metadata/core-properties"/>
    <ds:schemaRef ds:uri="http://purl.org/dc/terms/"/>
    <ds:schemaRef ds:uri="http://schemas.microsoft.com/office/infopath/2007/PartnerControls"/>
    <ds:schemaRef ds:uri="59466d53-4bfa-4507-93be-bb4c7a2d4cad"/>
    <ds:schemaRef ds:uri="a34f68c3-e2ae-4359-9966-8ae09ab1511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DPC UPDATE 21_07_17 (3)</Template>
  <TotalTime>196286</TotalTime>
  <Words>938</Words>
  <Application>Microsoft Office PowerPoint</Application>
  <PresentationFormat>On-screen Show (4:3)</PresentationFormat>
  <Paragraphs>127</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Symbol</vt:lpstr>
      <vt:lpstr>Times New Roman</vt:lpstr>
      <vt:lpstr>DPC UPDATE 21_07_17 (3)</vt:lpstr>
      <vt:lpstr>Custom Design</vt:lpstr>
      <vt:lpstr>Clarification Meeting 22/04/2025   The repair and maintenance of work under live conditions up to and including 33kV (gloving method) in Mpumalanga OU on an” as and when” required basis for a period of five (05) years    </vt:lpstr>
      <vt:lpstr>Agenda </vt:lpstr>
      <vt:lpstr>Content</vt:lpstr>
      <vt:lpstr>Invitation to tender Submission </vt:lpstr>
      <vt:lpstr>Requirements</vt:lpstr>
      <vt:lpstr>Requirements</vt:lpstr>
      <vt:lpstr>Requirements</vt:lpstr>
      <vt:lpstr>Requirements</vt:lpstr>
      <vt:lpstr>Requirements</vt:lpstr>
      <vt:lpstr>Requirements</vt:lpstr>
      <vt:lpstr>Requirements</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DPC Update:  Contract and Material Availability Status</dc:title>
  <dc:creator>Asanda Penny</dc:creator>
  <cp:lastModifiedBy>Maropene Leshabana</cp:lastModifiedBy>
  <cp:revision>7418</cp:revision>
  <cp:lastPrinted>2021-02-26T06:26:33Z</cp:lastPrinted>
  <dcterms:created xsi:type="dcterms:W3CDTF">2017-07-21T12:43:04Z</dcterms:created>
  <dcterms:modified xsi:type="dcterms:W3CDTF">2025-04-22T08:42:04Z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0x01010096233DCF10D13C4DA011F43E1A4FBEF3</vt:lpwstr>
  </property>
</Properties>
</file>