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44" r:id="rId4"/>
    <p:sldMasterId id="2147483708" r:id="rId5"/>
    <p:sldMasterId id="2147483720" r:id="rId6"/>
    <p:sldMasterId id="2147483732" r:id="rId7"/>
    <p:sldMasterId id="2147483746" r:id="rId8"/>
  </p:sldMasterIdLst>
  <p:notesMasterIdLst>
    <p:notesMasterId r:id="rId65"/>
  </p:notesMasterIdLst>
  <p:handoutMasterIdLst>
    <p:handoutMasterId r:id="rId66"/>
  </p:handoutMasterIdLst>
  <p:sldIdLst>
    <p:sldId id="256" r:id="rId9"/>
    <p:sldId id="543" r:id="rId10"/>
    <p:sldId id="439" r:id="rId11"/>
    <p:sldId id="531" r:id="rId12"/>
    <p:sldId id="326" r:id="rId13"/>
    <p:sldId id="501" r:id="rId14"/>
    <p:sldId id="461" r:id="rId15"/>
    <p:sldId id="532" r:id="rId16"/>
    <p:sldId id="423" r:id="rId17"/>
    <p:sldId id="335" r:id="rId18"/>
    <p:sldId id="257" r:id="rId19"/>
    <p:sldId id="270" r:id="rId20"/>
    <p:sldId id="476" r:id="rId21"/>
    <p:sldId id="428" r:id="rId22"/>
    <p:sldId id="511" r:id="rId23"/>
    <p:sldId id="535" r:id="rId24"/>
    <p:sldId id="479" r:id="rId25"/>
    <p:sldId id="512" r:id="rId26"/>
    <p:sldId id="480" r:id="rId27"/>
    <p:sldId id="513" r:id="rId28"/>
    <p:sldId id="483" r:id="rId29"/>
    <p:sldId id="444" r:id="rId30"/>
    <p:sldId id="485" r:id="rId31"/>
    <p:sldId id="482" r:id="rId32"/>
    <p:sldId id="443" r:id="rId33"/>
    <p:sldId id="489" r:id="rId34"/>
    <p:sldId id="514" r:id="rId35"/>
    <p:sldId id="440" r:id="rId36"/>
    <p:sldId id="336" r:id="rId37"/>
    <p:sldId id="349" r:id="rId38"/>
    <p:sldId id="452" r:id="rId39"/>
    <p:sldId id="516" r:id="rId40"/>
    <p:sldId id="347" r:id="rId41"/>
    <p:sldId id="449" r:id="rId42"/>
    <p:sldId id="358" r:id="rId43"/>
    <p:sldId id="382" r:id="rId44"/>
    <p:sldId id="517" r:id="rId45"/>
    <p:sldId id="518" r:id="rId46"/>
    <p:sldId id="510" r:id="rId47"/>
    <p:sldId id="496" r:id="rId48"/>
    <p:sldId id="372" r:id="rId49"/>
    <p:sldId id="520" r:id="rId50"/>
    <p:sldId id="521" r:id="rId51"/>
    <p:sldId id="522" r:id="rId52"/>
    <p:sldId id="534" r:id="rId53"/>
    <p:sldId id="523" r:id="rId54"/>
    <p:sldId id="525" r:id="rId55"/>
    <p:sldId id="533" r:id="rId56"/>
    <p:sldId id="524" r:id="rId57"/>
    <p:sldId id="519" r:id="rId58"/>
    <p:sldId id="275" r:id="rId59"/>
    <p:sldId id="530" r:id="rId60"/>
    <p:sldId id="475" r:id="rId61"/>
    <p:sldId id="529" r:id="rId62"/>
    <p:sldId id="528" r:id="rId63"/>
    <p:sldId id="497"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lene Links (WR)" initials="SL(" lastIdx="1" clrIdx="0">
    <p:extLst>
      <p:ext uri="{19B8F6BF-5375-455C-9EA6-DF929625EA0E}">
        <p15:presenceInfo xmlns:p15="http://schemas.microsoft.com/office/powerpoint/2012/main" userId="S-1-5-21-1004336348-362288127-725345543-33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36"/>
  </p:normalViewPr>
  <p:slideViewPr>
    <p:cSldViewPr snapToGrid="0" snapToObjects="1">
      <p:cViewPr>
        <p:scale>
          <a:sx n="78" d="100"/>
          <a:sy n="78" d="100"/>
        </p:scale>
        <p:origin x="1286" y="163"/>
      </p:cViewPr>
      <p:guideLst>
        <p:guide orient="horz" pos="2160"/>
        <p:guide pos="2880"/>
      </p:guideLst>
    </p:cSldViewPr>
  </p:slideViewPr>
  <p:notesTextViewPr>
    <p:cViewPr>
      <p:scale>
        <a:sx n="1" d="1"/>
        <a:sy n="1" d="1"/>
      </p:scale>
      <p:origin x="0" y="0"/>
    </p:cViewPr>
  </p:notesTextViewPr>
  <p:sorterViewPr>
    <p:cViewPr>
      <p:scale>
        <a:sx n="100" d="100"/>
        <a:sy n="100" d="100"/>
      </p:scale>
      <p:origin x="0" y="-6624"/>
    </p:cViewPr>
  </p:sorterViewPr>
  <p:notesViewPr>
    <p:cSldViewPr snapToGrid="0" snapToObjects="1">
      <p:cViewPr varScale="1">
        <p:scale>
          <a:sx n="80" d="100"/>
          <a:sy n="80"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E35332-4549-4ADC-A95E-621D886F27BC}"/>
              </a:ext>
            </a:extLst>
          </p:cNvPr>
          <p:cNvSpPr>
            <a:spLocks noGrp="1"/>
          </p:cNvSpPr>
          <p:nvPr>
            <p:ph type="hdr" sz="quarter"/>
          </p:nvPr>
        </p:nvSpPr>
        <p:spPr>
          <a:xfrm>
            <a:off x="0" y="1"/>
            <a:ext cx="2946400" cy="496888"/>
          </a:xfrm>
          <a:prstGeom prst="rect">
            <a:avLst/>
          </a:prstGeom>
        </p:spPr>
        <p:txBody>
          <a:bodyPr vert="horz" lIns="88139" tIns="44070" rIns="88139" bIns="44070" rtlCol="0"/>
          <a:lstStyle>
            <a:lvl1pPr algn="l">
              <a:defRPr sz="1200"/>
            </a:lvl1pPr>
          </a:lstStyle>
          <a:p>
            <a:endParaRPr lang="en-ZA"/>
          </a:p>
        </p:txBody>
      </p:sp>
      <p:sp>
        <p:nvSpPr>
          <p:cNvPr id="3" name="Date Placeholder 2">
            <a:extLst>
              <a:ext uri="{FF2B5EF4-FFF2-40B4-BE49-F238E27FC236}">
                <a16:creationId xmlns:a16="http://schemas.microsoft.com/office/drawing/2014/main" id="{6E82276D-46E8-4C53-86FC-016F067FD610}"/>
              </a:ext>
            </a:extLst>
          </p:cNvPr>
          <p:cNvSpPr>
            <a:spLocks noGrp="1"/>
          </p:cNvSpPr>
          <p:nvPr>
            <p:ph type="dt" sz="quarter" idx="1"/>
          </p:nvPr>
        </p:nvSpPr>
        <p:spPr>
          <a:xfrm>
            <a:off x="3849689" y="1"/>
            <a:ext cx="2946400" cy="496888"/>
          </a:xfrm>
          <a:prstGeom prst="rect">
            <a:avLst/>
          </a:prstGeom>
        </p:spPr>
        <p:txBody>
          <a:bodyPr vert="horz" lIns="88139" tIns="44070" rIns="88139" bIns="44070" rtlCol="0"/>
          <a:lstStyle>
            <a:lvl1pPr algn="r">
              <a:defRPr sz="1200"/>
            </a:lvl1pPr>
          </a:lstStyle>
          <a:p>
            <a:fld id="{461EDC4C-CB58-4E72-8991-31B4776CA927}" type="datetimeFigureOut">
              <a:rPr lang="en-ZA" smtClean="0"/>
              <a:t>2023/09/01</a:t>
            </a:fld>
            <a:endParaRPr lang="en-ZA"/>
          </a:p>
        </p:txBody>
      </p:sp>
      <p:sp>
        <p:nvSpPr>
          <p:cNvPr id="4" name="Footer Placeholder 3">
            <a:extLst>
              <a:ext uri="{FF2B5EF4-FFF2-40B4-BE49-F238E27FC236}">
                <a16:creationId xmlns:a16="http://schemas.microsoft.com/office/drawing/2014/main" id="{54F3779D-0C8D-4A3D-9F72-757BB771247C}"/>
              </a:ext>
            </a:extLst>
          </p:cNvPr>
          <p:cNvSpPr>
            <a:spLocks noGrp="1"/>
          </p:cNvSpPr>
          <p:nvPr>
            <p:ph type="ftr" sz="quarter" idx="2"/>
          </p:nvPr>
        </p:nvSpPr>
        <p:spPr>
          <a:xfrm>
            <a:off x="0" y="9429750"/>
            <a:ext cx="2946400" cy="496888"/>
          </a:xfrm>
          <a:prstGeom prst="rect">
            <a:avLst/>
          </a:prstGeom>
        </p:spPr>
        <p:txBody>
          <a:bodyPr vert="horz" lIns="88139" tIns="44070" rIns="88139" bIns="4407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09E6EF76-27BF-427B-913F-53D6E4AEDBF0}"/>
              </a:ext>
            </a:extLst>
          </p:cNvPr>
          <p:cNvSpPr>
            <a:spLocks noGrp="1"/>
          </p:cNvSpPr>
          <p:nvPr>
            <p:ph type="sldNum" sz="quarter" idx="3"/>
          </p:nvPr>
        </p:nvSpPr>
        <p:spPr>
          <a:xfrm>
            <a:off x="3849689" y="9429750"/>
            <a:ext cx="2946400" cy="496888"/>
          </a:xfrm>
          <a:prstGeom prst="rect">
            <a:avLst/>
          </a:prstGeom>
        </p:spPr>
        <p:txBody>
          <a:bodyPr vert="horz" lIns="88139" tIns="44070" rIns="88139" bIns="44070" rtlCol="0" anchor="b"/>
          <a:lstStyle>
            <a:lvl1pPr algn="r">
              <a:defRPr sz="1200"/>
            </a:lvl1pPr>
          </a:lstStyle>
          <a:p>
            <a:fld id="{0FC71B7F-A106-4146-A5D8-C23A43506C80}" type="slidenum">
              <a:rPr lang="en-ZA" smtClean="0"/>
              <a:t>‹#›</a:t>
            </a:fld>
            <a:endParaRPr lang="en-ZA"/>
          </a:p>
        </p:txBody>
      </p:sp>
    </p:spTree>
    <p:extLst>
      <p:ext uri="{BB962C8B-B14F-4D97-AF65-F5344CB8AC3E}">
        <p14:creationId xmlns:p14="http://schemas.microsoft.com/office/powerpoint/2010/main" val="6085487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850444" y="1"/>
            <a:ext cx="2945659" cy="498056"/>
          </a:xfrm>
          <a:prstGeom prst="rect">
            <a:avLst/>
          </a:prstGeom>
        </p:spPr>
        <p:txBody>
          <a:bodyPr vert="horz" lIns="88139" tIns="44070" rIns="88139" bIns="44070" rtlCol="0"/>
          <a:lstStyle>
            <a:lvl1pPr algn="r">
              <a:defRPr sz="1200"/>
            </a:lvl1pPr>
          </a:lstStyle>
          <a:p>
            <a:fld id="{AC876B33-77BE-DF46-B65D-2676E7AE754D}" type="datetimeFigureOut">
              <a:rPr lang="en-US" smtClean="0"/>
              <a:t>9/1/2023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88139" tIns="44070" rIns="88139" bIns="440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88139" tIns="44070" rIns="88139" bIns="4407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C63622-16D3-DA4E-83E0-99C197316742}"/>
              </a:ext>
            </a:extLst>
          </p:cNvPr>
          <p:cNvPicPr>
            <a:picLocks noChangeAspect="1"/>
          </p:cNvPicPr>
          <p:nvPr userDrawn="1"/>
        </p:nvPicPr>
        <p:blipFill>
          <a:blip r:embed="rId2"/>
          <a:stretch>
            <a:fillRect/>
          </a:stretch>
        </p:blipFill>
        <p:spPr>
          <a:xfrm>
            <a:off x="126544" y="6625309"/>
            <a:ext cx="2630825" cy="182696"/>
          </a:xfrm>
          <a:prstGeom prst="rect">
            <a:avLst/>
          </a:prstGeom>
        </p:spPr>
      </p:pic>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2657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12"/>
          <p:cNvSpPr>
            <a:spLocks noGrp="1" noChangeArrowheads="1"/>
          </p:cNvSpPr>
          <p:nvPr>
            <p:ph type="dt" sz="half" idx="10"/>
          </p:nvPr>
        </p:nvSpPr>
        <p:spPr>
          <a:ln/>
        </p:spPr>
        <p:txBody>
          <a:bodyPr/>
          <a:lstStyle>
            <a:lvl1pPr>
              <a:defRPr/>
            </a:lvl1pPr>
          </a:lstStyle>
          <a:p>
            <a:pPr>
              <a:defRPr/>
            </a:pPr>
            <a:endParaRPr lang="en-GB"/>
          </a:p>
        </p:txBody>
      </p:sp>
      <p:sp>
        <p:nvSpPr>
          <p:cNvPr id="4" name="Rectangle 13"/>
          <p:cNvSpPr>
            <a:spLocks noGrp="1" noChangeArrowheads="1"/>
          </p:cNvSpPr>
          <p:nvPr>
            <p:ph type="ftr" sz="quarter" idx="11"/>
          </p:nvPr>
        </p:nvSpPr>
        <p:spPr>
          <a:ln/>
        </p:spPr>
        <p:txBody>
          <a:bodyPr/>
          <a:lstStyle>
            <a:lvl1pPr>
              <a:defRPr/>
            </a:lvl1pPr>
          </a:lstStyle>
          <a:p>
            <a:pPr>
              <a:defRPr/>
            </a:pPr>
            <a:endParaRPr lang="en-GB"/>
          </a:p>
        </p:txBody>
      </p:sp>
      <p:sp>
        <p:nvSpPr>
          <p:cNvPr id="5" name="Rectangle 14"/>
          <p:cNvSpPr>
            <a:spLocks noGrp="1" noChangeArrowheads="1"/>
          </p:cNvSpPr>
          <p:nvPr>
            <p:ph type="sldNum" sz="quarter" idx="12"/>
          </p:nvPr>
        </p:nvSpPr>
        <p:spPr>
          <a:ln/>
        </p:spPr>
        <p:txBody>
          <a:bodyPr/>
          <a:lstStyle>
            <a:lvl1pPr>
              <a:defRPr/>
            </a:lvl1pPr>
          </a:lstStyle>
          <a:p>
            <a:pPr>
              <a:defRPr/>
            </a:pPr>
            <a:fld id="{76847C1B-F549-478E-9898-DCBB92490A29}" type="slidenum">
              <a:rPr lang="en-GB"/>
              <a:pPr>
                <a:defRPr/>
              </a:pPr>
              <a:t>‹#›</a:t>
            </a:fld>
            <a:endParaRPr lang="en-GB"/>
          </a:p>
        </p:txBody>
      </p:sp>
    </p:spTree>
    <p:extLst>
      <p:ext uri="{BB962C8B-B14F-4D97-AF65-F5344CB8AC3E}">
        <p14:creationId xmlns:p14="http://schemas.microsoft.com/office/powerpoint/2010/main" val="3878358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0"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1"/>
              <a:ext cx="3840480" cy="3299402"/>
            </a:xfrm>
            <a:prstGeom prst="rect">
              <a:avLst/>
            </a:prstGeom>
          </p:spPr>
        </p:pic>
      </p:gr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5"/>
          <a:stretch>
            <a:fillRect/>
          </a:stretch>
        </p:blipFill>
        <p:spPr>
          <a:xfrm>
            <a:off x="7287780" y="5282540"/>
            <a:ext cx="1600930" cy="1450507"/>
          </a:xfrm>
          <a:prstGeom prst="rect">
            <a:avLst/>
          </a:prstGeom>
        </p:spPr>
      </p:pic>
      <p:sp>
        <p:nvSpPr>
          <p:cNvPr id="8" name="TextBox 7">
            <a:extLst>
              <a:ext uri="{FF2B5EF4-FFF2-40B4-BE49-F238E27FC236}">
                <a16:creationId xmlns:a16="http://schemas.microsoft.com/office/drawing/2014/main" id="{3B5FE24E-D95F-5E52-CD66-D29F5ADB02E6}"/>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578037-EFCB-A140-B9C8-32546D8CB3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7B70AC-5FD2-534B-B208-B7E663DD344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30CC7-2FA3-6341-9833-85CFD0707B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06FFB-8701-D24D-A482-B092084D97F2}" type="slidenum">
              <a:rPr lang="en-US" smtClean="0"/>
              <a:t>‹#›</a:t>
            </a:fld>
            <a:endParaRPr lang="en-US"/>
          </a:p>
        </p:txBody>
      </p:sp>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a:ext>
            </a:extLst>
          </a:blip>
          <a:stretch>
            <a:fillRect/>
          </a:stretch>
        </p:blipFill>
        <p:spPr>
          <a:xfrm>
            <a:off x="0" y="1"/>
            <a:ext cx="9144000" cy="6857999"/>
          </a:xfrm>
          <a:prstGeom prst="rect">
            <a:avLst/>
          </a:prstGeom>
          <a:solidFill>
            <a:srgbClr val="0B7764"/>
          </a:solidFill>
        </p:spPr>
      </p:pic>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1"/>
            <a:ext cx="3840480" cy="3299402"/>
          </a:xfrm>
          <a:prstGeom prst="rect">
            <a:avLst/>
          </a:prstGeom>
        </p:spPr>
      </p:pic>
      <p:sp>
        <p:nvSpPr>
          <p:cNvPr id="13" name="Rectangle 12">
            <a:extLst>
              <a:ext uri="{FF2B5EF4-FFF2-40B4-BE49-F238E27FC236}">
                <a16:creationId xmlns:a16="http://schemas.microsoft.com/office/drawing/2014/main" id="{92CD25F8-7D3F-0144-AD76-FFB3C280A686}"/>
              </a:ext>
            </a:extLst>
          </p:cNvPr>
          <p:cNvSpPr/>
          <p:nvPr userDrawn="1"/>
        </p:nvSpPr>
        <p:spPr>
          <a:xfrm>
            <a:off x="1"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5"/>
          <a:stretch>
            <a:fillRect/>
          </a:stretch>
        </p:blipFill>
        <p:spPr>
          <a:xfrm>
            <a:off x="7287780" y="5181530"/>
            <a:ext cx="1600930" cy="1450507"/>
          </a:xfrm>
          <a:prstGeom prst="rect">
            <a:avLst/>
          </a:prstGeom>
        </p:spPr>
      </p:pic>
      <p:pic>
        <p:nvPicPr>
          <p:cNvPr id="16" name="Picture 15">
            <a:extLst>
              <a:ext uri="{FF2B5EF4-FFF2-40B4-BE49-F238E27FC236}">
                <a16:creationId xmlns:a16="http://schemas.microsoft.com/office/drawing/2014/main" id="{E84162E6-175F-7043-B350-CA8A21CC0249}"/>
              </a:ext>
            </a:extLst>
          </p:cNvPr>
          <p:cNvPicPr>
            <a:picLocks noChangeAspect="1"/>
          </p:cNvPicPr>
          <p:nvPr userDrawn="1"/>
        </p:nvPicPr>
        <p:blipFill>
          <a:blip r:embed="rId6"/>
          <a:stretch>
            <a:fillRect/>
          </a:stretch>
        </p:blipFill>
        <p:spPr>
          <a:xfrm>
            <a:off x="126544" y="6509869"/>
            <a:ext cx="2630825" cy="182696"/>
          </a:xfrm>
          <a:prstGeom prst="rect">
            <a:avLst/>
          </a:prstGeom>
        </p:spPr>
      </p:pic>
      <p:sp>
        <p:nvSpPr>
          <p:cNvPr id="3" name="TextBox 2">
            <a:extLst>
              <a:ext uri="{FF2B5EF4-FFF2-40B4-BE49-F238E27FC236}">
                <a16:creationId xmlns:a16="http://schemas.microsoft.com/office/drawing/2014/main" id="{07F11012-45D8-8D7B-2562-AF8DC90E7902}"/>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3" name="TextBox 2">
            <a:extLst>
              <a:ext uri="{FF2B5EF4-FFF2-40B4-BE49-F238E27FC236}">
                <a16:creationId xmlns:a16="http://schemas.microsoft.com/office/drawing/2014/main" id="{3807EAE6-15E4-DFFC-A9A5-FB6EAC9FD0A6}"/>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3"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3" name="TextBox 2">
            <a:extLst>
              <a:ext uri="{FF2B5EF4-FFF2-40B4-BE49-F238E27FC236}">
                <a16:creationId xmlns:a16="http://schemas.microsoft.com/office/drawing/2014/main" id="{570756D5-AA29-4696-FAA4-03FBEB967E4E}"/>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4"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3" name="TextBox 2">
            <a:extLst>
              <a:ext uri="{FF2B5EF4-FFF2-40B4-BE49-F238E27FC236}">
                <a16:creationId xmlns:a16="http://schemas.microsoft.com/office/drawing/2014/main" id="{650373FB-DA07-751C-8F3C-97BB21A3A986}"/>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3" name="TextBox 2">
            <a:extLst>
              <a:ext uri="{FF2B5EF4-FFF2-40B4-BE49-F238E27FC236}">
                <a16:creationId xmlns:a16="http://schemas.microsoft.com/office/drawing/2014/main" id="{86C6DA0F-7BC1-4D85-4382-95D5163512BA}"/>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5"/>
          <a:stretch>
            <a:fillRect/>
          </a:stretch>
        </p:blipFill>
        <p:spPr>
          <a:xfrm>
            <a:off x="0" y="0"/>
            <a:ext cx="1845128" cy="1645054"/>
          </a:xfrm>
          <a:prstGeom prst="rect">
            <a:avLst/>
          </a:prstGeom>
        </p:spPr>
      </p:pic>
      <p:sp>
        <p:nvSpPr>
          <p:cNvPr id="3" name="TextBox 2">
            <a:extLst>
              <a:ext uri="{FF2B5EF4-FFF2-40B4-BE49-F238E27FC236}">
                <a16:creationId xmlns:a16="http://schemas.microsoft.com/office/drawing/2014/main" id="{5EE98CD0-A60C-6786-CFDD-DC837B4111BE}"/>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 id="2147483748" r:id="rId2"/>
    <p:sldLayoutId id="214748374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
        <p:nvSpPr>
          <p:cNvPr id="4" name="TextBox 3">
            <a:extLst>
              <a:ext uri="{FF2B5EF4-FFF2-40B4-BE49-F238E27FC236}">
                <a16:creationId xmlns:a16="http://schemas.microsoft.com/office/drawing/2014/main" id="{185189F7-4DE1-8647-4F44-4D0275228150}"/>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procurementNR3@sanral.co.za"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nra.co.za/"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nra.co.za/service-provider-zone/tenders/open-tender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C41AD09-6CDE-4683-93F0-D18918758246}"/>
              </a:ext>
            </a:extLst>
          </p:cNvPr>
          <p:cNvSpPr txBox="1">
            <a:spLocks noChangeArrowheads="1"/>
          </p:cNvSpPr>
          <p:nvPr/>
        </p:nvSpPr>
        <p:spPr>
          <a:xfrm>
            <a:off x="760868" y="384415"/>
            <a:ext cx="7772400" cy="1754326"/>
          </a:xfrm>
          <a:prstGeom prst="rect">
            <a:avLst/>
          </a:prstGeom>
        </p:spPr>
        <p:txBody>
          <a:bodyPr lIns="54000" rIns="54000"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solidFill>
                  <a:srgbClr val="FF0000"/>
                </a:solidFill>
                <a:effectLst>
                  <a:outerShdw blurRad="38100" dist="38100" dir="2700000" algn="tl">
                    <a:srgbClr val="000000"/>
                  </a:outerShdw>
                </a:effectLst>
                <a:latin typeface="Verdana" pitchFamily="34" charset="0"/>
              </a:rPr>
              <a:t>TENDERER’S CLARIFICATION BRIEFING PRESENTATION </a:t>
            </a:r>
            <a:endParaRPr lang="en-GB" sz="4000" b="1" dirty="0">
              <a:solidFill>
                <a:srgbClr val="FF0000"/>
              </a:solidFill>
              <a:effectLst>
                <a:outerShdw blurRad="38100" dist="38100" dir="2700000" algn="tl">
                  <a:srgbClr val="000000"/>
                </a:outerShdw>
              </a:effectLst>
              <a:latin typeface="Verdana" pitchFamily="34" charset="0"/>
            </a:endParaRPr>
          </a:p>
        </p:txBody>
      </p:sp>
      <p:sp>
        <p:nvSpPr>
          <p:cNvPr id="9" name="Rectangle 3">
            <a:extLst>
              <a:ext uri="{FF2B5EF4-FFF2-40B4-BE49-F238E27FC236}">
                <a16:creationId xmlns:a16="http://schemas.microsoft.com/office/drawing/2014/main" id="{F8CA4F13-55D3-47B5-92DC-8654801E07E9}"/>
              </a:ext>
            </a:extLst>
          </p:cNvPr>
          <p:cNvSpPr txBox="1">
            <a:spLocks noChangeArrowheads="1"/>
          </p:cNvSpPr>
          <p:nvPr/>
        </p:nvSpPr>
        <p:spPr>
          <a:xfrm>
            <a:off x="760868" y="2025189"/>
            <a:ext cx="8332365" cy="2911566"/>
          </a:xfrm>
          <a:prstGeom prst="rect">
            <a:avLst/>
          </a:prstGeom>
        </p:spPr>
        <p:txBody>
          <a:bodyPr wrap="square" lIns="54000" rIns="54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CONTRACT SANRAL </a:t>
            </a:r>
          </a:p>
          <a:p>
            <a:pPr marL="0" indent="0" algn="ctr">
              <a:buNone/>
              <a:defRPr/>
            </a:pPr>
            <a:r>
              <a:rPr lang="en-US"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X.002-186-2023/1 </a:t>
            </a:r>
            <a:endParaRPr lang="en-GB" sz="24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0" marR="3810" lvl="0" indent="0" algn="ctr"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ROUTINE ROAD MAINTENANCE OF NATIONAL ROUTE R510 FROM LEPHALALE TO MONTE CHRISTO, R572 FROM MONTE CHRISTO TO TOM BURKE, R518 FROM LEPHALALE TO MOGALAKWENA MUNICIPAL BOUNDARY AND N11 FROM BLOUBERG MUNICIPAL BOUNDARY TO GROBLERSBRUG BORDER POST </a:t>
            </a:r>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75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T1.2:  Tender Data</a:t>
            </a:r>
          </a:p>
        </p:txBody>
      </p:sp>
    </p:spTree>
    <p:extLst>
      <p:ext uri="{BB962C8B-B14F-4D97-AF65-F5344CB8AC3E}">
        <p14:creationId xmlns:p14="http://schemas.microsoft.com/office/powerpoint/2010/main" val="258064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2C4EA-023A-4D03-9A6F-CB8463777096}"/>
              </a:ext>
            </a:extLst>
          </p:cNvPr>
          <p:cNvSpPr txBox="1"/>
          <p:nvPr/>
        </p:nvSpPr>
        <p:spPr>
          <a:xfrm>
            <a:off x="1504231" y="234116"/>
            <a:ext cx="6937806" cy="400110"/>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Conditions of Tender</a:t>
            </a:r>
          </a:p>
        </p:txBody>
      </p:sp>
      <p:sp>
        <p:nvSpPr>
          <p:cNvPr id="5" name="TextBox 4">
            <a:extLst>
              <a:ext uri="{FF2B5EF4-FFF2-40B4-BE49-F238E27FC236}">
                <a16:creationId xmlns:a16="http://schemas.microsoft.com/office/drawing/2014/main" id="{BA42812F-D534-A713-DF78-921BFCEF31A1}"/>
              </a:ext>
            </a:extLst>
          </p:cNvPr>
          <p:cNvSpPr txBox="1"/>
          <p:nvPr/>
        </p:nvSpPr>
        <p:spPr>
          <a:xfrm>
            <a:off x="746620" y="1728132"/>
            <a:ext cx="8045042"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Conditions of Tender are the Standard Conditions of Tender as contained in Annexure C of the CIDB STANDARD FOR UNIFORMITY IN ENGINEERING AND CONSTRUCTION WORKS CONTRACTS as per Government Notice No. 423 published in Government Gazette No. 42622 of 08 AUGUST 2019 and as amended from time to time. (see www.cidb.org.za)</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79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7" name="Table 6">
            <a:extLst>
              <a:ext uri="{FF2B5EF4-FFF2-40B4-BE49-F238E27FC236}">
                <a16:creationId xmlns:a16="http://schemas.microsoft.com/office/drawing/2014/main" id="{8E6FF8D9-5FE0-38F6-8185-279F88891D78}"/>
              </a:ext>
            </a:extLst>
          </p:cNvPr>
          <p:cNvGraphicFramePr>
            <a:graphicFrameLocks noGrp="1"/>
          </p:cNvGraphicFramePr>
          <p:nvPr>
            <p:extLst>
              <p:ext uri="{D42A27DB-BD31-4B8C-83A1-F6EECF244321}">
                <p14:modId xmlns:p14="http://schemas.microsoft.com/office/powerpoint/2010/main" val="506414608"/>
              </p:ext>
            </p:extLst>
          </p:nvPr>
        </p:nvGraphicFramePr>
        <p:xfrm>
          <a:off x="266700" y="645771"/>
          <a:ext cx="8667750" cy="3078480"/>
        </p:xfrm>
        <a:graphic>
          <a:graphicData uri="http://schemas.openxmlformats.org/drawingml/2006/table">
            <a:tbl>
              <a:tblPr firstRow="1" bandRow="1">
                <a:tableStyleId>{22838BEF-8BB2-4498-84A7-C5851F593DF1}</a:tableStyleId>
              </a:tblPr>
              <a:tblGrid>
                <a:gridCol w="1057275">
                  <a:extLst>
                    <a:ext uri="{9D8B030D-6E8A-4147-A177-3AD203B41FA5}">
                      <a16:colId xmlns:a16="http://schemas.microsoft.com/office/drawing/2014/main" val="3929072872"/>
                    </a:ext>
                  </a:extLst>
                </a:gridCol>
                <a:gridCol w="7610475">
                  <a:extLst>
                    <a:ext uri="{9D8B030D-6E8A-4147-A177-3AD203B41FA5}">
                      <a16:colId xmlns:a16="http://schemas.microsoft.com/office/drawing/2014/main" val="2278328436"/>
                    </a:ext>
                  </a:extLst>
                </a:gridCol>
              </a:tblGrid>
              <a:tr h="477344">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Compilation</a:t>
                      </a:r>
                      <a:r>
                        <a:rPr lang="en-ZA" sz="1400" baseline="0" dirty="0">
                          <a:latin typeface="Arial" panose="020B0604020202020204" pitchFamily="34" charset="0"/>
                          <a:cs typeface="Arial" panose="020B0604020202020204" pitchFamily="34" charset="0"/>
                        </a:rPr>
                        <a:t> of Tender Document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2477335">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C.1.1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ZA" sz="1400" b="1" kern="1200" dirty="0">
                          <a:solidFill>
                            <a:schemeClr val="tx1"/>
                          </a:solidFill>
                          <a:effectLst/>
                          <a:latin typeface="Arial" panose="020B0604020202020204" pitchFamily="34" charset="0"/>
                          <a:cs typeface="Arial" panose="020B0604020202020204" pitchFamily="34" charset="0"/>
                        </a:rPr>
                        <a:t>Actions </a:t>
                      </a:r>
                      <a:endParaRPr lang="en-ZA" sz="1400" kern="1200" dirty="0">
                        <a:solidFill>
                          <a:schemeClr val="tx1"/>
                        </a:solidFill>
                        <a:effectLst/>
                        <a:latin typeface="Arial" panose="020B0604020202020204" pitchFamily="34" charset="0"/>
                        <a:cs typeface="Arial" panose="020B0604020202020204" pitchFamily="34" charset="0"/>
                      </a:endParaRPr>
                    </a:p>
                    <a:p>
                      <a:r>
                        <a:rPr lang="en-ZA" sz="1400" b="1" kern="1200" dirty="0">
                          <a:solidFill>
                            <a:schemeClr val="tx1"/>
                          </a:solidFill>
                          <a:effectLst/>
                          <a:latin typeface="Arial" panose="020B0604020202020204" pitchFamily="34" charset="0"/>
                          <a:cs typeface="Arial" panose="020B0604020202020204" pitchFamily="34" charset="0"/>
                        </a:rPr>
                        <a:t> </a:t>
                      </a:r>
                      <a:endParaRPr lang="en-ZA" sz="1400" kern="1200" dirty="0">
                        <a:solidFill>
                          <a:schemeClr val="tx1"/>
                        </a:solidFill>
                        <a:effectLst/>
                        <a:latin typeface="Arial" panose="020B0604020202020204" pitchFamily="34" charset="0"/>
                        <a:cs typeface="Arial" panose="020B0604020202020204" pitchFamily="34" charset="0"/>
                      </a:endParaRPr>
                    </a:p>
                    <a:p>
                      <a:r>
                        <a:rPr lang="en-ZA" sz="1400" kern="1200" dirty="0">
                          <a:solidFill>
                            <a:schemeClr val="tx1"/>
                          </a:solidFill>
                          <a:effectLst/>
                          <a:latin typeface="Arial" panose="020B0604020202020204" pitchFamily="34" charset="0"/>
                          <a:cs typeface="Arial" panose="020B0604020202020204" pitchFamily="34" charset="0"/>
                        </a:rPr>
                        <a:t>The Employer is The South African National Road Agency SOC Limited (SANRAL). The Employer’s domicilium citandi et executandi (permanent physical business address) is:</a:t>
                      </a:r>
                    </a:p>
                    <a:p>
                      <a:r>
                        <a:rPr lang="en-ZA" sz="1400" kern="1200" dirty="0">
                          <a:solidFill>
                            <a:schemeClr val="tx1"/>
                          </a:solidFill>
                          <a:effectLst/>
                          <a:latin typeface="Arial" panose="020B0604020202020204" pitchFamily="34" charset="0"/>
                          <a:cs typeface="Arial" panose="020B0604020202020204" pitchFamily="34" charset="0"/>
                        </a:rPr>
                        <a:t> </a:t>
                      </a:r>
                    </a:p>
                    <a:p>
                      <a:r>
                        <a:rPr lang="en-ZA" sz="1400" kern="1200" dirty="0">
                          <a:solidFill>
                            <a:schemeClr val="tx1"/>
                          </a:solidFill>
                          <a:effectLst/>
                          <a:latin typeface="Arial" panose="020B0604020202020204" pitchFamily="34" charset="0"/>
                          <a:cs typeface="Arial" panose="020B0604020202020204" pitchFamily="34" charset="0"/>
                        </a:rPr>
                        <a:t>48 Tambotie Avenue</a:t>
                      </a:r>
                    </a:p>
                    <a:p>
                      <a:r>
                        <a:rPr lang="en-ZA" sz="1400" kern="1200" dirty="0">
                          <a:solidFill>
                            <a:schemeClr val="tx1"/>
                          </a:solidFill>
                          <a:effectLst/>
                          <a:latin typeface="Arial" panose="020B0604020202020204" pitchFamily="34" charset="0"/>
                          <a:cs typeface="Arial" panose="020B0604020202020204" pitchFamily="34" charset="0"/>
                        </a:rPr>
                        <a:t>Val De Grace, Pretoria, 0184</a:t>
                      </a:r>
                    </a:p>
                    <a:p>
                      <a:r>
                        <a:rPr lang="en-ZA" sz="1400" kern="1200" dirty="0">
                          <a:solidFill>
                            <a:schemeClr val="tx1"/>
                          </a:solidFill>
                          <a:effectLst/>
                          <a:latin typeface="Arial" panose="020B0604020202020204" pitchFamily="34" charset="0"/>
                          <a:cs typeface="Arial" panose="020B0604020202020204" pitchFamily="34" charset="0"/>
                        </a:rPr>
                        <a:t> </a:t>
                      </a:r>
                    </a:p>
                    <a:p>
                      <a:r>
                        <a:rPr lang="en-ZA" sz="1400" kern="1200" dirty="0">
                          <a:solidFill>
                            <a:schemeClr val="tx1"/>
                          </a:solidFill>
                          <a:effectLst/>
                        </a:rPr>
                        <a:t>The Employer’s address for communication relating to this project is:</a:t>
                      </a:r>
                    </a:p>
                    <a:p>
                      <a:r>
                        <a:rPr lang="en-ZA" sz="1400" kern="1200" dirty="0">
                          <a:solidFill>
                            <a:schemeClr val="tx1"/>
                          </a:solidFill>
                          <a:effectLst/>
                        </a:rPr>
                        <a:t>E-mail: </a:t>
                      </a:r>
                      <a:r>
                        <a:rPr lang="en-GB" sz="1400" kern="1200" dirty="0">
                          <a:solidFill>
                            <a:schemeClr val="dk1"/>
                          </a:solidFill>
                          <a:effectLst/>
                          <a:latin typeface="+mn-lt"/>
                          <a:ea typeface="+mn-ea"/>
                          <a:cs typeface="+mn-cs"/>
                          <a:hlinkClick r:id="rId2"/>
                        </a:rPr>
                        <a:t>procurementNR3@sanral.co.za</a:t>
                      </a:r>
                      <a:r>
                        <a:rPr lang="en-GB" sz="1400" kern="1200" dirty="0">
                          <a:solidFill>
                            <a:schemeClr val="dk1"/>
                          </a:solidFill>
                          <a:effectLst/>
                          <a:latin typeface="+mn-lt"/>
                          <a:ea typeface="+mn-ea"/>
                          <a:cs typeface="+mn-cs"/>
                        </a:rPr>
                        <a:t> </a:t>
                      </a:r>
                      <a:endParaRPr lang="en-ZA" sz="1400" kern="1200" dirty="0">
                        <a:solidFill>
                          <a:schemeClr val="tx1"/>
                        </a:solidFill>
                        <a:effectLst/>
                      </a:endParaRPr>
                    </a:p>
                    <a:p>
                      <a:endParaRPr lang="en-ZA" sz="1400" kern="1200" dirty="0">
                        <a:solidFill>
                          <a:schemeClr val="tx1"/>
                        </a:solidFill>
                        <a:effectLst/>
                        <a:latin typeface="Arial" panose="020B0604020202020204" pitchFamily="34" charset="0"/>
                        <a:cs typeface="Arial" panose="020B0604020202020204" pitchFamily="34" charset="0"/>
                      </a:endParaRPr>
                    </a:p>
                    <a:p>
                      <a:endParaRPr lang="en-ZA" sz="1400" kern="1200" dirty="0">
                        <a:solidFill>
                          <a:schemeClr val="tx1"/>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203273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672246167"/>
              </p:ext>
            </p:extLst>
          </p:nvPr>
        </p:nvGraphicFramePr>
        <p:xfrm>
          <a:off x="247650" y="569571"/>
          <a:ext cx="8629650" cy="6121109"/>
        </p:xfrm>
        <a:graphic>
          <a:graphicData uri="http://schemas.openxmlformats.org/drawingml/2006/table">
            <a:tbl>
              <a:tblPr firstRow="1" bandRow="1">
                <a:tableStyleId>{22838BEF-8BB2-4498-84A7-C5851F593DF1}</a:tableStyleId>
              </a:tblPr>
              <a:tblGrid>
                <a:gridCol w="1380507">
                  <a:extLst>
                    <a:ext uri="{9D8B030D-6E8A-4147-A177-3AD203B41FA5}">
                      <a16:colId xmlns:a16="http://schemas.microsoft.com/office/drawing/2014/main" val="3929072872"/>
                    </a:ext>
                  </a:extLst>
                </a:gridCol>
                <a:gridCol w="7249143">
                  <a:extLst>
                    <a:ext uri="{9D8B030D-6E8A-4147-A177-3AD203B41FA5}">
                      <a16:colId xmlns:a16="http://schemas.microsoft.com/office/drawing/2014/main" val="2278328436"/>
                    </a:ext>
                  </a:extLst>
                </a:gridCol>
              </a:tblGrid>
              <a:tr h="297592">
                <a:tc>
                  <a:txBody>
                    <a:bodyPr/>
                    <a:lstStyle/>
                    <a:p>
                      <a:r>
                        <a:rPr lang="en-ZA" sz="1100" dirty="0">
                          <a:latin typeface="Arial" panose="020B0604020202020204" pitchFamily="34" charset="0"/>
                          <a:cs typeface="Arial" panose="020B0604020202020204" pitchFamily="34" charset="0"/>
                        </a:rPr>
                        <a:t>Clause Number</a:t>
                      </a:r>
                    </a:p>
                  </a:txBody>
                  <a:tcPr/>
                </a:tc>
                <a:tc>
                  <a:txBody>
                    <a:bodyPr/>
                    <a:lstStyle/>
                    <a:p>
                      <a:r>
                        <a:rPr lang="en-ZA" sz="1100" dirty="0">
                          <a:latin typeface="Arial" panose="020B0604020202020204" pitchFamily="34" charset="0"/>
                          <a:cs typeface="Arial" panose="020B0604020202020204" pitchFamily="34" charset="0"/>
                        </a:rPr>
                        <a:t>Compilation</a:t>
                      </a:r>
                      <a:r>
                        <a:rPr lang="en-ZA" sz="1100" baseline="0" dirty="0">
                          <a:latin typeface="Arial" panose="020B0604020202020204" pitchFamily="34" charset="0"/>
                          <a:cs typeface="Arial" panose="020B0604020202020204" pitchFamily="34" charset="0"/>
                        </a:rPr>
                        <a:t> of Tender Document</a:t>
                      </a:r>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5823517">
                <a:tc>
                  <a:txBody>
                    <a:bodyPr/>
                    <a:lstStyle/>
                    <a:p>
                      <a:pPr>
                        <a:lnSpc>
                          <a:spcPct val="107000"/>
                        </a:lnSpc>
                        <a:spcAft>
                          <a:spcPts val="800"/>
                        </a:spcAft>
                      </a:pPr>
                      <a:r>
                        <a:rPr lang="en-ZA" sz="1100" dirty="0">
                          <a:effectLst/>
                          <a:latin typeface="Arial" panose="020B0604020202020204" pitchFamily="34" charset="0"/>
                          <a:cs typeface="Arial" panose="020B0604020202020204" pitchFamily="34" charset="0"/>
                        </a:rPr>
                        <a:t>C.1.2</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200"/>
                        </a:spcAft>
                      </a:pPr>
                      <a:r>
                        <a:rPr lang="en-ZA" sz="1100" b="1" dirty="0">
                          <a:effectLst/>
                          <a:latin typeface="Arial" panose="020B0604020202020204" pitchFamily="34" charset="0"/>
                          <a:cs typeface="Arial" panose="020B0604020202020204" pitchFamily="34" charset="0"/>
                        </a:rPr>
                        <a:t>Tender Documents </a:t>
                      </a:r>
                      <a:endParaRPr lang="en-ZA" sz="1100" dirty="0">
                        <a:effectLst/>
                        <a:latin typeface="Arial" panose="020B0604020202020204" pitchFamily="34" charset="0"/>
                        <a:cs typeface="Arial" panose="020B0604020202020204" pitchFamily="34" charset="0"/>
                      </a:endParaRPr>
                    </a:p>
                    <a:p>
                      <a:pPr marL="0" indent="0">
                        <a:lnSpc>
                          <a:spcPct val="150000"/>
                        </a:lnSpc>
                        <a:spcAft>
                          <a:spcPts val="200"/>
                        </a:spcAft>
                      </a:pPr>
                      <a:r>
                        <a:rPr lang="en-ZA" sz="1100" dirty="0">
                          <a:effectLst/>
                          <a:latin typeface="Arial" panose="020B0604020202020204" pitchFamily="34" charset="0"/>
                          <a:cs typeface="Arial" panose="020B0604020202020204" pitchFamily="34" charset="0"/>
                        </a:rPr>
                        <a:t> The tender documents issued by the Employer comprise:</a:t>
                      </a:r>
                    </a:p>
                    <a:p>
                      <a:pPr marL="0" indent="0">
                        <a:lnSpc>
                          <a:spcPct val="150000"/>
                        </a:lnSpc>
                        <a:spcAft>
                          <a:spcPts val="200"/>
                        </a:spcAft>
                      </a:pPr>
                      <a:r>
                        <a:rPr lang="en-ZA" sz="1100" dirty="0">
                          <a:effectLst/>
                          <a:latin typeface="Arial" panose="020B0604020202020204" pitchFamily="34" charset="0"/>
                          <a:cs typeface="Arial" panose="020B0604020202020204" pitchFamily="34" charset="0"/>
                        </a:rPr>
                        <a:t> </a:t>
                      </a:r>
                      <a:r>
                        <a:rPr lang="en-ZA" sz="1100" b="1" dirty="0">
                          <a:effectLst/>
                          <a:latin typeface="Arial" panose="020B0604020202020204" pitchFamily="34" charset="0"/>
                          <a:cs typeface="Arial" panose="020B0604020202020204" pitchFamily="34" charset="0"/>
                        </a:rPr>
                        <a:t>Part T1: Tendering Procedures</a:t>
                      </a:r>
                      <a:endParaRPr lang="en-ZA" sz="1100" dirty="0">
                        <a:effectLst/>
                        <a:latin typeface="Arial" panose="020B0604020202020204" pitchFamily="34" charset="0"/>
                        <a:cs typeface="Arial" panose="020B0604020202020204" pitchFamily="34" charset="0"/>
                      </a:endParaRPr>
                    </a:p>
                    <a:p>
                      <a:pPr defTabSz="874713">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T1.1 Tender notice and invitation to tender	 (White)</a:t>
                      </a:r>
                    </a:p>
                    <a:p>
                      <a:pPr>
                        <a:lnSpc>
                          <a:spcPct val="150000"/>
                        </a:lnSpc>
                        <a:spcAft>
                          <a:spcPts val="200"/>
                        </a:spcAft>
                      </a:pPr>
                      <a:r>
                        <a:rPr lang="en-ZA" sz="1100" dirty="0">
                          <a:effectLst/>
                          <a:latin typeface="Arial" panose="020B0604020202020204" pitchFamily="34" charset="0"/>
                          <a:cs typeface="Arial" panose="020B0604020202020204" pitchFamily="34" charset="0"/>
                        </a:rPr>
                        <a:t>T1.2 Tender data		</a:t>
                      </a:r>
                    </a:p>
                    <a:p>
                      <a:pPr marL="0" indent="0">
                        <a:lnSpc>
                          <a:spcPct val="150000"/>
                        </a:lnSpc>
                        <a:spcAft>
                          <a:spcPts val="200"/>
                        </a:spcAft>
                      </a:pPr>
                      <a:r>
                        <a:rPr lang="en-ZA" sz="1100" dirty="0">
                          <a:effectLst/>
                          <a:latin typeface="Arial" panose="020B0604020202020204" pitchFamily="34" charset="0"/>
                          <a:cs typeface="Arial" panose="020B0604020202020204" pitchFamily="34" charset="0"/>
                        </a:rPr>
                        <a:t> </a:t>
                      </a:r>
                      <a:r>
                        <a:rPr lang="en-ZA" sz="1100" b="1" dirty="0">
                          <a:effectLst/>
                          <a:latin typeface="Arial" panose="020B0604020202020204" pitchFamily="34" charset="0"/>
                          <a:cs typeface="Arial" panose="020B0604020202020204" pitchFamily="34" charset="0"/>
                        </a:rPr>
                        <a:t>Part T2: Returnable Schedules</a:t>
                      </a:r>
                      <a:endParaRPr lang="en-ZA" sz="1100" dirty="0">
                        <a:effectLst/>
                        <a:latin typeface="Arial" panose="020B0604020202020204" pitchFamily="34" charset="0"/>
                        <a:cs typeface="Arial" panose="020B0604020202020204" pitchFamily="34" charset="0"/>
                      </a:endParaRPr>
                    </a:p>
                    <a:p>
                      <a:pPr>
                        <a:lnSpc>
                          <a:spcPct val="150000"/>
                        </a:lnSpc>
                        <a:spcAft>
                          <a:spcPts val="200"/>
                        </a:spcAft>
                      </a:pPr>
                      <a:r>
                        <a:rPr lang="en-ZA" sz="1100" dirty="0">
                          <a:effectLst/>
                          <a:latin typeface="Arial" panose="020B0604020202020204" pitchFamily="34" charset="0"/>
                          <a:cs typeface="Arial" panose="020B0604020202020204" pitchFamily="34" charset="0"/>
                        </a:rPr>
                        <a:t>T2.1 List of returnable documents	</a:t>
                      </a:r>
                    </a:p>
                    <a:p>
                      <a:pPr>
                        <a:lnSpc>
                          <a:spcPct val="150000"/>
                        </a:lnSpc>
                        <a:spcAft>
                          <a:spcPts val="200"/>
                        </a:spcAft>
                      </a:pPr>
                      <a:r>
                        <a:rPr lang="en-ZA" sz="1100" dirty="0">
                          <a:effectLst/>
                          <a:latin typeface="Arial" panose="020B0604020202020204" pitchFamily="34" charset="0"/>
                          <a:cs typeface="Arial" panose="020B0604020202020204" pitchFamily="34" charset="0"/>
                        </a:rPr>
                        <a:t>T2.2 Returnable schedules		</a:t>
                      </a:r>
                    </a:p>
                    <a:p>
                      <a:pPr>
                        <a:lnSpc>
                          <a:spcPct val="150000"/>
                        </a:lnSpc>
                        <a:spcAft>
                          <a:spcPts val="200"/>
                        </a:spcAft>
                      </a:pPr>
                      <a:r>
                        <a:rPr lang="en-ZA" sz="1100" dirty="0">
                          <a:effectLst/>
                          <a:latin typeface="Arial" panose="020B0604020202020204" pitchFamily="34" charset="0"/>
                          <a:cs typeface="Arial" panose="020B0604020202020204" pitchFamily="34" charset="0"/>
                        </a:rPr>
                        <a:t> </a:t>
                      </a:r>
                      <a:r>
                        <a:rPr lang="en-ZA" sz="1100" b="1" dirty="0">
                          <a:effectLst/>
                          <a:latin typeface="Arial" panose="020B0604020202020204" pitchFamily="34" charset="0"/>
                          <a:cs typeface="Arial" panose="020B0604020202020204" pitchFamily="34" charset="0"/>
                        </a:rPr>
                        <a:t>Part C1: Agreements and contract data </a:t>
                      </a:r>
                      <a:endParaRPr lang="en-ZA" sz="1100" dirty="0">
                        <a:effectLst/>
                        <a:latin typeface="Arial" panose="020B0604020202020204" pitchFamily="34" charset="0"/>
                        <a:cs typeface="Arial" panose="020B0604020202020204" pitchFamily="34" charset="0"/>
                      </a:endParaRPr>
                    </a:p>
                    <a:p>
                      <a:pPr>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C1.1 Form of offer and acceptance	(Yellow)</a:t>
                      </a:r>
                    </a:p>
                    <a:p>
                      <a:pPr>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C1.2 Contract data	(Yellow)</a:t>
                      </a:r>
                    </a:p>
                    <a:p>
                      <a:pPr>
                        <a:lnSpc>
                          <a:spcPct val="150000"/>
                        </a:lnSpc>
                        <a:spcAft>
                          <a:spcPts val="200"/>
                        </a:spcAft>
                      </a:pPr>
                      <a:r>
                        <a:rPr lang="en-ZA" sz="1100" dirty="0">
                          <a:effectLst/>
                          <a:latin typeface="Arial" panose="020B0604020202020204" pitchFamily="34" charset="0"/>
                          <a:cs typeface="Arial" panose="020B0604020202020204" pitchFamily="34" charset="0"/>
                        </a:rPr>
                        <a:t> </a:t>
                      </a:r>
                      <a:r>
                        <a:rPr lang="en-ZA" sz="1100" b="1" dirty="0">
                          <a:effectLst/>
                          <a:latin typeface="Arial" panose="020B0604020202020204" pitchFamily="34" charset="0"/>
                          <a:cs typeface="Arial" panose="020B0604020202020204" pitchFamily="34" charset="0"/>
                        </a:rPr>
                        <a:t>Part C2: Pricing data</a:t>
                      </a:r>
                      <a:endParaRPr lang="en-ZA" sz="1100" dirty="0">
                        <a:effectLst/>
                        <a:latin typeface="Arial" panose="020B0604020202020204" pitchFamily="34" charset="0"/>
                        <a:cs typeface="Arial" panose="020B0604020202020204" pitchFamily="34" charset="0"/>
                      </a:endParaRPr>
                    </a:p>
                    <a:p>
                      <a:pPr>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C2.1 Pricing instructions (assumptions)	(Yellow)</a:t>
                      </a:r>
                    </a:p>
                    <a:p>
                      <a:pPr>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C2.2 Pricing Schedules / Bills of Quantities	(Yellow)</a:t>
                      </a:r>
                    </a:p>
                    <a:p>
                      <a:pPr>
                        <a:lnSpc>
                          <a:spcPct val="150000"/>
                        </a:lnSpc>
                        <a:spcAft>
                          <a:spcPts val="200"/>
                        </a:spcAft>
                      </a:pPr>
                      <a:r>
                        <a:rPr lang="en-ZA" sz="1100" dirty="0">
                          <a:effectLst/>
                          <a:latin typeface="Arial" panose="020B0604020202020204" pitchFamily="34" charset="0"/>
                          <a:cs typeface="Arial" panose="020B0604020202020204" pitchFamily="34" charset="0"/>
                        </a:rPr>
                        <a:t> </a:t>
                      </a:r>
                      <a:r>
                        <a:rPr lang="en-ZA" sz="1100" b="1" dirty="0">
                          <a:effectLst/>
                          <a:latin typeface="Arial" panose="020B0604020202020204" pitchFamily="34" charset="0"/>
                          <a:cs typeface="Arial" panose="020B0604020202020204" pitchFamily="34" charset="0"/>
                        </a:rPr>
                        <a:t>Part C3: Scope of work</a:t>
                      </a:r>
                      <a:endParaRPr lang="en-ZA" sz="1100" dirty="0">
                        <a:effectLst/>
                        <a:latin typeface="Arial" panose="020B0604020202020204" pitchFamily="34" charset="0"/>
                        <a:cs typeface="Arial" panose="020B0604020202020204" pitchFamily="34" charset="0"/>
                      </a:endParaRPr>
                    </a:p>
                    <a:p>
                      <a:pPr>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C3 Scope of work	(Blue)</a:t>
                      </a:r>
                    </a:p>
                    <a:p>
                      <a:pPr>
                        <a:lnSpc>
                          <a:spcPct val="150000"/>
                        </a:lnSpc>
                        <a:spcAft>
                          <a:spcPts val="200"/>
                        </a:spcAft>
                      </a:pPr>
                      <a:r>
                        <a:rPr lang="en-ZA" sz="1100" dirty="0">
                          <a:effectLst/>
                          <a:latin typeface="Arial" panose="020B0604020202020204" pitchFamily="34" charset="0"/>
                          <a:cs typeface="Arial" panose="020B0604020202020204" pitchFamily="34" charset="0"/>
                        </a:rPr>
                        <a:t> </a:t>
                      </a:r>
                      <a:r>
                        <a:rPr lang="en-ZA" sz="1100" b="1" dirty="0">
                          <a:effectLst/>
                          <a:latin typeface="Arial" panose="020B0604020202020204" pitchFamily="34" charset="0"/>
                          <a:cs typeface="Arial" panose="020B0604020202020204" pitchFamily="34" charset="0"/>
                        </a:rPr>
                        <a:t>Part C4:</a:t>
                      </a:r>
                      <a:r>
                        <a:rPr lang="en-ZA" sz="1100" b="1" strike="sngStrike" dirty="0">
                          <a:effectLst/>
                          <a:latin typeface="Arial" panose="020B0604020202020204" pitchFamily="34" charset="0"/>
                          <a:cs typeface="Arial" panose="020B0604020202020204" pitchFamily="34" charset="0"/>
                        </a:rPr>
                        <a:t> Site </a:t>
                      </a:r>
                      <a:r>
                        <a:rPr lang="en-ZA" sz="1100" b="1" dirty="0">
                          <a:effectLst/>
                          <a:latin typeface="Arial" panose="020B0604020202020204" pitchFamily="34" charset="0"/>
                          <a:cs typeface="Arial" panose="020B0604020202020204" pitchFamily="34" charset="0"/>
                        </a:rPr>
                        <a:t>Project Information</a:t>
                      </a:r>
                      <a:endParaRPr lang="en-ZA" sz="1100" dirty="0">
                        <a:effectLst/>
                        <a:latin typeface="Arial" panose="020B0604020202020204" pitchFamily="34" charset="0"/>
                        <a:cs typeface="Arial" panose="020B0604020202020204" pitchFamily="34" charset="0"/>
                      </a:endParaRPr>
                    </a:p>
                    <a:p>
                      <a:pPr>
                        <a:lnSpc>
                          <a:spcPct val="150000"/>
                        </a:lnSpc>
                        <a:spcAft>
                          <a:spcPts val="200"/>
                        </a:spcAft>
                        <a:tabLst>
                          <a:tab pos="5019675" algn="l"/>
                        </a:tabLst>
                      </a:pPr>
                      <a:r>
                        <a:rPr lang="en-ZA" sz="1100" dirty="0">
                          <a:effectLst/>
                          <a:latin typeface="Arial" panose="020B0604020202020204" pitchFamily="34" charset="0"/>
                          <a:cs typeface="Arial" panose="020B0604020202020204" pitchFamily="34" charset="0"/>
                        </a:rPr>
                        <a:t>C4 Project Information	(Green)</a:t>
                      </a:r>
                      <a:endParaRPr lang="en-US" sz="1100" b="0" dirty="0">
                        <a:effectLst/>
                        <a:latin typeface="Arial" panose="020B0604020202020204" pitchFamily="34" charset="0"/>
                        <a:cs typeface="Arial" panose="020B0604020202020204" pitchFamily="34" charset="0"/>
                      </a:endParaRPr>
                    </a:p>
                    <a:p>
                      <a:pPr marL="447675" indent="-447675" defTabSz="1046163">
                        <a:lnSpc>
                          <a:spcPct val="150000"/>
                        </a:lnSpc>
                        <a:spcAft>
                          <a:spcPts val="0"/>
                        </a:spcAft>
                        <a:tabLst>
                          <a:tab pos="3319463" algn="l"/>
                          <a:tab pos="3409950" algn="l"/>
                          <a:tab pos="3586163" algn="l"/>
                          <a:tab pos="3676650" algn="l"/>
                          <a:tab pos="5019675" algn="l"/>
                          <a:tab pos="5295900" algn="l"/>
                        </a:tabLst>
                      </a:pPr>
                      <a:r>
                        <a:rPr lang="en-US" sz="1100" b="1" kern="1200" dirty="0">
                          <a:solidFill>
                            <a:schemeClr val="dk1"/>
                          </a:solidFill>
                          <a:effectLst/>
                          <a:latin typeface="Arial" panose="020B0604020202020204" pitchFamily="34" charset="0"/>
                          <a:ea typeface="+mn-ea"/>
                          <a:cs typeface="Arial" panose="020B0604020202020204" pitchFamily="34" charset="0"/>
                        </a:rPr>
                        <a:t>Part D: Stakeholder and community </a:t>
                      </a:r>
                      <a:r>
                        <a:rPr lang="en-US" sz="1100" b="1" kern="1200" dirty="0" err="1">
                          <a:solidFill>
                            <a:schemeClr val="dk1"/>
                          </a:solidFill>
                          <a:effectLst/>
                          <a:latin typeface="Arial" panose="020B0604020202020204" pitchFamily="34" charset="0"/>
                          <a:ea typeface="+mn-ea"/>
                          <a:cs typeface="Arial" panose="020B0604020202020204" pitchFamily="34" charset="0"/>
                        </a:rPr>
                        <a:t>liaison,and</a:t>
                      </a:r>
                      <a:r>
                        <a:rPr lang="en-US" sz="1100" b="1" kern="1200" dirty="0">
                          <a:solidFill>
                            <a:schemeClr val="dk1"/>
                          </a:solidFill>
                          <a:effectLst/>
                          <a:latin typeface="Arial" panose="020B0604020202020204" pitchFamily="34" charset="0"/>
                          <a:ea typeface="+mn-ea"/>
                          <a:cs typeface="Arial" panose="020B0604020202020204" pitchFamily="34" charset="0"/>
                        </a:rPr>
                        <a:t> targeted </a:t>
                      </a:r>
                      <a:r>
                        <a:rPr lang="en-US" sz="1100" b="1" kern="1200" dirty="0" err="1">
                          <a:solidFill>
                            <a:schemeClr val="dk1"/>
                          </a:solidFill>
                          <a:effectLst/>
                          <a:latin typeface="Arial" panose="020B0604020202020204" pitchFamily="34" charset="0"/>
                          <a:ea typeface="+mn-ea"/>
                          <a:cs typeface="Arial" panose="020B0604020202020204" pitchFamily="34" charset="0"/>
                        </a:rPr>
                        <a:t>Labour</a:t>
                      </a:r>
                      <a:r>
                        <a:rPr lang="en-US" sz="1100" b="1" kern="1200" dirty="0">
                          <a:solidFill>
                            <a:schemeClr val="dk1"/>
                          </a:solidFill>
                          <a:effectLst/>
                          <a:latin typeface="Arial" panose="020B0604020202020204" pitchFamily="34" charset="0"/>
                          <a:ea typeface="+mn-ea"/>
                          <a:cs typeface="Arial" panose="020B0604020202020204" pitchFamily="34" charset="0"/>
                        </a:rPr>
                        <a:t> and</a:t>
                      </a:r>
                      <a:br>
                        <a:rPr lang="en-US" sz="1100" b="1" kern="1200" dirty="0">
                          <a:solidFill>
                            <a:schemeClr val="dk1"/>
                          </a:solidFill>
                          <a:effectLst/>
                          <a:latin typeface="Arial" panose="020B0604020202020204" pitchFamily="34" charset="0"/>
                          <a:ea typeface="+mn-ea"/>
                          <a:cs typeface="Arial" panose="020B0604020202020204" pitchFamily="34" charset="0"/>
                        </a:rPr>
                      </a:br>
                      <a:r>
                        <a:rPr lang="en-US" sz="1100" b="1" kern="1200" dirty="0">
                          <a:solidFill>
                            <a:schemeClr val="dk1"/>
                          </a:solidFill>
                          <a:effectLst/>
                          <a:latin typeface="Arial" panose="020B0604020202020204" pitchFamily="34" charset="0"/>
                          <a:ea typeface="+mn-ea"/>
                          <a:cs typeface="Arial" panose="020B0604020202020204" pitchFamily="34" charset="0"/>
                        </a:rPr>
                        <a:t> Targeted Enterprises </a:t>
                      </a:r>
                      <a:r>
                        <a:rPr lang="en-US" sz="1100" b="1" kern="1200" dirty="0" err="1">
                          <a:solidFill>
                            <a:schemeClr val="dk1"/>
                          </a:solidFill>
                          <a:effectLst/>
                          <a:latin typeface="Arial" panose="020B0604020202020204" pitchFamily="34" charset="0"/>
                          <a:ea typeface="+mn-ea"/>
                          <a:cs typeface="Arial" panose="020B0604020202020204" pitchFamily="34" charset="0"/>
                        </a:rPr>
                        <a:t>utilisation</a:t>
                      </a:r>
                      <a:r>
                        <a:rPr lang="en-US" sz="1100" b="1" kern="1200" dirty="0">
                          <a:solidFill>
                            <a:schemeClr val="dk1"/>
                          </a:solidFill>
                          <a:effectLst/>
                          <a:latin typeface="Arial" panose="020B0604020202020204" pitchFamily="34" charset="0"/>
                          <a:ea typeface="+mn-ea"/>
                          <a:cs typeface="Arial" panose="020B0604020202020204" pitchFamily="34" charset="0"/>
                        </a:rPr>
                        <a:t> and development                                 </a:t>
                      </a:r>
                      <a:r>
                        <a:rPr lang="en-ZA" sz="1100" dirty="0">
                          <a:effectLst/>
                          <a:latin typeface="Arial" panose="020B0604020202020204" pitchFamily="34" charset="0"/>
                          <a:cs typeface="Arial" panose="020B0604020202020204" pitchFamily="34" charset="0"/>
                        </a:rPr>
                        <a:t>(Green)</a:t>
                      </a:r>
                      <a:endParaRPr lang="en-US" sz="1100" b="0" dirty="0">
                        <a:effectLst/>
                        <a:latin typeface="Arial" panose="020B0604020202020204" pitchFamily="34" charset="0"/>
                        <a:cs typeface="Arial" panose="020B0604020202020204" pitchFamily="34" charset="0"/>
                      </a:endParaRPr>
                    </a:p>
                    <a:p>
                      <a:pPr defTabSz="1046163">
                        <a:lnSpc>
                          <a:spcPct val="150000"/>
                        </a:lnSpc>
                        <a:spcAft>
                          <a:spcPts val="200"/>
                        </a:spcAft>
                        <a:tabLst>
                          <a:tab pos="3138488" algn="l"/>
                          <a:tab pos="5019675" algn="l"/>
                        </a:tabLst>
                      </a:pPr>
                      <a:r>
                        <a:rPr lang="en-ZA" sz="1100" b="1" dirty="0">
                          <a:effectLst/>
                          <a:latin typeface="Arial" panose="020B0604020202020204" pitchFamily="34" charset="0"/>
                          <a:cs typeface="Arial" panose="020B0604020202020204" pitchFamily="34" charset="0"/>
                        </a:rPr>
                        <a:t>Annexures</a:t>
                      </a:r>
                      <a:r>
                        <a:rPr lang="en-ZA" sz="1100" dirty="0">
                          <a:effectLst/>
                          <a:latin typeface="Arial" panose="020B0604020202020204" pitchFamily="34" charset="0"/>
                          <a:cs typeface="Arial" panose="020B0604020202020204" pitchFamily="34" charset="0"/>
                        </a:rPr>
                        <a:t>		(White)</a:t>
                      </a:r>
                    </a:p>
                  </a:txBody>
                  <a:tcPr marL="68580" marR="68580" marT="0" marB="0"/>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24268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004803113"/>
              </p:ext>
            </p:extLst>
          </p:nvPr>
        </p:nvGraphicFramePr>
        <p:xfrm>
          <a:off x="295275" y="643462"/>
          <a:ext cx="8648700" cy="6099123"/>
        </p:xfrm>
        <a:graphic>
          <a:graphicData uri="http://schemas.openxmlformats.org/drawingml/2006/table">
            <a:tbl>
              <a:tblPr firstRow="1" bandRow="1">
                <a:tableStyleId>{22838BEF-8BB2-4498-84A7-C5851F593DF1}</a:tableStyleId>
              </a:tblPr>
              <a:tblGrid>
                <a:gridCol w="1047750">
                  <a:extLst>
                    <a:ext uri="{9D8B030D-6E8A-4147-A177-3AD203B41FA5}">
                      <a16:colId xmlns:a16="http://schemas.microsoft.com/office/drawing/2014/main" val="3929072872"/>
                    </a:ext>
                  </a:extLst>
                </a:gridCol>
                <a:gridCol w="7600950">
                  <a:extLst>
                    <a:ext uri="{9D8B030D-6E8A-4147-A177-3AD203B41FA5}">
                      <a16:colId xmlns:a16="http://schemas.microsoft.com/office/drawing/2014/main" val="2278328436"/>
                    </a:ext>
                  </a:extLst>
                </a:gridCol>
              </a:tblGrid>
              <a:tr h="499550">
                <a:tc>
                  <a:txBody>
                    <a:bodyPr/>
                    <a:lstStyle/>
                    <a:p>
                      <a:pPr marL="0" algn="l" defTabSz="914400" rtl="0" eaLnBrk="1" latinLnBrk="0" hangingPunct="1"/>
                      <a:r>
                        <a:rPr lang="en-ZA" sz="1400" b="1" kern="1200" dirty="0">
                          <a:solidFill>
                            <a:schemeClr val="dk1"/>
                          </a:solidFill>
                          <a:latin typeface="Arial" panose="020B0604020202020204" pitchFamily="34" charset="0"/>
                          <a:ea typeface="+mn-ea"/>
                          <a:cs typeface="Arial" panose="020B0604020202020204" pitchFamily="34" charset="0"/>
                        </a:rPr>
                        <a:t>Clause Number</a:t>
                      </a:r>
                    </a:p>
                  </a:txBody>
                  <a:tcPr/>
                </a:tc>
                <a:tc>
                  <a:txBody>
                    <a:bodyPr/>
                    <a:lstStyle/>
                    <a:p>
                      <a:pPr marL="0" algn="l" defTabSz="914400" rtl="0" eaLnBrk="1" latinLnBrk="0" hangingPunct="1"/>
                      <a:r>
                        <a:rPr lang="en-ZA" sz="1400" b="1" kern="1200" dirty="0">
                          <a:solidFill>
                            <a:schemeClr val="dk1"/>
                          </a:solidFill>
                          <a:latin typeface="Arial" panose="020B0604020202020204" pitchFamily="34" charset="0"/>
                          <a:ea typeface="+mn-ea"/>
                          <a:cs typeface="Arial" panose="020B0604020202020204" pitchFamily="34" charset="0"/>
                        </a:rPr>
                        <a:t>Tender Data- Tender Submission</a:t>
                      </a:r>
                    </a:p>
                  </a:txBody>
                  <a:tcPr/>
                </a:tc>
                <a:extLst>
                  <a:ext uri="{0D108BD9-81ED-4DB2-BD59-A6C34878D82A}">
                    <a16:rowId xmlns:a16="http://schemas.microsoft.com/office/drawing/2014/main" val="2805753173"/>
                  </a:ext>
                </a:extLst>
              </a:tr>
              <a:tr h="270406">
                <a:tc>
                  <a:txBody>
                    <a:bodyPr/>
                    <a:lstStyle/>
                    <a:p>
                      <a:pPr marR="180340">
                        <a:lnSpc>
                          <a:spcPct val="150000"/>
                        </a:lnSpc>
                        <a:tabLst>
                          <a:tab pos="54038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C.2.12</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180340">
                        <a:lnSpc>
                          <a:spcPct val="150000"/>
                        </a:lnSpc>
                        <a:tabLst>
                          <a:tab pos="540385" algn="l"/>
                        </a:tabLst>
                      </a:pPr>
                      <a:r>
                        <a:rPr lang="en-GB" sz="1400" dirty="0">
                          <a:effectLst/>
                          <a:latin typeface="Arial" panose="020B0604020202020204" pitchFamily="34" charset="0"/>
                          <a:ea typeface="Times New Roman" panose="02020603050405020304" pitchFamily="18" charset="0"/>
                          <a:cs typeface="Arial" panose="020B0604020202020204" pitchFamily="34" charset="0"/>
                        </a:rPr>
                        <a:t>Alternative tender offers will not be considered.</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44559885"/>
                  </a:ext>
                </a:extLst>
              </a:tr>
              <a:tr h="2664267">
                <a:tc>
                  <a:txBody>
                    <a:bodyPr/>
                    <a:lstStyle/>
                    <a:p>
                      <a:pPr marL="71755">
                        <a:lnSpc>
                          <a:spcPct val="100000"/>
                        </a:lnSpc>
                        <a:spcAft>
                          <a:spcPts val="200"/>
                        </a:spcAft>
                      </a:pPr>
                      <a:r>
                        <a:rPr lang="en-ZA" sz="1400" dirty="0">
                          <a:effectLst/>
                          <a:latin typeface="Arial" panose="020B0604020202020204" pitchFamily="34" charset="0"/>
                          <a:cs typeface="Arial" panose="020B0604020202020204" pitchFamily="34" charset="0"/>
                        </a:rPr>
                        <a:t>C.2.13</a:t>
                      </a:r>
                    </a:p>
                    <a:p>
                      <a:pPr marL="71755">
                        <a:lnSpc>
                          <a:spcPct val="100000"/>
                        </a:lnSpc>
                        <a:spcAft>
                          <a:spcPts val="200"/>
                        </a:spcAft>
                      </a:pPr>
                      <a:r>
                        <a:rPr lang="en-ZA" sz="1400" dirty="0">
                          <a:effectLst/>
                          <a:latin typeface="Arial" panose="020B0604020202020204" pitchFamily="34" charset="0"/>
                          <a:cs typeface="Arial" panose="020B0604020202020204" pitchFamily="34" charset="0"/>
                        </a:rPr>
                        <a:t>C.2.13.2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71755" marR="90170" algn="just">
                        <a:lnSpc>
                          <a:spcPct val="100000"/>
                        </a:lnSpc>
                        <a:spcAft>
                          <a:spcPts val="200"/>
                        </a:spcAft>
                      </a:pPr>
                      <a:r>
                        <a:rPr lang="en-ZA" sz="1400" b="1" dirty="0">
                          <a:effectLst/>
                          <a:latin typeface="Arial" panose="020B0604020202020204" pitchFamily="34" charset="0"/>
                          <a:cs typeface="Arial" panose="020B0604020202020204" pitchFamily="34" charset="0"/>
                        </a:rPr>
                        <a:t>Submitting a tender offer</a:t>
                      </a:r>
                      <a:endParaRPr lang="en-ZA" sz="1400" dirty="0">
                        <a:effectLst/>
                        <a:latin typeface="Arial" panose="020B0604020202020204" pitchFamily="34" charset="0"/>
                        <a:cs typeface="Arial" panose="020B0604020202020204" pitchFamily="34" charset="0"/>
                      </a:endParaRPr>
                    </a:p>
                    <a:p>
                      <a:pPr marL="85725" marR="90170" indent="-85725" algn="just">
                        <a:lnSpc>
                          <a:spcPct val="100000"/>
                        </a:lnSpc>
                        <a:spcAft>
                          <a:spcPts val="600"/>
                        </a:spcAft>
                        <a:tabLst>
                          <a:tab pos="85725" algn="l"/>
                        </a:tabLst>
                      </a:pPr>
                      <a:r>
                        <a:rPr lang="en-ZA" sz="1400" dirty="0">
                          <a:effectLst/>
                          <a:latin typeface="Arial" panose="020B0604020202020204" pitchFamily="34" charset="0"/>
                          <a:cs typeface="Arial" panose="020B0604020202020204" pitchFamily="34" charset="0"/>
                        </a:rPr>
                        <a:t> </a:t>
                      </a:r>
                      <a:r>
                        <a:rPr lang="en-US" sz="1400" dirty="0">
                          <a:effectLst/>
                          <a:latin typeface="Arial" panose="020B0604020202020204" pitchFamily="34" charset="0"/>
                          <a:cs typeface="Arial" panose="020B0604020202020204" pitchFamily="34" charset="0"/>
                        </a:rPr>
                        <a:t>The returnable documents shall be electronically completed in their entirety, submitted on the issued software format or fully compatible format, unless otherwise specified. </a:t>
                      </a:r>
                    </a:p>
                    <a:p>
                      <a:pPr marL="0" marR="90170" indent="0" algn="just">
                        <a:lnSpc>
                          <a:spcPct val="100000"/>
                        </a:lnSpc>
                        <a:spcAft>
                          <a:spcPts val="200"/>
                        </a:spcAft>
                      </a:pPr>
                      <a:r>
                        <a:rPr lang="en-US" sz="1400" dirty="0">
                          <a:effectLst/>
                          <a:latin typeface="Arial" panose="020B0604020202020204" pitchFamily="34" charset="0"/>
                          <a:cs typeface="Arial" panose="020B0604020202020204" pitchFamily="34" charset="0"/>
                        </a:rPr>
                        <a:t> Submission in the tender box</a:t>
                      </a:r>
                    </a:p>
                    <a:p>
                      <a:pPr marL="180975" marR="90170" indent="-92075" algn="just">
                        <a:lnSpc>
                          <a:spcPct val="100000"/>
                        </a:lnSpc>
                        <a:spcAft>
                          <a:spcPts val="200"/>
                        </a:spcAft>
                      </a:pPr>
                      <a:r>
                        <a:rPr lang="en-US" sz="1400" dirty="0">
                          <a:effectLst/>
                          <a:latin typeface="Arial" panose="020B0604020202020204" pitchFamily="34" charset="0"/>
                          <a:cs typeface="Arial" panose="020B0604020202020204" pitchFamily="34" charset="0"/>
                        </a:rPr>
                        <a:t>•	Submit the tender offer electronically on a flash drive and printed hard copy of Form of Offer and summary of pricing schedule.</a:t>
                      </a:r>
                    </a:p>
                    <a:p>
                      <a:pPr marL="180975" marR="90170" indent="-95250" algn="just">
                        <a:lnSpc>
                          <a:spcPct val="100000"/>
                        </a:lnSpc>
                        <a:spcAft>
                          <a:spcPts val="200"/>
                        </a:spcAft>
                      </a:pPr>
                      <a:r>
                        <a:rPr lang="en-US" sz="1400" dirty="0">
                          <a:effectLst/>
                          <a:latin typeface="Arial" panose="020B0604020202020204" pitchFamily="34" charset="0"/>
                          <a:cs typeface="Arial" panose="020B0604020202020204" pitchFamily="34" charset="0"/>
                        </a:rPr>
                        <a:t>•	(In the relevant MS Word 2013 and MS Excel 2013 format as issued, and not in .pdf format, except where so specified.)</a:t>
                      </a:r>
                    </a:p>
                    <a:p>
                      <a:pPr marL="92075" marR="90170" indent="-92075" algn="just">
                        <a:lnSpc>
                          <a:spcPct val="100000"/>
                        </a:lnSpc>
                        <a:spcAft>
                          <a:spcPts val="200"/>
                        </a:spcAft>
                      </a:pPr>
                      <a:endParaRPr lang="en-US" sz="1400" dirty="0">
                        <a:effectLst/>
                        <a:latin typeface="Arial" panose="020B0604020202020204" pitchFamily="34" charset="0"/>
                        <a:cs typeface="Arial" panose="020B0604020202020204" pitchFamily="34" charset="0"/>
                      </a:endParaRPr>
                    </a:p>
                    <a:p>
                      <a:pPr marL="88900" marR="90170" indent="0" algn="just">
                        <a:lnSpc>
                          <a:spcPct val="100000"/>
                        </a:lnSpc>
                        <a:spcAft>
                          <a:spcPts val="200"/>
                        </a:spcAft>
                      </a:pPr>
                      <a:r>
                        <a:rPr lang="en-US" sz="1400" dirty="0">
                          <a:effectLst/>
                          <a:latin typeface="Arial" panose="020B0604020202020204" pitchFamily="34" charset="0"/>
                          <a:cs typeface="Arial" panose="020B0604020202020204" pitchFamily="34" charset="0"/>
                        </a:rPr>
                        <a:t> The tenderer is required to submit all certificates as listed in the Schedule of Tender Compliance (Form D1) as scanned copies, in .pdf format (saved on a flash drive) and printed and bound hard copy</a:t>
                      </a:r>
                    </a:p>
                  </a:txBody>
                  <a:tcPr marL="0" marR="0" marT="0" marB="0"/>
                </a:tc>
                <a:extLst>
                  <a:ext uri="{0D108BD9-81ED-4DB2-BD59-A6C34878D82A}">
                    <a16:rowId xmlns:a16="http://schemas.microsoft.com/office/drawing/2014/main" val="1577505412"/>
                  </a:ext>
                </a:extLst>
              </a:tr>
              <a:tr h="2536963">
                <a:tc>
                  <a:txBody>
                    <a:bodyPr/>
                    <a:lstStyle/>
                    <a:p>
                      <a:pPr>
                        <a:lnSpc>
                          <a:spcPct val="100000"/>
                        </a:lnSpc>
                        <a:spcAft>
                          <a:spcPts val="200"/>
                        </a:spcAft>
                      </a:pPr>
                      <a:r>
                        <a:rPr lang="en-ZA" sz="1400" dirty="0">
                          <a:effectLst/>
                          <a:latin typeface="Arial" panose="020B0604020202020204" pitchFamily="34" charset="0"/>
                          <a:cs typeface="Arial" panose="020B0604020202020204" pitchFamily="34" charset="0"/>
                        </a:rPr>
                        <a:t>C.2.13.5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0000"/>
                        </a:lnSpc>
                        <a:spcAft>
                          <a:spcPts val="200"/>
                        </a:spcAft>
                      </a:pPr>
                      <a:r>
                        <a:rPr lang="en-ZA" sz="1400" dirty="0">
                          <a:effectLst/>
                          <a:latin typeface="Arial" panose="020B0604020202020204" pitchFamily="34" charset="0"/>
                          <a:cs typeface="Arial" panose="020B0604020202020204" pitchFamily="34" charset="0"/>
                        </a:rPr>
                        <a:t>Only the following needs to be submitted:</a:t>
                      </a:r>
                    </a:p>
                    <a:p>
                      <a:pPr marL="176213" lvl="0" indent="-176213" algn="just">
                        <a:lnSpc>
                          <a:spcPct val="100000"/>
                        </a:lnSpc>
                        <a:spcAft>
                          <a:spcPts val="200"/>
                        </a:spcAft>
                        <a:buFont typeface="+mj-lt"/>
                        <a:buAutoNum type="alphaLcParenR"/>
                      </a:pPr>
                      <a:r>
                        <a:rPr lang="en-ZA" sz="1400" dirty="0">
                          <a:effectLst/>
                          <a:latin typeface="Arial" panose="020B0604020202020204" pitchFamily="34" charset="0"/>
                          <a:cs typeface="Arial" panose="020B0604020202020204" pitchFamily="34" charset="0"/>
                        </a:rPr>
                        <a:t>Main Tender Offer </a:t>
                      </a:r>
                    </a:p>
                    <a:p>
                      <a:pPr marL="176213" lvl="1" indent="0" algn="just">
                        <a:lnSpc>
                          <a:spcPct val="100000"/>
                        </a:lnSpc>
                        <a:spcAft>
                          <a:spcPts val="600"/>
                        </a:spcAft>
                      </a:pPr>
                      <a:r>
                        <a:rPr lang="en-ZA" sz="1400" dirty="0">
                          <a:effectLst/>
                          <a:latin typeface="Arial" panose="020B0604020202020204" pitchFamily="34" charset="0"/>
                          <a:cs typeface="Arial" panose="020B0604020202020204" pitchFamily="34" charset="0"/>
                        </a:rPr>
                        <a:t>The following information to be submitted in printed and bound hard copy and electronically on flash drive and marked Main Tender Offer followed by the “Tenderer name”, in the following order:</a:t>
                      </a:r>
                    </a:p>
                    <a:p>
                      <a:pPr marL="361950" lvl="1" indent="-180975" algn="just">
                        <a:lnSpc>
                          <a:spcPct val="100000"/>
                        </a:lnSpc>
                        <a:spcAft>
                          <a:spcPts val="200"/>
                        </a:spcAft>
                        <a:buFont typeface="Arial" panose="020B0604020202020204" pitchFamily="34" charset="0"/>
                        <a:buChar char="•"/>
                        <a:tabLst>
                          <a:tab pos="540385" algn="l"/>
                        </a:tabLst>
                      </a:pPr>
                      <a:r>
                        <a:rPr lang="en-ZA" sz="1400" dirty="0">
                          <a:effectLst/>
                          <a:latin typeface="Arial" panose="020B0604020202020204" pitchFamily="34" charset="0"/>
                          <a:cs typeface="Arial" panose="020B0604020202020204" pitchFamily="34" charset="0"/>
                        </a:rPr>
                        <a:t>Form of Offer (signed and scanned as .pdf and hard copy)</a:t>
                      </a:r>
                    </a:p>
                    <a:p>
                      <a:pPr marL="361950" lvl="1" indent="-180975" algn="just">
                        <a:lnSpc>
                          <a:spcPct val="100000"/>
                        </a:lnSpc>
                        <a:spcAft>
                          <a:spcPts val="200"/>
                        </a:spcAft>
                        <a:buFont typeface="Arial" panose="020B0604020202020204" pitchFamily="34" charset="0"/>
                        <a:buChar char="•"/>
                        <a:tabLst>
                          <a:tab pos="361950" algn="l"/>
                          <a:tab pos="539750" algn="l"/>
                        </a:tabLst>
                      </a:pPr>
                      <a:r>
                        <a:rPr lang="en-ZA" sz="1400" dirty="0">
                          <a:effectLst/>
                          <a:latin typeface="Arial" panose="020B0604020202020204" pitchFamily="34" charset="0"/>
                          <a:cs typeface="Arial" panose="020B0604020202020204" pitchFamily="34" charset="0"/>
                        </a:rPr>
                        <a:t>All returnable schedules and attachments and certificates (signed and scanned as .pdf and hard copy)</a:t>
                      </a:r>
                    </a:p>
                    <a:p>
                      <a:pPr marL="361950" lvl="1" indent="-180975" algn="just">
                        <a:lnSpc>
                          <a:spcPct val="100000"/>
                        </a:lnSpc>
                        <a:spcAft>
                          <a:spcPts val="600"/>
                        </a:spcAft>
                        <a:buFont typeface="Arial" panose="020B0604020202020204" pitchFamily="34" charset="0"/>
                        <a:buChar char="•"/>
                        <a:tabLst>
                          <a:tab pos="361950" algn="l"/>
                        </a:tabLst>
                      </a:pPr>
                      <a:r>
                        <a:rPr lang="en-ZA" sz="1400" dirty="0">
                          <a:effectLst/>
                          <a:latin typeface="Arial" panose="020B0604020202020204" pitchFamily="34" charset="0"/>
                          <a:cs typeface="Arial" panose="020B0604020202020204" pitchFamily="34" charset="0"/>
                        </a:rPr>
                        <a:t>Completed pricing schedule (scanned copy in .pdf and copy in Excel and hard copy).</a:t>
                      </a:r>
                      <a:endParaRPr lang="en-ZA" sz="1400" cap="all"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29037459"/>
                  </a:ext>
                </a:extLst>
              </a:tr>
            </a:tbl>
          </a:graphicData>
        </a:graphic>
      </p:graphicFrame>
    </p:spTree>
    <p:extLst>
      <p:ext uri="{BB962C8B-B14F-4D97-AF65-F5344CB8AC3E}">
        <p14:creationId xmlns:p14="http://schemas.microsoft.com/office/powerpoint/2010/main" val="222643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241728096"/>
              </p:ext>
            </p:extLst>
          </p:nvPr>
        </p:nvGraphicFramePr>
        <p:xfrm>
          <a:off x="242887" y="626756"/>
          <a:ext cx="8658225" cy="5532315"/>
        </p:xfrm>
        <a:graphic>
          <a:graphicData uri="http://schemas.openxmlformats.org/drawingml/2006/table">
            <a:tbl>
              <a:tblPr firstRow="1" bandRow="1">
                <a:tableStyleId>{22838BEF-8BB2-4498-84A7-C5851F593DF1}</a:tableStyleId>
              </a:tblPr>
              <a:tblGrid>
                <a:gridCol w="1085850">
                  <a:extLst>
                    <a:ext uri="{9D8B030D-6E8A-4147-A177-3AD203B41FA5}">
                      <a16:colId xmlns:a16="http://schemas.microsoft.com/office/drawing/2014/main" val="3929072872"/>
                    </a:ext>
                  </a:extLst>
                </a:gridCol>
                <a:gridCol w="7572375">
                  <a:extLst>
                    <a:ext uri="{9D8B030D-6E8A-4147-A177-3AD203B41FA5}">
                      <a16:colId xmlns:a16="http://schemas.microsoft.com/office/drawing/2014/main" val="2278328436"/>
                    </a:ext>
                  </a:extLst>
                </a:gridCol>
              </a:tblGrid>
              <a:tr h="526798">
                <a:tc>
                  <a:txBody>
                    <a:bodyPr/>
                    <a:lstStyle/>
                    <a:p>
                      <a:r>
                        <a:rPr lang="en-ZA" sz="1400" dirty="0">
                          <a:latin typeface="Arial" panose="020B0604020202020204" pitchFamily="34" charset="0"/>
                          <a:cs typeface="Arial" panose="020B0604020202020204" pitchFamily="34" charset="0"/>
                        </a:rPr>
                        <a:t>Clause Number</a:t>
                      </a:r>
                    </a:p>
                  </a:txBody>
                  <a:tcPr/>
                </a:tc>
                <a:tc>
                  <a:txBody>
                    <a:bodyPr/>
                    <a:lstStyle/>
                    <a:p>
                      <a:r>
                        <a:rPr lang="en-ZA" sz="1400" dirty="0">
                          <a:latin typeface="Arial" panose="020B0604020202020204" pitchFamily="34" charset="0"/>
                          <a:cs typeface="Arial" panose="020B0604020202020204" pitchFamily="34" charset="0"/>
                        </a:rPr>
                        <a:t>Tender Data- Tender Submission</a:t>
                      </a:r>
                    </a:p>
                  </a:txBody>
                  <a:tcPr/>
                </a:tc>
                <a:extLst>
                  <a:ext uri="{0D108BD9-81ED-4DB2-BD59-A6C34878D82A}">
                    <a16:rowId xmlns:a16="http://schemas.microsoft.com/office/drawing/2014/main" val="2805753173"/>
                  </a:ext>
                </a:extLst>
              </a:tr>
              <a:tr h="292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cs typeface="Arial" panose="020B0604020202020204" pitchFamily="34" charset="0"/>
                        </a:rPr>
                        <a:t>C.2.13.5</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(continued)</a:t>
                      </a:r>
                    </a:p>
                  </a:txBody>
                  <a:tcPr/>
                </a:tc>
                <a:tc>
                  <a:txBody>
                    <a:bodyPr/>
                    <a:lstStyle/>
                    <a:p>
                      <a:r>
                        <a:rPr lang="en-US" sz="1400" dirty="0">
                          <a:latin typeface="Arial" panose="020B0604020202020204" pitchFamily="34" charset="0"/>
                          <a:cs typeface="Arial" panose="020B0604020202020204" pitchFamily="34" charset="0"/>
                        </a:rPr>
                        <a:t>In the event of any discrepancy between the contents of the electronically priced schedule, and the electronically provided pricing schedule in .pdf format, and the printed and bound hard copy, the contents of the printed and bound hard copy shall be taken as the valid contents. For the information provided by the tenderer as part of his submission, e.g. rates, the signed schedule in the printed and bound hard copy shall be taken as the valid submission.</a:t>
                      </a:r>
                    </a:p>
                    <a:p>
                      <a:r>
                        <a:rPr lang="en-US" sz="1400" dirty="0">
                          <a:latin typeface="Arial" panose="020B0604020202020204" pitchFamily="34" charset="0"/>
                          <a:cs typeface="Arial" panose="020B0604020202020204" pitchFamily="34" charset="0"/>
                        </a:rPr>
                        <a:t>Submit the printed and bound hard copy and flash drive in a sealed envelope marked with the tenderer’s company name, the project number and description. </a:t>
                      </a:r>
                    </a:p>
                  </a:txBody>
                  <a:tcPr/>
                </a:tc>
                <a:extLst>
                  <a:ext uri="{0D108BD9-81ED-4DB2-BD59-A6C34878D82A}">
                    <a16:rowId xmlns:a16="http://schemas.microsoft.com/office/drawing/2014/main" val="4004290124"/>
                  </a:ext>
                </a:extLst>
              </a:tr>
              <a:tr h="3420557">
                <a:tc>
                  <a:txBody>
                    <a:bodyPr/>
                    <a:lstStyle/>
                    <a:p>
                      <a:pPr marL="71755">
                        <a:lnSpc>
                          <a:spcPct val="100000"/>
                        </a:lnSpc>
                        <a:spcAft>
                          <a:spcPts val="200"/>
                        </a:spcAft>
                      </a:pPr>
                      <a:r>
                        <a:rPr lang="en-ZA" sz="1400" dirty="0">
                          <a:effectLst/>
                          <a:latin typeface="Arial" panose="020B0604020202020204" pitchFamily="34" charset="0"/>
                          <a:cs typeface="Arial" panose="020B0604020202020204" pitchFamily="34" charset="0"/>
                        </a:rPr>
                        <a:t>C.2.13.5</a:t>
                      </a:r>
                    </a:p>
                    <a:p>
                      <a:pPr marL="71755">
                        <a:lnSpc>
                          <a:spcPct val="100000"/>
                        </a:lnSpc>
                        <a:spcAft>
                          <a:spcPts val="200"/>
                        </a:spcAft>
                      </a:pPr>
                      <a:r>
                        <a:rPr lang="en-ZA"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71755" marR="90170" algn="just">
                        <a:lnSpc>
                          <a:spcPct val="100000"/>
                        </a:lnSpc>
                        <a:spcAft>
                          <a:spcPts val="200"/>
                        </a:spcAft>
                      </a:pPr>
                      <a:r>
                        <a:rPr lang="en-ZA" sz="1400" dirty="0">
                          <a:effectLst/>
                          <a:latin typeface="Arial" panose="020B0604020202020204" pitchFamily="34" charset="0"/>
                          <a:cs typeface="Arial" panose="020B0604020202020204" pitchFamily="34" charset="0"/>
                        </a:rPr>
                        <a:t>The Employer’s address for delivery of tender offers and identification details to be shown on each tender offer package are: </a:t>
                      </a:r>
                    </a:p>
                    <a:p>
                      <a:pPr marL="71755" algn="just">
                        <a:lnSpc>
                          <a:spcPct val="100000"/>
                        </a:lnSpc>
                        <a:spcAft>
                          <a:spcPts val="200"/>
                        </a:spcAft>
                      </a:pPr>
                      <a:r>
                        <a:rPr lang="en-ZA" sz="1400" dirty="0">
                          <a:effectLst/>
                          <a:latin typeface="Arial" panose="020B0604020202020204" pitchFamily="34" charset="0"/>
                          <a:cs typeface="Arial" panose="020B0604020202020204" pitchFamily="34" charset="0"/>
                        </a:rPr>
                        <a:t>Location of tender box: Security gate</a:t>
                      </a:r>
                    </a:p>
                    <a:p>
                      <a:pPr marL="71755" algn="just">
                        <a:lnSpc>
                          <a:spcPct val="100000"/>
                        </a:lnSpc>
                        <a:spcAft>
                          <a:spcPts val="600"/>
                        </a:spcAft>
                      </a:pPr>
                      <a:r>
                        <a:rPr lang="en-ZA" sz="1400" dirty="0">
                          <a:effectLst/>
                          <a:latin typeface="Arial" panose="020B0604020202020204" pitchFamily="34" charset="0"/>
                          <a:cs typeface="Arial" panose="020B0604020202020204" pitchFamily="34" charset="0"/>
                        </a:rPr>
                        <a:t>Physical address: </a:t>
                      </a:r>
                      <a:r>
                        <a:rPr lang="en-ZA" sz="1400" b="1" dirty="0">
                          <a:effectLst/>
                          <a:latin typeface="Arial" panose="020B0604020202020204" pitchFamily="34" charset="0"/>
                          <a:cs typeface="Arial" panose="020B0604020202020204" pitchFamily="34" charset="0"/>
                        </a:rPr>
                        <a:t>38 Ida Street, Menlo Park, 0081</a:t>
                      </a:r>
                    </a:p>
                    <a:p>
                      <a:pPr marL="71755" marR="90170" algn="just">
                        <a:lnSpc>
                          <a:spcPct val="100000"/>
                        </a:lnSpc>
                        <a:spcAft>
                          <a:spcPts val="600"/>
                        </a:spcAft>
                      </a:pPr>
                      <a:r>
                        <a:rPr lang="en-ZA" sz="1400" dirty="0">
                          <a:effectLst/>
                          <a:latin typeface="Arial" panose="020B0604020202020204" pitchFamily="34" charset="0"/>
                          <a:cs typeface="Arial" panose="020B0604020202020204" pitchFamily="34" charset="0"/>
                        </a:rPr>
                        <a:t>Identification details: Place the completed printed and bound hard copy and flash drive in a package marked with the tenderer’s company name, the project number and description</a:t>
                      </a:r>
                      <a:r>
                        <a:rPr lang="en-ZA" sz="1400" dirty="0">
                          <a:solidFill>
                            <a:srgbClr val="1F497D"/>
                          </a:solidFill>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endParaRPr lang="en-GB" sz="1600" b="1"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CONTRACT SANRAL X.002-186-2023/1</a:t>
                      </a:r>
                      <a:endParaRPr lang="en-US" sz="1600" b="1" kern="1200" dirty="0">
                        <a:solidFill>
                          <a:schemeClr val="dk1"/>
                        </a:solidFill>
                        <a:effectLst/>
                        <a:latin typeface="+mn-lt"/>
                        <a:ea typeface="+mn-ea"/>
                        <a:cs typeface="+mn-cs"/>
                      </a:endParaRPr>
                    </a:p>
                    <a:p>
                      <a:pPr marL="0" marR="3810" indent="0" algn="l">
                        <a:lnSpc>
                          <a:spcPct val="150000"/>
                        </a:lnSpc>
                        <a:buNone/>
                      </a:pPr>
                      <a:r>
                        <a:rPr lang="en-GB"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ROUTINE ROAD MAINTENANCE OF NATIONAL ROUTE R510 FROM LEPHALALE TO MONTE CHRISTO, R572 FROM MONTE CHRISTO TO TOM BURKE, R518 FROM LEPHALALE TO MOGALAKWENA MUNICIPAL BOUNDARY AND N11 FROM BLOUBERG MUNICIPAL BOUNDARY TO GROBLERSBRUG BORDER POST </a:t>
                      </a:r>
                    </a:p>
                  </a:txBody>
                  <a:tcPr marL="0" marR="0" marT="0" marB="0"/>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310199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1645240"/>
              </p:ext>
            </p:extLst>
          </p:nvPr>
        </p:nvGraphicFramePr>
        <p:xfrm>
          <a:off x="257175" y="719895"/>
          <a:ext cx="8658225" cy="3026158"/>
        </p:xfrm>
        <a:graphic>
          <a:graphicData uri="http://schemas.openxmlformats.org/drawingml/2006/table">
            <a:tbl>
              <a:tblPr firstRow="1" bandRow="1">
                <a:tableStyleId>{22838BEF-8BB2-4498-84A7-C5851F593DF1}</a:tableStyleId>
              </a:tblPr>
              <a:tblGrid>
                <a:gridCol w="1085850">
                  <a:extLst>
                    <a:ext uri="{9D8B030D-6E8A-4147-A177-3AD203B41FA5}">
                      <a16:colId xmlns:a16="http://schemas.microsoft.com/office/drawing/2014/main" val="3929072872"/>
                    </a:ext>
                  </a:extLst>
                </a:gridCol>
                <a:gridCol w="7572375">
                  <a:extLst>
                    <a:ext uri="{9D8B030D-6E8A-4147-A177-3AD203B41FA5}">
                      <a16:colId xmlns:a16="http://schemas.microsoft.com/office/drawing/2014/main" val="2278328436"/>
                    </a:ext>
                  </a:extLst>
                </a:gridCol>
              </a:tblGrid>
              <a:tr h="526798">
                <a:tc>
                  <a:txBody>
                    <a:bodyPr/>
                    <a:lstStyle/>
                    <a:p>
                      <a:r>
                        <a:rPr lang="en-ZA" sz="1400" dirty="0">
                          <a:latin typeface="Arial" panose="020B0604020202020204" pitchFamily="34" charset="0"/>
                          <a:cs typeface="Arial" panose="020B0604020202020204" pitchFamily="34" charset="0"/>
                        </a:rPr>
                        <a:t>Clause Number</a:t>
                      </a:r>
                    </a:p>
                  </a:txBody>
                  <a:tcPr/>
                </a:tc>
                <a:tc>
                  <a:txBody>
                    <a:bodyPr/>
                    <a:lstStyle/>
                    <a:p>
                      <a:r>
                        <a:rPr lang="en-ZA" sz="1400" dirty="0">
                          <a:latin typeface="Arial" panose="020B0604020202020204" pitchFamily="34" charset="0"/>
                          <a:cs typeface="Arial" panose="020B0604020202020204" pitchFamily="34" charset="0"/>
                        </a:rPr>
                        <a:t>Tender Data- Tender Submission</a:t>
                      </a:r>
                    </a:p>
                  </a:txBody>
                  <a:tcPr/>
                </a:tc>
                <a:extLst>
                  <a:ext uri="{0D108BD9-81ED-4DB2-BD59-A6C34878D82A}">
                    <a16:rowId xmlns:a16="http://schemas.microsoft.com/office/drawing/2014/main" val="2805753173"/>
                  </a:ext>
                </a:extLst>
              </a:tr>
              <a:tr h="1054024">
                <a:tc>
                  <a:txBody>
                    <a:bodyPr/>
                    <a:lstStyle/>
                    <a:p>
                      <a:pPr marL="71755">
                        <a:lnSpc>
                          <a:spcPct val="100000"/>
                        </a:lnSpc>
                        <a:spcAft>
                          <a:spcPts val="200"/>
                        </a:spcAft>
                      </a:pPr>
                      <a:r>
                        <a:rPr lang="en-ZA" sz="1400" dirty="0">
                          <a:effectLst/>
                          <a:latin typeface="Arial" panose="020B0604020202020204" pitchFamily="34" charset="0"/>
                          <a:cs typeface="Arial" panose="020B0604020202020204" pitchFamily="34" charset="0"/>
                        </a:rPr>
                        <a:t>C.2.13.7</a:t>
                      </a:r>
                    </a:p>
                    <a:p>
                      <a:pPr marL="71755">
                        <a:lnSpc>
                          <a:spcPct val="100000"/>
                        </a:lnSpc>
                        <a:spcAft>
                          <a:spcPts val="200"/>
                        </a:spcAft>
                      </a:pPr>
                      <a:r>
                        <a:rPr lang="en-ZA" sz="1400" dirty="0">
                          <a:effectLst/>
                          <a:latin typeface="Arial" panose="020B0604020202020204" pitchFamily="34" charset="0"/>
                          <a:ea typeface="Calibri" panose="020F0502020204030204" pitchFamily="34" charset="0"/>
                          <a:cs typeface="Arial" panose="020B0604020202020204" pitchFamily="34" charset="0"/>
                        </a:rPr>
                        <a:t>(continued)</a:t>
                      </a:r>
                    </a:p>
                  </a:txBody>
                  <a:tcPr marL="0" marR="0" marT="0" marB="0"/>
                </a:tc>
                <a:tc>
                  <a:txBody>
                    <a:bodyPr/>
                    <a:lstStyle/>
                    <a:p>
                      <a:pPr marL="71755" algn="just">
                        <a:lnSpc>
                          <a:spcPct val="100000"/>
                        </a:lnSpc>
                        <a:spcBef>
                          <a:spcPts val="600"/>
                        </a:spcBef>
                        <a:spcAft>
                          <a:spcPts val="0"/>
                        </a:spcAft>
                      </a:pPr>
                      <a:r>
                        <a:rPr lang="en-ZA" sz="1400" dirty="0">
                          <a:effectLst/>
                          <a:latin typeface="Arial" panose="020B0604020202020204" pitchFamily="34" charset="0"/>
                          <a:cs typeface="Arial" panose="020B0604020202020204" pitchFamily="34" charset="0"/>
                        </a:rPr>
                        <a:t>Tenders must be submitted during hours (09:00 to 16:00) Monday to Friday at the Employer’s address.</a:t>
                      </a:r>
                    </a:p>
                    <a:p>
                      <a:pPr marL="71755" algn="just">
                        <a:lnSpc>
                          <a:spcPct val="100000"/>
                        </a:lnSpc>
                        <a:spcAft>
                          <a:spcPts val="600"/>
                        </a:spcAft>
                      </a:pPr>
                      <a:r>
                        <a:rPr lang="en-ZA" sz="1400" dirty="0">
                          <a:effectLst/>
                          <a:latin typeface="Arial" panose="020B0604020202020204" pitchFamily="34" charset="0"/>
                          <a:cs typeface="Arial" panose="020B0604020202020204" pitchFamily="34" charset="0"/>
                        </a:rPr>
                        <a:t>It is in the tenderer’s interest to ensure that the delivery of the tender offer is recorded in the Employer’s tenders received register and deposited in the tender box. </a:t>
                      </a:r>
                    </a:p>
                    <a:p>
                      <a:pPr marL="71755" algn="just">
                        <a:lnSpc>
                          <a:spcPct val="100000"/>
                        </a:lnSpc>
                        <a:spcAft>
                          <a:spcPts val="200"/>
                        </a:spcAft>
                      </a:pPr>
                      <a:r>
                        <a:rPr lang="en-ZA" sz="1400" b="1" dirty="0">
                          <a:effectLst/>
                          <a:latin typeface="Arial" panose="020B0604020202020204" pitchFamily="34" charset="0"/>
                          <a:cs typeface="Arial" panose="020B0604020202020204" pitchFamily="34" charset="0"/>
                        </a:rPr>
                        <a:t>Closing time</a:t>
                      </a:r>
                      <a:endParaRPr lang="en-ZA" sz="1400" dirty="0">
                        <a:effectLst/>
                        <a:latin typeface="Arial" panose="020B0604020202020204" pitchFamily="34" charset="0"/>
                        <a:cs typeface="Arial" panose="020B0604020202020204" pitchFamily="34" charset="0"/>
                      </a:endParaRPr>
                    </a:p>
                    <a:p>
                      <a:pPr marL="71755" algn="just">
                        <a:lnSpc>
                          <a:spcPct val="100000"/>
                        </a:lnSpc>
                        <a:spcAft>
                          <a:spcPts val="200"/>
                        </a:spcAft>
                      </a:pPr>
                      <a:r>
                        <a:rPr lang="en-ZA" sz="1400" b="1" dirty="0">
                          <a:effectLst/>
                          <a:latin typeface="Arial" panose="020B0604020202020204" pitchFamily="34" charset="0"/>
                          <a:cs typeface="Arial" panose="020B0604020202020204" pitchFamily="34" charset="0"/>
                        </a:rPr>
                        <a:t>The closing time for submission of tender offers is 11h00 hours on  </a:t>
                      </a:r>
                      <a:r>
                        <a:rPr lang="en-ZA" sz="1400" b="1" u="sng" dirty="0">
                          <a:effectLst/>
                          <a:latin typeface="Arial" panose="020B0604020202020204" pitchFamily="34" charset="0"/>
                          <a:cs typeface="Arial" panose="020B0604020202020204" pitchFamily="34" charset="0"/>
                        </a:rPr>
                        <a:t>09 October 2023.</a:t>
                      </a:r>
                    </a:p>
                    <a:p>
                      <a:pPr marL="85725" indent="0" algn="just">
                        <a:lnSpc>
                          <a:spcPct val="100000"/>
                        </a:lnSpc>
                        <a:spcAft>
                          <a:spcPts val="200"/>
                        </a:spcAft>
                        <a:tabLst>
                          <a:tab pos="7172325" algn="l"/>
                        </a:tabLst>
                      </a:pPr>
                      <a:endParaRPr lang="en-ZA" sz="1400" dirty="0">
                        <a:solidFill>
                          <a:srgbClr val="000000"/>
                        </a:solidFill>
                        <a:effectLst/>
                        <a:latin typeface="Arial" panose="020B0604020202020204" pitchFamily="34" charset="0"/>
                        <a:cs typeface="Arial" panose="020B0604020202020204" pitchFamily="34" charset="0"/>
                      </a:endParaRPr>
                    </a:p>
                    <a:p>
                      <a:pPr marL="85725" indent="0" algn="just">
                        <a:lnSpc>
                          <a:spcPct val="100000"/>
                        </a:lnSpc>
                        <a:spcAft>
                          <a:spcPts val="200"/>
                        </a:spcAft>
                        <a:tabLst>
                          <a:tab pos="7172325" algn="l"/>
                        </a:tabLst>
                      </a:pPr>
                      <a:r>
                        <a:rPr lang="en-ZA" sz="1400" dirty="0">
                          <a:solidFill>
                            <a:srgbClr val="000000"/>
                          </a:solidFill>
                          <a:effectLst/>
                          <a:latin typeface="Arial" panose="020B0604020202020204" pitchFamily="34" charset="0"/>
                          <a:cs typeface="Arial" panose="020B0604020202020204" pitchFamily="34" charset="0"/>
                        </a:rPr>
                        <a:t>Place and seal the printed and bound hard copy and electronically completed tender document (flash drive) in an envelope or package clearly marked “TENDER” and bearing the Employer’s name, the contract number and description, the tenderer’s authorised representative’s name, the tenderer’s postal address and contact telephone numbers.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729037459"/>
                  </a:ext>
                </a:extLst>
              </a:tr>
            </a:tbl>
          </a:graphicData>
        </a:graphic>
      </p:graphicFrame>
    </p:spTree>
    <p:extLst>
      <p:ext uri="{BB962C8B-B14F-4D97-AF65-F5344CB8AC3E}">
        <p14:creationId xmlns:p14="http://schemas.microsoft.com/office/powerpoint/2010/main" val="392877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869667852"/>
              </p:ext>
            </p:extLst>
          </p:nvPr>
        </p:nvGraphicFramePr>
        <p:xfrm>
          <a:off x="238124" y="643462"/>
          <a:ext cx="8658225" cy="3108960"/>
        </p:xfrm>
        <a:graphic>
          <a:graphicData uri="http://schemas.openxmlformats.org/drawingml/2006/table">
            <a:tbl>
              <a:tblPr firstRow="1" bandRow="1">
                <a:tableStyleId>{22838BEF-8BB2-4498-84A7-C5851F593DF1}</a:tableStyleId>
              </a:tblPr>
              <a:tblGrid>
                <a:gridCol w="1095376">
                  <a:extLst>
                    <a:ext uri="{9D8B030D-6E8A-4147-A177-3AD203B41FA5}">
                      <a16:colId xmlns:a16="http://schemas.microsoft.com/office/drawing/2014/main" val="3929072872"/>
                    </a:ext>
                  </a:extLst>
                </a:gridCol>
                <a:gridCol w="7562849">
                  <a:extLst>
                    <a:ext uri="{9D8B030D-6E8A-4147-A177-3AD203B41FA5}">
                      <a16:colId xmlns:a16="http://schemas.microsoft.com/office/drawing/2014/main" val="2278328436"/>
                    </a:ext>
                  </a:extLst>
                </a:gridCol>
              </a:tblGrid>
              <a:tr h="474342">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Data-Eligibility</a:t>
                      </a:r>
                      <a:r>
                        <a:rPr lang="en-ZA" sz="1400" baseline="0" dirty="0">
                          <a:latin typeface="Arial" panose="020B0604020202020204" pitchFamily="34" charset="0"/>
                          <a:cs typeface="Arial" panose="020B0604020202020204" pitchFamily="34" charset="0"/>
                        </a:rPr>
                        <a:t> Compliance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669659">
                <a:tc>
                  <a:txBody>
                    <a:bodyPr/>
                    <a:lstStyle/>
                    <a:p>
                      <a:r>
                        <a:rPr lang="en-ZA" sz="1400" b="1" dirty="0">
                          <a:latin typeface="Arial" panose="020B0604020202020204" pitchFamily="34" charset="0"/>
                          <a:cs typeface="Arial" panose="020B0604020202020204" pitchFamily="34" charset="0"/>
                        </a:rPr>
                        <a:t>C.2.1</a:t>
                      </a:r>
                    </a:p>
                  </a:txBody>
                  <a:tcPr/>
                </a:tc>
                <a:tc>
                  <a:txBody>
                    <a:bodyPr/>
                    <a:lstStyle/>
                    <a:p>
                      <a:r>
                        <a:rPr lang="en-US" sz="1400" dirty="0">
                          <a:latin typeface="Arial" panose="020B0604020202020204" pitchFamily="34" charset="0"/>
                          <a:cs typeface="Arial" panose="020B0604020202020204" pitchFamily="34" charset="0"/>
                        </a:rPr>
                        <a:t>Eligibility </a:t>
                      </a:r>
                    </a:p>
                    <a:p>
                      <a:endParaRPr lang="en-US" sz="1400" dirty="0">
                        <a:latin typeface="Arial" panose="020B0604020202020204" pitchFamily="34" charset="0"/>
                        <a:cs typeface="Arial" panose="020B0604020202020204" pitchFamily="34" charset="0"/>
                      </a:endParaRPr>
                    </a:p>
                    <a:p>
                      <a:pPr>
                        <a:spcAft>
                          <a:spcPts val="600"/>
                        </a:spcAft>
                      </a:pPr>
                      <a:r>
                        <a:rPr lang="en-US" sz="1400" dirty="0">
                          <a:latin typeface="Arial" panose="020B0604020202020204" pitchFamily="34" charset="0"/>
                          <a:cs typeface="Arial" panose="020B0604020202020204" pitchFamily="34" charset="0"/>
                        </a:rPr>
                        <a:t>Only those tenderers who satisfy the following eligibility criteria are eligible to submit tenders:</a:t>
                      </a:r>
                    </a:p>
                    <a:p>
                      <a:pPr>
                        <a:spcAft>
                          <a:spcPts val="600"/>
                        </a:spcAft>
                        <a:tabLst>
                          <a:tab pos="180975" algn="l"/>
                        </a:tabLst>
                      </a:pPr>
                      <a:r>
                        <a:rPr lang="en-US" sz="1400" b="0" u="none" strike="noStrike" kern="1200" baseline="0" dirty="0">
                          <a:solidFill>
                            <a:schemeClr val="dk1"/>
                          </a:solidFill>
                          <a:latin typeface="Arial" panose="020B0604020202020204" pitchFamily="34" charset="0"/>
                          <a:cs typeface="Arial" panose="020B0604020202020204" pitchFamily="34" charset="0"/>
                        </a:rPr>
                        <a:t>a)	 CIDB registration (Form A12)</a:t>
                      </a:r>
                    </a:p>
                    <a:p>
                      <a:pPr marL="180975" lvl="1" indent="0"/>
                      <a:r>
                        <a:rPr lang="en-US" sz="1400" b="0" u="none" strike="noStrike" kern="1200" baseline="0" dirty="0">
                          <a:solidFill>
                            <a:schemeClr val="dk1"/>
                          </a:solidFill>
                          <a:latin typeface="Arial" panose="020B0604020202020204" pitchFamily="34" charset="0"/>
                          <a:cs typeface="Arial" panose="020B0604020202020204" pitchFamily="34" charset="0"/>
                        </a:rPr>
                        <a:t>Only those tenderers who are registered with the CIDB, or are capable of being so prior to the evaluation of submissions, in a contractor grading designation equal to or higher than a contractor grading designation determined in accordance with the sum tendered, or a value determined in accordance with Regulation 25 (1B) or 25(7A) of the Construction Industry Development Regulations, for a CE class of construction work, are eligible to have their tenders evaluated. </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23213670"/>
                  </a:ext>
                </a:extLst>
              </a:tr>
            </a:tbl>
          </a:graphicData>
        </a:graphic>
      </p:graphicFrame>
    </p:spTree>
    <p:extLst>
      <p:ext uri="{BB962C8B-B14F-4D97-AF65-F5344CB8AC3E}">
        <p14:creationId xmlns:p14="http://schemas.microsoft.com/office/powerpoint/2010/main" val="278960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722507367"/>
              </p:ext>
            </p:extLst>
          </p:nvPr>
        </p:nvGraphicFramePr>
        <p:xfrm>
          <a:off x="266700" y="1046482"/>
          <a:ext cx="8620126" cy="5138261"/>
        </p:xfrm>
        <a:graphic>
          <a:graphicData uri="http://schemas.openxmlformats.org/drawingml/2006/table">
            <a:tbl>
              <a:tblPr firstRow="1" bandRow="1">
                <a:tableStyleId>{22838BEF-8BB2-4498-84A7-C5851F593DF1}</a:tableStyleId>
              </a:tblPr>
              <a:tblGrid>
                <a:gridCol w="1044515">
                  <a:extLst>
                    <a:ext uri="{9D8B030D-6E8A-4147-A177-3AD203B41FA5}">
                      <a16:colId xmlns:a16="http://schemas.microsoft.com/office/drawing/2014/main" val="3929072872"/>
                    </a:ext>
                  </a:extLst>
                </a:gridCol>
                <a:gridCol w="7575611">
                  <a:extLst>
                    <a:ext uri="{9D8B030D-6E8A-4147-A177-3AD203B41FA5}">
                      <a16:colId xmlns:a16="http://schemas.microsoft.com/office/drawing/2014/main" val="2278328436"/>
                    </a:ext>
                  </a:extLst>
                </a:gridCol>
              </a:tblGrid>
              <a:tr h="673257">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Data-Eligibility</a:t>
                      </a:r>
                      <a:r>
                        <a:rPr lang="en-ZA" sz="1400" baseline="0" dirty="0">
                          <a:latin typeface="Arial" panose="020B0604020202020204" pitchFamily="34" charset="0"/>
                          <a:cs typeface="Arial" panose="020B0604020202020204" pitchFamily="34" charset="0"/>
                        </a:rPr>
                        <a:t> Compliance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4465004">
                <a:tc>
                  <a:txBody>
                    <a:bodyPr/>
                    <a:lstStyle/>
                    <a:p>
                      <a:r>
                        <a:rPr lang="en-US" sz="1400" b="1" dirty="0">
                          <a:latin typeface="Arial" panose="020B0604020202020204" pitchFamily="34" charset="0"/>
                          <a:cs typeface="Arial" panose="020B0604020202020204" pitchFamily="34" charset="0"/>
                        </a:rPr>
                        <a:t>C2.1</a:t>
                      </a:r>
                      <a:endParaRPr lang="en-ZA" sz="1400" b="1" dirty="0">
                        <a:latin typeface="Arial" panose="020B0604020202020204" pitchFamily="34" charset="0"/>
                        <a:cs typeface="Arial" panose="020B0604020202020204" pitchFamily="34" charset="0"/>
                      </a:endParaRPr>
                    </a:p>
                  </a:txBody>
                  <a:tcPr/>
                </a:tc>
                <a:tc>
                  <a:txBody>
                    <a:bodyPr/>
                    <a:lstStyle/>
                    <a:p>
                      <a:r>
                        <a:rPr lang="en-US" sz="1400" b="0" u="none" strike="noStrike" kern="1200" baseline="0" dirty="0">
                          <a:solidFill>
                            <a:schemeClr val="dk1"/>
                          </a:solidFill>
                          <a:latin typeface="Arial" panose="020B0604020202020204" pitchFamily="34" charset="0"/>
                          <a:cs typeface="Arial" panose="020B0604020202020204" pitchFamily="34" charset="0"/>
                        </a:rPr>
                        <a:t>Joint ventures are eligible to submit tenders provided that: </a:t>
                      </a:r>
                    </a:p>
                    <a:p>
                      <a:endParaRPr lang="en-US" sz="1400" b="0" u="none" strike="noStrike" kern="1200" baseline="0" dirty="0">
                        <a:solidFill>
                          <a:schemeClr val="dk1"/>
                        </a:solidFill>
                        <a:latin typeface="Arial" panose="020B0604020202020204" pitchFamily="34" charset="0"/>
                        <a:cs typeface="Arial" panose="020B0604020202020204" pitchFamily="34" charset="0"/>
                      </a:endParaRPr>
                    </a:p>
                    <a:p>
                      <a:r>
                        <a:rPr lang="en-US" sz="1400" b="0" u="none" strike="noStrike" kern="1200" baseline="0" dirty="0">
                          <a:solidFill>
                            <a:schemeClr val="dk1"/>
                          </a:solidFill>
                          <a:latin typeface="Arial" panose="020B0604020202020204" pitchFamily="34" charset="0"/>
                          <a:cs typeface="Arial" panose="020B0604020202020204" pitchFamily="34" charset="0"/>
                        </a:rPr>
                        <a:t>1. every member of the joint venture is registered with the CIDB; </a:t>
                      </a:r>
                    </a:p>
                    <a:p>
                      <a:endParaRPr lang="en-US" sz="1400" b="0" u="none" strike="noStrike" kern="1200" baseline="0" dirty="0">
                        <a:solidFill>
                          <a:schemeClr val="dk1"/>
                        </a:solidFill>
                        <a:latin typeface="Arial" panose="020B0604020202020204" pitchFamily="34" charset="0"/>
                        <a:cs typeface="Arial" panose="020B0604020202020204" pitchFamily="34" charset="0"/>
                      </a:endParaRPr>
                    </a:p>
                    <a:p>
                      <a:pPr marL="180975" indent="-180975"/>
                      <a:r>
                        <a:rPr lang="en-US" sz="1400" b="0" u="none" strike="noStrike" kern="1200" baseline="0" dirty="0">
                          <a:solidFill>
                            <a:schemeClr val="dk1"/>
                          </a:solidFill>
                          <a:latin typeface="Arial" panose="020B0604020202020204" pitchFamily="34" charset="0"/>
                          <a:cs typeface="Arial" panose="020B0604020202020204" pitchFamily="34" charset="0"/>
                        </a:rPr>
                        <a:t>2. the lead partner has a contractor grading designation in the CE class of construction work; or not lower than one level below the required grading designation in the class of works construction works under considerations and possess the required recognition status. </a:t>
                      </a:r>
                    </a:p>
                    <a:p>
                      <a:endParaRPr lang="en-US" sz="1400" b="0" u="none" strike="noStrike" kern="1200" baseline="0" dirty="0">
                        <a:solidFill>
                          <a:schemeClr val="dk1"/>
                        </a:solidFill>
                        <a:latin typeface="Arial" panose="020B0604020202020204" pitchFamily="34" charset="0"/>
                        <a:cs typeface="Arial" panose="020B0604020202020204" pitchFamily="34" charset="0"/>
                      </a:endParaRPr>
                    </a:p>
                    <a:p>
                      <a:pPr marL="180975" indent="-180975"/>
                      <a:r>
                        <a:rPr lang="en-US" sz="1400" b="0" u="none" strike="noStrike" kern="1200" baseline="0" dirty="0">
                          <a:solidFill>
                            <a:schemeClr val="dk1"/>
                          </a:solidFill>
                          <a:latin typeface="Arial" panose="020B0604020202020204" pitchFamily="34" charset="0"/>
                          <a:cs typeface="Arial" panose="020B0604020202020204" pitchFamily="34" charset="0"/>
                        </a:rPr>
                        <a:t>3. the combined contractor grading designation calculated in accordance with the Construction Industry Development Regulations is equal to or higher than a contractor grading designation determined in accordance with the sum tendered for a CE class of construction work or a value determined in accordance with Regulation 25 (1B) or 25(7A) of the Construction Industry Development Regulations. </a:t>
                      </a:r>
                    </a:p>
                    <a:p>
                      <a:endParaRPr lang="en-US" sz="1400" b="0" u="none" strike="noStrike" kern="1200" baseline="0" dirty="0">
                        <a:solidFill>
                          <a:schemeClr val="dk1"/>
                        </a:solidFill>
                        <a:latin typeface="Arial" panose="020B0604020202020204" pitchFamily="34" charset="0"/>
                        <a:cs typeface="Arial" panose="020B0604020202020204" pitchFamily="34" charset="0"/>
                      </a:endParaRPr>
                    </a:p>
                    <a:p>
                      <a:r>
                        <a:rPr lang="en-US" sz="1400" b="0" u="none" strike="noStrike" kern="1200" baseline="0" dirty="0">
                          <a:solidFill>
                            <a:schemeClr val="dk1"/>
                          </a:solidFill>
                          <a:latin typeface="Arial" panose="020B0604020202020204" pitchFamily="34" charset="0"/>
                          <a:cs typeface="Arial" panose="020B0604020202020204" pitchFamily="34" charset="0"/>
                        </a:rPr>
                        <a:t>Tenderers whose CIDB registration expires within the tender validity period, need to demonstrate that there is a reasonable chance of being registered in the appropriate grading designation during the tender evaluation period, by submitting a copy of their timely application for CIDB registration, with their tender submission. </a:t>
                      </a: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24049136"/>
                  </a:ext>
                </a:extLst>
              </a:tr>
            </a:tbl>
          </a:graphicData>
        </a:graphic>
      </p:graphicFrame>
    </p:spTree>
    <p:extLst>
      <p:ext uri="{BB962C8B-B14F-4D97-AF65-F5344CB8AC3E}">
        <p14:creationId xmlns:p14="http://schemas.microsoft.com/office/powerpoint/2010/main" val="18780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747657750"/>
              </p:ext>
            </p:extLst>
          </p:nvPr>
        </p:nvGraphicFramePr>
        <p:xfrm>
          <a:off x="258793" y="1046483"/>
          <a:ext cx="8643668" cy="4540477"/>
        </p:xfrm>
        <a:graphic>
          <a:graphicData uri="http://schemas.openxmlformats.org/drawingml/2006/table">
            <a:tbl>
              <a:tblPr firstRow="1" bandRow="1">
                <a:tableStyleId>{22838BEF-8BB2-4498-84A7-C5851F593DF1}</a:tableStyleId>
              </a:tblPr>
              <a:tblGrid>
                <a:gridCol w="1162324">
                  <a:extLst>
                    <a:ext uri="{9D8B030D-6E8A-4147-A177-3AD203B41FA5}">
                      <a16:colId xmlns:a16="http://schemas.microsoft.com/office/drawing/2014/main" val="3929072872"/>
                    </a:ext>
                  </a:extLst>
                </a:gridCol>
                <a:gridCol w="7481344">
                  <a:extLst>
                    <a:ext uri="{9D8B030D-6E8A-4147-A177-3AD203B41FA5}">
                      <a16:colId xmlns:a16="http://schemas.microsoft.com/office/drawing/2014/main" val="2278328436"/>
                    </a:ext>
                  </a:extLst>
                </a:gridCol>
              </a:tblGrid>
              <a:tr h="608557">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Data-Eligibility</a:t>
                      </a:r>
                      <a:r>
                        <a:rPr lang="en-ZA" sz="1400" baseline="0" dirty="0">
                          <a:latin typeface="Arial" panose="020B0604020202020204" pitchFamily="34" charset="0"/>
                          <a:cs typeface="Arial" panose="020B0604020202020204" pitchFamily="34" charset="0"/>
                        </a:rPr>
                        <a:t> Compliance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973860">
                <a:tc>
                  <a:txBody>
                    <a:bodyPr/>
                    <a:lstStyle/>
                    <a:p>
                      <a:r>
                        <a:rPr lang="en-US" sz="1400" b="1" dirty="0">
                          <a:latin typeface="Arial" panose="020B0604020202020204" pitchFamily="34" charset="0"/>
                          <a:cs typeface="Arial" panose="020B0604020202020204" pitchFamily="34" charset="0"/>
                        </a:rPr>
                        <a:t>C2.1</a:t>
                      </a:r>
                      <a:endParaRPr lang="en-ZA" sz="1400" b="1" dirty="0">
                        <a:latin typeface="Arial" panose="020B0604020202020204" pitchFamily="34" charset="0"/>
                        <a:cs typeface="Arial" panose="020B0604020202020204" pitchFamily="34" charset="0"/>
                      </a:endParaRPr>
                    </a:p>
                  </a:txBody>
                  <a:tcPr/>
                </a:tc>
                <a:tc>
                  <a:txBody>
                    <a:bodyPr/>
                    <a:lstStyle/>
                    <a:p>
                      <a:r>
                        <a:rPr lang="en-US" sz="1400" b="0" u="none" strike="noStrike" kern="1200" baseline="0" dirty="0">
                          <a:solidFill>
                            <a:schemeClr val="dk1"/>
                          </a:solidFill>
                          <a:latin typeface="Arial" panose="020B0604020202020204" pitchFamily="34" charset="0"/>
                          <a:cs typeface="Arial" panose="020B0604020202020204" pitchFamily="34" charset="0"/>
                        </a:rPr>
                        <a:t>Tenderers registered as potentially emerging enterprises but with a CIDB contractor grading designation lower than a contractor grading designation determined in accordance with the sum tendered, or a value determined in accordance with Regulation 25(7A) of the Construction Industry Development Regulations, are not eligible to have their tenders evaluated.</a:t>
                      </a: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24049136"/>
                  </a:ext>
                </a:extLst>
              </a:tr>
            </a:tbl>
          </a:graphicData>
        </a:graphic>
      </p:graphicFrame>
      <p:pic>
        <p:nvPicPr>
          <p:cNvPr id="7" name="Picture 6">
            <a:extLst>
              <a:ext uri="{FF2B5EF4-FFF2-40B4-BE49-F238E27FC236}">
                <a16:creationId xmlns:a16="http://schemas.microsoft.com/office/drawing/2014/main" id="{36E3547E-13D2-4330-03C0-9CF6478611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47" r="11479"/>
          <a:stretch/>
        </p:blipFill>
        <p:spPr>
          <a:xfrm>
            <a:off x="1399275" y="2861195"/>
            <a:ext cx="7015967" cy="2471547"/>
          </a:xfrm>
          <a:prstGeom prst="rect">
            <a:avLst/>
          </a:prstGeom>
        </p:spPr>
      </p:pic>
    </p:spTree>
    <p:extLst>
      <p:ext uri="{BB962C8B-B14F-4D97-AF65-F5344CB8AC3E}">
        <p14:creationId xmlns:p14="http://schemas.microsoft.com/office/powerpoint/2010/main" val="2020442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044509-B0E2-7827-1554-996EA79E118E}"/>
              </a:ext>
            </a:extLst>
          </p:cNvPr>
          <p:cNvSpPr/>
          <p:nvPr/>
        </p:nvSpPr>
        <p:spPr>
          <a:xfrm>
            <a:off x="1927972" y="0"/>
            <a:ext cx="436377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LOCALITY MAP</a:t>
            </a:r>
          </a:p>
        </p:txBody>
      </p:sp>
      <p:pic>
        <p:nvPicPr>
          <p:cNvPr id="7" name="Picture 6">
            <a:extLst>
              <a:ext uri="{FF2B5EF4-FFF2-40B4-BE49-F238E27FC236}">
                <a16:creationId xmlns:a16="http://schemas.microsoft.com/office/drawing/2014/main" id="{34F2D648-440A-F2AD-FFF7-BABA6CE84DC0}"/>
              </a:ext>
            </a:extLst>
          </p:cNvPr>
          <p:cNvPicPr>
            <a:picLocks noChangeAspect="1"/>
          </p:cNvPicPr>
          <p:nvPr/>
        </p:nvPicPr>
        <p:blipFill>
          <a:blip r:embed="rId2"/>
          <a:stretch>
            <a:fillRect/>
          </a:stretch>
        </p:blipFill>
        <p:spPr>
          <a:xfrm>
            <a:off x="247261" y="526813"/>
            <a:ext cx="8649478" cy="6051269"/>
          </a:xfrm>
          <a:prstGeom prst="rect">
            <a:avLst/>
          </a:prstGeom>
        </p:spPr>
      </p:pic>
    </p:spTree>
    <p:extLst>
      <p:ext uri="{BB962C8B-B14F-4D97-AF65-F5344CB8AC3E}">
        <p14:creationId xmlns:p14="http://schemas.microsoft.com/office/powerpoint/2010/main" val="1994335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1768626" y="243351"/>
            <a:ext cx="5075621"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T1.3:   Tender  Data  (continued …)</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838078109"/>
              </p:ext>
            </p:extLst>
          </p:nvPr>
        </p:nvGraphicFramePr>
        <p:xfrm>
          <a:off x="285749" y="1046483"/>
          <a:ext cx="8648701" cy="2409187"/>
        </p:xfrm>
        <a:graphic>
          <a:graphicData uri="http://schemas.openxmlformats.org/drawingml/2006/table">
            <a:tbl>
              <a:tblPr firstRow="1" bandRow="1">
                <a:tableStyleId>{22838BEF-8BB2-4498-84A7-C5851F593DF1}</a:tableStyleId>
              </a:tblPr>
              <a:tblGrid>
                <a:gridCol w="1066801">
                  <a:extLst>
                    <a:ext uri="{9D8B030D-6E8A-4147-A177-3AD203B41FA5}">
                      <a16:colId xmlns:a16="http://schemas.microsoft.com/office/drawing/2014/main" val="3929072872"/>
                    </a:ext>
                  </a:extLst>
                </a:gridCol>
                <a:gridCol w="7581900">
                  <a:extLst>
                    <a:ext uri="{9D8B030D-6E8A-4147-A177-3AD203B41FA5}">
                      <a16:colId xmlns:a16="http://schemas.microsoft.com/office/drawing/2014/main" val="2278328436"/>
                    </a:ext>
                  </a:extLst>
                </a:gridCol>
              </a:tblGrid>
              <a:tr h="534667">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Data-Eligibility</a:t>
                      </a:r>
                      <a:r>
                        <a:rPr lang="en-ZA" sz="1400" baseline="0" dirty="0">
                          <a:latin typeface="Arial" panose="020B0604020202020204" pitchFamily="34" charset="0"/>
                          <a:cs typeface="Arial" panose="020B0604020202020204" pitchFamily="34" charset="0"/>
                        </a:rPr>
                        <a:t> Compliance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894294">
                <a:tc>
                  <a:txBody>
                    <a:bodyPr/>
                    <a:lstStyle/>
                    <a:p>
                      <a:r>
                        <a:rPr lang="en-US" sz="1400" b="1" dirty="0">
                          <a:latin typeface="Arial" panose="020B0604020202020204" pitchFamily="34" charset="0"/>
                          <a:cs typeface="Arial" panose="020B0604020202020204" pitchFamily="34" charset="0"/>
                        </a:rPr>
                        <a:t>C2.1</a:t>
                      </a:r>
                      <a:endParaRPr lang="en-ZA" sz="1400" b="1" dirty="0">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This contract is not classified in terms of CIDB Regulation 25(1B), and the value of the contract may, for the purpose of CIDB Regulation 25(1), not be taken at its annual value.</a:t>
                      </a:r>
                    </a:p>
                    <a:p>
                      <a:pPr>
                        <a:spcAft>
                          <a:spcPts val="600"/>
                        </a:spcAft>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The tender will be declared non-responsive if:</a:t>
                      </a:r>
                    </a:p>
                    <a:p>
                      <a:pPr marL="285750" indent="-285750">
                        <a:buFont typeface="Arial" panose="020B0604020202020204" pitchFamily="34" charset="0"/>
                        <a:buChar cha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The Tenderer is not registered on CIDB within the required contractor grading and category prior to evaluation of submission (, or </a:t>
                      </a:r>
                    </a:p>
                    <a:p>
                      <a:pPr marL="285750" indent="-285750">
                        <a:buFont typeface="Arial" panose="020B0604020202020204" pitchFamily="34" charset="0"/>
                        <a:buChar cha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the Tenderer is suspended, or </a:t>
                      </a:r>
                    </a:p>
                    <a:p>
                      <a:pPr marL="285750" indent="-285750">
                        <a:buFont typeface="Arial" panose="020B0604020202020204" pitchFamily="34" charset="0"/>
                        <a:buChar cha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the Tenderer has not declared interest of application to upgrade the grading. </a:t>
                      </a:r>
                    </a:p>
                    <a:p>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24049136"/>
                  </a:ext>
                </a:extLst>
              </a:tr>
            </a:tbl>
          </a:graphicData>
        </a:graphic>
      </p:graphicFrame>
    </p:spTree>
    <p:extLst>
      <p:ext uri="{BB962C8B-B14F-4D97-AF65-F5344CB8AC3E}">
        <p14:creationId xmlns:p14="http://schemas.microsoft.com/office/powerpoint/2010/main" val="7359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035690030"/>
              </p:ext>
            </p:extLst>
          </p:nvPr>
        </p:nvGraphicFramePr>
        <p:xfrm>
          <a:off x="266700" y="813906"/>
          <a:ext cx="8648700" cy="4990210"/>
        </p:xfrm>
        <a:graphic>
          <a:graphicData uri="http://schemas.openxmlformats.org/drawingml/2006/table">
            <a:tbl>
              <a:tblPr firstRow="1" bandRow="1">
                <a:tableStyleId>{22838BEF-8BB2-4498-84A7-C5851F593DF1}</a:tableStyleId>
              </a:tblPr>
              <a:tblGrid>
                <a:gridCol w="1076325">
                  <a:extLst>
                    <a:ext uri="{9D8B030D-6E8A-4147-A177-3AD203B41FA5}">
                      <a16:colId xmlns:a16="http://schemas.microsoft.com/office/drawing/2014/main" val="3929072872"/>
                    </a:ext>
                  </a:extLst>
                </a:gridCol>
                <a:gridCol w="7572375">
                  <a:extLst>
                    <a:ext uri="{9D8B030D-6E8A-4147-A177-3AD203B41FA5}">
                      <a16:colId xmlns:a16="http://schemas.microsoft.com/office/drawing/2014/main" val="2278328436"/>
                    </a:ext>
                  </a:extLst>
                </a:gridCol>
              </a:tblGrid>
              <a:tr h="700569">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Eligibility</a:t>
                      </a:r>
                      <a:r>
                        <a:rPr lang="en-ZA" sz="1400" baseline="0" dirty="0">
                          <a:latin typeface="Arial" panose="020B0604020202020204" pitchFamily="34" charset="0"/>
                          <a:cs typeface="Arial" panose="020B0604020202020204" pitchFamily="34" charset="0"/>
                        </a:rPr>
                        <a:t> Criteria: Local Content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4289641">
                <a:tc>
                  <a:txBody>
                    <a:bodyPr/>
                    <a:lstStyle/>
                    <a:p>
                      <a:r>
                        <a:rPr lang="en-US" sz="1400" b="1" dirty="0">
                          <a:latin typeface="Arial" panose="020B0604020202020204" pitchFamily="34" charset="0"/>
                          <a:cs typeface="Arial" panose="020B0604020202020204" pitchFamily="34" charset="0"/>
                        </a:rPr>
                        <a:t>C2.1</a:t>
                      </a:r>
                      <a:endParaRPr lang="en-ZA" sz="1400" b="1" dirty="0">
                        <a:latin typeface="Arial" panose="020B0604020202020204" pitchFamily="34" charset="0"/>
                        <a:cs typeface="Arial" panose="020B0604020202020204" pitchFamily="34" charset="0"/>
                      </a:endParaRPr>
                    </a:p>
                  </a:txBody>
                  <a:tcPr/>
                </a:tc>
                <a:tc>
                  <a:txBody>
                    <a:bodyPr/>
                    <a:lstStyle/>
                    <a:p>
                      <a:pPr marL="342900" indent="-342900">
                        <a:buFont typeface="+mj-lt"/>
                        <a:buAutoNum type="alphaLcParen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Local production and content (Forms A3.5 and A3.6)</a:t>
                      </a:r>
                    </a:p>
                    <a:p>
                      <a:pPr marL="361950" indent="-361950">
                        <a:buFont typeface="Wingdings" panose="05000000000000000000" pitchFamily="2" charset="2"/>
                        <a:buAutoNum type="romanLcParenR"/>
                        <a:tabLst>
                          <a:tab pos="361950" algn="l"/>
                        </a:tabLst>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Steel</a:t>
                      </a:r>
                    </a:p>
                    <a:p>
                      <a:pPr marL="36195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AutoNum type="romanLcParenR"/>
                        <a:tabLst>
                          <a:tab pos="361950" algn="l"/>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Electrical and telecommunication cables</a:t>
                      </a:r>
                    </a:p>
                    <a:p>
                      <a:pPr marL="36195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AutoNum type="romanLcParenR"/>
                        <a:tabLst>
                          <a:tab pos="361950" algn="l"/>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Yellow Metal Equipment</a:t>
                      </a:r>
                    </a:p>
                    <a:p>
                      <a:pPr marL="36195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AutoNum type="romanLcParenR"/>
                        <a:tabLst>
                          <a:tab pos="361950" algn="l"/>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Plastic Pipes</a:t>
                      </a:r>
                    </a:p>
                    <a:p>
                      <a:pPr marL="361950" marR="0" lvl="0" indent="-361950" algn="l" defTabSz="914400" rtl="0" eaLnBrk="1" fontAlgn="auto" latinLnBrk="0" hangingPunct="1">
                        <a:lnSpc>
                          <a:spcPct val="100000"/>
                        </a:lnSpc>
                        <a:spcBef>
                          <a:spcPts val="0"/>
                        </a:spcBef>
                        <a:spcAft>
                          <a:spcPts val="0"/>
                        </a:spcAft>
                        <a:buClrTx/>
                        <a:buSzTx/>
                        <a:buFont typeface="Wingdings" panose="05000000000000000000" pitchFamily="2" charset="2"/>
                        <a:buAutoNum type="romanLcParenR"/>
                        <a:tabLst>
                          <a:tab pos="361950" algn="l"/>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Textiles, Clothing, Leather and Footwear</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pPr marL="361950" indent="-361950" algn="l" defTabSz="914400" rtl="0" eaLnBrk="1" latinLnBrk="0" hangingPunct="1">
                        <a:buFont typeface="Wingdings" panose="05000000000000000000" pitchFamily="2" charset="2"/>
                        <a:buAutoNum type="romanLcParenR"/>
                        <a:tabLst>
                          <a:tab pos="361950" algn="l"/>
                        </a:tabLst>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Bagged and bulk cement </a:t>
                      </a:r>
                    </a:p>
                    <a:p>
                      <a:pPr marL="0" indent="0">
                        <a:buFont typeface="Wingdings" panose="05000000000000000000" pitchFamily="2" charset="2"/>
                        <a:buNone/>
                      </a:pP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The tenderer shall complete the Declaration Certificate for Local Production and Content (Form A3.5) and the Local Content Declaration: Summary Schedule (Form A3.6) for each product.</a:t>
                      </a:r>
                    </a:p>
                    <a:p>
                      <a:pPr marL="0" indent="0">
                        <a:buFont typeface="Wingdings" panose="05000000000000000000" pitchFamily="2" charset="2"/>
                        <a:buNone/>
                      </a:pP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If the minimum threshold/s % local content is below the stipulated minimum threshold for local production and content, or if either of the Forms is omitted, the tender will be declared non-responsive</a:t>
                      </a:r>
                    </a:p>
                    <a:p>
                      <a:pPr marL="0" indent="0">
                        <a:buFont typeface="Wingdings" panose="05000000000000000000" pitchFamily="2" charset="2"/>
                        <a:buNone/>
                      </a:pP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p>
                      <a:pPr marL="514350" indent="-514350">
                        <a:buFont typeface="Wingdings" panose="05000000000000000000" pitchFamily="2" charset="2"/>
                        <a:buAutoNum type="romanLcParenR" startAt="3"/>
                      </a:pP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13065784"/>
                  </a:ext>
                </a:extLst>
              </a:tr>
            </a:tbl>
          </a:graphicData>
        </a:graphic>
      </p:graphicFrame>
    </p:spTree>
    <p:extLst>
      <p:ext uri="{BB962C8B-B14F-4D97-AF65-F5344CB8AC3E}">
        <p14:creationId xmlns:p14="http://schemas.microsoft.com/office/powerpoint/2010/main" val="377003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2457165473"/>
              </p:ext>
            </p:extLst>
          </p:nvPr>
        </p:nvGraphicFramePr>
        <p:xfrm>
          <a:off x="219074" y="658861"/>
          <a:ext cx="8705851" cy="2217690"/>
        </p:xfrm>
        <a:graphic>
          <a:graphicData uri="http://schemas.openxmlformats.org/drawingml/2006/table">
            <a:tbl>
              <a:tblPr firstRow="1" bandRow="1">
                <a:tableStyleId>{22838BEF-8BB2-4498-84A7-C5851F593DF1}</a:tableStyleId>
              </a:tblPr>
              <a:tblGrid>
                <a:gridCol w="1114426">
                  <a:extLst>
                    <a:ext uri="{9D8B030D-6E8A-4147-A177-3AD203B41FA5}">
                      <a16:colId xmlns:a16="http://schemas.microsoft.com/office/drawing/2014/main" val="3929072872"/>
                    </a:ext>
                  </a:extLst>
                </a:gridCol>
                <a:gridCol w="7591425">
                  <a:extLst>
                    <a:ext uri="{9D8B030D-6E8A-4147-A177-3AD203B41FA5}">
                      <a16:colId xmlns:a16="http://schemas.microsoft.com/office/drawing/2014/main" val="2278328436"/>
                    </a:ext>
                  </a:extLst>
                </a:gridCol>
              </a:tblGrid>
              <a:tr h="606922">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a:t>
                      </a:r>
                      <a:r>
                        <a:rPr lang="en-ZA" sz="1400" baseline="0" dirty="0">
                          <a:latin typeface="Arial" panose="020B0604020202020204" pitchFamily="34" charset="0"/>
                          <a:cs typeface="Arial" panose="020B0604020202020204" pitchFamily="34" charset="0"/>
                        </a:rPr>
                        <a:t> Data-CSD Registration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1610768">
                <a:tc>
                  <a:txBody>
                    <a:bodyPr/>
                    <a:lstStyle/>
                    <a:p>
                      <a:r>
                        <a:rPr lang="en-US" sz="1400" b="1" dirty="0">
                          <a:latin typeface="Arial" panose="020B0604020202020204" pitchFamily="34" charset="0"/>
                          <a:cs typeface="Arial" panose="020B0604020202020204" pitchFamily="34" charset="0"/>
                        </a:rPr>
                        <a:t>C2.1</a:t>
                      </a:r>
                      <a:endParaRPr lang="en-ZA" sz="1400" b="1" dirty="0">
                        <a:latin typeface="Arial" panose="020B0604020202020204" pitchFamily="34" charset="0"/>
                        <a:cs typeface="Arial" panose="020B0604020202020204" pitchFamily="34" charset="0"/>
                      </a:endParaRPr>
                    </a:p>
                  </a:txBody>
                  <a:tcPr/>
                </a:tc>
                <a:tc>
                  <a:txBody>
                    <a:bodyPr/>
                    <a:lstStyle/>
                    <a:p>
                      <a:pPr lvl="0"/>
                      <a:r>
                        <a:rPr lang="en-ZA" sz="1400" kern="1200" dirty="0">
                          <a:solidFill>
                            <a:schemeClr val="dk1"/>
                          </a:solidFill>
                          <a:effectLst/>
                          <a:latin typeface="Arial" panose="020B0604020202020204" pitchFamily="34" charset="0"/>
                          <a:cs typeface="Arial" panose="020B0604020202020204" pitchFamily="34" charset="0"/>
                        </a:rPr>
                        <a:t>b) National Treasury Central Supplier Database (Form A3.4)</a:t>
                      </a:r>
                    </a:p>
                    <a:p>
                      <a:r>
                        <a:rPr lang="en-ZA" sz="1400" kern="1200" dirty="0">
                          <a:solidFill>
                            <a:schemeClr val="dk1"/>
                          </a:solidFill>
                          <a:effectLst/>
                          <a:latin typeface="Arial" panose="020B0604020202020204" pitchFamily="34" charset="0"/>
                          <a:cs typeface="Arial" panose="020B0604020202020204" pitchFamily="34" charset="0"/>
                        </a:rPr>
                        <a:t> </a:t>
                      </a:r>
                    </a:p>
                    <a:p>
                      <a:r>
                        <a:rPr lang="en-ZA" sz="1400" kern="1200" dirty="0">
                          <a:solidFill>
                            <a:schemeClr val="dk1"/>
                          </a:solidFill>
                          <a:effectLst/>
                          <a:latin typeface="Arial" panose="020B0604020202020204" pitchFamily="34" charset="0"/>
                          <a:cs typeface="Arial" panose="020B0604020202020204" pitchFamily="34" charset="0"/>
                        </a:rPr>
                        <a:t>Tenderers, or in the event of a joint venture, each member of the joint venture, must be registered on the National Treasury Central Supplier Database at the closing date for tender submissions. </a:t>
                      </a:r>
                      <a:r>
                        <a:rPr lang="en-US" sz="1400" kern="1200" dirty="0">
                          <a:solidFill>
                            <a:schemeClr val="dk1"/>
                          </a:solidFill>
                          <a:effectLst/>
                          <a:latin typeface="Arial" panose="020B0604020202020204" pitchFamily="34" charset="0"/>
                          <a:cs typeface="Arial" panose="020B0604020202020204" pitchFamily="34" charset="0"/>
                        </a:rPr>
                        <a:t>If not registered as verified online at tender closing; the tender will be declared non-responsive.</a:t>
                      </a:r>
                      <a:endParaRPr lang="en-ZA" sz="1400" kern="1200" dirty="0">
                        <a:solidFill>
                          <a:schemeClr val="dk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3065784"/>
                  </a:ext>
                </a:extLst>
              </a:tr>
            </a:tbl>
          </a:graphicData>
        </a:graphic>
      </p:graphicFrame>
    </p:spTree>
    <p:extLst>
      <p:ext uri="{BB962C8B-B14F-4D97-AF65-F5344CB8AC3E}">
        <p14:creationId xmlns:p14="http://schemas.microsoft.com/office/powerpoint/2010/main" val="314247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976333916"/>
              </p:ext>
            </p:extLst>
          </p:nvPr>
        </p:nvGraphicFramePr>
        <p:xfrm>
          <a:off x="266699" y="604980"/>
          <a:ext cx="8629651" cy="5883004"/>
        </p:xfrm>
        <a:graphic>
          <a:graphicData uri="http://schemas.openxmlformats.org/drawingml/2006/table">
            <a:tbl>
              <a:tblPr firstRow="1" bandRow="1">
                <a:tableStyleId>{22838BEF-8BB2-4498-84A7-C5851F593DF1}</a:tableStyleId>
              </a:tblPr>
              <a:tblGrid>
                <a:gridCol w="1095376">
                  <a:extLst>
                    <a:ext uri="{9D8B030D-6E8A-4147-A177-3AD203B41FA5}">
                      <a16:colId xmlns:a16="http://schemas.microsoft.com/office/drawing/2014/main" val="3929072872"/>
                    </a:ext>
                  </a:extLst>
                </a:gridCol>
                <a:gridCol w="7534275">
                  <a:extLst>
                    <a:ext uri="{9D8B030D-6E8A-4147-A177-3AD203B41FA5}">
                      <a16:colId xmlns:a16="http://schemas.microsoft.com/office/drawing/2014/main" val="2278328436"/>
                    </a:ext>
                  </a:extLst>
                </a:gridCol>
              </a:tblGrid>
              <a:tr h="497651">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Compliance</a:t>
                      </a:r>
                      <a:r>
                        <a:rPr lang="en-ZA" sz="1400" baseline="0" dirty="0">
                          <a:latin typeface="Arial" panose="020B0604020202020204" pitchFamily="34" charset="0"/>
                          <a:cs typeface="Arial" panose="020B0604020202020204" pitchFamily="34" charset="0"/>
                        </a:rPr>
                        <a:t> with BBBEE Requirements</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5364844">
                <a:tc>
                  <a:txBody>
                    <a:bodyPr/>
                    <a:lstStyle/>
                    <a:p>
                      <a:r>
                        <a:rPr lang="en-US" sz="1400" b="1" dirty="0">
                          <a:latin typeface="Arial" panose="020B0604020202020204" pitchFamily="34" charset="0"/>
                          <a:cs typeface="Arial" panose="020B0604020202020204" pitchFamily="34" charset="0"/>
                        </a:rPr>
                        <a:t>C2.1</a:t>
                      </a:r>
                      <a:endParaRPr lang="en-ZA" sz="1400" b="1" dirty="0">
                        <a:latin typeface="Arial" panose="020B0604020202020204" pitchFamily="34" charset="0"/>
                        <a:cs typeface="Arial" panose="020B0604020202020204" pitchFamily="34" charset="0"/>
                      </a:endParaRPr>
                    </a:p>
                  </a:txBody>
                  <a:tcPr/>
                </a:tc>
                <a:tc>
                  <a:txBody>
                    <a:bodyPr/>
                    <a:lstStyle/>
                    <a:p>
                      <a:r>
                        <a:rPr lang="en-US" sz="1400" b="1" kern="1200" dirty="0">
                          <a:solidFill>
                            <a:schemeClr val="dk1"/>
                          </a:solidFill>
                          <a:effectLst/>
                          <a:latin typeface="Arial" panose="020B0604020202020204" pitchFamily="34" charset="0"/>
                          <a:cs typeface="Arial" panose="020B0604020202020204" pitchFamily="34" charset="0"/>
                        </a:rPr>
                        <a:t>c) Criteria for preferential procurement </a:t>
                      </a:r>
                    </a:p>
                    <a:p>
                      <a:endParaRPr lang="en-US" sz="1200" kern="1200" dirty="0">
                        <a:solidFill>
                          <a:schemeClr val="dk1"/>
                        </a:solidFill>
                        <a:effectLst/>
                        <a:latin typeface="Arial" panose="020B0604020202020204" pitchFamily="34" charset="0"/>
                        <a:cs typeface="Arial" panose="020B0604020202020204" pitchFamily="34" charset="0"/>
                      </a:endParaRPr>
                    </a:p>
                    <a:p>
                      <a:pPr>
                        <a:spcAft>
                          <a:spcPts val="600"/>
                        </a:spcAft>
                      </a:pPr>
                      <a:r>
                        <a:rPr lang="en-US" sz="1200" kern="1200" dirty="0">
                          <a:solidFill>
                            <a:schemeClr val="dk1"/>
                          </a:solidFill>
                          <a:effectLst/>
                          <a:latin typeface="Arial" panose="020B0604020202020204" pitchFamily="34" charset="0"/>
                          <a:cs typeface="Arial" panose="020B0604020202020204" pitchFamily="34" charset="0"/>
                        </a:rPr>
                        <a:t>Tenderers that have a B-BBEE contributor status level of 1, 2, 3 or 4 and is a Qualifying Small Enterprise (QSE) or Generic are eligible to tender. </a:t>
                      </a:r>
                    </a:p>
                    <a:p>
                      <a:pPr>
                        <a:spcAft>
                          <a:spcPts val="600"/>
                        </a:spcAft>
                      </a:pPr>
                      <a:r>
                        <a:rPr lang="en-US" sz="1200" kern="1200" dirty="0">
                          <a:solidFill>
                            <a:schemeClr val="dk1"/>
                          </a:solidFill>
                          <a:effectLst/>
                          <a:latin typeface="Arial" panose="020B0604020202020204" pitchFamily="34" charset="0"/>
                          <a:cs typeface="Arial" panose="020B0604020202020204" pitchFamily="34" charset="0"/>
                        </a:rPr>
                        <a:t>The tenderer shall submit a valid B-BBEE certificate or Sworn Affidavit (where applicable) in compliance with the requirements of Tender Data C.3.11., as proof of eligibility. </a:t>
                      </a:r>
                    </a:p>
                    <a:p>
                      <a:pPr>
                        <a:spcAft>
                          <a:spcPts val="600"/>
                        </a:spcAft>
                      </a:pPr>
                      <a:r>
                        <a:rPr lang="en-US" sz="1200" kern="1200" dirty="0">
                          <a:solidFill>
                            <a:schemeClr val="dk1"/>
                          </a:solidFill>
                          <a:effectLst/>
                          <a:latin typeface="Arial" panose="020B0604020202020204" pitchFamily="34" charset="0"/>
                          <a:cs typeface="Arial" panose="020B0604020202020204" pitchFamily="34" charset="0"/>
                        </a:rPr>
                        <a:t>The tender will be declared non-responsive:</a:t>
                      </a:r>
                    </a:p>
                    <a:p>
                      <a:r>
                        <a:rPr lang="en-US" sz="1200" kern="1200" dirty="0">
                          <a:solidFill>
                            <a:schemeClr val="dk1"/>
                          </a:solidFill>
                          <a:effectLst/>
                          <a:latin typeface="Arial" panose="020B0604020202020204" pitchFamily="34" charset="0"/>
                          <a:cs typeface="Arial" panose="020B0604020202020204" pitchFamily="34" charset="0"/>
                        </a:rPr>
                        <a:t>a)  If the B-BBEE Certificate is not submitted or submitted B-BBEE certificate is not valid; or</a:t>
                      </a:r>
                    </a:p>
                    <a:p>
                      <a:r>
                        <a:rPr lang="en-US" sz="1200" kern="1200" dirty="0">
                          <a:solidFill>
                            <a:schemeClr val="dk1"/>
                          </a:solidFill>
                          <a:effectLst/>
                          <a:latin typeface="Arial" panose="020B0604020202020204" pitchFamily="34" charset="0"/>
                          <a:cs typeface="Arial" panose="020B0604020202020204" pitchFamily="34" charset="0"/>
                        </a:rPr>
                        <a:t>b)  If the B-BBEE Certificate is not submitted, and the tenderer has claimed a status point level; or</a:t>
                      </a:r>
                    </a:p>
                    <a:p>
                      <a:r>
                        <a:rPr lang="en-US" sz="1200" kern="1200" dirty="0">
                          <a:solidFill>
                            <a:schemeClr val="dk1"/>
                          </a:solidFill>
                          <a:effectLst/>
                          <a:latin typeface="Arial" panose="020B0604020202020204" pitchFamily="34" charset="0"/>
                          <a:cs typeface="Arial" panose="020B0604020202020204" pitchFamily="34" charset="0"/>
                        </a:rPr>
                        <a:t>c)  If tenderer failed to submit a valid B-BBEE Certificate but claimed status level points; or</a:t>
                      </a:r>
                    </a:p>
                    <a:p>
                      <a:r>
                        <a:rPr lang="en-US" sz="1200" kern="1200" dirty="0">
                          <a:solidFill>
                            <a:schemeClr val="dk1"/>
                          </a:solidFill>
                          <a:effectLst/>
                          <a:latin typeface="Arial" panose="020B0604020202020204" pitchFamily="34" charset="0"/>
                          <a:cs typeface="Arial" panose="020B0604020202020204" pitchFamily="34" charset="0"/>
                        </a:rPr>
                        <a:t>d)  If the tenderer submits a B-BBEE Certificate that is expired - but did claim preference points; or</a:t>
                      </a:r>
                    </a:p>
                    <a:p>
                      <a:r>
                        <a:rPr lang="en-US" sz="1200" kern="1200" dirty="0">
                          <a:solidFill>
                            <a:schemeClr val="dk1"/>
                          </a:solidFill>
                          <a:effectLst/>
                          <a:latin typeface="Arial" panose="020B0604020202020204" pitchFamily="34" charset="0"/>
                          <a:cs typeface="Arial" panose="020B0604020202020204" pitchFamily="34" charset="0"/>
                        </a:rPr>
                        <a:t>e)  If the tenderer submits a B-BBEE Certificate that does not comply with requirements; or</a:t>
                      </a:r>
                    </a:p>
                    <a:p>
                      <a:r>
                        <a:rPr lang="en-US" sz="1200" kern="1200" dirty="0">
                          <a:solidFill>
                            <a:schemeClr val="dk1"/>
                          </a:solidFill>
                          <a:effectLst/>
                          <a:latin typeface="Arial" panose="020B0604020202020204" pitchFamily="34" charset="0"/>
                          <a:cs typeface="Arial" panose="020B0604020202020204" pitchFamily="34" charset="0"/>
                        </a:rPr>
                        <a:t>f )  If the tenderer submits the Scorecard assessment report only; or</a:t>
                      </a:r>
                    </a:p>
                    <a:p>
                      <a:pPr marL="228600" indent="-228600">
                        <a:buAutoNum type="alphaLcParenR" startAt="7"/>
                      </a:pPr>
                      <a:r>
                        <a:rPr lang="en-US" sz="1200" kern="1200" dirty="0">
                          <a:solidFill>
                            <a:schemeClr val="dk1"/>
                          </a:solidFill>
                          <a:effectLst/>
                          <a:latin typeface="Arial" panose="020B0604020202020204" pitchFamily="34" charset="0"/>
                          <a:cs typeface="Arial" panose="020B0604020202020204" pitchFamily="34" charset="0"/>
                        </a:rPr>
                        <a:t>If, in a case of a Joint Venture, the tenderer submits an unincorporated consolidated Joint Venture B-</a:t>
                      </a:r>
                      <a:br>
                        <a:rPr lang="en-US" sz="1200" kern="1200" dirty="0">
                          <a:solidFill>
                            <a:schemeClr val="dk1"/>
                          </a:solidFill>
                          <a:effectLst/>
                          <a:latin typeface="Arial" panose="020B0604020202020204" pitchFamily="34" charset="0"/>
                          <a:cs typeface="Arial" panose="020B0604020202020204" pitchFamily="34" charset="0"/>
                        </a:rPr>
                      </a:br>
                      <a:r>
                        <a:rPr lang="en-US" sz="1200" kern="1200" dirty="0">
                          <a:solidFill>
                            <a:schemeClr val="dk1"/>
                          </a:solidFill>
                          <a:effectLst/>
                          <a:latin typeface="Arial" panose="020B0604020202020204" pitchFamily="34" charset="0"/>
                          <a:cs typeface="Arial" panose="020B0604020202020204" pitchFamily="34" charset="0"/>
                        </a:rPr>
                        <a:t>BBEE Certificate which is not project specific; or</a:t>
                      </a:r>
                    </a:p>
                    <a:p>
                      <a:pPr marL="266700" indent="-266700"/>
                      <a:r>
                        <a:rPr lang="en-US" sz="1200" kern="1200" dirty="0">
                          <a:solidFill>
                            <a:schemeClr val="dk1"/>
                          </a:solidFill>
                          <a:effectLst/>
                          <a:latin typeface="Arial" panose="020B0604020202020204" pitchFamily="34" charset="0"/>
                          <a:cs typeface="Arial" panose="020B0604020202020204" pitchFamily="34" charset="0"/>
                        </a:rPr>
                        <a:t>h)  If, in a case of a Joint Venture, the tenderer submits an unincorporated consolidated Joint Venture B -BBEE Certificate which does not have a contract description and / or a tender number; or</a:t>
                      </a:r>
                    </a:p>
                    <a:p>
                      <a:pPr marL="266700" indent="-266700"/>
                      <a:r>
                        <a:rPr lang="en-US" sz="1200" kern="1200" dirty="0" err="1">
                          <a:solidFill>
                            <a:schemeClr val="dk1"/>
                          </a:solidFill>
                          <a:effectLst/>
                          <a:latin typeface="Arial" panose="020B0604020202020204" pitchFamily="34" charset="0"/>
                          <a:cs typeface="Arial" panose="020B0604020202020204" pitchFamily="34" charset="0"/>
                        </a:rPr>
                        <a:t>i</a:t>
                      </a:r>
                      <a:r>
                        <a:rPr lang="en-US" sz="1200" kern="1200" dirty="0">
                          <a:solidFill>
                            <a:schemeClr val="dk1"/>
                          </a:solidFill>
                          <a:effectLst/>
                          <a:latin typeface="Arial" panose="020B0604020202020204" pitchFamily="34" charset="0"/>
                          <a:cs typeface="Arial" panose="020B0604020202020204" pitchFamily="34" charset="0"/>
                        </a:rPr>
                        <a:t>)   If a tenderer only submits one B-BBEE certificate in one tender submission, where multiple tenders were  issued by SANRAL; or</a:t>
                      </a:r>
                    </a:p>
                    <a:p>
                      <a:r>
                        <a:rPr lang="en-US" sz="1200" kern="1200" dirty="0">
                          <a:solidFill>
                            <a:schemeClr val="dk1"/>
                          </a:solidFill>
                          <a:effectLst/>
                          <a:latin typeface="Arial" panose="020B0604020202020204" pitchFamily="34" charset="0"/>
                          <a:cs typeface="Arial" panose="020B0604020202020204" pitchFamily="34" charset="0"/>
                        </a:rPr>
                        <a:t>j)   If the BBBEE certificate or Sworn Affidavit is not submitted or not valid; or</a:t>
                      </a:r>
                    </a:p>
                    <a:p>
                      <a:r>
                        <a:rPr lang="en-US" sz="1200" kern="1200" dirty="0">
                          <a:solidFill>
                            <a:schemeClr val="dk1"/>
                          </a:solidFill>
                          <a:effectLst/>
                          <a:latin typeface="Arial" panose="020B0604020202020204" pitchFamily="34" charset="0"/>
                          <a:cs typeface="Arial" panose="020B0604020202020204" pitchFamily="34" charset="0"/>
                        </a:rPr>
                        <a:t>k)  for a Sworn Affidavit; if</a:t>
                      </a:r>
                    </a:p>
                    <a:p>
                      <a:pPr marL="266700" indent="-85725">
                        <a:tabLst>
                          <a:tab pos="85725" algn="l"/>
                        </a:tabLst>
                      </a:pPr>
                      <a:r>
                        <a:rPr lang="en-US" sz="1200" kern="1200" dirty="0" err="1">
                          <a:solidFill>
                            <a:schemeClr val="dk1"/>
                          </a:solidFill>
                          <a:effectLst/>
                          <a:latin typeface="Arial" panose="020B0604020202020204" pitchFamily="34" charset="0"/>
                          <a:cs typeface="Arial" panose="020B0604020202020204" pitchFamily="34" charset="0"/>
                        </a:rPr>
                        <a:t>i</a:t>
                      </a:r>
                      <a:r>
                        <a:rPr lang="en-US" sz="1200" kern="1200" dirty="0">
                          <a:solidFill>
                            <a:schemeClr val="dk1"/>
                          </a:solidFill>
                          <a:effectLst/>
                          <a:latin typeface="Arial" panose="020B0604020202020204" pitchFamily="34" charset="0"/>
                          <a:cs typeface="Arial" panose="020B0604020202020204" pitchFamily="34" charset="0"/>
                        </a:rPr>
                        <a:t>. EME (not start-up) submits a Sworn Affidavit with total revenue above R3 million (contractors) instead of a B-BBEE Certificate.</a:t>
                      </a:r>
                    </a:p>
                    <a:p>
                      <a:pPr marL="361950" indent="-180975"/>
                      <a:r>
                        <a:rPr lang="en-US" sz="1200" kern="1200" dirty="0">
                          <a:solidFill>
                            <a:schemeClr val="dk1"/>
                          </a:solidFill>
                          <a:effectLst/>
                          <a:latin typeface="Arial" panose="020B0604020202020204" pitchFamily="34" charset="0"/>
                          <a:cs typeface="Arial" panose="020B0604020202020204" pitchFamily="34" charset="0"/>
                        </a:rPr>
                        <a:t>or</a:t>
                      </a:r>
                    </a:p>
                    <a:p>
                      <a:pPr marL="361950" indent="-180975">
                        <a:spcAft>
                          <a:spcPts val="1200"/>
                        </a:spcAft>
                      </a:pPr>
                      <a:r>
                        <a:rPr lang="en-US" sz="1200" kern="1200" dirty="0">
                          <a:solidFill>
                            <a:schemeClr val="dk1"/>
                          </a:solidFill>
                          <a:effectLst/>
                          <a:latin typeface="Arial" panose="020B0604020202020204" pitchFamily="34" charset="0"/>
                          <a:cs typeface="Arial" panose="020B0604020202020204" pitchFamily="34" charset="0"/>
                        </a:rPr>
                        <a:t>ii. QSE submits Sworn Affidavit (consultants and contractors) instead of a B-BBEE Certificate.</a:t>
                      </a:r>
                    </a:p>
                    <a:p>
                      <a:r>
                        <a:rPr lang="en-US" sz="1200" b="1" kern="1200" dirty="0">
                          <a:solidFill>
                            <a:schemeClr val="dk1"/>
                          </a:solidFill>
                          <a:effectLst/>
                          <a:latin typeface="Arial" panose="020B0604020202020204" pitchFamily="34" charset="0"/>
                          <a:cs typeface="Arial" panose="020B0604020202020204" pitchFamily="34" charset="0"/>
                        </a:rPr>
                        <a:t>Failure to satisfy all the eligibility criteria will result in a non-eligible tender.</a:t>
                      </a:r>
                    </a:p>
                  </a:txBody>
                  <a:tcPr/>
                </a:tc>
                <a:extLst>
                  <a:ext uri="{0D108BD9-81ED-4DB2-BD59-A6C34878D82A}">
                    <a16:rowId xmlns:a16="http://schemas.microsoft.com/office/drawing/2014/main" val="2313065784"/>
                  </a:ext>
                </a:extLst>
              </a:tr>
            </a:tbl>
          </a:graphicData>
        </a:graphic>
      </p:graphicFrame>
    </p:spTree>
    <p:extLst>
      <p:ext uri="{BB962C8B-B14F-4D97-AF65-F5344CB8AC3E}">
        <p14:creationId xmlns:p14="http://schemas.microsoft.com/office/powerpoint/2010/main" val="55914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581054619"/>
              </p:ext>
            </p:extLst>
          </p:nvPr>
        </p:nvGraphicFramePr>
        <p:xfrm>
          <a:off x="247650" y="831522"/>
          <a:ext cx="8639175" cy="5471287"/>
        </p:xfrm>
        <a:graphic>
          <a:graphicData uri="http://schemas.openxmlformats.org/drawingml/2006/table">
            <a:tbl>
              <a:tblPr firstRow="1" bandRow="1">
                <a:tableStyleId>{22838BEF-8BB2-4498-84A7-C5851F593DF1}</a:tableStyleId>
              </a:tblPr>
              <a:tblGrid>
                <a:gridCol w="1104900">
                  <a:extLst>
                    <a:ext uri="{9D8B030D-6E8A-4147-A177-3AD203B41FA5}">
                      <a16:colId xmlns:a16="http://schemas.microsoft.com/office/drawing/2014/main" val="3929072872"/>
                    </a:ext>
                  </a:extLst>
                </a:gridCol>
                <a:gridCol w="7534275">
                  <a:extLst>
                    <a:ext uri="{9D8B030D-6E8A-4147-A177-3AD203B41FA5}">
                      <a16:colId xmlns:a16="http://schemas.microsoft.com/office/drawing/2014/main" val="2278328436"/>
                    </a:ext>
                  </a:extLst>
                </a:gridCol>
              </a:tblGrid>
              <a:tr h="500544">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Eligibility Compliance: Key Personnel</a:t>
                      </a:r>
                    </a:p>
                  </a:txBody>
                  <a:tcPr/>
                </a:tc>
                <a:extLst>
                  <a:ext uri="{0D108BD9-81ED-4DB2-BD59-A6C34878D82A}">
                    <a16:rowId xmlns:a16="http://schemas.microsoft.com/office/drawing/2014/main" val="2805753173"/>
                  </a:ext>
                </a:extLst>
              </a:tr>
              <a:tr h="4953127">
                <a:tc>
                  <a:txBody>
                    <a:bodyPr/>
                    <a:lstStyle/>
                    <a:p>
                      <a:endParaRPr lang="en-ZA" sz="1400" b="1" dirty="0">
                        <a:latin typeface="Arial" panose="020B0604020202020204" pitchFamily="34" charset="0"/>
                        <a:cs typeface="Arial" panose="020B0604020202020204" pitchFamily="34" charset="0"/>
                      </a:endParaRPr>
                    </a:p>
                  </a:txBody>
                  <a:tcPr/>
                </a:tc>
                <a:tc>
                  <a:txBody>
                    <a:bodyPr/>
                    <a:lstStyle/>
                    <a:p>
                      <a:pPr algn="just"/>
                      <a:r>
                        <a:rPr lang="en-US" sz="1400" b="0" u="none" strike="noStrike" kern="1200" baseline="0" dirty="0">
                          <a:solidFill>
                            <a:schemeClr val="dk1"/>
                          </a:solidFill>
                          <a:latin typeface="Arial" panose="020B0604020202020204" pitchFamily="34" charset="0"/>
                          <a:cs typeface="Arial" panose="020B0604020202020204" pitchFamily="34" charset="0"/>
                        </a:rPr>
                        <a:t>As per Form A4 and A5</a:t>
                      </a:r>
                    </a:p>
                    <a:p>
                      <a:pPr algn="just"/>
                      <a:r>
                        <a:rPr lang="en-US" sz="1400" b="0" u="none" strike="noStrike" kern="1200" baseline="0" dirty="0">
                          <a:solidFill>
                            <a:schemeClr val="dk1"/>
                          </a:solidFill>
                          <a:latin typeface="Arial" panose="020B0604020202020204" pitchFamily="34" charset="0"/>
                          <a:cs typeface="Arial" panose="020B0604020202020204" pitchFamily="34" charset="0"/>
                        </a:rPr>
                        <a:t>If the tenderer’s experience does not meet the stipulated minimum requirement or does not respond within stated period when requested to do so; the tender will be declared non-responsive in terms of clause C.3.13 (b) of the Tender Data. </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13065784"/>
                  </a:ext>
                </a:extLst>
              </a:tr>
            </a:tbl>
          </a:graphicData>
        </a:graphic>
      </p:graphicFrame>
      <p:pic>
        <p:nvPicPr>
          <p:cNvPr id="8" name="Picture 7">
            <a:extLst>
              <a:ext uri="{FF2B5EF4-FFF2-40B4-BE49-F238E27FC236}">
                <a16:creationId xmlns:a16="http://schemas.microsoft.com/office/drawing/2014/main" id="{D4A5E170-2778-56C0-CEF2-D1090AF312B7}"/>
              </a:ext>
            </a:extLst>
          </p:cNvPr>
          <p:cNvPicPr>
            <a:picLocks noChangeAspect="1"/>
          </p:cNvPicPr>
          <p:nvPr/>
        </p:nvPicPr>
        <p:blipFill rotWithShape="1">
          <a:blip r:embed="rId2"/>
          <a:srcRect l="2134" t="1013" r="1377" b="1060"/>
          <a:stretch/>
        </p:blipFill>
        <p:spPr>
          <a:xfrm>
            <a:off x="1473375" y="2408094"/>
            <a:ext cx="3761098" cy="3636000"/>
          </a:xfrm>
          <a:prstGeom prst="rect">
            <a:avLst/>
          </a:prstGeom>
        </p:spPr>
      </p:pic>
    </p:spTree>
    <p:extLst>
      <p:ext uri="{BB962C8B-B14F-4D97-AF65-F5344CB8AC3E}">
        <p14:creationId xmlns:p14="http://schemas.microsoft.com/office/powerpoint/2010/main" val="2463864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5" y="16946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582917295"/>
              </p:ext>
            </p:extLst>
          </p:nvPr>
        </p:nvGraphicFramePr>
        <p:xfrm>
          <a:off x="228600" y="813906"/>
          <a:ext cx="8677275" cy="4029301"/>
        </p:xfrm>
        <a:graphic>
          <a:graphicData uri="http://schemas.openxmlformats.org/drawingml/2006/table">
            <a:tbl>
              <a:tblPr firstRow="1" bandRow="1">
                <a:tableStyleId>{22838BEF-8BB2-4498-84A7-C5851F593DF1}</a:tableStyleId>
              </a:tblPr>
              <a:tblGrid>
                <a:gridCol w="1114425">
                  <a:extLst>
                    <a:ext uri="{9D8B030D-6E8A-4147-A177-3AD203B41FA5}">
                      <a16:colId xmlns:a16="http://schemas.microsoft.com/office/drawing/2014/main" val="3929072872"/>
                    </a:ext>
                  </a:extLst>
                </a:gridCol>
                <a:gridCol w="7562850">
                  <a:extLst>
                    <a:ext uri="{9D8B030D-6E8A-4147-A177-3AD203B41FA5}">
                      <a16:colId xmlns:a16="http://schemas.microsoft.com/office/drawing/2014/main" val="2278328436"/>
                    </a:ext>
                  </a:extLst>
                </a:gridCol>
              </a:tblGrid>
              <a:tr h="485078">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Eligibility</a:t>
                      </a:r>
                      <a:r>
                        <a:rPr lang="en-ZA" sz="1400" baseline="0" dirty="0">
                          <a:latin typeface="Arial" panose="020B0604020202020204" pitchFamily="34" charset="0"/>
                          <a:cs typeface="Arial" panose="020B0604020202020204" pitchFamily="34" charset="0"/>
                        </a:rPr>
                        <a:t> Criteria: Past Experience</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3511141">
                <a:tc>
                  <a:txBody>
                    <a:bodyPr/>
                    <a:lstStyle/>
                    <a:p>
                      <a:endParaRPr lang="en-ZA" sz="1400" b="1" dirty="0">
                        <a:latin typeface="Arial" panose="020B0604020202020204" pitchFamily="34" charset="0"/>
                        <a:cs typeface="Arial" panose="020B0604020202020204" pitchFamily="34" charset="0"/>
                      </a:endParaRPr>
                    </a:p>
                  </a:txBody>
                  <a:tcPr/>
                </a:tc>
                <a:tc>
                  <a:txBody>
                    <a:bodyPr/>
                    <a:lstStyle/>
                    <a:p>
                      <a:r>
                        <a:rPr lang="en-ZA" sz="1400" b="1" u="none" strike="noStrike" kern="1200" baseline="0" dirty="0">
                          <a:solidFill>
                            <a:schemeClr val="dk1"/>
                          </a:solidFill>
                          <a:latin typeface="Arial" panose="020B0604020202020204" pitchFamily="34" charset="0"/>
                          <a:cs typeface="Arial" panose="020B0604020202020204" pitchFamily="34" charset="0"/>
                        </a:rPr>
                        <a:t>Form D5.1</a:t>
                      </a:r>
                    </a:p>
                    <a:p>
                      <a:r>
                        <a:rPr lang="en-US" sz="1400" b="0" u="none" strike="noStrike" kern="1200" baseline="0" dirty="0">
                          <a:solidFill>
                            <a:schemeClr val="dk1"/>
                          </a:solidFill>
                          <a:latin typeface="Arial" panose="020B0604020202020204" pitchFamily="34" charset="0"/>
                          <a:cs typeface="Arial" panose="020B0604020202020204" pitchFamily="34" charset="0"/>
                        </a:rPr>
                        <a:t>The Tenderer must have satisfactorily completed (at least completed as a prime contractor, joint venture member, management contractor or sub-contractor) a minimum number of three (3) similar contracts matching the subject project’s scope of work, between 1st January 2012  and tender submission deadline. Each completed contract must have a minimum value that exceeds R 200 million and have a Performance Rating not less than zero (0) Adequate, as rated in terms of the CIDB Performance Rating system or official reference letters from previous employer(s). </a:t>
                      </a:r>
                      <a:endParaRPr lang="en-ZA" sz="1400" b="0" u="none" strike="noStrike" kern="1200" baseline="0" dirty="0">
                        <a:solidFill>
                          <a:schemeClr val="dk1"/>
                        </a:solidFill>
                        <a:latin typeface="Arial" panose="020B0604020202020204" pitchFamily="34" charset="0"/>
                        <a:cs typeface="Arial" panose="020B0604020202020204" pitchFamily="34" charset="0"/>
                      </a:endParaRPr>
                    </a:p>
                    <a:p>
                      <a:endParaRPr lang="en-ZA" sz="1400" b="0" u="none" strike="noStrike" kern="1200" baseline="0" dirty="0">
                        <a:solidFill>
                          <a:schemeClr val="dk1"/>
                        </a:solidFill>
                        <a:latin typeface="Arial" panose="020B0604020202020204" pitchFamily="34" charset="0"/>
                        <a:cs typeface="Arial" panose="020B0604020202020204" pitchFamily="34" charset="0"/>
                      </a:endParaRPr>
                    </a:p>
                    <a:p>
                      <a:r>
                        <a:rPr lang="en-US" sz="1400" b="1" u="none" strike="noStrike" kern="1200" baseline="0" dirty="0">
                          <a:solidFill>
                            <a:schemeClr val="dk1"/>
                          </a:solidFill>
                          <a:latin typeface="Arial" panose="020B0604020202020204" pitchFamily="34" charset="0"/>
                          <a:cs typeface="Arial" panose="020B0604020202020204" pitchFamily="34" charset="0"/>
                        </a:rPr>
                        <a:t>Form D5.2</a:t>
                      </a:r>
                    </a:p>
                    <a:p>
                      <a:r>
                        <a:rPr lang="en-US" sz="1400" b="0" u="none" strike="noStrike" kern="1200" baseline="0" dirty="0">
                          <a:solidFill>
                            <a:schemeClr val="dk1"/>
                          </a:solidFill>
                          <a:latin typeface="Arial" panose="020B0604020202020204" pitchFamily="34" charset="0"/>
                          <a:cs typeface="Arial" panose="020B0604020202020204" pitchFamily="34" charset="0"/>
                        </a:rPr>
                        <a:t>Submission of this form is optional. This form must be submitted if the tenderer does not comply with the requirements of Form D5.1 and elects to list projects that are in progress to comply with afore- mentioned requirements.</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13065784"/>
                  </a:ext>
                </a:extLst>
              </a:tr>
            </a:tbl>
          </a:graphicData>
        </a:graphic>
      </p:graphicFrame>
    </p:spTree>
    <p:extLst>
      <p:ext uri="{BB962C8B-B14F-4D97-AF65-F5344CB8AC3E}">
        <p14:creationId xmlns:p14="http://schemas.microsoft.com/office/powerpoint/2010/main" val="3647845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1698497548"/>
              </p:ext>
            </p:extLst>
          </p:nvPr>
        </p:nvGraphicFramePr>
        <p:xfrm>
          <a:off x="266700" y="734535"/>
          <a:ext cx="8677275" cy="5081682"/>
        </p:xfrm>
        <a:graphic>
          <a:graphicData uri="http://schemas.openxmlformats.org/drawingml/2006/table">
            <a:tbl>
              <a:tblPr firstRow="1" bandRow="1">
                <a:tableStyleId>{22838BEF-8BB2-4498-84A7-C5851F593DF1}</a:tableStyleId>
              </a:tblPr>
              <a:tblGrid>
                <a:gridCol w="1043461">
                  <a:extLst>
                    <a:ext uri="{9D8B030D-6E8A-4147-A177-3AD203B41FA5}">
                      <a16:colId xmlns:a16="http://schemas.microsoft.com/office/drawing/2014/main" val="3929072872"/>
                    </a:ext>
                  </a:extLst>
                </a:gridCol>
                <a:gridCol w="7633814">
                  <a:extLst>
                    <a:ext uri="{9D8B030D-6E8A-4147-A177-3AD203B41FA5}">
                      <a16:colId xmlns:a16="http://schemas.microsoft.com/office/drawing/2014/main" val="2278328436"/>
                    </a:ext>
                  </a:extLst>
                </a:gridCol>
              </a:tblGrid>
              <a:tr h="576351">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1224181">
                <a:tc>
                  <a:txBody>
                    <a:bodyPr/>
                    <a:lstStyle/>
                    <a:p>
                      <a:pPr algn="l"/>
                      <a:r>
                        <a:rPr lang="en-US" sz="1400" b="1" dirty="0">
                          <a:latin typeface="Arial" panose="020B0604020202020204" pitchFamily="34" charset="0"/>
                          <a:cs typeface="Arial" panose="020B0604020202020204" pitchFamily="34" charset="0"/>
                        </a:rPr>
                        <a:t>C3.11.</a:t>
                      </a:r>
                      <a:endParaRPr lang="en-ZA" sz="1400" b="1" dirty="0">
                        <a:latin typeface="Arial" panose="020B0604020202020204" pitchFamily="34" charset="0"/>
                        <a:cs typeface="Arial" panose="020B0604020202020204" pitchFamily="34" charset="0"/>
                      </a:endParaRPr>
                    </a:p>
                  </a:txBody>
                  <a:tcPr/>
                </a:tc>
                <a:tc>
                  <a:txBody>
                    <a:bodyPr/>
                    <a:lstStyle/>
                    <a:p>
                      <a:r>
                        <a:rPr lang="en-ZA" sz="1400" b="1" kern="1200" dirty="0">
                          <a:solidFill>
                            <a:schemeClr val="dk1"/>
                          </a:solidFill>
                          <a:effectLst/>
                          <a:latin typeface="Arial" panose="020B0604020202020204" pitchFamily="34" charset="0"/>
                          <a:cs typeface="Arial" panose="020B0604020202020204" pitchFamily="34" charset="0"/>
                        </a:rPr>
                        <a:t>Evaluation of tender offers</a:t>
                      </a:r>
                      <a:endParaRPr lang="en-ZA" sz="1400" kern="1200" dirty="0">
                        <a:solidFill>
                          <a:schemeClr val="dk1"/>
                        </a:solidFill>
                        <a:effectLst/>
                        <a:latin typeface="Arial" panose="020B0604020202020204" pitchFamily="34" charset="0"/>
                        <a:cs typeface="Arial" panose="020B0604020202020204" pitchFamily="34" charset="0"/>
                      </a:endParaRPr>
                    </a:p>
                    <a:p>
                      <a:r>
                        <a:rPr lang="en-ZA" sz="1400" kern="1200" dirty="0">
                          <a:solidFill>
                            <a:schemeClr val="dk1"/>
                          </a:solidFill>
                          <a:effectLst/>
                          <a:latin typeface="Arial" panose="020B0604020202020204" pitchFamily="34" charset="0"/>
                          <a:cs typeface="Arial" panose="020B0604020202020204" pitchFamily="34" charset="0"/>
                        </a:rPr>
                        <a:t> </a:t>
                      </a:r>
                    </a:p>
                    <a:p>
                      <a:r>
                        <a:rPr lang="en-ZA" sz="1400" kern="1200" dirty="0">
                          <a:solidFill>
                            <a:schemeClr val="dk1"/>
                          </a:solidFill>
                          <a:effectLst/>
                          <a:latin typeface="Arial" panose="020B0604020202020204" pitchFamily="34" charset="0"/>
                          <a:cs typeface="Arial" panose="020B0604020202020204" pitchFamily="34" charset="0"/>
                        </a:rPr>
                        <a:t>The tender will be evaluated in terms of Preferential Procurement Regulations, 2017, Gazette 10684 issued by National Treasury in terms of Preferential Procurement Policy Framework Act (PPPFA, Act 5 of 2000). </a:t>
                      </a:r>
                    </a:p>
                  </a:txBody>
                  <a:tcPr/>
                </a:tc>
                <a:extLst>
                  <a:ext uri="{0D108BD9-81ED-4DB2-BD59-A6C34878D82A}">
                    <a16:rowId xmlns:a16="http://schemas.microsoft.com/office/drawing/2014/main" val="1577505412"/>
                  </a:ext>
                </a:extLst>
              </a:tr>
              <a:tr h="553190">
                <a:tc>
                  <a:txBody>
                    <a:bodyPr/>
                    <a:lstStyle/>
                    <a:p>
                      <a:pPr algn="l"/>
                      <a:endParaRPr lang="en-ZA" sz="1400" b="1" dirty="0">
                        <a:latin typeface="Arial" panose="020B0604020202020204" pitchFamily="34" charset="0"/>
                        <a:cs typeface="Arial" panose="020B0604020202020204" pitchFamily="34" charset="0"/>
                      </a:endParaRPr>
                    </a:p>
                  </a:txBody>
                  <a:tcPr/>
                </a:tc>
                <a:tc>
                  <a:txBody>
                    <a:bodyPr/>
                    <a:lstStyle/>
                    <a:p>
                      <a:pPr algn="l"/>
                      <a:r>
                        <a:rPr lang="en-US" sz="1400" b="0" u="none" strike="noStrike" kern="1200" baseline="0" dirty="0">
                          <a:solidFill>
                            <a:schemeClr val="dk1"/>
                          </a:solidFill>
                          <a:latin typeface="Arial" panose="020B0604020202020204" pitchFamily="34" charset="0"/>
                          <a:cs typeface="Arial" panose="020B0604020202020204" pitchFamily="34" charset="0"/>
                        </a:rPr>
                        <a:t>The tenderer’s attention is drawn to </a:t>
                      </a:r>
                      <a:r>
                        <a:rPr lang="en-US" sz="1400" b="0" u="sng" strike="noStrike" kern="1200" baseline="0" dirty="0">
                          <a:solidFill>
                            <a:schemeClr val="dk1"/>
                          </a:solidFill>
                          <a:latin typeface="Arial" panose="020B0604020202020204" pitchFamily="34" charset="0"/>
                          <a:cs typeface="Arial" panose="020B0604020202020204" pitchFamily="34" charset="0"/>
                        </a:rPr>
                        <a:t>Clause C3.11. </a:t>
                      </a:r>
                    </a:p>
                    <a:p>
                      <a:pPr algn="l"/>
                      <a:r>
                        <a:rPr lang="en-US" sz="1400" b="0" u="none" strike="noStrike" kern="1200" baseline="0" dirty="0">
                          <a:solidFill>
                            <a:schemeClr val="dk1"/>
                          </a:solidFill>
                          <a:latin typeface="Arial" panose="020B0604020202020204" pitchFamily="34" charset="0"/>
                          <a:cs typeface="Arial" panose="020B0604020202020204" pitchFamily="34" charset="0"/>
                        </a:rPr>
                        <a:t>The conditions for the </a:t>
                      </a:r>
                      <a:r>
                        <a:rPr lang="en-US" sz="1400" b="0" u="sng" strike="noStrike" kern="1200" baseline="0" dirty="0">
                          <a:solidFill>
                            <a:schemeClr val="dk1"/>
                          </a:solidFill>
                          <a:latin typeface="Arial" panose="020B0604020202020204" pitchFamily="34" charset="0"/>
                          <a:cs typeface="Arial" panose="020B0604020202020204" pitchFamily="34" charset="0"/>
                        </a:rPr>
                        <a:t>Eligibility for B-BEE points </a:t>
                      </a:r>
                      <a:r>
                        <a:rPr lang="en-US" sz="1400" b="0" u="none" strike="noStrike" kern="1200" baseline="0" dirty="0">
                          <a:solidFill>
                            <a:schemeClr val="dk1"/>
                          </a:solidFill>
                          <a:latin typeface="Arial" panose="020B0604020202020204" pitchFamily="34" charset="0"/>
                          <a:cs typeface="Arial" panose="020B0604020202020204" pitchFamily="34" charset="0"/>
                        </a:rPr>
                        <a:t>is explained in great detail.</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01440441"/>
                  </a:ext>
                </a:extLst>
              </a:tr>
              <a:tr h="782334">
                <a:tc>
                  <a:txBody>
                    <a:bodyPr/>
                    <a:lstStyle/>
                    <a:p>
                      <a:pPr algn="l"/>
                      <a:r>
                        <a:rPr lang="en-US" sz="1400" b="1" dirty="0">
                          <a:latin typeface="Arial" panose="020B0604020202020204" pitchFamily="34" charset="0"/>
                          <a:cs typeface="Arial" panose="020B0604020202020204" pitchFamily="34" charset="0"/>
                        </a:rPr>
                        <a:t>C3.13</a:t>
                      </a:r>
                      <a:endParaRPr lang="en-ZA"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kern="1200" dirty="0">
                          <a:solidFill>
                            <a:schemeClr val="dk1"/>
                          </a:solidFill>
                          <a:effectLst/>
                          <a:latin typeface="Arial" panose="020B0604020202020204" pitchFamily="34" charset="0"/>
                          <a:ea typeface="+mn-ea"/>
                          <a:cs typeface="Arial" panose="020B0604020202020204" pitchFamily="34" charset="0"/>
                        </a:rPr>
                        <a:t>Acceptance of a tender offer</a:t>
                      </a:r>
                      <a:endParaRPr lang="en-ZA" sz="1400" kern="1200" dirty="0">
                        <a:solidFill>
                          <a:schemeClr val="dk1"/>
                        </a:solidFill>
                        <a:effectLst/>
                        <a:latin typeface="Arial" panose="020B0604020202020204" pitchFamily="34" charset="0"/>
                        <a:ea typeface="+mn-ea"/>
                        <a:cs typeface="Arial" panose="020B0604020202020204" pitchFamily="34" charset="0"/>
                      </a:endParaRPr>
                    </a:p>
                    <a:p>
                      <a:pPr algn="l"/>
                      <a:endParaRPr lang="en-US" sz="1400" b="0" u="none" strike="noStrike" kern="1200" baseline="0" dirty="0">
                        <a:solidFill>
                          <a:schemeClr val="dk1"/>
                        </a:solidFill>
                        <a:latin typeface="Arial" panose="020B0604020202020204" pitchFamily="34" charset="0"/>
                        <a:cs typeface="Arial" panose="020B0604020202020204" pitchFamily="34" charset="0"/>
                      </a:endParaRPr>
                    </a:p>
                    <a:p>
                      <a:pPr algn="l">
                        <a:spcAft>
                          <a:spcPts val="600"/>
                        </a:spcAft>
                      </a:pPr>
                      <a:r>
                        <a:rPr lang="en-US" sz="1400" b="0" u="none" strike="noStrike" kern="1200" baseline="0" dirty="0">
                          <a:solidFill>
                            <a:schemeClr val="dk1"/>
                          </a:solidFill>
                          <a:latin typeface="Arial" panose="020B0604020202020204" pitchFamily="34" charset="0"/>
                          <a:cs typeface="Arial" panose="020B0604020202020204" pitchFamily="34" charset="0"/>
                        </a:rPr>
                        <a:t>The conditions stated in clauses C.3.13(a) to (f) of the Conditions of Tender as well as the following additional clauses C.3.13(g) to (k) shall be applied as objective criteria in terms of section 2(1)(f) of the Preferential Procurement Policy Framework Act, 2000 and as compelling and justifiable reasons in terms of Conditions of Tender clause 5.11:</a:t>
                      </a:r>
                    </a:p>
                    <a:p>
                      <a:pPr marL="266700" lvl="0" indent="-266700" algn="l"/>
                      <a:r>
                        <a:rPr lang="en-US" sz="1400" b="0" u="none" strike="noStrike" kern="1200" baseline="0" dirty="0">
                          <a:solidFill>
                            <a:schemeClr val="dk1"/>
                          </a:solidFill>
                          <a:latin typeface="Arial" panose="020B0604020202020204" pitchFamily="34" charset="0"/>
                          <a:cs typeface="Arial" panose="020B0604020202020204" pitchFamily="34" charset="0"/>
                        </a:rPr>
                        <a:t>g)  the tenderer or any of its directors is not listed on the Register of Tender Defaulters in terms of the Prevention and Combating of Corrupt Activities Act of 2004 as a person prohibited from doing business with the public sector;</a:t>
                      </a:r>
                    </a:p>
                    <a:p>
                      <a:pPr algn="l"/>
                      <a:r>
                        <a:rPr lang="en-US" sz="1400" b="0" u="none" strike="noStrike" kern="1200" baseline="0" dirty="0">
                          <a:solidFill>
                            <a:schemeClr val="dk1"/>
                          </a:solidFill>
                          <a:latin typeface="Arial" panose="020B0604020202020204" pitchFamily="34" charset="0"/>
                          <a:cs typeface="Arial" panose="020B0604020202020204" pitchFamily="34" charset="0"/>
                        </a:rPr>
                        <a:t>h)  the tenderer has not abused the Employer’s supply chain management system;</a:t>
                      </a:r>
                    </a:p>
                    <a:p>
                      <a:pPr marL="266700" indent="-266700" algn="l"/>
                      <a:r>
                        <a:rPr lang="en-US" sz="1400" b="0" u="none" strike="noStrike" kern="1200" baseline="0" dirty="0" err="1">
                          <a:solidFill>
                            <a:schemeClr val="dk1"/>
                          </a:solidFill>
                          <a:latin typeface="Arial" panose="020B0604020202020204" pitchFamily="34" charset="0"/>
                          <a:cs typeface="Arial" panose="020B0604020202020204" pitchFamily="34" charset="0"/>
                        </a:rPr>
                        <a:t>i</a:t>
                      </a:r>
                      <a:r>
                        <a:rPr lang="en-US" sz="1400" b="0" u="none" strike="noStrike" kern="1200" baseline="0" dirty="0">
                          <a:solidFill>
                            <a:schemeClr val="dk1"/>
                          </a:solidFill>
                          <a:latin typeface="Arial" panose="020B0604020202020204" pitchFamily="34" charset="0"/>
                          <a:cs typeface="Arial" panose="020B0604020202020204" pitchFamily="34" charset="0"/>
                        </a:rPr>
                        <a:t> )   the tenderer has not failed to perform on any previous contract and has not been given a    written notice to this effect; and</a:t>
                      </a:r>
                    </a:p>
                  </a:txBody>
                  <a:tcPr/>
                </a:tc>
                <a:extLst>
                  <a:ext uri="{0D108BD9-81ED-4DB2-BD59-A6C34878D82A}">
                    <a16:rowId xmlns:a16="http://schemas.microsoft.com/office/drawing/2014/main" val="4005255988"/>
                  </a:ext>
                </a:extLst>
              </a:tr>
            </a:tbl>
          </a:graphicData>
        </a:graphic>
      </p:graphicFrame>
      <p:sp>
        <p:nvSpPr>
          <p:cNvPr id="4" name="TextBox 3">
            <a:extLst>
              <a:ext uri="{FF2B5EF4-FFF2-40B4-BE49-F238E27FC236}">
                <a16:creationId xmlns:a16="http://schemas.microsoft.com/office/drawing/2014/main"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spTree>
    <p:extLst>
      <p:ext uri="{BB962C8B-B14F-4D97-AF65-F5344CB8AC3E}">
        <p14:creationId xmlns:p14="http://schemas.microsoft.com/office/powerpoint/2010/main" val="79543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291059650"/>
              </p:ext>
            </p:extLst>
          </p:nvPr>
        </p:nvGraphicFramePr>
        <p:xfrm>
          <a:off x="276224" y="734532"/>
          <a:ext cx="8667751" cy="4749381"/>
        </p:xfrm>
        <a:graphic>
          <a:graphicData uri="http://schemas.openxmlformats.org/drawingml/2006/table">
            <a:tbl>
              <a:tblPr firstRow="1" bandRow="1">
                <a:tableStyleId>{22838BEF-8BB2-4498-84A7-C5851F593DF1}</a:tableStyleId>
              </a:tblPr>
              <a:tblGrid>
                <a:gridCol w="1076326">
                  <a:extLst>
                    <a:ext uri="{9D8B030D-6E8A-4147-A177-3AD203B41FA5}">
                      <a16:colId xmlns:a16="http://schemas.microsoft.com/office/drawing/2014/main" val="3929072872"/>
                    </a:ext>
                  </a:extLst>
                </a:gridCol>
                <a:gridCol w="7591425">
                  <a:extLst>
                    <a:ext uri="{9D8B030D-6E8A-4147-A177-3AD203B41FA5}">
                      <a16:colId xmlns:a16="http://schemas.microsoft.com/office/drawing/2014/main" val="2278328436"/>
                    </a:ext>
                  </a:extLst>
                </a:gridCol>
              </a:tblGrid>
              <a:tr h="489880">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 Acceptance of Tender Offer</a:t>
                      </a:r>
                    </a:p>
                  </a:txBody>
                  <a:tcPr/>
                </a:tc>
                <a:extLst>
                  <a:ext uri="{0D108BD9-81ED-4DB2-BD59-A6C34878D82A}">
                    <a16:rowId xmlns:a16="http://schemas.microsoft.com/office/drawing/2014/main" val="2805753173"/>
                  </a:ext>
                </a:extLst>
              </a:tr>
              <a:tr h="1901888">
                <a:tc>
                  <a:txBody>
                    <a:bodyPr/>
                    <a:lstStyle/>
                    <a:p>
                      <a:pPr algn="l"/>
                      <a:r>
                        <a:rPr lang="en-US" sz="1400" b="1" dirty="0">
                          <a:latin typeface="Arial" panose="020B0604020202020204" pitchFamily="34" charset="0"/>
                          <a:cs typeface="Arial" panose="020B0604020202020204" pitchFamily="34" charset="0"/>
                        </a:rPr>
                        <a:t>C3.13</a:t>
                      </a:r>
                      <a:endParaRPr lang="en-ZA" sz="1400" b="1" dirty="0">
                        <a:latin typeface="Arial" panose="020B0604020202020204" pitchFamily="34" charset="0"/>
                        <a:cs typeface="Arial" panose="020B0604020202020204" pitchFamily="34" charset="0"/>
                      </a:endParaRPr>
                    </a:p>
                  </a:txBody>
                  <a:tcPr/>
                </a:tc>
                <a:tc>
                  <a:txBody>
                    <a:bodyPr/>
                    <a:lstStyle/>
                    <a:p>
                      <a:pPr marL="266700" indent="-266700" algn="l"/>
                      <a:r>
                        <a:rPr lang="en-US" sz="1400" b="0" u="none" strike="noStrike" kern="1200" baseline="0" dirty="0">
                          <a:solidFill>
                            <a:schemeClr val="dk1"/>
                          </a:solidFill>
                          <a:latin typeface="Arial" panose="020B0604020202020204" pitchFamily="34" charset="0"/>
                          <a:cs typeface="Arial" panose="020B0604020202020204" pitchFamily="34" charset="0"/>
                        </a:rPr>
                        <a:t>j)   the tenderer is tax compliant. The recommended tenderer who becomes non-compliant,   prior to award, shall be notified and must become compliant within 7 working days of the date of being notified. A recommended tenderer who remains non-compliant after the 7 working days of being notified, shall be declared non-responsive.</a:t>
                      </a:r>
                    </a:p>
                    <a:p>
                      <a:pPr marL="266700" indent="-266700" algn="l"/>
                      <a:r>
                        <a:rPr lang="en-US" sz="1400" b="0" u="none" strike="noStrike" kern="1200" baseline="0" dirty="0">
                          <a:solidFill>
                            <a:schemeClr val="dk1"/>
                          </a:solidFill>
                          <a:latin typeface="Arial" panose="020B0604020202020204" pitchFamily="34" charset="0"/>
                          <a:cs typeface="Arial" panose="020B0604020202020204" pitchFamily="34" charset="0"/>
                        </a:rPr>
                        <a:t>k)   the tenderer is registered and in good standing with the compensation fund or with a licensed compensation insurer. The licensed compensation insurer shall be approved by Department of Labour in terms of Section 80 of the Compensation for Injury and Disease Act, 1993 (Act No. 130 of 1993).</a:t>
                      </a:r>
                    </a:p>
                    <a:p>
                      <a:pPr algn="l"/>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77505412"/>
                  </a:ext>
                </a:extLst>
              </a:tr>
              <a:tr h="259781">
                <a:tc>
                  <a:txBody>
                    <a:bodyPr/>
                    <a:lstStyle/>
                    <a:p>
                      <a:pPr>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C.3.1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71755" marR="90170" algn="just">
                        <a:lnSpc>
                          <a:spcPct val="107000"/>
                        </a:lnSpc>
                        <a:spcAft>
                          <a:spcPts val="8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Respond to requests from the tenderer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435002290"/>
                  </a:ext>
                </a:extLst>
              </a:tr>
              <a:tr h="1030130">
                <a:tc>
                  <a:txBody>
                    <a:bodyPr/>
                    <a:lstStyle/>
                    <a:p>
                      <a:r>
                        <a:rPr lang="en-ZA" sz="1400" dirty="0">
                          <a:effectLst/>
                          <a:latin typeface="Arial" panose="020B0604020202020204" pitchFamily="34" charset="0"/>
                          <a:ea typeface="Times New Roman" panose="02020603050405020304" pitchFamily="18" charset="0"/>
                          <a:cs typeface="Arial" panose="020B0604020202020204" pitchFamily="34" charset="0"/>
                        </a:rPr>
                        <a:t>C.3.1.1</a:t>
                      </a:r>
                      <a:endParaRPr lang="en-ZA" sz="1400" b="1" dirty="0">
                        <a:latin typeface="Arial" panose="020B0604020202020204" pitchFamily="34" charset="0"/>
                        <a:cs typeface="Arial" panose="020B0604020202020204" pitchFamily="34" charset="0"/>
                      </a:endParaRPr>
                    </a:p>
                  </a:txBody>
                  <a:tcPr/>
                </a:tc>
                <a:tc>
                  <a:txBody>
                    <a:bodyPr/>
                    <a:lstStyle/>
                    <a:p>
                      <a:pPr marL="0" marR="90170" indent="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The employer shall respond to clarifications received up to </a:t>
                      </a: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a:t>
                      </a:r>
                      <a:r>
                        <a:rPr lang="en-ZA"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ZA" sz="1400" dirty="0">
                          <a:effectLst/>
                          <a:latin typeface="Arial" panose="020B0604020202020204" pitchFamily="34" charset="0"/>
                          <a:ea typeface="Times New Roman" panose="02020603050405020304" pitchFamily="18" charset="0"/>
                          <a:cs typeface="Arial" panose="020B0604020202020204" pitchFamily="34" charset="0"/>
                        </a:rPr>
                        <a:t>working days before tender closing date. </a:t>
                      </a:r>
                    </a:p>
                    <a:p>
                      <a:pPr marL="0" marR="90170" indent="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The Employer shall respond to any clarifications from the tenderers emanating from the addenda until 3 working days before tender closing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161677150"/>
                  </a:ext>
                </a:extLst>
              </a:tr>
              <a:tr h="870163">
                <a:tc>
                  <a:txBody>
                    <a:bodyPr/>
                    <a:lstStyle/>
                    <a:p>
                      <a:pPr marL="71755">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C.3.2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85725" marR="71755" indent="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I</a:t>
                      </a:r>
                      <a:r>
                        <a:rPr lang="en-ZA" sz="1400" b="1" dirty="0">
                          <a:effectLst/>
                          <a:latin typeface="Arial" panose="020B0604020202020204" pitchFamily="34" charset="0"/>
                          <a:ea typeface="Times New Roman" panose="02020603050405020304" pitchFamily="18" charset="0"/>
                          <a:cs typeface="Arial" panose="020B0604020202020204" pitchFamily="34" charset="0"/>
                        </a:rPr>
                        <a:t>ssue Addenda</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85725" marR="71755" indent="0" algn="just">
                        <a:lnSpc>
                          <a:spcPct val="107000"/>
                        </a:lnSpc>
                        <a:spcAft>
                          <a:spcPts val="8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The employer shall issue addenda until 5 working days before tender closing date.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966190951"/>
                  </a:ext>
                </a:extLst>
              </a:tr>
            </a:tbl>
          </a:graphicData>
        </a:graphic>
      </p:graphicFrame>
      <p:sp>
        <p:nvSpPr>
          <p:cNvPr id="4" name="TextBox 3">
            <a:extLst>
              <a:ext uri="{FF2B5EF4-FFF2-40B4-BE49-F238E27FC236}">
                <a16:creationId xmlns:a16="http://schemas.microsoft.com/office/drawing/2014/main" id="{28B5B881-E017-4E8F-B861-03416DC1665A}"/>
              </a:ext>
            </a:extLst>
          </p:cNvPr>
          <p:cNvSpPr txBox="1"/>
          <p:nvPr/>
        </p:nvSpPr>
        <p:spPr>
          <a:xfrm>
            <a:off x="2687144" y="243351"/>
            <a:ext cx="3238579"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 </a:t>
            </a:r>
          </a:p>
        </p:txBody>
      </p:sp>
    </p:spTree>
    <p:extLst>
      <p:ext uri="{BB962C8B-B14F-4D97-AF65-F5344CB8AC3E}">
        <p14:creationId xmlns:p14="http://schemas.microsoft.com/office/powerpoint/2010/main" val="327576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482264" y="169461"/>
            <a:ext cx="3168048"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042713625"/>
              </p:ext>
            </p:extLst>
          </p:nvPr>
        </p:nvGraphicFramePr>
        <p:xfrm>
          <a:off x="209550" y="813907"/>
          <a:ext cx="8705850" cy="5685315"/>
        </p:xfrm>
        <a:graphic>
          <a:graphicData uri="http://schemas.openxmlformats.org/drawingml/2006/table">
            <a:tbl>
              <a:tblPr firstRow="1" bandRow="1">
                <a:tableStyleId>{22838BEF-8BB2-4498-84A7-C5851F593DF1}</a:tableStyleId>
              </a:tblPr>
              <a:tblGrid>
                <a:gridCol w="1143000">
                  <a:extLst>
                    <a:ext uri="{9D8B030D-6E8A-4147-A177-3AD203B41FA5}">
                      <a16:colId xmlns:a16="http://schemas.microsoft.com/office/drawing/2014/main" val="3929072872"/>
                    </a:ext>
                  </a:extLst>
                </a:gridCol>
                <a:gridCol w="7562850">
                  <a:extLst>
                    <a:ext uri="{9D8B030D-6E8A-4147-A177-3AD203B41FA5}">
                      <a16:colId xmlns:a16="http://schemas.microsoft.com/office/drawing/2014/main" val="2278328436"/>
                    </a:ext>
                  </a:extLst>
                </a:gridCol>
              </a:tblGrid>
              <a:tr h="585748">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865027">
                <a:tc>
                  <a:txBody>
                    <a:bodyPr/>
                    <a:lstStyle/>
                    <a:p>
                      <a:pPr>
                        <a:lnSpc>
                          <a:spcPct val="107000"/>
                        </a:lnSpc>
                        <a:spcAft>
                          <a:spcPts val="800"/>
                        </a:spcAft>
                      </a:pPr>
                      <a:r>
                        <a:rPr lang="en-ZA" sz="1400" b="1" dirty="0">
                          <a:effectLst/>
                          <a:latin typeface="Arial" panose="020B0604020202020204" pitchFamily="34" charset="0"/>
                          <a:cs typeface="Arial" panose="020B0604020202020204" pitchFamily="34" charset="0"/>
                        </a:rPr>
                        <a:t>C.2.16</a:t>
                      </a:r>
                    </a:p>
                    <a:p>
                      <a:pPr>
                        <a:lnSpc>
                          <a:spcPct val="107000"/>
                        </a:lnSpc>
                        <a:spcAft>
                          <a:spcPts val="800"/>
                        </a:spcAft>
                      </a:pPr>
                      <a:r>
                        <a:rPr lang="en-ZA" sz="1400" dirty="0">
                          <a:effectLst/>
                          <a:latin typeface="Arial" panose="020B0604020202020204" pitchFamily="34" charset="0"/>
                          <a:cs typeface="Arial" panose="020B0604020202020204" pitchFamily="34" charset="0"/>
                        </a:rPr>
                        <a:t>C.2.16.1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71755" algn="just">
                        <a:lnSpc>
                          <a:spcPct val="107000"/>
                        </a:lnSpc>
                        <a:spcAft>
                          <a:spcPts val="800"/>
                        </a:spcAft>
                      </a:pPr>
                      <a:r>
                        <a:rPr lang="en-ZA" sz="1400" b="1" dirty="0">
                          <a:effectLst/>
                          <a:latin typeface="Arial" panose="020B0604020202020204" pitchFamily="34" charset="0"/>
                          <a:cs typeface="Arial" panose="020B0604020202020204" pitchFamily="34" charset="0"/>
                        </a:rPr>
                        <a:t>Tender offer validity</a:t>
                      </a:r>
                      <a:endParaRPr lang="en-ZA" sz="1400" dirty="0">
                        <a:effectLst/>
                        <a:latin typeface="Arial" panose="020B0604020202020204" pitchFamily="34" charset="0"/>
                        <a:cs typeface="Arial" panose="020B0604020202020204" pitchFamily="34" charset="0"/>
                      </a:endParaRPr>
                    </a:p>
                    <a:p>
                      <a:pPr marL="71755" algn="just">
                        <a:lnSpc>
                          <a:spcPct val="107000"/>
                        </a:lnSpc>
                        <a:spcAft>
                          <a:spcPts val="800"/>
                        </a:spcAft>
                      </a:pPr>
                      <a:r>
                        <a:rPr lang="en-ZA" sz="1400" dirty="0">
                          <a:effectLst/>
                          <a:latin typeface="Arial" panose="020B0604020202020204" pitchFamily="34" charset="0"/>
                          <a:cs typeface="Arial" panose="020B0604020202020204" pitchFamily="34" charset="0"/>
                        </a:rPr>
                        <a:t> The tender offer validity period is 180 days.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313065784"/>
                  </a:ext>
                </a:extLst>
              </a:tr>
              <a:tr h="617476">
                <a:tc>
                  <a:txBody>
                    <a:bodyPr/>
                    <a:lstStyle/>
                    <a:p>
                      <a:pPr marL="0" algn="l" defTabSz="914400" rtl="0" eaLnBrk="1" latinLnBrk="0" hangingPunct="1">
                        <a:lnSpc>
                          <a:spcPct val="107000"/>
                        </a:lnSpc>
                        <a:spcAft>
                          <a:spcPts val="800"/>
                        </a:spcAft>
                      </a:pPr>
                      <a:r>
                        <a:rPr lang="en-GB" sz="1400" kern="1200" dirty="0">
                          <a:solidFill>
                            <a:schemeClr val="dk1"/>
                          </a:solidFill>
                          <a:effectLst/>
                          <a:latin typeface="Arial" panose="020B0604020202020204" pitchFamily="34" charset="0"/>
                          <a:ea typeface="+mn-ea"/>
                          <a:cs typeface="Arial" panose="020B0604020202020204" pitchFamily="34" charset="0"/>
                        </a:rPr>
                        <a:t>C.2.16.2</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tc>
                <a:tc>
                  <a:txBody>
                    <a:bodyPr/>
                    <a:lstStyle/>
                    <a:p>
                      <a:pPr marL="71755" marR="0" lvl="0" indent="0" algn="just" defTabSz="914400" rtl="0" eaLnBrk="1" fontAlgn="auto" latinLnBrk="0" hangingPunct="1">
                        <a:lnSpc>
                          <a:spcPct val="107000"/>
                        </a:lnSpc>
                        <a:spcBef>
                          <a:spcPts val="0"/>
                        </a:spcBef>
                        <a:spcAft>
                          <a:spcPts val="60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Should the tenderer not accept the validity extension or if the tenderer does not withdraw a condition attached to a conditional acceptance, this shall result in a non-responsive tender, or the tender is considered to have made an election to exclude itself from the tender process.</a:t>
                      </a:r>
                    </a:p>
                  </a:txBody>
                  <a:tcPr marL="0" marR="0" marT="0" marB="0"/>
                </a:tc>
                <a:extLst>
                  <a:ext uri="{0D108BD9-81ED-4DB2-BD59-A6C34878D82A}">
                    <a16:rowId xmlns:a16="http://schemas.microsoft.com/office/drawing/2014/main" val="1168621762"/>
                  </a:ext>
                </a:extLst>
              </a:tr>
              <a:tr h="3566266">
                <a:tc>
                  <a:txBody>
                    <a:bodyPr/>
                    <a:lstStyle/>
                    <a:p>
                      <a:pPr>
                        <a:lnSpc>
                          <a:spcPct val="107000"/>
                        </a:lnSpc>
                        <a:spcAft>
                          <a:spcPts val="800"/>
                        </a:spcAft>
                      </a:pPr>
                      <a:r>
                        <a:rPr lang="en-ZA" sz="1400" dirty="0">
                          <a:effectLst/>
                          <a:latin typeface="Arial" panose="020B0604020202020204" pitchFamily="34" charset="0"/>
                          <a:cs typeface="Arial" panose="020B0604020202020204" pitchFamily="34" charset="0"/>
                        </a:rPr>
                        <a:t>C.2.16.3</a:t>
                      </a:r>
                      <a:endParaRPr lang="en-ZA" sz="1400" dirty="0">
                        <a:effectLst/>
                        <a:latin typeface="Arial" panose="020B0604020202020204" pitchFamily="34" charset="0"/>
                        <a:ea typeface="+mn-ea"/>
                        <a:cs typeface="Arial" panose="020B0604020202020204" pitchFamily="34" charset="0"/>
                      </a:endParaRPr>
                    </a:p>
                  </a:txBody>
                  <a:tcPr marL="0" marR="0" marT="0" marB="0"/>
                </a:tc>
                <a:tc>
                  <a:txBody>
                    <a:bodyPr/>
                    <a:lstStyle/>
                    <a:p>
                      <a:pPr marL="90170" marR="90170" algn="just">
                        <a:lnSpc>
                          <a:spcPct val="107000"/>
                        </a:lnSpc>
                        <a:spcAft>
                          <a:spcPts val="800"/>
                        </a:spcAft>
                      </a:pPr>
                      <a:r>
                        <a:rPr lang="en-US" sz="1400" dirty="0">
                          <a:effectLst/>
                          <a:latin typeface="Arial" panose="020B0604020202020204" pitchFamily="34" charset="0"/>
                          <a:cs typeface="Arial" panose="020B0604020202020204" pitchFamily="34" charset="0"/>
                        </a:rPr>
                        <a:t>Where a tenderer, at any time after the opening of his tender offer but prior to entering into a contract based on his tender offer:</a:t>
                      </a:r>
                    </a:p>
                    <a:p>
                      <a:pPr marL="714375" marR="90170" indent="-352425" algn="just">
                        <a:lnSpc>
                          <a:spcPct val="107000"/>
                        </a:lnSpc>
                        <a:spcAft>
                          <a:spcPts val="0"/>
                        </a:spcAft>
                      </a:pPr>
                      <a:r>
                        <a:rPr lang="en-US" sz="1400" dirty="0">
                          <a:effectLst/>
                          <a:latin typeface="Arial" panose="020B0604020202020204" pitchFamily="34" charset="0"/>
                          <a:cs typeface="Arial" panose="020B0604020202020204" pitchFamily="34" charset="0"/>
                        </a:rPr>
                        <a:t>a)	withdraws his tender;</a:t>
                      </a:r>
                    </a:p>
                    <a:p>
                      <a:pPr marL="714375" marR="90170" indent="-352425" algn="just" defTabSz="914400" rtl="0" eaLnBrk="1" latinLnBrk="0" hangingPunct="1">
                        <a:lnSpc>
                          <a:spcPct val="107000"/>
                        </a:lnSpc>
                        <a:spcAft>
                          <a:spcPts val="0"/>
                        </a:spcAft>
                      </a:pPr>
                      <a:r>
                        <a:rPr lang="en-US" sz="1400" dirty="0">
                          <a:effectLst/>
                          <a:latin typeface="Arial" panose="020B0604020202020204" pitchFamily="34" charset="0"/>
                          <a:cs typeface="Arial" panose="020B0604020202020204" pitchFamily="34" charset="0"/>
                        </a:rPr>
                        <a:t>b</a:t>
                      </a:r>
                      <a:r>
                        <a:rPr lang="en-US" sz="1400" kern="1200" dirty="0">
                          <a:solidFill>
                            <a:schemeClr val="dk1"/>
                          </a:solidFill>
                          <a:effectLst/>
                          <a:latin typeface="Arial" panose="020B0604020202020204" pitchFamily="34" charset="0"/>
                          <a:ea typeface="+mn-ea"/>
                          <a:cs typeface="Arial" panose="020B0604020202020204" pitchFamily="34" charset="0"/>
                        </a:rPr>
                        <a:t>)	gives notice of his inability to execute the contract in terms of his tender; or</a:t>
                      </a:r>
                    </a:p>
                    <a:p>
                      <a:pPr marL="714375" marR="90170" indent="-352425" algn="just" defTabSz="914400" rtl="0" eaLnBrk="1" latinLnBrk="0" hangingPunct="1">
                        <a:lnSpc>
                          <a:spcPct val="107000"/>
                        </a:lnSpc>
                        <a:spcAft>
                          <a:spcPts val="600"/>
                        </a:spcAft>
                        <a:buAutoNum type="alphaLcParenR" startAt="3"/>
                      </a:pPr>
                      <a:r>
                        <a:rPr lang="en-US" sz="1400" kern="1200" dirty="0">
                          <a:solidFill>
                            <a:schemeClr val="dk1"/>
                          </a:solidFill>
                          <a:effectLst/>
                          <a:latin typeface="Arial" panose="020B0604020202020204" pitchFamily="34" charset="0"/>
                          <a:ea typeface="+mn-ea"/>
                          <a:cs typeface="Arial" panose="020B0604020202020204" pitchFamily="34" charset="0"/>
                        </a:rPr>
                        <a:t>fails to comply with a request made in terms of C.2.17, C.2.18 or C.3.9,</a:t>
                      </a:r>
                    </a:p>
                    <a:p>
                      <a:pPr marL="90170" marR="90170" algn="just">
                        <a:lnSpc>
                          <a:spcPct val="107000"/>
                        </a:lnSpc>
                        <a:spcAft>
                          <a:spcPts val="0"/>
                        </a:spcAft>
                      </a:pPr>
                      <a:r>
                        <a:rPr lang="en-US" sz="1400" dirty="0">
                          <a:effectLst/>
                          <a:latin typeface="Arial" panose="020B0604020202020204" pitchFamily="34" charset="0"/>
                          <a:cs typeface="Arial" panose="020B0604020202020204" pitchFamily="34" charset="0"/>
                        </a:rPr>
                        <a:t>such tenderer shall be barred from tendering on any of the Employer’s tenders for a period to be determined by the Employer, but not less than six (6) months, from a date determined by the Employer. This sanction also applies to tenders under evaluation and not yet awarded. This sanction does not apply to tenders under evaluation where a request for extension of the validity period was not accepted by the tenderer. The Employer may fully or partly exempt a tenderer from the provisions of this condition if he is of the opinion that the circumstances justify the exemption</a:t>
                      </a:r>
                      <a:r>
                        <a:rPr lang="en-ZA"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453832064"/>
                  </a:ext>
                </a:extLst>
              </a:tr>
            </a:tbl>
          </a:graphicData>
        </a:graphic>
      </p:graphicFrame>
    </p:spTree>
    <p:extLst>
      <p:ext uri="{BB962C8B-B14F-4D97-AF65-F5344CB8AC3E}">
        <p14:creationId xmlns:p14="http://schemas.microsoft.com/office/powerpoint/2010/main" val="1864761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51DAE-A0BF-44EC-AE7C-6607474B1CF3}"/>
              </a:ext>
            </a:extLst>
          </p:cNvPr>
          <p:cNvSpPr txBox="1"/>
          <p:nvPr/>
        </p:nvSpPr>
        <p:spPr>
          <a:xfrm>
            <a:off x="2722413" y="243351"/>
            <a:ext cx="3168047" cy="400110"/>
          </a:xfrm>
          <a:prstGeom prst="rect">
            <a:avLst/>
          </a:prstGeom>
          <a:noFill/>
        </p:spPr>
        <p:txBody>
          <a:bodyPr wrap="non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T1.2:   Tender  Data</a:t>
            </a:r>
          </a:p>
        </p:txBody>
      </p:sp>
      <p:graphicFrame>
        <p:nvGraphicFramePr>
          <p:cNvPr id="5" name="Table 4">
            <a:extLst>
              <a:ext uri="{FF2B5EF4-FFF2-40B4-BE49-F238E27FC236}">
                <a16:creationId xmlns:a16="http://schemas.microsoft.com/office/drawing/2014/main" id="{E6BA23D7-1962-404F-AD3F-E08D655064D8}"/>
              </a:ext>
            </a:extLst>
          </p:cNvPr>
          <p:cNvGraphicFramePr>
            <a:graphicFrameLocks noGrp="1"/>
          </p:cNvGraphicFramePr>
          <p:nvPr>
            <p:extLst>
              <p:ext uri="{D42A27DB-BD31-4B8C-83A1-F6EECF244321}">
                <p14:modId xmlns:p14="http://schemas.microsoft.com/office/powerpoint/2010/main" val="3874213678"/>
              </p:ext>
            </p:extLst>
          </p:nvPr>
        </p:nvGraphicFramePr>
        <p:xfrm>
          <a:off x="209550" y="919921"/>
          <a:ext cx="8696325" cy="3084332"/>
        </p:xfrm>
        <a:graphic>
          <a:graphicData uri="http://schemas.openxmlformats.org/drawingml/2006/table">
            <a:tbl>
              <a:tblPr firstRow="1" bandRow="1">
                <a:tableStyleId>{22838BEF-8BB2-4498-84A7-C5851F593DF1}</a:tableStyleId>
              </a:tblPr>
              <a:tblGrid>
                <a:gridCol w="1161614">
                  <a:extLst>
                    <a:ext uri="{9D8B030D-6E8A-4147-A177-3AD203B41FA5}">
                      <a16:colId xmlns:a16="http://schemas.microsoft.com/office/drawing/2014/main" val="3929072872"/>
                    </a:ext>
                  </a:extLst>
                </a:gridCol>
                <a:gridCol w="7534711">
                  <a:extLst>
                    <a:ext uri="{9D8B030D-6E8A-4147-A177-3AD203B41FA5}">
                      <a16:colId xmlns:a16="http://schemas.microsoft.com/office/drawing/2014/main" val="2278328436"/>
                    </a:ext>
                  </a:extLst>
                </a:gridCol>
              </a:tblGrid>
              <a:tr h="628809">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707675">
                <a:tc>
                  <a:txBody>
                    <a:bodyPr/>
                    <a:lstStyle/>
                    <a:p>
                      <a:pPr marL="71755">
                        <a:lnSpc>
                          <a:spcPct val="107000"/>
                        </a:lnSpc>
                        <a:spcAft>
                          <a:spcPts val="800"/>
                        </a:spcAft>
                      </a:pPr>
                      <a:r>
                        <a:rPr lang="en-ZA" sz="1400" b="1" dirty="0">
                          <a:effectLst/>
                          <a:latin typeface="Arial" panose="020B0604020202020204" pitchFamily="34" charset="0"/>
                          <a:cs typeface="Arial" panose="020B0604020202020204" pitchFamily="34" charset="0"/>
                        </a:rPr>
                        <a:t>C.2.18</a:t>
                      </a:r>
                      <a:endParaRPr lang="en-ZA" sz="1400" dirty="0">
                        <a:effectLst/>
                        <a:latin typeface="Arial" panose="020B0604020202020204" pitchFamily="34" charset="0"/>
                        <a:cs typeface="Arial" panose="020B0604020202020204" pitchFamily="34" charset="0"/>
                      </a:endParaRPr>
                    </a:p>
                    <a:p>
                      <a:pPr marL="71755">
                        <a:lnSpc>
                          <a:spcPct val="107000"/>
                        </a:lnSpc>
                        <a:spcAft>
                          <a:spcPts val="800"/>
                        </a:spcAft>
                      </a:pPr>
                      <a:r>
                        <a:rPr lang="en-ZA" sz="1400" dirty="0">
                          <a:effectLst/>
                          <a:latin typeface="Arial" panose="020B0604020202020204" pitchFamily="34" charset="0"/>
                          <a:cs typeface="Arial" panose="020B0604020202020204" pitchFamily="34" charset="0"/>
                        </a:rPr>
                        <a:t> C.2.18.1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71755" marR="90170" algn="just">
                        <a:lnSpc>
                          <a:spcPct val="107000"/>
                        </a:lnSpc>
                        <a:spcAft>
                          <a:spcPts val="800"/>
                        </a:spcAft>
                      </a:pPr>
                      <a:r>
                        <a:rPr lang="en-ZA" sz="1400" b="1" dirty="0">
                          <a:effectLst/>
                          <a:latin typeface="Arial" panose="020B0604020202020204" pitchFamily="34" charset="0"/>
                          <a:cs typeface="Arial" panose="020B0604020202020204" pitchFamily="34" charset="0"/>
                        </a:rPr>
                        <a:t>Provide other material</a:t>
                      </a:r>
                      <a:endParaRPr lang="en-ZA" sz="1400" dirty="0">
                        <a:effectLst/>
                        <a:latin typeface="Arial" panose="020B0604020202020204" pitchFamily="34" charset="0"/>
                        <a:cs typeface="Arial" panose="020B0604020202020204" pitchFamily="34" charset="0"/>
                      </a:endParaRPr>
                    </a:p>
                    <a:p>
                      <a:pPr marL="71755" marR="90170" algn="just">
                        <a:lnSpc>
                          <a:spcPct val="107000"/>
                        </a:lnSpc>
                        <a:spcAft>
                          <a:spcPts val="800"/>
                        </a:spcAft>
                      </a:pPr>
                      <a:r>
                        <a:rPr lang="en-ZA" sz="1400" dirty="0">
                          <a:effectLst/>
                          <a:latin typeface="Arial" panose="020B0604020202020204" pitchFamily="34" charset="0"/>
                          <a:cs typeface="Arial" panose="020B0604020202020204" pitchFamily="34" charset="0"/>
                        </a:rPr>
                        <a:t>Any additional information requested under this clause must be provided within 5 (five) working days of date of request.</a:t>
                      </a:r>
                    </a:p>
                  </a:txBody>
                  <a:tcPr marL="0" marR="0" marT="0" marB="0"/>
                </a:tc>
                <a:extLst>
                  <a:ext uri="{0D108BD9-81ED-4DB2-BD59-A6C34878D82A}">
                    <a16:rowId xmlns:a16="http://schemas.microsoft.com/office/drawing/2014/main" val="3135543011"/>
                  </a:ext>
                </a:extLst>
              </a:tr>
              <a:tr h="585892">
                <a:tc>
                  <a:txBody>
                    <a:bodyPr/>
                    <a:lstStyle/>
                    <a:p>
                      <a:pPr marL="71755">
                        <a:lnSpc>
                          <a:spcPct val="107000"/>
                        </a:lnSpc>
                        <a:spcAft>
                          <a:spcPts val="800"/>
                        </a:spcAft>
                      </a:pPr>
                      <a:r>
                        <a:rPr lang="en-ZA" sz="1400" dirty="0">
                          <a:effectLst/>
                          <a:latin typeface="Arial" panose="020B0604020202020204" pitchFamily="34" charset="0"/>
                          <a:cs typeface="Arial" panose="020B0604020202020204" pitchFamily="34" charset="0"/>
                        </a:rPr>
                        <a:t>C.3.19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71755" algn="just">
                        <a:lnSpc>
                          <a:spcPct val="107000"/>
                        </a:lnSpc>
                        <a:spcAft>
                          <a:spcPts val="800"/>
                        </a:spcAft>
                      </a:pPr>
                      <a:r>
                        <a:rPr lang="en-ZA" sz="1400" b="1" dirty="0">
                          <a:effectLst/>
                          <a:latin typeface="Arial" panose="020B0604020202020204" pitchFamily="34" charset="0"/>
                          <a:cs typeface="Arial" panose="020B0604020202020204" pitchFamily="34" charset="0"/>
                        </a:rPr>
                        <a:t>Provide written reasons for actions taken</a:t>
                      </a:r>
                      <a:endParaRPr lang="en-ZA" sz="1400" dirty="0">
                        <a:effectLst/>
                        <a:latin typeface="Arial" panose="020B0604020202020204" pitchFamily="34" charset="0"/>
                        <a:cs typeface="Arial" panose="020B0604020202020204" pitchFamily="34" charset="0"/>
                      </a:endParaRPr>
                    </a:p>
                    <a:p>
                      <a:pPr marL="71755" algn="just">
                        <a:lnSpc>
                          <a:spcPct val="107000"/>
                        </a:lnSpc>
                        <a:spcAft>
                          <a:spcPts val="800"/>
                        </a:spcAft>
                      </a:pPr>
                      <a:r>
                        <a:rPr lang="en-ZA" sz="1400" dirty="0">
                          <a:effectLst/>
                          <a:latin typeface="Arial" panose="020B0604020202020204" pitchFamily="34" charset="0"/>
                          <a:cs typeface="Arial" panose="020B0604020202020204" pitchFamily="34" charset="0"/>
                        </a:rPr>
                        <a:t>All requests shall be in writing.</a:t>
                      </a:r>
                    </a:p>
                  </a:txBody>
                  <a:tcPr marL="0" marR="0" marT="0" marB="0"/>
                </a:tc>
                <a:extLst>
                  <a:ext uri="{0D108BD9-81ED-4DB2-BD59-A6C34878D82A}">
                    <a16:rowId xmlns:a16="http://schemas.microsoft.com/office/drawing/2014/main" val="683246151"/>
                  </a:ext>
                </a:extLst>
              </a:tr>
              <a:tr h="1005803">
                <a:tc>
                  <a:txBody>
                    <a:bodyPr/>
                    <a:lstStyle/>
                    <a:p>
                      <a:pPr marL="71755">
                        <a:lnSpc>
                          <a:spcPct val="107000"/>
                        </a:lnSpc>
                        <a:spcAft>
                          <a:spcPts val="800"/>
                        </a:spcAft>
                      </a:pPr>
                      <a:r>
                        <a:rPr lang="en-ZA" sz="1400" dirty="0">
                          <a:effectLst/>
                          <a:latin typeface="Arial" panose="020B0604020202020204" pitchFamily="34" charset="0"/>
                          <a:cs typeface="Arial" panose="020B0604020202020204" pitchFamily="34" charset="0"/>
                        </a:rPr>
                        <a:t>SC3.19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90170" marR="107950" algn="just">
                        <a:lnSpc>
                          <a:spcPct val="107000"/>
                        </a:lnSpc>
                        <a:spcAft>
                          <a:spcPts val="800"/>
                        </a:spcAft>
                      </a:pPr>
                      <a:r>
                        <a:rPr lang="en-ZA" sz="1400" b="1" dirty="0">
                          <a:effectLst/>
                          <a:latin typeface="Arial" panose="020B0604020202020204" pitchFamily="34" charset="0"/>
                          <a:cs typeface="Arial" panose="020B0604020202020204" pitchFamily="34" charset="0"/>
                        </a:rPr>
                        <a:t>Jurisdiction</a:t>
                      </a:r>
                    </a:p>
                    <a:p>
                      <a:pPr marL="90170" marR="107950" algn="just">
                        <a:lnSpc>
                          <a:spcPct val="107000"/>
                        </a:lnSpc>
                        <a:spcAft>
                          <a:spcPts val="800"/>
                        </a:spcAft>
                      </a:pPr>
                      <a:r>
                        <a:rPr lang="en-ZA" sz="1400" dirty="0">
                          <a:effectLst/>
                          <a:latin typeface="Arial" panose="020B0604020202020204" pitchFamily="34" charset="0"/>
                          <a:cs typeface="Arial" panose="020B0604020202020204" pitchFamily="34" charset="0"/>
                        </a:rPr>
                        <a:t>Unless stated otherwise in the tender data, each tenderer and the Employer undertake to accept the jurisdiction of the law courts of the Republic of South Africa.</a:t>
                      </a:r>
                    </a:p>
                    <a:p>
                      <a:pPr marR="107950" algn="just">
                        <a:lnSpc>
                          <a:spcPct val="107000"/>
                        </a:lnSpc>
                        <a:spcAft>
                          <a:spcPts val="800"/>
                        </a:spcAft>
                      </a:pPr>
                      <a:r>
                        <a:rPr lang="en-ZA" sz="1400" dirty="0">
                          <a:solidFill>
                            <a:srgbClr val="FF0000"/>
                          </a:solidFill>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69687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42016-FB3A-8849-8EE6-07899B978247}"/>
              </a:ext>
            </a:extLst>
          </p:cNvPr>
          <p:cNvSpPr txBox="1"/>
          <p:nvPr/>
        </p:nvSpPr>
        <p:spPr>
          <a:xfrm>
            <a:off x="563418" y="723518"/>
            <a:ext cx="8580582" cy="615553"/>
          </a:xfrm>
          <a:prstGeom prst="rect">
            <a:avLst/>
          </a:prstGeom>
          <a:noFill/>
        </p:spPr>
        <p:txBody>
          <a:bodyPr wrap="square" rtlCol="0">
            <a:spAutoFit/>
          </a:bodyPr>
          <a:lstStyle/>
          <a:p>
            <a:endParaRPr lang="en-ZA" sz="1700" dirty="0">
              <a:solidFill>
                <a:schemeClr val="bg1"/>
              </a:solidFill>
              <a:latin typeface="Exo 2" panose="00000800000000000000" pitchFamily="50" charset="0"/>
            </a:endParaRPr>
          </a:p>
          <a:p>
            <a:endParaRPr lang="en-ZA" sz="17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id="{6C5A2716-6B0F-42DB-A627-A49990343308}"/>
              </a:ext>
            </a:extLst>
          </p:cNvPr>
          <p:cNvSpPr txBox="1">
            <a:spLocks noChangeArrowheads="1"/>
          </p:cNvSpPr>
          <p:nvPr/>
        </p:nvSpPr>
        <p:spPr>
          <a:xfrm>
            <a:off x="2324817" y="-2788"/>
            <a:ext cx="5057795" cy="59093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LIST OF DOCUMENTS</a:t>
            </a:r>
          </a:p>
        </p:txBody>
      </p:sp>
      <p:graphicFrame>
        <p:nvGraphicFramePr>
          <p:cNvPr id="5" name="Table 4">
            <a:extLst>
              <a:ext uri="{FF2B5EF4-FFF2-40B4-BE49-F238E27FC236}">
                <a16:creationId xmlns:a16="http://schemas.microsoft.com/office/drawing/2014/main" id="{29B408AA-0B97-496F-9BF3-9C3F7B3E0741}"/>
              </a:ext>
            </a:extLst>
          </p:cNvPr>
          <p:cNvGraphicFramePr>
            <a:graphicFrameLocks noGrp="1"/>
          </p:cNvGraphicFramePr>
          <p:nvPr>
            <p:extLst>
              <p:ext uri="{D42A27DB-BD31-4B8C-83A1-F6EECF244321}">
                <p14:modId xmlns:p14="http://schemas.microsoft.com/office/powerpoint/2010/main" val="2997987910"/>
              </p:ext>
            </p:extLst>
          </p:nvPr>
        </p:nvGraphicFramePr>
        <p:xfrm>
          <a:off x="311628" y="497982"/>
          <a:ext cx="8603772" cy="6294128"/>
        </p:xfrm>
        <a:graphic>
          <a:graphicData uri="http://schemas.openxmlformats.org/drawingml/2006/table">
            <a:tbl>
              <a:tblPr firstRow="1" bandRow="1">
                <a:tableStyleId>{22838BEF-8BB2-4498-84A7-C5851F593DF1}</a:tableStyleId>
              </a:tblPr>
              <a:tblGrid>
                <a:gridCol w="1034572">
                  <a:extLst>
                    <a:ext uri="{9D8B030D-6E8A-4147-A177-3AD203B41FA5}">
                      <a16:colId xmlns:a16="http://schemas.microsoft.com/office/drawing/2014/main" val="621124523"/>
                    </a:ext>
                  </a:extLst>
                </a:gridCol>
                <a:gridCol w="4988155">
                  <a:extLst>
                    <a:ext uri="{9D8B030D-6E8A-4147-A177-3AD203B41FA5}">
                      <a16:colId xmlns:a16="http://schemas.microsoft.com/office/drawing/2014/main" val="2209720584"/>
                    </a:ext>
                  </a:extLst>
                </a:gridCol>
                <a:gridCol w="2581045">
                  <a:extLst>
                    <a:ext uri="{9D8B030D-6E8A-4147-A177-3AD203B41FA5}">
                      <a16:colId xmlns:a16="http://schemas.microsoft.com/office/drawing/2014/main" val="2809466691"/>
                    </a:ext>
                  </a:extLst>
                </a:gridCol>
              </a:tblGrid>
              <a:tr h="443830">
                <a:tc>
                  <a:txBody>
                    <a:bodyPr/>
                    <a:lstStyle/>
                    <a:p>
                      <a:r>
                        <a:rPr lang="en-ZA" sz="1400" dirty="0">
                          <a:latin typeface="Arial" panose="020B0604020202020204" pitchFamily="34" charset="0"/>
                          <a:cs typeface="Arial" panose="020B0604020202020204" pitchFamily="34" charset="0"/>
                        </a:rPr>
                        <a:t>VOLUME</a:t>
                      </a:r>
                      <a:endParaRPr lang="en-US" sz="1400" dirty="0">
                        <a:latin typeface="Arial" panose="020B0604020202020204" pitchFamily="34" charset="0"/>
                        <a:cs typeface="Arial" panose="020B0604020202020204" pitchFamily="34" charset="0"/>
                      </a:endParaRPr>
                    </a:p>
                  </a:txBody>
                  <a:tcPr/>
                </a:tc>
                <a:tc>
                  <a:txBody>
                    <a:bodyPr/>
                    <a:lstStyle/>
                    <a:p>
                      <a:r>
                        <a:rPr lang="en-ZA" sz="1400" dirty="0">
                          <a:latin typeface="Arial" panose="020B0604020202020204" pitchFamily="34" charset="0"/>
                          <a:cs typeface="Arial" panose="020B0604020202020204" pitchFamily="34" charset="0"/>
                        </a:rPr>
                        <a:t>DESCRIPTION </a:t>
                      </a:r>
                      <a:endParaRPr lang="en-US" sz="1400" dirty="0">
                        <a:latin typeface="Arial" panose="020B0604020202020204" pitchFamily="34" charset="0"/>
                        <a:cs typeface="Arial" panose="020B0604020202020204" pitchFamily="34" charset="0"/>
                      </a:endParaRPr>
                    </a:p>
                  </a:txBody>
                  <a:tcPr/>
                </a:tc>
                <a:tc>
                  <a:txBody>
                    <a:bodyPr/>
                    <a:lstStyle/>
                    <a:p>
                      <a:r>
                        <a:rPr lang="en-ZA" sz="1400" dirty="0">
                          <a:latin typeface="Arial" panose="020B0604020202020204" pitchFamily="34" charset="0"/>
                          <a:cs typeface="Arial" panose="020B0604020202020204" pitchFamily="34" charset="0"/>
                        </a:rPr>
                        <a:t>OBTAINABLE FROM</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5688341"/>
                  </a:ext>
                </a:extLst>
              </a:tr>
              <a:tr h="1303457">
                <a:tc>
                  <a:txBody>
                    <a:bodyPr/>
                    <a:lstStyle/>
                    <a:p>
                      <a:r>
                        <a:rPr lang="en-ZA" sz="1400" dirty="0">
                          <a:latin typeface="Arial" panose="020B0604020202020204" pitchFamily="34" charset="0"/>
                          <a:cs typeface="Arial" panose="020B0604020202020204" pitchFamily="34" charset="0"/>
                        </a:rPr>
                        <a:t>Volume 1</a:t>
                      </a:r>
                      <a:endParaRPr lang="en-US" sz="1400" dirty="0">
                        <a:latin typeface="Arial" panose="020B0604020202020204" pitchFamily="34" charset="0"/>
                        <a:cs typeface="Arial" panose="020B0604020202020204" pitchFamily="34" charset="0"/>
                      </a:endParaRPr>
                    </a:p>
                  </a:txBody>
                  <a:tcPr/>
                </a:tc>
                <a:tc>
                  <a:txBody>
                    <a:bodyPr/>
                    <a:lstStyle/>
                    <a:p>
                      <a:r>
                        <a:rPr lang="en-US" sz="1400" u="none" strike="noStrike" kern="1200" baseline="0" dirty="0">
                          <a:latin typeface="Arial" panose="020B0604020202020204" pitchFamily="34" charset="0"/>
                          <a:cs typeface="Arial" panose="020B0604020202020204" pitchFamily="34" charset="0"/>
                        </a:rPr>
                        <a:t>Conditions of Contract for Construction for Building and Engineering Works Designed by the Employer (1999), published by the Fédération </a:t>
                      </a:r>
                      <a:r>
                        <a:rPr lang="en-US" sz="1400" u="none" strike="noStrike" kern="1200" baseline="0" dirty="0" err="1">
                          <a:latin typeface="Arial" panose="020B0604020202020204" pitchFamily="34" charset="0"/>
                          <a:cs typeface="Arial" panose="020B0604020202020204" pitchFamily="34" charset="0"/>
                        </a:rPr>
                        <a:t>Internationale</a:t>
                      </a:r>
                      <a:r>
                        <a:rPr lang="en-US" sz="1400" u="none" strike="noStrike" kern="1200" baseline="0" dirty="0">
                          <a:latin typeface="Arial" panose="020B0604020202020204" pitchFamily="34" charset="0"/>
                          <a:cs typeface="Arial" panose="020B0604020202020204" pitchFamily="34" charset="0"/>
                        </a:rPr>
                        <a:t> des </a:t>
                      </a:r>
                      <a:r>
                        <a:rPr lang="en-US" sz="1400" u="none" strike="noStrike" kern="1200" baseline="0" dirty="0" err="1">
                          <a:latin typeface="Arial" panose="020B0604020202020204" pitchFamily="34" charset="0"/>
                          <a:cs typeface="Arial" panose="020B0604020202020204" pitchFamily="34" charset="0"/>
                        </a:rPr>
                        <a:t>Ingénieurs</a:t>
                      </a:r>
                      <a:r>
                        <a:rPr lang="en-US" sz="1400" u="none" strike="noStrike" kern="1200" baseline="0" dirty="0">
                          <a:latin typeface="Arial" panose="020B0604020202020204" pitchFamily="34" charset="0"/>
                          <a:cs typeface="Arial" panose="020B0604020202020204" pitchFamily="34" charset="0"/>
                        </a:rPr>
                        <a:t>-Conseils (FIDIC)</a:t>
                      </a:r>
                      <a:endParaRPr lang="en-US" sz="1400" dirty="0">
                        <a:latin typeface="Arial" panose="020B0604020202020204" pitchFamily="34" charset="0"/>
                        <a:cs typeface="Arial" panose="020B0604020202020204" pitchFamily="34" charset="0"/>
                      </a:endParaRPr>
                    </a:p>
                  </a:txBody>
                  <a:tcPr/>
                </a:tc>
                <a:tc>
                  <a:txBody>
                    <a:bodyPr/>
                    <a:lstStyle/>
                    <a:p>
                      <a:r>
                        <a:rPr lang="sv-SE" sz="1400" u="none" strike="noStrike" kern="1200" baseline="0" dirty="0">
                          <a:latin typeface="Arial" panose="020B0604020202020204" pitchFamily="34" charset="0"/>
                          <a:cs typeface="Arial" panose="020B0604020202020204" pitchFamily="34" charset="0"/>
                        </a:rPr>
                        <a:t>CESA</a:t>
                      </a:r>
                      <a:br>
                        <a:rPr lang="sv-SE" sz="1400" u="none" strike="noStrike" kern="1200" baseline="0" dirty="0">
                          <a:latin typeface="Arial" panose="020B0604020202020204" pitchFamily="34" charset="0"/>
                          <a:cs typeface="Arial" panose="020B0604020202020204" pitchFamily="34" charset="0"/>
                        </a:rPr>
                      </a:br>
                      <a:r>
                        <a:rPr lang="sv-SE" sz="1400" u="none" strike="noStrike" kern="1200" baseline="0" dirty="0">
                          <a:latin typeface="Arial" panose="020B0604020202020204" pitchFamily="34" charset="0"/>
                          <a:cs typeface="Arial" panose="020B0604020202020204" pitchFamily="34" charset="0"/>
                        </a:rPr>
                        <a:t>P. O. Box 68482, Bryanston, 2021.</a:t>
                      </a:r>
                    </a:p>
                    <a:p>
                      <a:r>
                        <a:rPr lang="fr-FR" sz="1400" u="none" strike="noStrike" kern="1200" baseline="0" dirty="0">
                          <a:latin typeface="Arial" panose="020B0604020202020204" pitchFamily="34" charset="0"/>
                          <a:cs typeface="Arial" panose="020B0604020202020204" pitchFamily="34" charset="0"/>
                        </a:rPr>
                        <a:t>Tel: (011) 463 2022 Fax: (011) 463 7383 Email: general@cesa.co.za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3899377"/>
                  </a:ext>
                </a:extLst>
              </a:tr>
              <a:tr h="8979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Volume 2</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tc>
                <a:tc>
                  <a:txBody>
                    <a:bodyPr/>
                    <a:lstStyle/>
                    <a:p>
                      <a:r>
                        <a:rPr lang="en-US" sz="1400" kern="1200" dirty="0">
                          <a:effectLst/>
                          <a:latin typeface="Arial" panose="020B0604020202020204" pitchFamily="34" charset="0"/>
                          <a:cs typeface="Arial" panose="020B0604020202020204" pitchFamily="34" charset="0"/>
                        </a:rPr>
                        <a:t>Standard Specifications for Routine Road Maintenance, April 2019, issued by SANRAL</a:t>
                      </a:r>
                      <a:endParaRPr lang="en-US" sz="1400" dirty="0">
                        <a:latin typeface="Arial" panose="020B0604020202020204" pitchFamily="34" charset="0"/>
                        <a:cs typeface="Arial" panose="020B0604020202020204" pitchFamily="34" charset="0"/>
                      </a:endParaRPr>
                    </a:p>
                  </a:txBody>
                  <a:tcPr/>
                </a:tc>
                <a:tc>
                  <a:txBody>
                    <a:bodyPr/>
                    <a:lstStyle/>
                    <a:p>
                      <a:r>
                        <a:rPr lang="en-US" sz="1400" kern="1200" dirty="0">
                          <a:effectLst/>
                          <a:latin typeface="Arial" panose="020B0604020202020204" pitchFamily="34" charset="0"/>
                          <a:cs typeface="Arial" panose="020B0604020202020204" pitchFamily="34" charset="0"/>
                        </a:rPr>
                        <a:t>From SANRAL and can be downloaded free of charge from the SANRAL‘s website www.nra.co.za.</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6791627"/>
                  </a:ext>
                </a:extLst>
              </a:tr>
              <a:tr h="3533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Volume 3</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tc>
                <a:tc>
                  <a:txBody>
                    <a:bodyPr/>
                    <a:lstStyle/>
                    <a:p>
                      <a:r>
                        <a:rPr lang="en-US" sz="1400" u="none" strike="noStrike" kern="1200" baseline="0" dirty="0">
                          <a:latin typeface="Arial" panose="020B0604020202020204" pitchFamily="34" charset="0"/>
                          <a:cs typeface="Arial" panose="020B0604020202020204" pitchFamily="34" charset="0"/>
                        </a:rPr>
                        <a:t>Project Document, containing the tender notice, Conditions of Tender, Tender Data, Returnable Schedules, general and particular conditions of contract, project specifications, Pricing Schedule, Form of offer and Project Information is issued by the Employer (see note 3 below). The Employer’s Form of Acceptance and any correspondence from the selected tenderer, performance security-demand guarantee, and all addenda issued during the period of tender will also form part of this volume once a successful tenderer has been appointed.</a:t>
                      </a:r>
                    </a:p>
                    <a:p>
                      <a:r>
                        <a:rPr lang="en-US" sz="1400" u="none" strike="noStrike" kern="1200" baseline="0" dirty="0">
                          <a:latin typeface="Arial" panose="020B0604020202020204" pitchFamily="34" charset="0"/>
                          <a:cs typeface="Arial" panose="020B0604020202020204" pitchFamily="34" charset="0"/>
                        </a:rPr>
                        <a:t>The conditions of tender are the Standard Conditions of Tender as contained in Annexure C of the CIDB Standard for Uniformity in Construction Procurement as per Government Notice No. 423 published in Government Gazette No. 42622 of 8 August 2019 and as amended from time to time. (see www.cidb.org.za).</a:t>
                      </a:r>
                    </a:p>
                  </a:txBody>
                  <a:tcPr/>
                </a:tc>
                <a:tc>
                  <a:txBody>
                    <a:bodyPr/>
                    <a:lstStyle/>
                    <a:p>
                      <a:r>
                        <a:rPr lang="en-US" sz="1400" u="none" strike="noStrike" kern="1200" baseline="0" dirty="0">
                          <a:latin typeface="Arial" panose="020B0604020202020204" pitchFamily="34" charset="0"/>
                          <a:cs typeface="Arial" panose="020B0604020202020204" pitchFamily="34" charset="0"/>
                        </a:rPr>
                        <a:t>Issued at tender stage in electronic format downloaded from the SANRAL’s website </a:t>
                      </a: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196469643"/>
                  </a:ext>
                </a:extLst>
              </a:tr>
            </a:tbl>
          </a:graphicData>
        </a:graphic>
      </p:graphicFrame>
    </p:spTree>
    <p:extLst>
      <p:ext uri="{BB962C8B-B14F-4D97-AF65-F5344CB8AC3E}">
        <p14:creationId xmlns:p14="http://schemas.microsoft.com/office/powerpoint/2010/main" val="4021093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065882"/>
            <a:ext cx="6846849" cy="584775"/>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T2:  Returnable  Schedules</a:t>
            </a:r>
          </a:p>
        </p:txBody>
      </p:sp>
    </p:spTree>
    <p:extLst>
      <p:ext uri="{BB962C8B-B14F-4D97-AF65-F5344CB8AC3E}">
        <p14:creationId xmlns:p14="http://schemas.microsoft.com/office/powerpoint/2010/main" val="1001790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C5C92C-A6CF-456B-B2BB-B1CE3217ABFA}"/>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sp>
        <p:nvSpPr>
          <p:cNvPr id="18" name="TextBox 17">
            <a:extLst>
              <a:ext uri="{FF2B5EF4-FFF2-40B4-BE49-F238E27FC236}">
                <a16:creationId xmlns:a16="http://schemas.microsoft.com/office/drawing/2014/main" id="{86234940-EC0F-CB32-A0FC-F22F22AD36B0}"/>
              </a:ext>
            </a:extLst>
          </p:cNvPr>
          <p:cNvSpPr txBox="1"/>
          <p:nvPr/>
        </p:nvSpPr>
        <p:spPr>
          <a:xfrm>
            <a:off x="882592" y="553673"/>
            <a:ext cx="7709482" cy="5436232"/>
          </a:xfrm>
          <a:prstGeom prst="rect">
            <a:avLst/>
          </a:prstGeom>
          <a:noFill/>
        </p:spPr>
        <p:txBody>
          <a:bodyPr wrap="square">
            <a:spAutoFit/>
          </a:bodyPr>
          <a:lstStyle/>
          <a:p>
            <a:pPr>
              <a:lnSpc>
                <a:spcPct val="107000"/>
              </a:lnSpc>
              <a:spcAft>
                <a:spcPts val="800"/>
              </a:spcAft>
              <a:tabLst>
                <a:tab pos="361950" algn="l"/>
              </a:tabLs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T.2.1	LIST OF RETURNABLE SCHEDULES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The tenderer must complete the following returnable schedules</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Notes to tenderer:</a:t>
            </a:r>
          </a:p>
          <a:p>
            <a:pPr marL="361950" indent="-361950" algn="just" defTabSz="447675">
              <a:lnSpc>
                <a:spcPct val="107000"/>
              </a:lnSpc>
              <a:spcAft>
                <a:spcPts val="800"/>
              </a:spcAft>
              <a:tabLst>
                <a:tab pos="36195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1.	Returnable documents have been based on the SANS for Construction Procurement and incorporate National Treasury requirements contained in their Standard Bidding Document (SBD) within them. </a:t>
            </a:r>
          </a:p>
          <a:p>
            <a:pPr marL="361950" indent="-361950" algn="just">
              <a:lnSpc>
                <a:spcPct val="107000"/>
              </a:lnSpc>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Returnable documents are separated into the following categories:</a:t>
            </a:r>
          </a:p>
          <a:p>
            <a:pPr marL="714375" indent="-352425" algn="just">
              <a:lnSpc>
                <a:spcPct val="107000"/>
              </a:lnSpc>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t>
            </a:r>
            <a:r>
              <a:rPr lang="en-US" sz="1200" b="1" dirty="0" err="1">
                <a:effectLst/>
                <a:latin typeface="Arial" panose="020B0604020202020204" pitchFamily="34" charset="0"/>
                <a:ea typeface="Times New Roman" panose="02020603050405020304" pitchFamily="18" charset="0"/>
                <a:cs typeface="Times New Roman" panose="02020603050405020304" pitchFamily="18" charset="0"/>
              </a:rPr>
              <a:t>i</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Forms, certificates and schedules for completion by the tenderer for use in the quantitative and qualitative evaluation of the tender (Forms A to C).</a:t>
            </a:r>
          </a:p>
          <a:p>
            <a:pPr marL="714375" indent="-352425" algn="just">
              <a:lnSpc>
                <a:spcPct val="107000"/>
              </a:lnSpc>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(ii)	A list of all returnable documents for completion by the tenderer (Form D1).</a:t>
            </a:r>
          </a:p>
          <a:p>
            <a:pPr marL="361950" indent="-361950" algn="just">
              <a:lnSpc>
                <a:spcPct val="107000"/>
              </a:lnSpc>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2.	Failure to submit fully completed relevant returnable documents may render such a tender offer non-responsive.</a:t>
            </a:r>
          </a:p>
          <a:p>
            <a:pPr marL="361950" indent="-361950" algn="just">
              <a:lnSpc>
                <a:spcPct val="107000"/>
              </a:lnSpc>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3.	Tenderers shall note that their signatures appended to each returnable form represents a declaration that they vouch for the accuracy and correctness of the information provided, including the information provided by candidates proposed for the specified key positions.</a:t>
            </a:r>
          </a:p>
          <a:p>
            <a:pPr marL="361950" indent="-361950" algn="just">
              <a:lnSpc>
                <a:spcPct val="107000"/>
              </a:lnSpc>
              <a:spcAft>
                <a:spcPts val="80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4.	Notwithstanding any check or audit conducted by or on behalf of the Employer, the information provided in the returnable documents is accepted in good faith and as justification for entering into a contract with a tenderer.  If subsequently any information is found to be incorrect such discovery shall be taken as willful misrepresentation by that tenderer to induce the contract.  In such event the Employer has the discretionary right under FIDIC Particular Condition 15.2 (g) to terminate the contract.</a:t>
            </a:r>
          </a:p>
          <a:p>
            <a:pPr algn="just">
              <a:lnSpc>
                <a:spcPct val="107000"/>
              </a:lnSpc>
              <a:spcAft>
                <a:spcPts val="800"/>
              </a:spcAft>
            </a:pPr>
            <a:endParaRPr lang="en-ZA" sz="11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90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C5C92C-A6CF-456B-B2BB-B1CE3217ABFA}"/>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sp>
        <p:nvSpPr>
          <p:cNvPr id="16" name="TextBox 15">
            <a:extLst>
              <a:ext uri="{FF2B5EF4-FFF2-40B4-BE49-F238E27FC236}">
                <a16:creationId xmlns:a16="http://schemas.microsoft.com/office/drawing/2014/main" id="{ACC22C56-D8E6-21DB-A450-ABDB8EC36FCA}"/>
              </a:ext>
            </a:extLst>
          </p:cNvPr>
          <p:cNvSpPr txBox="1"/>
          <p:nvPr/>
        </p:nvSpPr>
        <p:spPr>
          <a:xfrm>
            <a:off x="893427" y="687282"/>
            <a:ext cx="7357145" cy="3797771"/>
          </a:xfrm>
          <a:prstGeom prst="rect">
            <a:avLst/>
          </a:prstGeom>
          <a:noFill/>
        </p:spPr>
        <p:txBody>
          <a:bodyPr wrap="square">
            <a:spAutoFit/>
          </a:bodyPr>
          <a:lstStyle/>
          <a:p>
            <a:pPr>
              <a:lnSpc>
                <a:spcPct val="107000"/>
              </a:lnSpc>
              <a:spcAft>
                <a:spcPts val="800"/>
              </a:spcAft>
              <a:tabLst>
                <a:tab pos="900430" algn="l"/>
              </a:tabLst>
            </a:pPr>
            <a:r>
              <a:rPr lang="en-ZA" sz="1400" b="1" cap="all" dirty="0">
                <a:effectLst/>
                <a:latin typeface="Arial Bold" panose="020B0704020202020204" pitchFamily="34" charset="0"/>
                <a:ea typeface="Times New Roman" panose="02020603050405020304" pitchFamily="18" charset="0"/>
                <a:cs typeface="Times New Roman" panose="02020603050405020304" pitchFamily="18" charset="0"/>
              </a:rPr>
              <a:t>FORM D1:	schedule OF TENDER COMPLIANCE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cap="all" dirty="0">
                <a:latin typeface="Arial Bold" panose="020B0704020202020204" pitchFamily="34" charset="0"/>
                <a:cs typeface="Times New Roman" panose="02020603050405020304" pitchFamily="18" charset="0"/>
              </a:rPr>
              <a:t> </a:t>
            </a:r>
            <a:endParaRPr lang="en-ZA" sz="1400" b="1" cap="all" dirty="0">
              <a:latin typeface="Arial Bold" panose="020B0704020202020204" pitchFamily="34" charset="0"/>
              <a:cs typeface="Times New Roman" panose="02020603050405020304" pitchFamily="18" charset="0"/>
            </a:endParaRPr>
          </a:p>
          <a:p>
            <a:pPr marR="3810">
              <a:lnSpc>
                <a:spcPct val="150000"/>
              </a:lnSpc>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CONTRACT SANRAL X.002-186-2023/1</a:t>
            </a:r>
          </a:p>
          <a:p>
            <a:pPr marR="3810">
              <a:lnSpc>
                <a:spcPct val="150000"/>
              </a:lnSpc>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R="3810">
              <a:lnSpc>
                <a:spcPct val="150000"/>
              </a:lnSpc>
            </a:pPr>
            <a:r>
              <a:rPr lang="en-GB" sz="1400" b="1" dirty="0">
                <a:effectLst/>
                <a:latin typeface="Arial" panose="020B0604020202020204" pitchFamily="34" charset="0"/>
                <a:ea typeface="Times New Roman" panose="02020603050405020304" pitchFamily="18" charset="0"/>
                <a:cs typeface="Times New Roman" panose="02020603050405020304" pitchFamily="18" charset="0"/>
              </a:rPr>
              <a:t>THE ROUTINE ROAD MAINTENANCE OF NATIONAL ROUTE R510 FROM LEPHALALE TO MONTE CHRISTO, R572 FROM MONTE CHRISTO TO TOM BURKE, R518 FROM LEPHALALE TO MOGALAKWENA MUNICIPAL BOUNDARY AND N11 FROM BLOUBERG MUNICIPAL BOUNDARY TO GROBLERSBRUG BORDER POST </a:t>
            </a:r>
            <a:r>
              <a:rPr lang="en-ZA" sz="1400" b="1" dirty="0">
                <a:effectLst/>
                <a:latin typeface="Arial" panose="020B0604020202020204" pitchFamily="34" charset="0"/>
                <a:ea typeface="Times New Roman" panose="02020603050405020304" pitchFamily="18" charset="0"/>
                <a:cs typeface="Arial" panose="020B0604020202020204" pitchFamily="34" charset="0"/>
              </a:rPr>
              <a:t>Note to tenderer: </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form has been created as an aid to ensure a tenderer’s compliance with the completion of the returnable forms and schedules and subsequent uploading into the correct folder.</a:t>
            </a:r>
            <a:endParaRPr lang="en-ZA"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8231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237785" y="3156342"/>
            <a:ext cx="6846849" cy="584775"/>
          </a:xfrm>
          <a:prstGeom prst="rect">
            <a:avLst/>
          </a:prstGeom>
          <a:noFill/>
        </p:spPr>
        <p:txBody>
          <a:bodyPr wrap="square" rtlCol="0">
            <a:spAutoFit/>
          </a:bodyPr>
          <a:lstStyle/>
          <a:p>
            <a:pPr algn="ctr"/>
            <a:r>
              <a:rPr lang="en-ZA" sz="3200" b="1" dirty="0">
                <a:solidFill>
                  <a:schemeClr val="bg1"/>
                </a:solidFill>
                <a:latin typeface="Exo 2" panose="00000800000000000000" pitchFamily="50" charset="0"/>
              </a:rPr>
              <a:t>PART T2: RETURNABLE SCHEDULES</a:t>
            </a:r>
          </a:p>
        </p:txBody>
      </p:sp>
      <p:sp>
        <p:nvSpPr>
          <p:cNvPr id="4" name="TextBox 3">
            <a:extLst>
              <a:ext uri="{FF2B5EF4-FFF2-40B4-BE49-F238E27FC236}">
                <a16:creationId xmlns:a16="http://schemas.microsoft.com/office/drawing/2014/main" id="{F57BC7F8-77CC-424F-BDDA-393552134171}"/>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sp>
        <p:nvSpPr>
          <p:cNvPr id="5" name="Rectangle 4">
            <a:extLst>
              <a:ext uri="{FF2B5EF4-FFF2-40B4-BE49-F238E27FC236}">
                <a16:creationId xmlns:a16="http://schemas.microsoft.com/office/drawing/2014/main" id="{9028F7E9-F698-41C4-BB62-40E1E35E832F}"/>
              </a:ext>
            </a:extLst>
          </p:cNvPr>
          <p:cNvSpPr/>
          <p:nvPr/>
        </p:nvSpPr>
        <p:spPr>
          <a:xfrm rot="19292424">
            <a:off x="3106697" y="2967335"/>
            <a:ext cx="293061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EXAMPLE</a:t>
            </a:r>
          </a:p>
        </p:txBody>
      </p:sp>
      <p:graphicFrame>
        <p:nvGraphicFramePr>
          <p:cNvPr id="3" name="Table 2">
            <a:extLst>
              <a:ext uri="{FF2B5EF4-FFF2-40B4-BE49-F238E27FC236}">
                <a16:creationId xmlns:a16="http://schemas.microsoft.com/office/drawing/2014/main" id="{4757F606-F666-5447-01FA-00338728851F}"/>
              </a:ext>
            </a:extLst>
          </p:cNvPr>
          <p:cNvGraphicFramePr>
            <a:graphicFrameLocks noGrp="1"/>
          </p:cNvGraphicFramePr>
          <p:nvPr>
            <p:extLst>
              <p:ext uri="{D42A27DB-BD31-4B8C-83A1-F6EECF244321}">
                <p14:modId xmlns:p14="http://schemas.microsoft.com/office/powerpoint/2010/main" val="4211172869"/>
              </p:ext>
            </p:extLst>
          </p:nvPr>
        </p:nvGraphicFramePr>
        <p:xfrm>
          <a:off x="1796002" y="481705"/>
          <a:ext cx="6110213" cy="6036334"/>
        </p:xfrm>
        <a:graphic>
          <a:graphicData uri="http://schemas.openxmlformats.org/drawingml/2006/table">
            <a:tbl>
              <a:tblPr firstRow="1" firstCol="1" lastRow="1" lastCol="1" bandRow="1" bandCol="1">
                <a:tableStyleId>{22838BEF-8BB2-4498-84A7-C5851F593DF1}</a:tableStyleId>
              </a:tblPr>
              <a:tblGrid>
                <a:gridCol w="897731">
                  <a:extLst>
                    <a:ext uri="{9D8B030D-6E8A-4147-A177-3AD203B41FA5}">
                      <a16:colId xmlns:a16="http://schemas.microsoft.com/office/drawing/2014/main" val="4289321795"/>
                    </a:ext>
                  </a:extLst>
                </a:gridCol>
                <a:gridCol w="4280316">
                  <a:extLst>
                    <a:ext uri="{9D8B030D-6E8A-4147-A177-3AD203B41FA5}">
                      <a16:colId xmlns:a16="http://schemas.microsoft.com/office/drawing/2014/main" val="3067793607"/>
                    </a:ext>
                  </a:extLst>
                </a:gridCol>
                <a:gridCol w="932166">
                  <a:extLst>
                    <a:ext uri="{9D8B030D-6E8A-4147-A177-3AD203B41FA5}">
                      <a16:colId xmlns:a16="http://schemas.microsoft.com/office/drawing/2014/main" val="3960817369"/>
                    </a:ext>
                  </a:extLst>
                </a:gridCol>
              </a:tblGrid>
              <a:tr h="207397">
                <a:tc>
                  <a:txBody>
                    <a:bodyPr/>
                    <a:lstStyle/>
                    <a:p>
                      <a:pPr algn="ctr">
                        <a:lnSpc>
                          <a:spcPct val="107000"/>
                        </a:lnSpc>
                        <a:spcAft>
                          <a:spcPts val="800"/>
                        </a:spcAft>
                      </a:pPr>
                      <a:r>
                        <a:rPr lang="en-ZA" sz="600" cap="all" dirty="0">
                          <a:effectLst/>
                        </a:rPr>
                        <a:t>Form No / SBD NO</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gn="ctr">
                        <a:lnSpc>
                          <a:spcPct val="107000"/>
                        </a:lnSpc>
                        <a:spcAft>
                          <a:spcPts val="800"/>
                        </a:spcAft>
                      </a:pPr>
                      <a:r>
                        <a:rPr lang="en-ZA" sz="600" cap="all">
                          <a:effectLst/>
                        </a:rPr>
                        <a:t>Form description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gn="ctr">
                        <a:lnSpc>
                          <a:spcPct val="107000"/>
                        </a:lnSpc>
                        <a:spcAft>
                          <a:spcPts val="800"/>
                        </a:spcAft>
                      </a:pPr>
                      <a:r>
                        <a:rPr lang="en-ZA" sz="600" cap="all">
                          <a:effectLst/>
                        </a:rPr>
                        <a:t>Tick if completed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952506094"/>
                  </a:ext>
                </a:extLst>
              </a:tr>
              <a:tr h="141591">
                <a:tc>
                  <a:txBody>
                    <a:bodyPr/>
                    <a:lstStyle/>
                    <a:p>
                      <a:pPr>
                        <a:lnSpc>
                          <a:spcPct val="107000"/>
                        </a:lnSpc>
                        <a:spcBef>
                          <a:spcPts val="400"/>
                        </a:spcBef>
                        <a:spcAft>
                          <a:spcPts val="800"/>
                        </a:spcAft>
                      </a:pPr>
                      <a:r>
                        <a:rPr lang="en-ZA" sz="600" cap="all" dirty="0">
                          <a:effectLst/>
                        </a:rPr>
                        <a:t>A1</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Certificate</a:t>
                      </a:r>
                      <a:r>
                        <a:rPr lang="en-ZA" sz="700">
                          <a:effectLst/>
                        </a:rPr>
                        <a:t> </a:t>
                      </a:r>
                      <a:r>
                        <a:rPr lang="en-ZA" sz="600" cap="all">
                          <a:effectLst/>
                        </a:rPr>
                        <a:t>CONFIRMING THAT THE TENDERER READ THE PRESENTATION BRIEFING</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211022267"/>
                  </a:ext>
                </a:extLst>
              </a:tr>
              <a:tr h="101045">
                <a:tc>
                  <a:txBody>
                    <a:bodyPr/>
                    <a:lstStyle/>
                    <a:p>
                      <a:pPr>
                        <a:lnSpc>
                          <a:spcPct val="107000"/>
                        </a:lnSpc>
                        <a:spcBef>
                          <a:spcPts val="400"/>
                        </a:spcBef>
                        <a:spcAft>
                          <a:spcPts val="800"/>
                        </a:spcAft>
                      </a:pPr>
                      <a:r>
                        <a:rPr lang="en-ZA" sz="600" cap="all" dirty="0">
                          <a:effectLst/>
                        </a:rPr>
                        <a:t>A1.1</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CERTIFICATE OF INTENTION TO SUBMIT A TENDER</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896182704"/>
                  </a:ext>
                </a:extLst>
              </a:tr>
              <a:tr h="101045">
                <a:tc>
                  <a:txBody>
                    <a:bodyPr/>
                    <a:lstStyle/>
                    <a:p>
                      <a:pPr>
                        <a:lnSpc>
                          <a:spcPct val="107000"/>
                        </a:lnSpc>
                        <a:spcBef>
                          <a:spcPts val="400"/>
                        </a:spcBef>
                        <a:spcAft>
                          <a:spcPts val="800"/>
                        </a:spcAft>
                      </a:pPr>
                      <a:r>
                        <a:rPr lang="en-ZA" sz="600" cap="all">
                          <a:effectLst/>
                        </a:rPr>
                        <a:t>a2.1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certificate of authority for signatory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67820816"/>
                  </a:ext>
                </a:extLst>
              </a:tr>
              <a:tr h="112437">
                <a:tc>
                  <a:txBody>
                    <a:bodyPr/>
                    <a:lstStyle/>
                    <a:p>
                      <a:pPr>
                        <a:lnSpc>
                          <a:spcPct val="107000"/>
                        </a:lnSpc>
                        <a:spcBef>
                          <a:spcPts val="400"/>
                        </a:spcBef>
                        <a:spcAft>
                          <a:spcPts val="800"/>
                        </a:spcAft>
                      </a:pPr>
                      <a:r>
                        <a:rPr lang="en-ZA" sz="600" cap="all">
                          <a:effectLst/>
                        </a:rPr>
                        <a:t>A2.2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DECLARATION OF TENDERER’S CURRENT STATUS OF ANY DEBT OUTSTANDING TO SANRAL</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110595863"/>
                  </a:ext>
                </a:extLst>
              </a:tr>
              <a:tr h="101045">
                <a:tc>
                  <a:txBody>
                    <a:bodyPr/>
                    <a:lstStyle/>
                    <a:p>
                      <a:pPr>
                        <a:lnSpc>
                          <a:spcPct val="107000"/>
                        </a:lnSpc>
                        <a:spcBef>
                          <a:spcPts val="400"/>
                        </a:spcBef>
                        <a:spcAft>
                          <a:spcPts val="800"/>
                        </a:spcAft>
                      </a:pPr>
                      <a:r>
                        <a:rPr lang="en-ZA" sz="600" cap="all">
                          <a:effectLst/>
                        </a:rPr>
                        <a:t>A2.3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CERTIFICATE OF SINGLE TENDER SUBMISSION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639350837"/>
                  </a:ext>
                </a:extLst>
              </a:tr>
              <a:tr h="101045">
                <a:tc>
                  <a:txBody>
                    <a:bodyPr/>
                    <a:lstStyle/>
                    <a:p>
                      <a:pPr>
                        <a:lnSpc>
                          <a:spcPct val="107000"/>
                        </a:lnSpc>
                        <a:spcBef>
                          <a:spcPts val="400"/>
                        </a:spcBef>
                        <a:spcAft>
                          <a:spcPts val="800"/>
                        </a:spcAft>
                      </a:pPr>
                      <a:r>
                        <a:rPr lang="en-ZA" sz="600" cap="all">
                          <a:effectLst/>
                        </a:rPr>
                        <a:t>A2.4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CERTIFICATE OF FRONTING PRACTICES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35765292"/>
                  </a:ext>
                </a:extLst>
              </a:tr>
              <a:tr h="219131">
                <a:tc>
                  <a:txBody>
                    <a:bodyPr/>
                    <a:lstStyle/>
                    <a:p>
                      <a:pPr>
                        <a:lnSpc>
                          <a:spcPct val="107000"/>
                        </a:lnSpc>
                        <a:spcBef>
                          <a:spcPts val="400"/>
                        </a:spcBef>
                        <a:spcAft>
                          <a:spcPts val="800"/>
                        </a:spcAft>
                      </a:pPr>
                      <a:r>
                        <a:rPr lang="en-ZA" sz="600" cap="all">
                          <a:effectLst/>
                        </a:rPr>
                        <a:t>A2.5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declaration</a:t>
                      </a:r>
                      <a:r>
                        <a:rPr lang="en-ZA" sz="700" dirty="0">
                          <a:effectLst/>
                        </a:rPr>
                        <a:t> </a:t>
                      </a:r>
                      <a:r>
                        <a:rPr lang="en-ZA" sz="600" cap="all" dirty="0">
                          <a:effectLst/>
                        </a:rPr>
                        <a:t>OF DOMESTIC PROMINENT INFLUENTIAL PERSONS, FOREIGN PROMINENT PUBLIC OFFICIALS OR FOREIGN INFLUENTIAL NATIONALS (DPIP</a:t>
                      </a:r>
                      <a:r>
                        <a:rPr lang="en-ZA" sz="600" dirty="0">
                          <a:effectLst/>
                        </a:rPr>
                        <a:t>s</a:t>
                      </a:r>
                      <a:r>
                        <a:rPr lang="en-ZA" sz="600" cap="all" dirty="0">
                          <a:effectLst/>
                        </a:rPr>
                        <a:t>, FPPO</a:t>
                      </a:r>
                      <a:r>
                        <a:rPr lang="en-ZA" sz="600" dirty="0">
                          <a:effectLst/>
                        </a:rPr>
                        <a:t>s</a:t>
                      </a:r>
                      <a:r>
                        <a:rPr lang="en-ZA" sz="600" cap="all" dirty="0">
                          <a:effectLst/>
                        </a:rPr>
                        <a:t> OR FIN</a:t>
                      </a:r>
                      <a:r>
                        <a:rPr lang="en-ZA" sz="600" dirty="0">
                          <a:effectLst/>
                        </a:rPr>
                        <a:t>s</a:t>
                      </a:r>
                      <a:r>
                        <a:rPr lang="en-ZA" sz="600" cap="all"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00387100"/>
                  </a:ext>
                </a:extLst>
              </a:tr>
              <a:tr h="158032">
                <a:tc>
                  <a:txBody>
                    <a:bodyPr/>
                    <a:lstStyle/>
                    <a:p>
                      <a:pPr>
                        <a:lnSpc>
                          <a:spcPct val="107000"/>
                        </a:lnSpc>
                        <a:spcBef>
                          <a:spcPts val="400"/>
                        </a:spcBef>
                        <a:spcAft>
                          <a:spcPts val="800"/>
                        </a:spcAft>
                      </a:pPr>
                      <a:r>
                        <a:rPr lang="en-ZA" sz="600" cap="all">
                          <a:effectLst/>
                        </a:rPr>
                        <a:t>A2.6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CERTIFICATE OF PERMISSION TO CONDUCT DUE DILIGENCE INVESTIGATION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97922897"/>
                  </a:ext>
                </a:extLst>
              </a:tr>
              <a:tr h="101045">
                <a:tc>
                  <a:txBody>
                    <a:bodyPr/>
                    <a:lstStyle/>
                    <a:p>
                      <a:pPr>
                        <a:lnSpc>
                          <a:spcPct val="107000"/>
                        </a:lnSpc>
                        <a:spcBef>
                          <a:spcPts val="400"/>
                        </a:spcBef>
                        <a:spcAft>
                          <a:spcPts val="800"/>
                        </a:spcAft>
                      </a:pPr>
                      <a:r>
                        <a:rPr lang="en-ZA" sz="600" cap="all">
                          <a:effectLst/>
                        </a:rPr>
                        <a:t>a3.1 / SBD4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compulsory DECLARATION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490058710"/>
                  </a:ext>
                </a:extLst>
              </a:tr>
              <a:tr h="101045">
                <a:tc>
                  <a:txBody>
                    <a:bodyPr/>
                    <a:lstStyle/>
                    <a:p>
                      <a:pPr>
                        <a:lnSpc>
                          <a:spcPct val="107000"/>
                        </a:lnSpc>
                        <a:spcBef>
                          <a:spcPts val="400"/>
                        </a:spcBef>
                        <a:spcAft>
                          <a:spcPts val="800"/>
                        </a:spcAft>
                      </a:pPr>
                      <a:r>
                        <a:rPr lang="en-ZA" sz="600" cap="all">
                          <a:solidFill>
                            <a:srgbClr val="FF0000"/>
                          </a:solidFill>
                          <a:effectLst/>
                        </a:rPr>
                        <a:t>A3.2 / SBD9</a:t>
                      </a:r>
                      <a:endParaRPr lang="en-ZA"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solidFill>
                            <a:srgbClr val="FF0000"/>
                          </a:solidFill>
                          <a:effectLst/>
                        </a:rPr>
                        <a:t>CERTIFICATE OF INDEPENDENT TENDER</a:t>
                      </a:r>
                      <a:endParaRPr lang="en-ZA"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solidFill>
                            <a:srgbClr val="FF0000"/>
                          </a:solidFill>
                          <a:effectLst/>
                        </a:rPr>
                        <a:t>Repealed</a:t>
                      </a:r>
                      <a:endParaRPr lang="en-ZA" sz="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379988773"/>
                  </a:ext>
                </a:extLst>
              </a:tr>
              <a:tr h="82485">
                <a:tc>
                  <a:txBody>
                    <a:bodyPr/>
                    <a:lstStyle/>
                    <a:p>
                      <a:pPr>
                        <a:lnSpc>
                          <a:spcPct val="107000"/>
                        </a:lnSpc>
                        <a:spcBef>
                          <a:spcPts val="400"/>
                        </a:spcBef>
                        <a:spcAft>
                          <a:spcPts val="800"/>
                        </a:spcAft>
                      </a:pPr>
                      <a:r>
                        <a:rPr lang="en-ZA" sz="600" cap="all">
                          <a:solidFill>
                            <a:schemeClr val="tx1"/>
                          </a:solidFill>
                          <a:effectLst/>
                        </a:rPr>
                        <a:t>A3.3 / SBD8</a:t>
                      </a:r>
                      <a:endParaRPr lang="en-ZA"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dirty="0">
                          <a:solidFill>
                            <a:schemeClr val="tx1"/>
                          </a:solidFill>
                          <a:effectLst/>
                        </a:rPr>
                        <a:t>DECLARATION OF TENDERER’S PAST SUPPLY CHAIN MANAGEMENT PRACTICES</a:t>
                      </a: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endParaRPr lang="en-ZA"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93807735"/>
                  </a:ext>
                </a:extLst>
              </a:tr>
              <a:tr h="101045">
                <a:tc>
                  <a:txBody>
                    <a:bodyPr/>
                    <a:lstStyle/>
                    <a:p>
                      <a:pPr>
                        <a:lnSpc>
                          <a:spcPct val="107000"/>
                        </a:lnSpc>
                        <a:spcBef>
                          <a:spcPts val="400"/>
                        </a:spcBef>
                        <a:spcAft>
                          <a:spcPts val="800"/>
                        </a:spcAft>
                      </a:pPr>
                      <a:r>
                        <a:rPr lang="en-ZA" sz="600" cap="all">
                          <a:effectLst/>
                        </a:rPr>
                        <a:t>A3.4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REGISTRATION ON NATIONAL TREASURY CENTRAL SUPPLIER DATABASE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157652938"/>
                  </a:ext>
                </a:extLst>
              </a:tr>
              <a:tr h="207397">
                <a:tc>
                  <a:txBody>
                    <a:bodyPr/>
                    <a:lstStyle/>
                    <a:p>
                      <a:pPr>
                        <a:lnSpc>
                          <a:spcPct val="107000"/>
                        </a:lnSpc>
                        <a:spcBef>
                          <a:spcPts val="400"/>
                        </a:spcBef>
                        <a:spcAft>
                          <a:spcPts val="800"/>
                        </a:spcAft>
                      </a:pPr>
                      <a:r>
                        <a:rPr lang="en-ZA" sz="600" cap="all">
                          <a:effectLst/>
                        </a:rPr>
                        <a:t>A3.5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US" sz="600" dirty="0">
                          <a:effectLst/>
                        </a:rPr>
                        <a:t>DECLARATION CERTIFICATE FOR LOCAL PRODUCTION AND CONTENT FOR DESIGNATED SECTORS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401855238"/>
                  </a:ext>
                </a:extLst>
              </a:tr>
              <a:tr h="101045">
                <a:tc>
                  <a:txBody>
                    <a:bodyPr/>
                    <a:lstStyle/>
                    <a:p>
                      <a:pPr>
                        <a:lnSpc>
                          <a:spcPct val="107000"/>
                        </a:lnSpc>
                        <a:spcBef>
                          <a:spcPts val="400"/>
                        </a:spcBef>
                        <a:spcAft>
                          <a:spcPts val="800"/>
                        </a:spcAft>
                      </a:pPr>
                      <a:r>
                        <a:rPr lang="en-ZA" sz="600" cap="all">
                          <a:effectLst/>
                        </a:rPr>
                        <a:t>A3.6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US" sz="600" dirty="0">
                          <a:effectLst/>
                        </a:rPr>
                        <a:t>LOCAL CONTENT DECLARATION: SUMMARY SCHEDULE</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367582721"/>
                  </a:ext>
                </a:extLst>
              </a:tr>
              <a:tr h="101045">
                <a:tc>
                  <a:txBody>
                    <a:bodyPr/>
                    <a:lstStyle/>
                    <a:p>
                      <a:pPr>
                        <a:lnSpc>
                          <a:spcPct val="107000"/>
                        </a:lnSpc>
                        <a:spcBef>
                          <a:spcPts val="400"/>
                        </a:spcBef>
                        <a:spcAft>
                          <a:spcPts val="800"/>
                        </a:spcAft>
                      </a:pPr>
                      <a:r>
                        <a:rPr lang="en-ZA" sz="600" cap="all">
                          <a:effectLst/>
                        </a:rPr>
                        <a:t>a4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schedule of Deviations OR QUALIFICATIONS by tenderer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536515522"/>
                  </a:ext>
                </a:extLst>
              </a:tr>
              <a:tr h="101045">
                <a:tc>
                  <a:txBody>
                    <a:bodyPr/>
                    <a:lstStyle/>
                    <a:p>
                      <a:pPr>
                        <a:lnSpc>
                          <a:spcPct val="107000"/>
                        </a:lnSpc>
                        <a:spcBef>
                          <a:spcPts val="400"/>
                        </a:spcBef>
                        <a:spcAft>
                          <a:spcPts val="800"/>
                        </a:spcAft>
                      </a:pPr>
                      <a:r>
                        <a:rPr lang="en-ZA" sz="600" cap="all">
                          <a:effectLst/>
                        </a:rPr>
                        <a:t>a5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schedule of addenda to tender documents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4158915132"/>
                  </a:ext>
                </a:extLst>
              </a:tr>
              <a:tr h="101045">
                <a:tc>
                  <a:txBody>
                    <a:bodyPr/>
                    <a:lstStyle/>
                    <a:p>
                      <a:pPr>
                        <a:lnSpc>
                          <a:spcPct val="107000"/>
                        </a:lnSpc>
                        <a:spcBef>
                          <a:spcPts val="400"/>
                        </a:spcBef>
                        <a:spcAft>
                          <a:spcPts val="800"/>
                        </a:spcAft>
                      </a:pPr>
                      <a:r>
                        <a:rPr lang="en-ZA" sz="600" cap="all">
                          <a:effectLst/>
                        </a:rPr>
                        <a:t>a6 / SBD2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certificate of tax COMPLIANCE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23676075"/>
                  </a:ext>
                </a:extLst>
              </a:tr>
              <a:tr h="101045">
                <a:tc>
                  <a:txBody>
                    <a:bodyPr/>
                    <a:lstStyle/>
                    <a:p>
                      <a:pPr>
                        <a:lnSpc>
                          <a:spcPct val="107000"/>
                        </a:lnSpc>
                        <a:spcBef>
                          <a:spcPts val="400"/>
                        </a:spcBef>
                        <a:spcAft>
                          <a:spcPts val="800"/>
                        </a:spcAft>
                      </a:pPr>
                      <a:r>
                        <a:rPr lang="en-ZA" sz="600" cap="all">
                          <a:effectLst/>
                        </a:rPr>
                        <a:t>a7</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a:effectLst/>
                        </a:rPr>
                        <a:t>certificate of insurance cover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645540358"/>
                  </a:ext>
                </a:extLst>
              </a:tr>
              <a:tr h="207397">
                <a:tc>
                  <a:txBody>
                    <a:bodyPr/>
                    <a:lstStyle/>
                    <a:p>
                      <a:pPr>
                        <a:lnSpc>
                          <a:spcPct val="107000"/>
                        </a:lnSpc>
                        <a:spcBef>
                          <a:spcPts val="400"/>
                        </a:spcBef>
                        <a:spcAft>
                          <a:spcPts val="800"/>
                        </a:spcAft>
                      </a:pPr>
                      <a:r>
                        <a:rPr lang="en-ZA" sz="600" cap="all">
                          <a:effectLst/>
                        </a:rPr>
                        <a:t>a8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tenderer’s REGISTERED FINANCIAL SERVICE PROVIDER LETTER AND bank details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520514081"/>
                  </a:ext>
                </a:extLst>
              </a:tr>
              <a:tr h="101045">
                <a:tc>
                  <a:txBody>
                    <a:bodyPr/>
                    <a:lstStyle/>
                    <a:p>
                      <a:pPr>
                        <a:lnSpc>
                          <a:spcPct val="107000"/>
                        </a:lnSpc>
                        <a:spcBef>
                          <a:spcPts val="400"/>
                        </a:spcBef>
                        <a:spcAft>
                          <a:spcPts val="800"/>
                        </a:spcAft>
                      </a:pPr>
                      <a:r>
                        <a:rPr lang="en-ZA" sz="600" cap="all" dirty="0">
                          <a:effectLst/>
                        </a:rPr>
                        <a:t>a9</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US" sz="600" cap="all" dirty="0">
                          <a:effectLst/>
                        </a:rPr>
                        <a:t>DECLARATION OF TENDERER’S LITIGATION HISTORY</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271405942"/>
                  </a:ext>
                </a:extLst>
              </a:tr>
              <a:tr h="207397">
                <a:tc>
                  <a:txBody>
                    <a:bodyPr/>
                    <a:lstStyle/>
                    <a:p>
                      <a:pPr>
                        <a:lnSpc>
                          <a:spcPct val="107000"/>
                        </a:lnSpc>
                        <a:spcBef>
                          <a:spcPts val="400"/>
                        </a:spcBef>
                        <a:spcAft>
                          <a:spcPts val="800"/>
                        </a:spcAft>
                      </a:pPr>
                      <a:r>
                        <a:rPr lang="en-ZA" sz="600" cap="all" dirty="0">
                          <a:effectLst/>
                        </a:rPr>
                        <a:t>a9.3</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US" sz="600" cap="all" dirty="0">
                          <a:effectLst/>
                        </a:rPr>
                        <a:t>COMPLIANCE WITH LABOUR LEGISLATION DECLARATION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642127094"/>
                  </a:ext>
                </a:extLst>
              </a:tr>
              <a:tr h="0">
                <a:tc>
                  <a:txBody>
                    <a:bodyPr/>
                    <a:lstStyle/>
                    <a:p>
                      <a:pPr>
                        <a:lnSpc>
                          <a:spcPct val="107000"/>
                        </a:lnSpc>
                        <a:spcBef>
                          <a:spcPts val="400"/>
                        </a:spcBef>
                        <a:spcAft>
                          <a:spcPts val="800"/>
                        </a:spcAft>
                      </a:pPr>
                      <a:r>
                        <a:rPr lang="en-ZA" sz="600" cap="all">
                          <a:effectLst/>
                        </a:rPr>
                        <a:t>a10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schedule of current commitments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81013249"/>
                  </a:ext>
                </a:extLst>
              </a:tr>
              <a:tr h="147681">
                <a:tc>
                  <a:txBody>
                    <a:bodyPr/>
                    <a:lstStyle/>
                    <a:p>
                      <a:pPr>
                        <a:lnSpc>
                          <a:spcPct val="107000"/>
                        </a:lnSpc>
                        <a:spcBef>
                          <a:spcPts val="400"/>
                        </a:spcBef>
                        <a:spcAft>
                          <a:spcPts val="800"/>
                        </a:spcAft>
                      </a:pPr>
                      <a:r>
                        <a:rPr lang="en-ZA" sz="600" cap="all" dirty="0">
                          <a:effectLst/>
                        </a:rPr>
                        <a:t>a11</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CERTIFICATE OF COMPLIANCE WITH COMPENSATION FOR OCCUPATIONAL INJURIES AND DISEASES ACT, 1993 (ACT </a:t>
                      </a:r>
                      <a:r>
                        <a:rPr lang="en-ZA" sz="600" cap="all" dirty="0" err="1">
                          <a:effectLst/>
                        </a:rPr>
                        <a:t>nO.</a:t>
                      </a:r>
                      <a:r>
                        <a:rPr lang="en-ZA" sz="600" cap="all" dirty="0">
                          <a:effectLst/>
                        </a:rPr>
                        <a:t> 130 OF 1993)</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388097745"/>
                  </a:ext>
                </a:extLst>
              </a:tr>
              <a:tr h="101045">
                <a:tc>
                  <a:txBody>
                    <a:bodyPr/>
                    <a:lstStyle/>
                    <a:p>
                      <a:pPr>
                        <a:lnSpc>
                          <a:spcPct val="107000"/>
                        </a:lnSpc>
                        <a:spcBef>
                          <a:spcPts val="400"/>
                        </a:spcBef>
                        <a:spcAft>
                          <a:spcPts val="800"/>
                        </a:spcAft>
                      </a:pPr>
                      <a:r>
                        <a:rPr lang="en-ZA" sz="600" cap="all" dirty="0">
                          <a:effectLst/>
                        </a:rPr>
                        <a:t>a12</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certificate of registration with </a:t>
                      </a:r>
                      <a:r>
                        <a:rPr lang="en-ZA" sz="600" cap="all" dirty="0" err="1">
                          <a:effectLst/>
                        </a:rPr>
                        <a:t>cidb</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524457493"/>
                  </a:ext>
                </a:extLst>
              </a:tr>
              <a:tr h="207397">
                <a:tc>
                  <a:txBody>
                    <a:bodyPr/>
                    <a:lstStyle/>
                    <a:p>
                      <a:pPr marL="0" algn="l" defTabSz="914400" rtl="0" eaLnBrk="1" latinLnBrk="0" hangingPunct="1">
                        <a:lnSpc>
                          <a:spcPct val="107000"/>
                        </a:lnSpc>
                        <a:spcBef>
                          <a:spcPts val="400"/>
                        </a:spcBef>
                        <a:spcAft>
                          <a:spcPts val="800"/>
                        </a:spcAft>
                      </a:pPr>
                      <a:r>
                        <a:rPr lang="en-ZA" sz="600" b="1" kern="1200" cap="all" dirty="0">
                          <a:solidFill>
                            <a:schemeClr val="dk1"/>
                          </a:solidFill>
                          <a:effectLst/>
                          <a:latin typeface="+mn-lt"/>
                          <a:ea typeface="+mn-ea"/>
                          <a:cs typeface="+mn-cs"/>
                        </a:rPr>
                        <a:t>A13.1 (SBD6.1)</a:t>
                      </a:r>
                    </a:p>
                  </a:txBody>
                  <a:tcPr marL="36280" marR="36280" marT="0" marB="0" anchor="ctr"/>
                </a:tc>
                <a:tc>
                  <a:txBody>
                    <a:bodyPr/>
                    <a:lstStyle/>
                    <a:p>
                      <a:pPr marL="0" algn="l" defTabSz="914400" rtl="0" eaLnBrk="1" latinLnBrk="0" hangingPunct="1">
                        <a:lnSpc>
                          <a:spcPct val="107000"/>
                        </a:lnSpc>
                        <a:spcBef>
                          <a:spcPts val="400"/>
                        </a:spcBef>
                        <a:spcAft>
                          <a:spcPts val="800"/>
                        </a:spcAft>
                      </a:pPr>
                      <a:r>
                        <a:rPr lang="en-US" sz="600" kern="1200" cap="all" dirty="0">
                          <a:solidFill>
                            <a:schemeClr val="dk1"/>
                          </a:solidFill>
                          <a:effectLst/>
                          <a:latin typeface="+mn-lt"/>
                          <a:ea typeface="+mn-ea"/>
                          <a:cs typeface="+mn-cs"/>
                        </a:rPr>
                        <a:t>PREFERENCING SCHEDULE - TENDERER’S B-BBEE VERIFICATION</a:t>
                      </a:r>
                      <a:endParaRPr lang="en-ZA" sz="600" kern="1200" cap="all" dirty="0">
                        <a:solidFill>
                          <a:schemeClr val="dk1"/>
                        </a:solidFill>
                        <a:effectLst/>
                        <a:latin typeface="+mn-lt"/>
                        <a:ea typeface="+mn-ea"/>
                        <a:cs typeface="+mn-cs"/>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871406117"/>
                  </a:ext>
                </a:extLst>
              </a:tr>
              <a:tr h="129324">
                <a:tc>
                  <a:txBody>
                    <a:bodyPr/>
                    <a:lstStyle/>
                    <a:p>
                      <a:pPr marL="0" algn="l" defTabSz="914400" rtl="0" eaLnBrk="1" latinLnBrk="0" hangingPunct="1">
                        <a:lnSpc>
                          <a:spcPct val="107000"/>
                        </a:lnSpc>
                        <a:spcBef>
                          <a:spcPts val="400"/>
                        </a:spcBef>
                        <a:spcAft>
                          <a:spcPts val="800"/>
                        </a:spcAft>
                      </a:pPr>
                      <a:r>
                        <a:rPr lang="en-ZA" sz="600" b="1" kern="1200" cap="all" dirty="0">
                          <a:solidFill>
                            <a:schemeClr val="dk1"/>
                          </a:solidFill>
                          <a:effectLst/>
                          <a:latin typeface="+mn-lt"/>
                          <a:ea typeface="+mn-ea"/>
                          <a:cs typeface="+mn-cs"/>
                        </a:rPr>
                        <a:t>A13.2</a:t>
                      </a:r>
                    </a:p>
                  </a:txBody>
                  <a:tcPr marL="36280" marR="36280" marT="0" marB="0" anchor="ctr"/>
                </a:tc>
                <a:tc>
                  <a:txBody>
                    <a:bodyPr/>
                    <a:lstStyle/>
                    <a:p>
                      <a:pPr marL="0" algn="l" defTabSz="914400" rtl="0" eaLnBrk="1" latinLnBrk="0" hangingPunct="1">
                        <a:lnSpc>
                          <a:spcPct val="107000"/>
                        </a:lnSpc>
                        <a:spcBef>
                          <a:spcPts val="400"/>
                        </a:spcBef>
                        <a:spcAft>
                          <a:spcPts val="800"/>
                        </a:spcAft>
                      </a:pPr>
                      <a:r>
                        <a:rPr lang="en-US" sz="600" kern="1200" cap="all" dirty="0">
                          <a:solidFill>
                            <a:schemeClr val="dk1"/>
                          </a:solidFill>
                          <a:effectLst/>
                          <a:latin typeface="+mn-lt"/>
                          <a:ea typeface="+mn-ea"/>
                          <a:cs typeface="+mn-cs"/>
                        </a:rPr>
                        <a:t>PREFERENCE POINTS CLAIM FORM IN TERMS OF THE PREFERENTIAL PROCUREMENT REGULATIONS 2022 </a:t>
                      </a:r>
                      <a:endParaRPr lang="en-ZA" sz="600" kern="1200" cap="all" dirty="0">
                        <a:solidFill>
                          <a:schemeClr val="dk1"/>
                        </a:solidFill>
                        <a:effectLst/>
                        <a:latin typeface="+mn-lt"/>
                        <a:ea typeface="+mn-ea"/>
                        <a:cs typeface="+mn-cs"/>
                      </a:endParaRPr>
                    </a:p>
                  </a:txBody>
                  <a:tcPr marL="36280" marR="362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4109247817"/>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A14</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dirty="0">
                          <a:solidFill>
                            <a:schemeClr val="dk1"/>
                          </a:solidFill>
                          <a:effectLst/>
                          <a:latin typeface="+mn-lt"/>
                          <a:ea typeface="+mn-ea"/>
                          <a:cs typeface="+mn-cs"/>
                        </a:rPr>
                        <a:t>INVITATION TO BID (SBD1)</a:t>
                      </a:r>
                      <a:endParaRPr lang="en-ZA" sz="600" kern="1200" cap="all" dirty="0">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442030483"/>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A15</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dirty="0">
                          <a:solidFill>
                            <a:schemeClr val="dk1"/>
                          </a:solidFill>
                          <a:effectLst/>
                          <a:latin typeface="+mn-lt"/>
                          <a:ea typeface="+mn-ea"/>
                          <a:cs typeface="+mn-cs"/>
                        </a:rPr>
                        <a:t>DECLARATION OF TENDERER’S FINANCIAL SUBMISSION</a:t>
                      </a:r>
                      <a:endParaRPr lang="en-ZA" sz="600" kern="1200" cap="all" dirty="0">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541248001"/>
                  </a:ext>
                </a:extLst>
              </a:tr>
              <a:tr h="129324">
                <a:tc>
                  <a:txBody>
                    <a:bodyPr/>
                    <a:lstStyle/>
                    <a:p>
                      <a:pPr marL="0" marR="180340" algn="l" defTabSz="914400" rtl="0" eaLnBrk="1" latinLnBrk="0" hangingPunct="1">
                        <a:lnSpc>
                          <a:spcPct val="107000"/>
                        </a:lnSpc>
                        <a:spcBef>
                          <a:spcPts val="400"/>
                        </a:spcBef>
                        <a:spcAft>
                          <a:spcPts val="800"/>
                        </a:spcAft>
                      </a:pPr>
                      <a:r>
                        <a:rPr lang="en-US" sz="600" b="1" kern="1200" cap="all" dirty="0">
                          <a:solidFill>
                            <a:schemeClr val="dk1"/>
                          </a:solidFill>
                          <a:effectLst/>
                          <a:latin typeface="+mn-lt"/>
                          <a:ea typeface="+mn-ea"/>
                          <a:cs typeface="+mn-cs"/>
                        </a:rPr>
                        <a:t>A16</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ZA" sz="600" kern="1200" cap="all" dirty="0">
                          <a:solidFill>
                            <a:schemeClr val="dk1"/>
                          </a:solidFill>
                          <a:effectLst/>
                          <a:latin typeface="+mn-lt"/>
                          <a:ea typeface="+mn-ea"/>
                          <a:cs typeface="+mn-cs"/>
                        </a:rPr>
                        <a:t>BLACK OWNERSHIP DECLARATION</a:t>
                      </a: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61725378"/>
                  </a:ext>
                </a:extLst>
              </a:tr>
              <a:tr h="129324">
                <a:tc>
                  <a:txBody>
                    <a:bodyPr/>
                    <a:lstStyle/>
                    <a:p>
                      <a:pPr marL="0" marR="180340" algn="l" defTabSz="914400" rtl="0" eaLnBrk="1" latinLnBrk="0" hangingPunct="1">
                        <a:lnSpc>
                          <a:spcPct val="107000"/>
                        </a:lnSpc>
                        <a:spcBef>
                          <a:spcPts val="400"/>
                        </a:spcBef>
                        <a:spcAft>
                          <a:spcPts val="800"/>
                        </a:spcAft>
                      </a:pPr>
                      <a:r>
                        <a:rPr lang="en-US" sz="600" b="1" kern="1200" cap="all" dirty="0">
                          <a:solidFill>
                            <a:schemeClr val="dk1"/>
                          </a:solidFill>
                          <a:effectLst/>
                          <a:latin typeface="+mn-lt"/>
                          <a:ea typeface="+mn-ea"/>
                          <a:cs typeface="+mn-cs"/>
                        </a:rPr>
                        <a:t>A17</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ZA" sz="600" kern="1200" cap="all" dirty="0">
                          <a:solidFill>
                            <a:schemeClr val="dk1"/>
                          </a:solidFill>
                          <a:effectLst/>
                          <a:latin typeface="+mn-lt"/>
                          <a:ea typeface="+mn-ea"/>
                          <a:cs typeface="+mn-cs"/>
                        </a:rPr>
                        <a:t>SUB-CONTRACTING DECLARATION</a:t>
                      </a: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531899675"/>
                  </a:ext>
                </a:extLst>
              </a:tr>
              <a:tr h="101045">
                <a:tc>
                  <a:txBody>
                    <a:bodyPr/>
                    <a:lstStyle/>
                    <a:p>
                      <a:pPr>
                        <a:lnSpc>
                          <a:spcPct val="107000"/>
                        </a:lnSpc>
                        <a:spcBef>
                          <a:spcPts val="400"/>
                        </a:spcBef>
                        <a:spcAft>
                          <a:spcPts val="800"/>
                        </a:spcAft>
                      </a:pPr>
                      <a:r>
                        <a:rPr lang="en-ZA" sz="600" cap="all" dirty="0">
                          <a:effectLst/>
                        </a:rPr>
                        <a:t>B1</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SCHEDULE OF WORK EXPERIENCE</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310875170"/>
                  </a:ext>
                </a:extLst>
              </a:tr>
              <a:tr h="96993">
                <a:tc>
                  <a:txBody>
                    <a:bodyPr/>
                    <a:lstStyle/>
                    <a:p>
                      <a:pPr>
                        <a:lnSpc>
                          <a:spcPct val="107000"/>
                        </a:lnSpc>
                        <a:spcBef>
                          <a:spcPts val="400"/>
                        </a:spcBef>
                        <a:spcAft>
                          <a:spcPts val="800"/>
                        </a:spcAft>
                      </a:pPr>
                      <a:r>
                        <a:rPr lang="en-ZA" sz="600" cap="all" dirty="0">
                          <a:effectLst/>
                        </a:rPr>
                        <a:t>B2</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cap="all" dirty="0">
                          <a:effectLst/>
                        </a:rPr>
                        <a:t>SCHEDULE OF CONTRACTOR’S EQUIPMENT</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4031041227"/>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B3</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dirty="0">
                          <a:solidFill>
                            <a:schemeClr val="dk1"/>
                          </a:solidFill>
                          <a:effectLst/>
                          <a:latin typeface="+mn-lt"/>
                          <a:ea typeface="+mn-ea"/>
                          <a:cs typeface="+mn-cs"/>
                        </a:rPr>
                        <a:t>SCHEDULE OF SPECIALIST SUBCONTRACTORS</a:t>
                      </a:r>
                      <a:endParaRPr lang="en-ZA" sz="600" kern="1200" cap="all" dirty="0">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475615189"/>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C1</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CONTRACTOR’S ESTABLISHMENT ON SITE AND GENERAL OBLIGATIONS</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029115640"/>
                  </a:ext>
                </a:extLst>
              </a:tr>
              <a:tr h="12582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C2</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SCHEDULE OF SPECIAL MATERIALS</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630040512"/>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C3</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ORGANISATIONAL STRUCTURE</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267126743"/>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C4</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KEY PERSONNEL EXPERIENCE - CONTRACTS MANAGER</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964891477"/>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C5</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KEY PERSONNEL EXPERIENCE - CONTRACTOR’S REPRESENTATIVE</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222988730"/>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C6</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KEY PERSONNEL EXPERIENCE - CONSTRUCTION HEALTH AND SAFETY OFFICER (CHSO) </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755362218"/>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C7</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KEY PERSONNEL EXPERIENCE - TARGETED GROUP DEVELOPMENT COORDINATOR</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909615394"/>
                  </a:ext>
                </a:extLst>
              </a:tr>
              <a:tr h="166186">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C8</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KEY PERSONNEL EXPERIENCE - REGISTERED PERSON WITHIN THE COMPANY</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564197237"/>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D1</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SCHEDULE OF TENDER COMPLIANCE</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03737249"/>
                  </a:ext>
                </a:extLst>
              </a:tr>
              <a:tr h="129324">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D5.1</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TENDERER’S EXPERIENCE BASED ON COMPLETED PROJECTS</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1736804365"/>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D5.2</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TENDERER’S EXPERIENCE BASED ON PROJECTS IN PROGRESS</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954239613"/>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C1.1.1 (SBD7)</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FORM OF OFFER</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355105252"/>
                  </a:ext>
                </a:extLst>
              </a:tr>
              <a:tr h="101045">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C1.2.3</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a:solidFill>
                            <a:schemeClr val="dk1"/>
                          </a:solidFill>
                          <a:effectLst/>
                          <a:latin typeface="+mn-lt"/>
                          <a:ea typeface="+mn-ea"/>
                          <a:cs typeface="+mn-cs"/>
                        </a:rPr>
                        <a:t>CONTRACT DATA – INFORMATION PROVIDED BY THE TENDERER</a:t>
                      </a:r>
                      <a:endParaRPr lang="en-ZA" sz="600" kern="1200" cap="all">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3923555742"/>
                  </a:ext>
                </a:extLst>
              </a:tr>
              <a:tr h="96993">
                <a:tc>
                  <a:txBody>
                    <a:bodyPr/>
                    <a:lstStyle/>
                    <a:p>
                      <a:pPr marL="0" marR="180340" algn="l" defTabSz="914400" rtl="0" eaLnBrk="1" latinLnBrk="0" hangingPunct="1">
                        <a:lnSpc>
                          <a:spcPct val="107000"/>
                        </a:lnSpc>
                        <a:spcBef>
                          <a:spcPts val="400"/>
                        </a:spcBef>
                        <a:spcAft>
                          <a:spcPts val="800"/>
                        </a:spcAft>
                      </a:pPr>
                      <a:r>
                        <a:rPr lang="en-GB" sz="600" b="1" kern="1200" cap="all" dirty="0">
                          <a:solidFill>
                            <a:schemeClr val="dk1"/>
                          </a:solidFill>
                          <a:effectLst/>
                          <a:latin typeface="+mn-lt"/>
                          <a:ea typeface="+mn-ea"/>
                          <a:cs typeface="+mn-cs"/>
                        </a:rPr>
                        <a:t>C2.2 (SBD3)</a:t>
                      </a:r>
                      <a:endParaRPr lang="en-ZA" sz="600" b="1" kern="1200" cap="all" dirty="0">
                        <a:solidFill>
                          <a:schemeClr val="dk1"/>
                        </a:solidFill>
                        <a:effectLst/>
                        <a:latin typeface="+mn-lt"/>
                        <a:ea typeface="+mn-ea"/>
                        <a:cs typeface="+mn-cs"/>
                      </a:endParaRPr>
                    </a:p>
                  </a:txBody>
                  <a:tcPr marL="68580" marR="68580" marT="0" marB="0" anchor="ctr"/>
                </a:tc>
                <a:tc>
                  <a:txBody>
                    <a:bodyPr/>
                    <a:lstStyle/>
                    <a:p>
                      <a:pPr marL="0" marR="180340" algn="l" defTabSz="914400" rtl="0" eaLnBrk="1" latinLnBrk="0" hangingPunct="1">
                        <a:lnSpc>
                          <a:spcPct val="107000"/>
                        </a:lnSpc>
                        <a:spcBef>
                          <a:spcPts val="400"/>
                        </a:spcBef>
                        <a:spcAft>
                          <a:spcPts val="800"/>
                        </a:spcAft>
                      </a:pPr>
                      <a:r>
                        <a:rPr lang="en-GB" sz="600" kern="1200" cap="all" dirty="0">
                          <a:solidFill>
                            <a:schemeClr val="dk1"/>
                          </a:solidFill>
                          <a:effectLst/>
                          <a:latin typeface="+mn-lt"/>
                          <a:ea typeface="+mn-ea"/>
                          <a:cs typeface="+mn-cs"/>
                        </a:rPr>
                        <a:t>PRICING SCHEDULE</a:t>
                      </a:r>
                      <a:endParaRPr lang="en-ZA" sz="600" kern="1200" cap="all" dirty="0">
                        <a:solidFill>
                          <a:schemeClr val="dk1"/>
                        </a:solidFill>
                        <a:effectLst/>
                        <a:latin typeface="+mn-lt"/>
                        <a:ea typeface="+mn-ea"/>
                        <a:cs typeface="+mn-cs"/>
                      </a:endParaRPr>
                    </a:p>
                  </a:txBody>
                  <a:tcPr marL="68580" marR="68580" marT="0" marB="0" anchor="ctr"/>
                </a:tc>
                <a:tc>
                  <a:txBody>
                    <a:bodyPr/>
                    <a:lstStyle/>
                    <a:p>
                      <a:pPr>
                        <a:lnSpc>
                          <a:spcPct val="107000"/>
                        </a:lnSpc>
                        <a:spcBef>
                          <a:spcPts val="400"/>
                        </a:spcBef>
                        <a:spcAft>
                          <a:spcPts val="800"/>
                        </a:spcAft>
                      </a:pPr>
                      <a:r>
                        <a:rPr lang="en-ZA" sz="600" dirty="0">
                          <a:effectLst/>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280" marR="36280" marT="0" marB="0" anchor="ctr"/>
                </a:tc>
                <a:extLst>
                  <a:ext uri="{0D108BD9-81ED-4DB2-BD59-A6C34878D82A}">
                    <a16:rowId xmlns:a16="http://schemas.microsoft.com/office/drawing/2014/main" val="2527089217"/>
                  </a:ext>
                </a:extLst>
              </a:tr>
            </a:tbl>
          </a:graphicData>
        </a:graphic>
      </p:graphicFrame>
    </p:spTree>
    <p:extLst>
      <p:ext uri="{BB962C8B-B14F-4D97-AF65-F5344CB8AC3E}">
        <p14:creationId xmlns:p14="http://schemas.microsoft.com/office/powerpoint/2010/main" val="243149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237785" y="3156342"/>
            <a:ext cx="6846849" cy="584775"/>
          </a:xfrm>
          <a:prstGeom prst="rect">
            <a:avLst/>
          </a:prstGeom>
          <a:noFill/>
        </p:spPr>
        <p:txBody>
          <a:bodyPr wrap="square" rtlCol="0">
            <a:spAutoFit/>
          </a:bodyPr>
          <a:lstStyle/>
          <a:p>
            <a:pPr algn="ctr"/>
            <a:r>
              <a:rPr lang="en-ZA" sz="3200" b="1" dirty="0">
                <a:solidFill>
                  <a:schemeClr val="bg1"/>
                </a:solidFill>
                <a:latin typeface="Exo 2" panose="00000800000000000000" pitchFamily="50" charset="0"/>
              </a:rPr>
              <a:t>PART T2: RETURNABLE SCHEDULES</a:t>
            </a:r>
          </a:p>
        </p:txBody>
      </p:sp>
      <p:sp>
        <p:nvSpPr>
          <p:cNvPr id="4" name="TextBox 3">
            <a:extLst>
              <a:ext uri="{FF2B5EF4-FFF2-40B4-BE49-F238E27FC236}">
                <a16:creationId xmlns:a16="http://schemas.microsoft.com/office/drawing/2014/main" id="{F57BC7F8-77CC-424F-BDDA-393552134171}"/>
              </a:ext>
            </a:extLst>
          </p:cNvPr>
          <p:cNvSpPr txBox="1"/>
          <p:nvPr/>
        </p:nvSpPr>
        <p:spPr>
          <a:xfrm>
            <a:off x="1679919" y="16443"/>
            <a:ext cx="6818636" cy="385362"/>
          </a:xfrm>
          <a:prstGeom prst="rect">
            <a:avLst/>
          </a:prstGeom>
          <a:noFill/>
        </p:spPr>
        <p:txBody>
          <a:bodyPr wrap="square" rtlCol="0">
            <a:spAutoFit/>
          </a:bodyPr>
          <a:lstStyle/>
          <a:p>
            <a:pPr>
              <a:lnSpc>
                <a:spcPts val="2500"/>
              </a:lnSpc>
              <a:spcAft>
                <a:spcPts val="1200"/>
              </a:spcAft>
            </a:pPr>
            <a:r>
              <a:rPr lang="en-ZA" b="1" dirty="0">
                <a:solidFill>
                  <a:srgbClr val="FF0000"/>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Part  T2:   Returnable  Schedules</a:t>
            </a:r>
          </a:p>
        </p:txBody>
      </p:sp>
      <p:pic>
        <p:nvPicPr>
          <p:cNvPr id="9" name="Picture 8">
            <a:extLst>
              <a:ext uri="{FF2B5EF4-FFF2-40B4-BE49-F238E27FC236}">
                <a16:creationId xmlns:a16="http://schemas.microsoft.com/office/drawing/2014/main" id="{8E5400AB-3E43-2EFD-7B23-DBBD14DD4206}"/>
              </a:ext>
            </a:extLst>
          </p:cNvPr>
          <p:cNvPicPr>
            <a:picLocks noChangeAspect="1"/>
          </p:cNvPicPr>
          <p:nvPr/>
        </p:nvPicPr>
        <p:blipFill>
          <a:blip r:embed="rId2"/>
          <a:stretch>
            <a:fillRect/>
          </a:stretch>
        </p:blipFill>
        <p:spPr>
          <a:xfrm>
            <a:off x="1237785" y="401805"/>
            <a:ext cx="5583323" cy="6192268"/>
          </a:xfrm>
          <a:prstGeom prst="rect">
            <a:avLst/>
          </a:prstGeom>
        </p:spPr>
      </p:pic>
    </p:spTree>
    <p:extLst>
      <p:ext uri="{BB962C8B-B14F-4D97-AF65-F5344CB8AC3E}">
        <p14:creationId xmlns:p14="http://schemas.microsoft.com/office/powerpoint/2010/main" val="2729882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1077218"/>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C1:  Agreement and Contract Data</a:t>
            </a:r>
          </a:p>
        </p:txBody>
      </p:sp>
    </p:spTree>
    <p:extLst>
      <p:ext uri="{BB962C8B-B14F-4D97-AF65-F5344CB8AC3E}">
        <p14:creationId xmlns:p14="http://schemas.microsoft.com/office/powerpoint/2010/main" val="1557944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A53A495-0FDD-327F-FA17-5DD0DA0D1C9F}"/>
              </a:ext>
            </a:extLst>
          </p:cNvPr>
          <p:cNvSpPr txBox="1"/>
          <p:nvPr/>
        </p:nvSpPr>
        <p:spPr>
          <a:xfrm>
            <a:off x="218115" y="192948"/>
            <a:ext cx="8565158" cy="5909310"/>
          </a:xfrm>
          <a:prstGeom prst="rect">
            <a:avLst/>
          </a:prstGeom>
          <a:noFill/>
        </p:spPr>
        <p:txBody>
          <a:bodyPr wrap="square">
            <a:spAutoFit/>
          </a:bodyPr>
          <a:lstStyle/>
          <a:p>
            <a:r>
              <a:rPr lang="en-ZA" sz="1800" b="1" dirty="0">
                <a:effectLst/>
                <a:latin typeface="Arial" panose="020B0604020202020204" pitchFamily="34" charset="0"/>
              </a:rPr>
              <a:t>		C1.2	CONTRACT DATA</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800" b="1" dirty="0">
                <a:effectLst/>
                <a:latin typeface="Arial" panose="020B0604020202020204" pitchFamily="34" charset="0"/>
              </a:rPr>
              <a:t>		C1.2.1	CONDITIONS OF CONTRACT</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Note to tenderer:</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rabicPeriod"/>
            </a:pP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The Conditions of Contract for Construction (1999 edition) published by the Federation Internationale des </a:t>
            </a:r>
            <a:r>
              <a:rPr lang="en-ZA" sz="1800" b="1" dirty="0" err="1">
                <a:effectLst/>
                <a:latin typeface="Arial" panose="020B0604020202020204" pitchFamily="34" charset="0"/>
                <a:ea typeface="Times New Roman" panose="02020603050405020304" pitchFamily="18" charset="0"/>
                <a:cs typeface="Times New Roman" panose="02020603050405020304" pitchFamily="18" charset="0"/>
              </a:rPr>
              <a:t>Ingenieurs</a:t>
            </a: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-Conseils (FIDIC), as amended, shall apply to this contract. The amendments are those published by FIDIC and reproduced hereafter, together with additional amendments (particular conditions of contract) as prescribed by the South African National Roads Agency SOC Limited</a:t>
            </a:r>
          </a:p>
          <a:p>
            <a:pPr marL="342900" indent="-342900" algn="just">
              <a:buAutoNum type="arabicPeriod"/>
            </a:pPr>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rabicPeriod"/>
            </a:pPr>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ZA" sz="1800" b="1" dirty="0">
                <a:effectLst/>
                <a:latin typeface="Arial Bold" panose="020B0704020202020204" pitchFamily="34" charset="0"/>
              </a:rPr>
              <a:t>PART B:	PARTICULAR CONDITIONS OF CONTRACT</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Lists the South African National Road Agency SOC Limited’s standard amendments to the FIDIC General Conditions and shall apply to this contract.</a:t>
            </a:r>
          </a:p>
          <a:p>
            <a:pPr marL="342900" indent="-342900" algn="just">
              <a:buAutoNum type="arabicPeriod"/>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96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CBB7E66-E4A8-5AFC-C352-AF7FA4E28DCF}"/>
              </a:ext>
            </a:extLst>
          </p:cNvPr>
          <p:cNvGraphicFramePr>
            <a:graphicFrameLocks noGrp="1"/>
          </p:cNvGraphicFramePr>
          <p:nvPr>
            <p:extLst>
              <p:ext uri="{D42A27DB-BD31-4B8C-83A1-F6EECF244321}">
                <p14:modId xmlns:p14="http://schemas.microsoft.com/office/powerpoint/2010/main" val="2144109112"/>
              </p:ext>
            </p:extLst>
          </p:nvPr>
        </p:nvGraphicFramePr>
        <p:xfrm>
          <a:off x="207802" y="1486870"/>
          <a:ext cx="8728395" cy="5236020"/>
        </p:xfrm>
        <a:graphic>
          <a:graphicData uri="http://schemas.openxmlformats.org/drawingml/2006/table">
            <a:tbl>
              <a:tblPr firstRow="1" firstCol="1" lastRow="1" lastCol="1" bandRow="1" bandCol="1">
                <a:tableStyleId>{22838BEF-8BB2-4498-84A7-C5851F593DF1}</a:tableStyleId>
              </a:tblPr>
              <a:tblGrid>
                <a:gridCol w="1887698">
                  <a:extLst>
                    <a:ext uri="{9D8B030D-6E8A-4147-A177-3AD203B41FA5}">
                      <a16:colId xmlns:a16="http://schemas.microsoft.com/office/drawing/2014/main" val="1908377191"/>
                    </a:ext>
                  </a:extLst>
                </a:gridCol>
                <a:gridCol w="847725">
                  <a:extLst>
                    <a:ext uri="{9D8B030D-6E8A-4147-A177-3AD203B41FA5}">
                      <a16:colId xmlns:a16="http://schemas.microsoft.com/office/drawing/2014/main" val="1630340057"/>
                    </a:ext>
                  </a:extLst>
                </a:gridCol>
                <a:gridCol w="5992972">
                  <a:extLst>
                    <a:ext uri="{9D8B030D-6E8A-4147-A177-3AD203B41FA5}">
                      <a16:colId xmlns:a16="http://schemas.microsoft.com/office/drawing/2014/main" val="978358840"/>
                    </a:ext>
                  </a:extLst>
                </a:gridCol>
              </a:tblGrid>
              <a:tr h="173137">
                <a:tc>
                  <a:txBody>
                    <a:bodyPr/>
                    <a:lstStyle/>
                    <a:p>
                      <a:r>
                        <a:rPr lang="en-ZA" sz="1200" b="1" i="1" u="sng" dirty="0">
                          <a:effectLst/>
                          <a:latin typeface="Arial" panose="020B0604020202020204" pitchFamily="34" charset="0"/>
                          <a:ea typeface="Times New Roman" panose="02020603050405020304" pitchFamily="18" charset="0"/>
                          <a:cs typeface="Arial" panose="020B0604020202020204" pitchFamily="34" charset="0"/>
                        </a:rPr>
                        <a:t>Item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200" b="1" i="1" u="sng">
                          <a:effectLst/>
                          <a:latin typeface="Arial" panose="020B0604020202020204" pitchFamily="34" charset="0"/>
                          <a:ea typeface="Times New Roman" panose="02020603050405020304" pitchFamily="18" charset="0"/>
                          <a:cs typeface="Arial" panose="020B0604020202020204" pitchFamily="34" charset="0"/>
                        </a:rPr>
                        <a:t>Cl No</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b="1" i="1" u="sng" dirty="0">
                          <a:effectLst/>
                          <a:latin typeface="Arial" panose="020B0604020202020204" pitchFamily="34" charset="0"/>
                          <a:ea typeface="Times New Roman" panose="02020603050405020304" pitchFamily="18" charset="0"/>
                          <a:cs typeface="Arial" panose="020B0604020202020204" pitchFamily="34" charset="0"/>
                        </a:rPr>
                        <a:t>Data</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01360404"/>
                  </a:ext>
                </a:extLst>
              </a:tr>
              <a:tr h="173137">
                <a:tc>
                  <a:txBody>
                    <a:bodyPr/>
                    <a:lstStyle/>
                    <a:p>
                      <a:r>
                        <a:rPr lang="en-ZA" sz="1200" dirty="0">
                          <a:effectLst/>
                          <a:latin typeface="Arial" panose="020B0604020202020204" pitchFamily="34" charset="0"/>
                          <a:cs typeface="Arial" panose="020B0604020202020204" pitchFamily="34" charset="0"/>
                        </a:rPr>
                        <a:t>Time for Completion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200" dirty="0">
                          <a:effectLst/>
                          <a:latin typeface="Arial" panose="020B0604020202020204" pitchFamily="34" charset="0"/>
                          <a:cs typeface="Arial" panose="020B0604020202020204" pitchFamily="34" charset="0"/>
                        </a:rPr>
                        <a:t>1.1.3.3.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22860" marR="45720" indent="-22860">
                        <a:spcAft>
                          <a:spcPts val="0"/>
                        </a:spcAft>
                        <a:tabLst>
                          <a:tab pos="93980" algn="l"/>
                          <a:tab pos="2240280" algn="l"/>
                          <a:tab pos="2367280" algn="l"/>
                        </a:tabLst>
                      </a:pPr>
                      <a:r>
                        <a:rPr lang="en-GB" sz="1200" b="0" kern="1200" dirty="0">
                          <a:solidFill>
                            <a:schemeClr val="dk1"/>
                          </a:solidFill>
                          <a:effectLst/>
                          <a:latin typeface="Arial" panose="020B0604020202020204" pitchFamily="34" charset="0"/>
                          <a:ea typeface="+mn-ea"/>
                          <a:cs typeface="Arial" panose="020B0604020202020204" pitchFamily="34" charset="0"/>
                        </a:rPr>
                        <a:t>60 months</a:t>
                      </a:r>
                      <a:endParaRPr lang="en-ZA" sz="12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741345144"/>
                  </a:ext>
                </a:extLst>
              </a:tr>
              <a:tr h="346274">
                <a:tc>
                  <a:txBody>
                    <a:bodyPr/>
                    <a:lstStyle/>
                    <a:p>
                      <a:r>
                        <a:rPr lang="en-ZA" sz="1200">
                          <a:effectLst/>
                          <a:latin typeface="Arial" panose="020B0604020202020204" pitchFamily="34" charset="0"/>
                          <a:cs typeface="Arial" panose="020B0604020202020204" pitchFamily="34" charset="0"/>
                        </a:rPr>
                        <a:t>Defects for notification period</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200">
                          <a:effectLst/>
                          <a:latin typeface="Arial" panose="020B0604020202020204" pitchFamily="34" charset="0"/>
                          <a:cs typeface="Arial" panose="020B0604020202020204" pitchFamily="34" charset="0"/>
                        </a:rPr>
                        <a:t>1.1.3.7</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160020">
                        <a:tabLst>
                          <a:tab pos="93980" algn="l"/>
                          <a:tab pos="2240280" algn="l"/>
                          <a:tab pos="2367280" algn="l"/>
                        </a:tabLst>
                      </a:pPr>
                      <a:r>
                        <a:rPr lang="en-ZA" sz="1200" b="0" dirty="0">
                          <a:effectLst/>
                          <a:latin typeface="Arial" panose="020B0604020202020204" pitchFamily="34" charset="0"/>
                          <a:cs typeface="Arial" panose="020B0604020202020204" pitchFamily="34" charset="0"/>
                        </a:rPr>
                        <a:t>6 calendar months</a:t>
                      </a:r>
                      <a:r>
                        <a:rPr lang="en-ZA" sz="1200" b="0" dirty="0">
                          <a:effectLst/>
                          <a:highlight>
                            <a:srgbClr val="FFFF00"/>
                          </a:highlight>
                          <a:latin typeface="Arial" panose="020B0604020202020204" pitchFamily="34" charset="0"/>
                          <a:cs typeface="Arial" panose="020B0604020202020204" pitchFamily="34" charset="0"/>
                        </a:rPr>
                        <a:t> </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46943471"/>
                  </a:ext>
                </a:extLst>
              </a:tr>
              <a:tr h="199339">
                <a:tc>
                  <a:txBody>
                    <a:bodyPr/>
                    <a:lstStyle/>
                    <a:p>
                      <a:r>
                        <a:rPr lang="en-ZA" sz="1200" dirty="0">
                          <a:effectLst/>
                          <a:latin typeface="Arial" panose="020B0604020202020204" pitchFamily="34" charset="0"/>
                          <a:cs typeface="Arial" panose="020B0604020202020204" pitchFamily="34" charset="0"/>
                        </a:rPr>
                        <a:t>Mobilisation Period</a:t>
                      </a:r>
                    </a:p>
                  </a:txBody>
                  <a:tcPr marL="68580" marR="68580" marT="0" marB="0"/>
                </a:tc>
                <a:tc>
                  <a:txBody>
                    <a:bodyPr/>
                    <a:lstStyle/>
                    <a:p>
                      <a:pPr algn="ctr"/>
                      <a:r>
                        <a:rPr lang="en-ZA" sz="1200" dirty="0">
                          <a:effectLst/>
                          <a:latin typeface="Arial" panose="020B0604020202020204" pitchFamily="34" charset="0"/>
                          <a:cs typeface="Arial" panose="020B0604020202020204" pitchFamily="34" charset="0"/>
                        </a:rPr>
                        <a:t>A1.1.3.10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160020">
                        <a:tabLst>
                          <a:tab pos="93980" algn="l"/>
                          <a:tab pos="2240280" algn="l"/>
                          <a:tab pos="2367280" algn="l"/>
                        </a:tabLst>
                      </a:pPr>
                      <a:r>
                        <a:rPr lang="en-ZA" sz="1200" b="0" dirty="0">
                          <a:effectLst/>
                          <a:latin typeface="Arial" panose="020B0604020202020204" pitchFamily="34" charset="0"/>
                          <a:cs typeface="Arial" panose="020B0604020202020204" pitchFamily="34" charset="0"/>
                        </a:rPr>
                        <a:t>3 months maximum commencing on the Commencement Date. </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59989089"/>
                  </a:ext>
                </a:extLst>
              </a:tr>
              <a:tr h="173137">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Performance Security</a:t>
                      </a:r>
                    </a:p>
                  </a:txBody>
                  <a:tcPr marL="68580" marR="68580" marT="0" marB="0"/>
                </a:tc>
                <a:tc>
                  <a:txBody>
                    <a:bodyPr/>
                    <a:lstStyle/>
                    <a:p>
                      <a:pPr algn="ctr"/>
                      <a:r>
                        <a:rPr lang="en-ZA" sz="1200" dirty="0">
                          <a:effectLst/>
                          <a:latin typeface="Arial" panose="020B0604020202020204" pitchFamily="34" charset="0"/>
                          <a:ea typeface="Times New Roman" panose="02020603050405020304" pitchFamily="18" charset="0"/>
                          <a:cs typeface="Arial" panose="020B0604020202020204" pitchFamily="34" charset="0"/>
                        </a:rPr>
                        <a:t>PC4.2</a:t>
                      </a:r>
                    </a:p>
                  </a:txBody>
                  <a:tcPr marL="68580" marR="68580" marT="0" marB="0"/>
                </a:tc>
                <a:tc>
                  <a:txBody>
                    <a:bodyPr/>
                    <a:lstStyle/>
                    <a:p>
                      <a:pPr algn="just"/>
                      <a:r>
                        <a:rPr lang="en-US" sz="1200" b="0" dirty="0">
                          <a:effectLst/>
                          <a:latin typeface="Arial" panose="020B0604020202020204" pitchFamily="34" charset="0"/>
                          <a:ea typeface="Times New Roman" panose="02020603050405020304" pitchFamily="18" charset="0"/>
                          <a:cs typeface="Arial" panose="020B0604020202020204" pitchFamily="34" charset="0"/>
                        </a:rPr>
                        <a:t>2% of the accepted contract amount including VAT (Cl no. 4.11)</a:t>
                      </a:r>
                      <a:r>
                        <a:rPr lang="en-ZA" sz="1200" b="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val="2880839913"/>
                  </a:ext>
                </a:extLst>
              </a:tr>
              <a:tr h="1038821">
                <a:tc>
                  <a:txBody>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Rates of Wages and Conditions of </a:t>
                      </a:r>
                      <a:r>
                        <a:rPr lang="en-US" sz="1200" dirty="0" err="1">
                          <a:effectLst/>
                          <a:latin typeface="Arial" panose="020B0604020202020204" pitchFamily="34" charset="0"/>
                          <a:ea typeface="Times New Roman" panose="02020603050405020304" pitchFamily="18" charset="0"/>
                          <a:cs typeface="Arial" panose="020B0604020202020204" pitchFamily="34" charset="0"/>
                        </a:rPr>
                        <a:t>Labour</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marL="387350" indent="-12065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6.2</a:t>
                      </a:r>
                    </a:p>
                  </a:txBody>
                  <a:tcPr marL="68580" marR="68580" marT="0" marB="0"/>
                </a:tc>
                <a:tc>
                  <a:txBody>
                    <a:bodyPr/>
                    <a:lstStyle/>
                    <a:p>
                      <a:pPr marL="0" lvl="0" indent="0" algn="just">
                        <a:buFont typeface="Arial" panose="020B0604020202020204" pitchFamily="34" charset="0"/>
                        <a:buNone/>
                        <a:tabLst>
                          <a:tab pos="217170" algn="l"/>
                          <a:tab pos="2240280" algn="l"/>
                          <a:tab pos="2367280" algn="l"/>
                          <a:tab pos="2791460" algn="l"/>
                        </a:tabLs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Contractor and his Subcontractors shall be registered with the Bargaining Council for the Civil Engineering Industry (Government Notice R.490 – Part III contained in Government Gazette N0. 37750) and rates for Wages and Conditions of </a:t>
                      </a:r>
                      <a:r>
                        <a:rPr lang="en-US" sz="1200" b="0" dirty="0" err="1">
                          <a:effectLst/>
                          <a:latin typeface="Arial" panose="020B0604020202020204" pitchFamily="34" charset="0"/>
                          <a:ea typeface="Times New Roman" panose="02020603050405020304" pitchFamily="18" charset="0"/>
                          <a:cs typeface="Arial" panose="020B0604020202020204" pitchFamily="34" charset="0"/>
                        </a:rPr>
                        <a:t>labour</a:t>
                      </a:r>
                      <a:r>
                        <a:rPr lang="en-US" sz="1200" b="0" dirty="0">
                          <a:effectLst/>
                          <a:latin typeface="Arial" panose="020B0604020202020204" pitchFamily="34" charset="0"/>
                          <a:ea typeface="Times New Roman" panose="02020603050405020304" pitchFamily="18" charset="0"/>
                          <a:cs typeface="Arial" panose="020B0604020202020204" pitchFamily="34" charset="0"/>
                        </a:rPr>
                        <a:t> agreed by the Bargaining Council for the Civil Engineering Industry shall apply to the Contractor and his Subcontractors except where a specific industry publishes its own Wage rates and Conditions of </a:t>
                      </a:r>
                      <a:r>
                        <a:rPr lang="en-US" sz="1200" b="0" dirty="0" err="1">
                          <a:effectLst/>
                          <a:latin typeface="Arial" panose="020B0604020202020204" pitchFamily="34" charset="0"/>
                          <a:ea typeface="Times New Roman" panose="02020603050405020304" pitchFamily="18" charset="0"/>
                          <a:cs typeface="Arial" panose="020B0604020202020204" pitchFamily="34" charset="0"/>
                        </a:rPr>
                        <a:t>Labour</a:t>
                      </a:r>
                      <a:r>
                        <a:rPr lang="en-US" sz="1200" b="0" dirty="0">
                          <a:effectLst/>
                          <a:latin typeface="Arial" panose="020B0604020202020204" pitchFamily="34" charset="0"/>
                          <a:ea typeface="Times New Roman" panose="02020603050405020304" pitchFamily="18" charset="0"/>
                          <a:cs typeface="Arial" panose="020B0604020202020204" pitchFamily="34" charset="0"/>
                        </a:rPr>
                        <a:t>.</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40778976"/>
                  </a:ext>
                </a:extLst>
              </a:tr>
              <a:tr h="346274">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Period in which Works must commence</a:t>
                      </a:r>
                    </a:p>
                  </a:txBody>
                  <a:tcPr marL="68580" marR="68580" marT="0" marB="0"/>
                </a:tc>
                <a:tc>
                  <a:txBody>
                    <a:bodyPr/>
                    <a:lstStyle/>
                    <a:p>
                      <a:pPr algn="ctr"/>
                      <a:r>
                        <a:rPr lang="en-ZA" sz="1200" dirty="0">
                          <a:effectLst/>
                          <a:latin typeface="Arial" panose="020B0604020202020204" pitchFamily="34" charset="0"/>
                          <a:ea typeface="Times New Roman" panose="02020603050405020304" pitchFamily="18" charset="0"/>
                          <a:cs typeface="Arial" panose="020B0604020202020204" pitchFamily="34" charset="0"/>
                        </a:rPr>
                        <a:t>PC8.1</a:t>
                      </a:r>
                    </a:p>
                  </a:txBody>
                  <a:tcPr marL="68580" marR="68580" marT="0" marB="0"/>
                </a:tc>
                <a:tc>
                  <a:txBody>
                    <a:bodyPr/>
                    <a:lstStyle/>
                    <a:p>
                      <a:r>
                        <a:rPr lang="en-US" sz="1200" b="0" dirty="0">
                          <a:effectLst/>
                          <a:latin typeface="Arial" panose="020B0604020202020204" pitchFamily="34" charset="0"/>
                          <a:ea typeface="Times New Roman" panose="02020603050405020304" pitchFamily="18" charset="0"/>
                          <a:cs typeface="Arial" panose="020B0604020202020204" pitchFamily="34" charset="0"/>
                        </a:rPr>
                        <a:t>The execution of the Works shall start on the 1st of January 2025</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70996956"/>
                  </a:ext>
                </a:extLst>
              </a:tr>
              <a:tr h="173137">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Delay Damages </a:t>
                      </a:r>
                    </a:p>
                  </a:txBody>
                  <a:tcPr marL="68580" marR="68580" marT="0" marB="0"/>
                </a:tc>
                <a:tc>
                  <a:txBody>
                    <a:bodyPr/>
                    <a:lstStyle/>
                    <a:p>
                      <a:pPr algn="ctr"/>
                      <a:r>
                        <a:rPr lang="en-ZA" sz="1200" dirty="0">
                          <a:effectLst/>
                          <a:latin typeface="Arial" panose="020B0604020202020204" pitchFamily="34" charset="0"/>
                          <a:ea typeface="Times New Roman" panose="02020603050405020304" pitchFamily="18" charset="0"/>
                          <a:cs typeface="Arial" panose="020B0604020202020204" pitchFamily="34" charset="0"/>
                        </a:rPr>
                        <a:t>8.7</a:t>
                      </a:r>
                    </a:p>
                  </a:txBody>
                  <a:tcPr marL="68580" marR="68580" marT="0" marB="0"/>
                </a:tc>
                <a:tc>
                  <a:txBody>
                    <a:bodyPr/>
                    <a:lstStyle/>
                    <a:p>
                      <a:pPr marR="46990">
                        <a:tabLst>
                          <a:tab pos="215900" algn="l"/>
                          <a:tab pos="391160" algn="l"/>
                          <a:tab pos="2105660" algn="l"/>
                          <a:tab pos="2240280" algn="l"/>
                          <a:tab pos="2367280" algn="l"/>
                          <a:tab pos="2410460" algn="l"/>
                        </a:tabLst>
                      </a:pPr>
                      <a:r>
                        <a:rPr lang="en-US" sz="1200" b="0" dirty="0">
                          <a:effectLst/>
                          <a:latin typeface="Arial" panose="020B0604020202020204" pitchFamily="34" charset="0"/>
                          <a:ea typeface="Times New Roman" panose="02020603050405020304" pitchFamily="18" charset="0"/>
                          <a:cs typeface="Arial" panose="020B0604020202020204" pitchFamily="34" charset="0"/>
                        </a:rPr>
                        <a:t>As per Table C3.1.9/3 in part C3 per occurrence.</a:t>
                      </a:r>
                      <a:endParaRPr lang="en-ZA"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70781438"/>
                  </a:ext>
                </a:extLst>
              </a:tr>
              <a:tr h="519410">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Retention Money</a:t>
                      </a:r>
                    </a:p>
                    <a:p>
                      <a:r>
                        <a:rPr lang="en-ZA" sz="1200" dirty="0">
                          <a:effectLst/>
                          <a:latin typeface="Arial" panose="020B0604020202020204" pitchFamily="34" charset="0"/>
                          <a:ea typeface="Times New Roman" panose="02020603050405020304" pitchFamily="18" charset="0"/>
                          <a:cs typeface="Arial" panose="020B0604020202020204" pitchFamily="34" charset="0"/>
                        </a:rPr>
                        <a:t>  - Percentage</a:t>
                      </a:r>
                    </a:p>
                    <a:p>
                      <a:r>
                        <a:rPr lang="en-ZA" sz="1200" dirty="0">
                          <a:effectLst/>
                          <a:latin typeface="Arial" panose="020B0604020202020204" pitchFamily="34" charset="0"/>
                          <a:ea typeface="Times New Roman" panose="02020603050405020304" pitchFamily="18" charset="0"/>
                          <a:cs typeface="Arial" panose="020B0604020202020204" pitchFamily="34" charset="0"/>
                        </a:rPr>
                        <a:t>  - Limit</a:t>
                      </a:r>
                    </a:p>
                  </a:txBody>
                  <a:tcPr marL="68580" marR="68580" marT="0" marB="0"/>
                </a:tc>
                <a:tc>
                  <a:txBody>
                    <a:bodyPr/>
                    <a:lstStyle/>
                    <a:p>
                      <a:pPr algn="ctr"/>
                      <a:r>
                        <a:rPr lang="en-ZA" sz="1200" b="0" dirty="0">
                          <a:effectLst/>
                          <a:latin typeface="Arial" panose="020B0604020202020204" pitchFamily="34" charset="0"/>
                          <a:ea typeface="Times New Roman" panose="02020603050405020304" pitchFamily="18" charset="0"/>
                          <a:cs typeface="Arial" panose="020B0604020202020204" pitchFamily="34" charset="0"/>
                        </a:rPr>
                        <a:t>PC14.3 (c)</a:t>
                      </a:r>
                    </a:p>
                  </a:txBody>
                  <a:tcPr marL="68580" marR="68580" marT="0" marB="0"/>
                </a:tc>
                <a:tc>
                  <a:txBody>
                    <a:bodyPr/>
                    <a:lstStyle/>
                    <a:p>
                      <a:r>
                        <a:rPr lang="en-US" sz="1200" b="0" dirty="0">
                          <a:effectLst/>
                          <a:latin typeface="Arial" panose="020B0604020202020204" pitchFamily="34" charset="0"/>
                          <a:ea typeface="Times New Roman" panose="02020603050405020304" pitchFamily="18" charset="0"/>
                          <a:cs typeface="Arial" panose="020B0604020202020204" pitchFamily="34" charset="0"/>
                        </a:rPr>
                        <a:t>5% of value of completed work</a:t>
                      </a:r>
                    </a:p>
                    <a:p>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p>
                      <a:r>
                        <a:rPr lang="en-US" sz="1200" b="0">
                          <a:effectLst/>
                          <a:latin typeface="Arial" panose="020B0604020202020204" pitchFamily="34" charset="0"/>
                          <a:ea typeface="Times New Roman" panose="02020603050405020304" pitchFamily="18" charset="0"/>
                          <a:cs typeface="Arial" panose="020B0604020202020204" pitchFamily="34" charset="0"/>
                        </a:rPr>
                        <a:t>R 10, 000 000.00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11445102"/>
                  </a:ext>
                </a:extLst>
              </a:tr>
              <a:tr h="1927721">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Target Area(s)</a:t>
                      </a:r>
                    </a:p>
                  </a:txBody>
                  <a:tcPr marL="68580" marR="68580" marT="0" marB="0"/>
                </a:tc>
                <a:tc>
                  <a:txBody>
                    <a:bodyPr/>
                    <a:lstStyle/>
                    <a:p>
                      <a:pPr algn="ctr"/>
                      <a:r>
                        <a:rPr lang="en-ZA" sz="1200" b="0" dirty="0">
                          <a:effectLst/>
                          <a:latin typeface="Arial" panose="020B0604020202020204" pitchFamily="34" charset="0"/>
                          <a:ea typeface="Times New Roman" panose="02020603050405020304" pitchFamily="18" charset="0"/>
                          <a:cs typeface="Arial" panose="020B0604020202020204" pitchFamily="34" charset="0"/>
                        </a:rPr>
                        <a:t>Part D</a:t>
                      </a:r>
                    </a:p>
                  </a:txBody>
                  <a:tcPr marL="68580" marR="68580" marT="0" marB="0"/>
                </a:tc>
                <a:tc>
                  <a:txBody>
                    <a:bodyPr/>
                    <a:lstStyle/>
                    <a:p>
                      <a:r>
                        <a:rPr lang="en-US" sz="1200" b="0" dirty="0">
                          <a:effectLst/>
                          <a:latin typeface="Arial" panose="020B0604020202020204" pitchFamily="34" charset="0"/>
                          <a:ea typeface="Times New Roman" panose="02020603050405020304" pitchFamily="18" charset="0"/>
                          <a:cs typeface="Arial" panose="020B0604020202020204" pitchFamily="34" charset="0"/>
                        </a:rPr>
                        <a:t>For Targeted Labour: </a:t>
                      </a:r>
                      <a:r>
                        <a:rPr lang="en-US" sz="1200" b="0" i="1" dirty="0">
                          <a:effectLst/>
                          <a:latin typeface="Arial" panose="020B0604020202020204" pitchFamily="34" charset="0"/>
                          <a:ea typeface="Times New Roman" panose="02020603050405020304" pitchFamily="18" charset="0"/>
                          <a:cs typeface="Arial" panose="020B0604020202020204" pitchFamily="34" charset="0"/>
                        </a:rPr>
                        <a:t>Lephalale Local Municipality </a:t>
                      </a:r>
                    </a:p>
                    <a:p>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p>
                      <a:r>
                        <a:rPr lang="en-US" sz="1200" b="0" dirty="0">
                          <a:effectLst/>
                          <a:latin typeface="Arial" panose="020B0604020202020204" pitchFamily="34" charset="0"/>
                          <a:ea typeface="Times New Roman" panose="02020603050405020304" pitchFamily="18" charset="0"/>
                          <a:cs typeface="Arial" panose="020B0604020202020204" pitchFamily="34" charset="0"/>
                        </a:rPr>
                        <a:t>For Targeted Enterprises:</a:t>
                      </a:r>
                    </a:p>
                    <a:p>
                      <a:pPr marL="285750" lvl="0" indent="-285750" algn="l">
                        <a:buFont typeface="+mj-lt"/>
                        <a:buAutoNum type="romanLcPeriod"/>
                      </a:pPr>
                      <a:r>
                        <a:rPr lang="en-US" sz="12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Suppliers of goods and services: South Africa</a:t>
                      </a:r>
                    </a:p>
                    <a:p>
                      <a:pPr marL="285750" lvl="0" indent="-285750" algn="l">
                        <a:buFont typeface="+mj-lt"/>
                        <a:buAutoNum type="romanLcPeriod"/>
                      </a:pPr>
                      <a:r>
                        <a:rPr lang="en-US" sz="1200" b="0" dirty="0">
                          <a:effectLst/>
                          <a:latin typeface="Arial" panose="020B0604020202020204" pitchFamily="34" charset="0"/>
                          <a:ea typeface="Times New Roman" panose="02020603050405020304" pitchFamily="18" charset="0"/>
                          <a:cs typeface="Arial" panose="020B0604020202020204" pitchFamily="34" charset="0"/>
                        </a:rPr>
                        <a:t>CIDB 1 to 2 contractors: Through the PLC and market analysis relevant target areas will be identified: </a:t>
                      </a:r>
                      <a:r>
                        <a:rPr lang="en-US" sz="1200" b="0" i="1" dirty="0">
                          <a:effectLst/>
                          <a:latin typeface="Arial" panose="020B0604020202020204" pitchFamily="34" charset="0"/>
                          <a:ea typeface="Times New Roman" panose="02020603050405020304" pitchFamily="18" charset="0"/>
                          <a:cs typeface="Arial" panose="020B0604020202020204" pitchFamily="34" charset="0"/>
                        </a:rPr>
                        <a:t>Lephalale Local Municipality </a:t>
                      </a:r>
                    </a:p>
                    <a:p>
                      <a:pPr marL="285750" lvl="0" indent="-285750" algn="l">
                        <a:buFont typeface="+mj-lt"/>
                        <a:buAutoNum type="romanLcPeriod"/>
                      </a:pPr>
                      <a:r>
                        <a:rPr lang="en-US" sz="1200" b="0" dirty="0">
                          <a:effectLst/>
                          <a:latin typeface="Arial" panose="020B0604020202020204" pitchFamily="34" charset="0"/>
                          <a:ea typeface="Times New Roman" panose="02020603050405020304" pitchFamily="18" charset="0"/>
                          <a:cs typeface="Arial" panose="020B0604020202020204" pitchFamily="34" charset="0"/>
                        </a:rPr>
                        <a:t>CIDB 3 and higher contractors: Through the PLC and market analysis relevant target areas will be identified. Waterberg District Municipality / Limpopo Province.</a:t>
                      </a:r>
                    </a:p>
                  </a:txBody>
                  <a:tcPr marL="68580" marR="68580" marT="0" marB="0"/>
                </a:tc>
                <a:extLst>
                  <a:ext uri="{0D108BD9-81ED-4DB2-BD59-A6C34878D82A}">
                    <a16:rowId xmlns:a16="http://schemas.microsoft.com/office/drawing/2014/main" val="2033349158"/>
                  </a:ext>
                </a:extLst>
              </a:tr>
            </a:tbl>
          </a:graphicData>
        </a:graphic>
      </p:graphicFrame>
      <p:sp>
        <p:nvSpPr>
          <p:cNvPr id="7" name="TextBox 6">
            <a:extLst>
              <a:ext uri="{FF2B5EF4-FFF2-40B4-BE49-F238E27FC236}">
                <a16:creationId xmlns:a16="http://schemas.microsoft.com/office/drawing/2014/main" id="{D2F9470B-98FB-01F4-9963-E22C4356A5AE}"/>
              </a:ext>
            </a:extLst>
          </p:cNvPr>
          <p:cNvSpPr txBox="1"/>
          <p:nvPr/>
        </p:nvSpPr>
        <p:spPr>
          <a:xfrm>
            <a:off x="1291905" y="247476"/>
            <a:ext cx="7644292" cy="1292662"/>
          </a:xfrm>
          <a:prstGeom prst="rect">
            <a:avLst/>
          </a:prstGeom>
          <a:noFill/>
        </p:spPr>
        <p:txBody>
          <a:bodyPr wrap="square">
            <a:spAutoFit/>
          </a:bodyPr>
          <a:lstStyle/>
          <a:p>
            <a:r>
              <a:rPr lang="en-ZA" sz="1400" b="1" dirty="0">
                <a:effectLst/>
                <a:latin typeface="Arial" panose="020B0604020202020204" pitchFamily="34" charset="0"/>
              </a:rPr>
              <a:t>C1.2.2	APPENDIX TO TENDER: CONTRACT DATA - INFORMATION PROVIDED BY THE EMPLOYER</a:t>
            </a:r>
          </a:p>
          <a:p>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 Notes to tenderer:</a:t>
            </a:r>
          </a:p>
          <a:p>
            <a:pPr marL="361950" indent="-361950" algn="just">
              <a:tabLst>
                <a:tab pos="714375" algn="l"/>
              </a:tabLst>
            </a:pPr>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1.	This form is the equivalent of the Appendix to Tender as defined in Sub-Clause 1.1.1.9 of the FIDIC Conditions of Contract.</a:t>
            </a:r>
          </a:p>
          <a:p>
            <a:pPr marL="361950" indent="-361950" algn="just"/>
            <a:r>
              <a:rPr lang="en-ZA" sz="1000" b="1" dirty="0">
                <a:effectLst/>
                <a:latin typeface="Arial" panose="020B0604020202020204" pitchFamily="34" charset="0"/>
                <a:ea typeface="Times New Roman" panose="02020603050405020304" pitchFamily="18" charset="0"/>
                <a:cs typeface="Times New Roman" panose="02020603050405020304" pitchFamily="18" charset="0"/>
              </a:rPr>
              <a:t>2	Clause numbers (Cl. No.) refer to the FIDIC Conditions of Contract. The prefix A refers to an amendment to these conditions.</a:t>
            </a:r>
          </a:p>
        </p:txBody>
      </p:sp>
    </p:spTree>
    <p:extLst>
      <p:ext uri="{BB962C8B-B14F-4D97-AF65-F5344CB8AC3E}">
        <p14:creationId xmlns:p14="http://schemas.microsoft.com/office/powerpoint/2010/main" val="275833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F9470B-98FB-01F4-9963-E22C4356A5AE}"/>
              </a:ext>
            </a:extLst>
          </p:cNvPr>
          <p:cNvSpPr txBox="1"/>
          <p:nvPr/>
        </p:nvSpPr>
        <p:spPr>
          <a:xfrm>
            <a:off x="1291905" y="247476"/>
            <a:ext cx="7382311" cy="800219"/>
          </a:xfrm>
          <a:prstGeom prst="rect">
            <a:avLst/>
          </a:prstGeom>
          <a:noFill/>
        </p:spPr>
        <p:txBody>
          <a:bodyPr wrap="square">
            <a:spAutoFit/>
          </a:bodyPr>
          <a:lstStyle/>
          <a:p>
            <a:r>
              <a:rPr lang="en-ZA" sz="1400" b="1" dirty="0">
                <a:effectLst/>
                <a:latin typeface="Arial" panose="020B0604020202020204" pitchFamily="34" charset="0"/>
              </a:rPr>
              <a:t>C1.2.2	APPENDIX TO TENDER: CONTRACT DATA - INFORMATION PROVIDED BY THE EMPLOYER</a:t>
            </a:r>
          </a:p>
          <a:p>
            <a:r>
              <a:rPr lang="en-Z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447CAE8-A5F7-1145-DCF3-2E9C45372292}"/>
              </a:ext>
            </a:extLst>
          </p:cNvPr>
          <p:cNvGraphicFramePr>
            <a:graphicFrameLocks noGrp="1"/>
          </p:cNvGraphicFramePr>
          <p:nvPr>
            <p:extLst>
              <p:ext uri="{D42A27DB-BD31-4B8C-83A1-F6EECF244321}">
                <p14:modId xmlns:p14="http://schemas.microsoft.com/office/powerpoint/2010/main" val="1929587134"/>
              </p:ext>
            </p:extLst>
          </p:nvPr>
        </p:nvGraphicFramePr>
        <p:xfrm>
          <a:off x="285750" y="788566"/>
          <a:ext cx="8639175" cy="4937760"/>
        </p:xfrm>
        <a:graphic>
          <a:graphicData uri="http://schemas.openxmlformats.org/drawingml/2006/table">
            <a:tbl>
              <a:tblPr firstRow="1" firstCol="1" lastRow="1" lastCol="1" bandRow="1" bandCol="1">
                <a:tableStyleId>{22838BEF-8BB2-4498-84A7-C5851F593DF1}</a:tableStyleId>
              </a:tblPr>
              <a:tblGrid>
                <a:gridCol w="1801183">
                  <a:extLst>
                    <a:ext uri="{9D8B030D-6E8A-4147-A177-3AD203B41FA5}">
                      <a16:colId xmlns:a16="http://schemas.microsoft.com/office/drawing/2014/main" val="1908377191"/>
                    </a:ext>
                  </a:extLst>
                </a:gridCol>
                <a:gridCol w="958694">
                  <a:extLst>
                    <a:ext uri="{9D8B030D-6E8A-4147-A177-3AD203B41FA5}">
                      <a16:colId xmlns:a16="http://schemas.microsoft.com/office/drawing/2014/main" val="1630340057"/>
                    </a:ext>
                  </a:extLst>
                </a:gridCol>
                <a:gridCol w="5879298">
                  <a:extLst>
                    <a:ext uri="{9D8B030D-6E8A-4147-A177-3AD203B41FA5}">
                      <a16:colId xmlns:a16="http://schemas.microsoft.com/office/drawing/2014/main" val="978358840"/>
                    </a:ext>
                  </a:extLst>
                </a:gridCol>
              </a:tblGrid>
              <a:tr h="162015">
                <a:tc>
                  <a:txBody>
                    <a:bodyPr/>
                    <a:lstStyle/>
                    <a:p>
                      <a:r>
                        <a:rPr lang="en-ZA" sz="1200" b="1" i="1" u="sng" dirty="0">
                          <a:effectLst/>
                          <a:latin typeface="Arial" panose="020B0604020202020204" pitchFamily="34" charset="0"/>
                          <a:ea typeface="Times New Roman" panose="02020603050405020304" pitchFamily="18" charset="0"/>
                          <a:cs typeface="Times New Roman" panose="02020603050405020304" pitchFamily="18" charset="0"/>
                        </a:rPr>
                        <a:t>Item</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ZA" sz="1200" b="1" i="1" u="sng">
                          <a:effectLst/>
                          <a:latin typeface="Arial" panose="020B0604020202020204" pitchFamily="34" charset="0"/>
                          <a:ea typeface="Times New Roman" panose="02020603050405020304" pitchFamily="18" charset="0"/>
                          <a:cs typeface="Times New Roman" panose="02020603050405020304" pitchFamily="18" charset="0"/>
                        </a:rPr>
                        <a:t>Cl No</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200" b="1" i="1" u="sng" dirty="0">
                          <a:effectLst/>
                          <a:latin typeface="Arial" panose="020B0604020202020204" pitchFamily="34" charset="0"/>
                          <a:ea typeface="Times New Roman" panose="02020603050405020304" pitchFamily="18" charset="0"/>
                          <a:cs typeface="Times New Roman" panose="02020603050405020304" pitchFamily="18" charset="0"/>
                        </a:rPr>
                        <a:t>Data</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1360404"/>
                  </a:ext>
                </a:extLst>
              </a:tr>
              <a:tr h="162015">
                <a:tc>
                  <a:txBody>
                    <a:bodyPr/>
                    <a:lstStyle/>
                    <a:p>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If a sufficient number of contractors are not found in the specified target area, the target area will be expanded to allow sufficient participation to ensure a competitive tender process.</a:t>
                      </a:r>
                    </a:p>
                    <a:p>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3434030"/>
                  </a:ext>
                </a:extLst>
              </a:tr>
              <a:tr h="162015">
                <a:tc>
                  <a:txBody>
                    <a:bodyPr/>
                    <a:lstStyle/>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Contract Participation Goals (CPG)</a:t>
                      </a:r>
                    </a:p>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Targeted Enterprise</a:t>
                      </a:r>
                    </a:p>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R="180340">
                        <a:lnSpc>
                          <a:spcPct val="150000"/>
                        </a:lnSpc>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Sub-targets:</a:t>
                      </a:r>
                    </a:p>
                    <a:p>
                      <a:pPr marR="180340">
                        <a:lnSpc>
                          <a:spcPct val="150000"/>
                        </a:lnSpc>
                        <a:tabLst>
                          <a:tab pos="38163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180340">
                        <a:lnSpc>
                          <a:spcPct val="150000"/>
                        </a:lnSpc>
                        <a:tabLst>
                          <a:tab pos="38163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CIDB level 1 to 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180340">
                        <a:lnSpc>
                          <a:spcPct val="150000"/>
                        </a:lnSpc>
                        <a:tabLst>
                          <a:tab pos="38163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 </a:t>
                      </a:r>
                    </a:p>
                    <a:p>
                      <a:pPr marR="180340">
                        <a:lnSpc>
                          <a:spcPct val="150000"/>
                        </a:lnSpc>
                        <a:tabLst>
                          <a:tab pos="381635" algn="l"/>
                        </a:tabLs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180340">
                        <a:lnSpc>
                          <a:spcPct val="100000"/>
                        </a:lnSpc>
                        <a:tabLst>
                          <a:tab pos="381635"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CIDB level 3 </a:t>
                      </a:r>
                      <a:r>
                        <a:rPr lang="en-ZA" sz="1200" dirty="0">
                          <a:effectLst/>
                          <a:latin typeface="Arial" panose="020B0604020202020204" pitchFamily="34" charset="0"/>
                          <a:ea typeface="Times New Roman" panose="02020603050405020304" pitchFamily="18" charset="0"/>
                          <a:cs typeface="Times New Roman" panose="02020603050405020304" pitchFamily="18" charset="0"/>
                        </a:rPr>
                        <a:t>to CIDB 5 </a:t>
                      </a:r>
                    </a:p>
                  </a:txBody>
                  <a:tcPr marL="68580" marR="68580" marT="0" marB="0"/>
                </a:tc>
                <a:tc>
                  <a:txBody>
                    <a:bodyPr/>
                    <a:lstStyle/>
                    <a:p>
                      <a:pPr algn="ctr"/>
                      <a:r>
                        <a:rPr lang="en-ZA" sz="1200" dirty="0">
                          <a:effectLst/>
                          <a:latin typeface="Arial" panose="020B0604020202020204" pitchFamily="34" charset="0"/>
                          <a:ea typeface="Times New Roman" panose="02020603050405020304" pitchFamily="18" charset="0"/>
                          <a:cs typeface="Times New Roman" panose="02020603050405020304" pitchFamily="18" charset="0"/>
                        </a:rPr>
                        <a:t>Part D</a:t>
                      </a:r>
                    </a:p>
                  </a:txBody>
                  <a:tcPr marL="68580" marR="68580" marT="0" marB="0"/>
                </a:tc>
                <a:tc>
                  <a:txBody>
                    <a:bodyPr/>
                    <a:lstStyle/>
                    <a:p>
                      <a:pPr marR="46990">
                        <a:tabLst>
                          <a:tab pos="180340" algn="l"/>
                          <a:tab pos="540385" algn="l"/>
                        </a:tabLst>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Any portion of the Works subcontracted under this Contract, shall be done in terms of Part D: Stakeholder and Community liaison, and Targeted </a:t>
                      </a:r>
                      <a:r>
                        <a:rPr lang="en-US" sz="1200" b="0" dirty="0" err="1">
                          <a:effectLst/>
                          <a:latin typeface="Arial" panose="020B0604020202020204" pitchFamily="34" charset="0"/>
                          <a:ea typeface="Times New Roman" panose="02020603050405020304" pitchFamily="18" charset="0"/>
                          <a:cs typeface="Times New Roman" panose="02020603050405020304" pitchFamily="18" charset="0"/>
                        </a:rPr>
                        <a:t>labour</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 and Targeted Enterprises </a:t>
                      </a:r>
                      <a:r>
                        <a:rPr lang="en-US" sz="1200" b="0" dirty="0" err="1">
                          <a:effectLst/>
                          <a:latin typeface="Arial" panose="020B0604020202020204" pitchFamily="34" charset="0"/>
                          <a:ea typeface="Times New Roman" panose="02020603050405020304" pitchFamily="18" charset="0"/>
                          <a:cs typeface="Times New Roman" panose="02020603050405020304" pitchFamily="18" charset="0"/>
                        </a:rPr>
                        <a:t>utilisation</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 and development.</a:t>
                      </a: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lnSpc>
                          <a:spcPct val="200000"/>
                        </a:lnSpc>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lnSpc>
                          <a:spcPct val="200000"/>
                        </a:lnSpc>
                        <a:tabLst>
                          <a:tab pos="180340" algn="l"/>
                          <a:tab pos="540385"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Minimum of 10% to a maximum 15% of the Contract Value must be advertised for CIDB level 1 to 2 in the Target Area. Maximum package duration 18 months without the option to extend.</a:t>
                      </a:r>
                    </a:p>
                    <a:p>
                      <a:pPr marR="46990">
                        <a:tabLst>
                          <a:tab pos="180340" algn="l"/>
                          <a:tab pos="540385" algn="l"/>
                        </a:tabLst>
                      </a:pPr>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R="46990">
                        <a:tabLst>
                          <a:tab pos="180340" algn="l"/>
                          <a:tab pos="540385" algn="l"/>
                        </a:tabLst>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Minimum of 25% of Contract Value must be advertised for CIDB level 3 to 5. Maximum package duration 36 months.</a:t>
                      </a:r>
                    </a:p>
                    <a:p>
                      <a:pPr marR="46990">
                        <a:tabLst>
                          <a:tab pos="180340" algn="l"/>
                          <a:tab pos="540385" algn="l"/>
                        </a:tabLs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1345144"/>
                  </a:ext>
                </a:extLst>
              </a:tr>
            </a:tbl>
          </a:graphicData>
        </a:graphic>
      </p:graphicFrame>
      <p:graphicFrame>
        <p:nvGraphicFramePr>
          <p:cNvPr id="8" name="Table 7">
            <a:extLst>
              <a:ext uri="{FF2B5EF4-FFF2-40B4-BE49-F238E27FC236}">
                <a16:creationId xmlns:a16="http://schemas.microsoft.com/office/drawing/2014/main" id="{A2A94B92-FCC3-92F0-8055-739159F86C22}"/>
              </a:ext>
            </a:extLst>
          </p:cNvPr>
          <p:cNvGraphicFramePr>
            <a:graphicFrameLocks noGrp="1"/>
          </p:cNvGraphicFramePr>
          <p:nvPr>
            <p:extLst>
              <p:ext uri="{D42A27DB-BD31-4B8C-83A1-F6EECF244321}">
                <p14:modId xmlns:p14="http://schemas.microsoft.com/office/powerpoint/2010/main" val="593110215"/>
              </p:ext>
            </p:extLst>
          </p:nvPr>
        </p:nvGraphicFramePr>
        <p:xfrm>
          <a:off x="3095624" y="2296289"/>
          <a:ext cx="5762626" cy="2059180"/>
        </p:xfrm>
        <a:graphic>
          <a:graphicData uri="http://schemas.openxmlformats.org/drawingml/2006/table">
            <a:tbl>
              <a:tblPr firstRow="1" firstCol="1" bandRow="1"/>
              <a:tblGrid>
                <a:gridCol w="2897619">
                  <a:extLst>
                    <a:ext uri="{9D8B030D-6E8A-4147-A177-3AD203B41FA5}">
                      <a16:colId xmlns:a16="http://schemas.microsoft.com/office/drawing/2014/main" val="3024416712"/>
                    </a:ext>
                  </a:extLst>
                </a:gridCol>
                <a:gridCol w="2865007">
                  <a:extLst>
                    <a:ext uri="{9D8B030D-6E8A-4147-A177-3AD203B41FA5}">
                      <a16:colId xmlns:a16="http://schemas.microsoft.com/office/drawing/2014/main" val="2212984191"/>
                    </a:ext>
                  </a:extLst>
                </a:gridCol>
              </a:tblGrid>
              <a:tr h="210000">
                <a:tc gridSpan="2">
                  <a:txBody>
                    <a:bodyPr/>
                    <a:lstStyle/>
                    <a:p>
                      <a:pPr marR="180340" algn="ctr">
                        <a:lnSpc>
                          <a:spcPct val="150000"/>
                        </a:lnSpc>
                      </a:pPr>
                      <a:r>
                        <a:rPr lang="en-ZA" sz="1200" b="1" dirty="0">
                          <a:effectLst/>
                          <a:latin typeface="Arial" panose="020B0604020202020204" pitchFamily="34" charset="0"/>
                          <a:ea typeface="Times New Roman" panose="02020603050405020304" pitchFamily="18" charset="0"/>
                          <a:cs typeface="Arial" panose="020B0604020202020204" pitchFamily="34" charset="0"/>
                        </a:rPr>
                        <a:t>Subcontracting target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955828731"/>
                  </a:ext>
                </a:extLst>
              </a:tr>
              <a:tr h="449620">
                <a:tc>
                  <a:txBody>
                    <a:bodyPr/>
                    <a:lstStyle/>
                    <a:p>
                      <a:pPr marR="180340">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Tendering entity less than 51% black ownership</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nSpc>
                          <a:spcPct val="150000"/>
                        </a:lnSpc>
                      </a:pPr>
                      <a:r>
                        <a:rPr lang="en-ZA" sz="1200">
                          <a:effectLst/>
                          <a:latin typeface="Arial" panose="020B0604020202020204" pitchFamily="34" charset="0"/>
                          <a:ea typeface="Times New Roman" panose="02020603050405020304" pitchFamily="18" charset="0"/>
                          <a:cs typeface="Arial" panose="020B0604020202020204" pitchFamily="34" charset="0"/>
                        </a:rPr>
                        <a:t>Min 60% subcontract to Targeted Enterprises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50932"/>
                  </a:ext>
                </a:extLst>
              </a:tr>
              <a:tr h="449620">
                <a:tc>
                  <a:txBody>
                    <a:bodyPr/>
                    <a:lstStyle/>
                    <a:p>
                      <a:pPr marR="180340">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Tendering entity at least 51% black ownership</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nSpc>
                          <a:spcPct val="150000"/>
                        </a:lnSpc>
                      </a:pPr>
                      <a:r>
                        <a:rPr lang="en-US" sz="1200" dirty="0">
                          <a:effectLst/>
                          <a:latin typeface="Arial" panose="020B0604020202020204" pitchFamily="34" charset="0"/>
                          <a:ea typeface="Times New Roman" panose="02020603050405020304" pitchFamily="18" charset="0"/>
                          <a:cs typeface="Arial" panose="020B0604020202020204" pitchFamily="34" charset="0"/>
                        </a:rPr>
                        <a:t>Min 50% of contract value to be sublet to Targeted Enterprises or as tendered on Form A17</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977817"/>
                  </a:ext>
                </a:extLst>
              </a:tr>
              <a:tr h="449620">
                <a:tc>
                  <a:txBody>
                    <a:bodyPr/>
                    <a:lstStyle/>
                    <a:p>
                      <a:pPr marR="180340">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Tendering entity at least 51% black women owned or black youth owned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Min 40% subcontract to Targeted Enterprises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679018"/>
                  </a:ext>
                </a:extLst>
              </a:tr>
            </a:tbl>
          </a:graphicData>
        </a:graphic>
      </p:graphicFrame>
    </p:spTree>
    <p:extLst>
      <p:ext uri="{BB962C8B-B14F-4D97-AF65-F5344CB8AC3E}">
        <p14:creationId xmlns:p14="http://schemas.microsoft.com/office/powerpoint/2010/main" val="35978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C2:  	Pricing Data</a:t>
            </a:r>
          </a:p>
        </p:txBody>
      </p:sp>
    </p:spTree>
    <p:extLst>
      <p:ext uri="{BB962C8B-B14F-4D97-AF65-F5344CB8AC3E}">
        <p14:creationId xmlns:p14="http://schemas.microsoft.com/office/powerpoint/2010/main" val="428976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42016-FB3A-8849-8EE6-07899B978247}"/>
              </a:ext>
            </a:extLst>
          </p:cNvPr>
          <p:cNvSpPr txBox="1"/>
          <p:nvPr/>
        </p:nvSpPr>
        <p:spPr>
          <a:xfrm>
            <a:off x="563418" y="723518"/>
            <a:ext cx="8580582" cy="615553"/>
          </a:xfrm>
          <a:prstGeom prst="rect">
            <a:avLst/>
          </a:prstGeom>
          <a:noFill/>
        </p:spPr>
        <p:txBody>
          <a:bodyPr wrap="square" rtlCol="0">
            <a:spAutoFit/>
          </a:bodyPr>
          <a:lstStyle/>
          <a:p>
            <a:endParaRPr lang="en-ZA" sz="1700" dirty="0">
              <a:solidFill>
                <a:schemeClr val="bg1"/>
              </a:solidFill>
              <a:latin typeface="Exo 2" panose="00000800000000000000" pitchFamily="50" charset="0"/>
            </a:endParaRPr>
          </a:p>
          <a:p>
            <a:endParaRPr lang="en-ZA" sz="17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id="{6C5A2716-6B0F-42DB-A627-A49990343308}"/>
              </a:ext>
            </a:extLst>
          </p:cNvPr>
          <p:cNvSpPr txBox="1">
            <a:spLocks noChangeArrowheads="1"/>
          </p:cNvSpPr>
          <p:nvPr/>
        </p:nvSpPr>
        <p:spPr>
          <a:xfrm>
            <a:off x="2324817" y="-2788"/>
            <a:ext cx="5057795" cy="59093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LIST OF DOCUMENTS</a:t>
            </a:r>
          </a:p>
        </p:txBody>
      </p:sp>
      <p:graphicFrame>
        <p:nvGraphicFramePr>
          <p:cNvPr id="5" name="Table 4">
            <a:extLst>
              <a:ext uri="{FF2B5EF4-FFF2-40B4-BE49-F238E27FC236}">
                <a16:creationId xmlns:a16="http://schemas.microsoft.com/office/drawing/2014/main" id="{29B408AA-0B97-496F-9BF3-9C3F7B3E0741}"/>
              </a:ext>
            </a:extLst>
          </p:cNvPr>
          <p:cNvGraphicFramePr>
            <a:graphicFrameLocks noGrp="1"/>
          </p:cNvGraphicFramePr>
          <p:nvPr>
            <p:extLst>
              <p:ext uri="{D42A27DB-BD31-4B8C-83A1-F6EECF244321}">
                <p14:modId xmlns:p14="http://schemas.microsoft.com/office/powerpoint/2010/main" val="2802397733"/>
              </p:ext>
            </p:extLst>
          </p:nvPr>
        </p:nvGraphicFramePr>
        <p:xfrm>
          <a:off x="311628" y="709772"/>
          <a:ext cx="8580581" cy="1537403"/>
        </p:xfrm>
        <a:graphic>
          <a:graphicData uri="http://schemas.openxmlformats.org/drawingml/2006/table">
            <a:tbl>
              <a:tblPr firstRow="1" bandRow="1">
                <a:tableStyleId>{22838BEF-8BB2-4498-84A7-C5851F593DF1}</a:tableStyleId>
              </a:tblPr>
              <a:tblGrid>
                <a:gridCol w="1034572">
                  <a:extLst>
                    <a:ext uri="{9D8B030D-6E8A-4147-A177-3AD203B41FA5}">
                      <a16:colId xmlns:a16="http://schemas.microsoft.com/office/drawing/2014/main" val="621124523"/>
                    </a:ext>
                  </a:extLst>
                </a:gridCol>
                <a:gridCol w="4971921">
                  <a:extLst>
                    <a:ext uri="{9D8B030D-6E8A-4147-A177-3AD203B41FA5}">
                      <a16:colId xmlns:a16="http://schemas.microsoft.com/office/drawing/2014/main" val="2209720584"/>
                    </a:ext>
                  </a:extLst>
                </a:gridCol>
                <a:gridCol w="2574088">
                  <a:extLst>
                    <a:ext uri="{9D8B030D-6E8A-4147-A177-3AD203B41FA5}">
                      <a16:colId xmlns:a16="http://schemas.microsoft.com/office/drawing/2014/main" val="2809466691"/>
                    </a:ext>
                  </a:extLst>
                </a:gridCol>
              </a:tblGrid>
              <a:tr h="501083">
                <a:tc>
                  <a:txBody>
                    <a:bodyPr/>
                    <a:lstStyle/>
                    <a:p>
                      <a:r>
                        <a:rPr lang="en-ZA" sz="1400" dirty="0">
                          <a:latin typeface="Arial" panose="020B0604020202020204" pitchFamily="34" charset="0"/>
                          <a:cs typeface="Arial" panose="020B0604020202020204" pitchFamily="34" charset="0"/>
                        </a:rPr>
                        <a:t>VOLUME</a:t>
                      </a:r>
                      <a:endParaRPr lang="en-US" sz="1400" dirty="0">
                        <a:latin typeface="Arial" panose="020B0604020202020204" pitchFamily="34" charset="0"/>
                        <a:cs typeface="Arial" panose="020B0604020202020204" pitchFamily="34" charset="0"/>
                      </a:endParaRPr>
                    </a:p>
                  </a:txBody>
                  <a:tcPr/>
                </a:tc>
                <a:tc>
                  <a:txBody>
                    <a:bodyPr/>
                    <a:lstStyle/>
                    <a:p>
                      <a:r>
                        <a:rPr lang="en-ZA" sz="1400" dirty="0">
                          <a:latin typeface="Arial" panose="020B0604020202020204" pitchFamily="34" charset="0"/>
                          <a:cs typeface="Arial" panose="020B0604020202020204" pitchFamily="34" charset="0"/>
                        </a:rPr>
                        <a:t>DESCRIPTION </a:t>
                      </a:r>
                      <a:endParaRPr lang="en-US" sz="1400" dirty="0">
                        <a:latin typeface="Arial" panose="020B0604020202020204" pitchFamily="34" charset="0"/>
                        <a:cs typeface="Arial" panose="020B0604020202020204" pitchFamily="34" charset="0"/>
                      </a:endParaRPr>
                    </a:p>
                  </a:txBody>
                  <a:tcPr/>
                </a:tc>
                <a:tc>
                  <a:txBody>
                    <a:bodyPr/>
                    <a:lstStyle/>
                    <a:p>
                      <a:r>
                        <a:rPr lang="en-ZA" sz="1400" dirty="0">
                          <a:latin typeface="Arial" panose="020B0604020202020204" pitchFamily="34" charset="0"/>
                          <a:cs typeface="Arial" panose="020B0604020202020204" pitchFamily="34" charset="0"/>
                        </a:rPr>
                        <a:t>OBTAINABLE FROM</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5688341"/>
                  </a:ext>
                </a:extLst>
              </a:tr>
              <a:tr h="393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Volume 4</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tc>
                <a:tc>
                  <a:txBody>
                    <a:bodyPr/>
                    <a:lstStyle/>
                    <a:p>
                      <a:r>
                        <a:rPr lang="en-US" sz="1400" u="none" strike="noStrike" kern="1200" baseline="0" dirty="0">
                          <a:latin typeface="Arial" panose="020B0604020202020204" pitchFamily="34" charset="0"/>
                          <a:cs typeface="Arial" panose="020B0604020202020204" pitchFamily="34" charset="0"/>
                        </a:rPr>
                        <a:t>Contract Drawings</a:t>
                      </a:r>
                      <a:endParaRPr lang="en-US" sz="1400" dirty="0">
                        <a:latin typeface="Arial" panose="020B0604020202020204" pitchFamily="34" charset="0"/>
                        <a:cs typeface="Arial" panose="020B0604020202020204" pitchFamily="34" charset="0"/>
                      </a:endParaRPr>
                    </a:p>
                  </a:txBody>
                  <a:tcPr/>
                </a:tc>
                <a:tc>
                  <a:txBody>
                    <a:bodyPr/>
                    <a:lstStyle/>
                    <a:p>
                      <a:r>
                        <a:rPr lang="en-ZA" sz="1400" dirty="0">
                          <a:latin typeface="Arial" panose="020B0604020202020204" pitchFamily="34" charset="0"/>
                          <a:cs typeface="Arial" panose="020B0604020202020204" pitchFamily="34" charset="0"/>
                        </a:rPr>
                        <a:t>On SANRAL website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1184876"/>
                  </a:ext>
                </a:extLst>
              </a:tr>
              <a:tr h="351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latin typeface="Arial" panose="020B0604020202020204" pitchFamily="34" charset="0"/>
                          <a:cs typeface="Arial" panose="020B0604020202020204" pitchFamily="34" charset="0"/>
                        </a:rPr>
                        <a:t>Volume 8</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Tender Clarification Information Booklet</a:t>
                      </a:r>
                    </a:p>
                  </a:txBody>
                  <a:tcPr/>
                </a:tc>
                <a:tc>
                  <a:txBody>
                    <a:bodyPr/>
                    <a:lstStyle/>
                    <a:p>
                      <a:r>
                        <a:rPr lang="en-US" sz="1400" dirty="0">
                          <a:latin typeface="Arial" panose="020B0604020202020204" pitchFamily="34" charset="0"/>
                          <a:cs typeface="Arial" panose="020B0604020202020204" pitchFamily="34" charset="0"/>
                        </a:rPr>
                        <a:t>On SANRAL website</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3337779"/>
                  </a:ext>
                </a:extLst>
              </a:tr>
            </a:tbl>
          </a:graphicData>
        </a:graphic>
      </p:graphicFrame>
    </p:spTree>
    <p:extLst>
      <p:ext uri="{BB962C8B-B14F-4D97-AF65-F5344CB8AC3E}">
        <p14:creationId xmlns:p14="http://schemas.microsoft.com/office/powerpoint/2010/main" val="398247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790F7D-012A-330E-29DA-57CE9CCFD5C1}"/>
              </a:ext>
            </a:extLst>
          </p:cNvPr>
          <p:cNvPicPr>
            <a:picLocks noChangeAspect="1"/>
          </p:cNvPicPr>
          <p:nvPr/>
        </p:nvPicPr>
        <p:blipFill>
          <a:blip r:embed="rId2"/>
          <a:stretch>
            <a:fillRect/>
          </a:stretch>
        </p:blipFill>
        <p:spPr>
          <a:xfrm>
            <a:off x="1104178" y="1137900"/>
            <a:ext cx="6935643" cy="4582200"/>
          </a:xfrm>
          <a:prstGeom prst="rect">
            <a:avLst/>
          </a:prstGeom>
        </p:spPr>
      </p:pic>
      <p:sp>
        <p:nvSpPr>
          <p:cNvPr id="3" name="Content Placeholder 1">
            <a:extLst>
              <a:ext uri="{FF2B5EF4-FFF2-40B4-BE49-F238E27FC236}">
                <a16:creationId xmlns:a16="http://schemas.microsoft.com/office/drawing/2014/main" id="{DAA9A115-9387-40CB-838B-0ECA09BBB7A2}"/>
              </a:ext>
            </a:extLst>
          </p:cNvPr>
          <p:cNvSpPr>
            <a:spLocks noGrp="1"/>
          </p:cNvSpPr>
          <p:nvPr>
            <p:ph/>
          </p:nvPr>
        </p:nvSpPr>
        <p:spPr>
          <a:xfrm>
            <a:off x="1379989" y="101644"/>
            <a:ext cx="7462007" cy="5853112"/>
          </a:xfrm>
        </p:spPr>
        <p:txBody>
          <a:bodyPr/>
          <a:lstStyle/>
          <a:p>
            <a:r>
              <a:rPr lang="en-ZA" sz="1400" dirty="0">
                <a:latin typeface="Arial" panose="020B0604020202020204" pitchFamily="34" charset="0"/>
                <a:cs typeface="Arial" panose="020B0604020202020204" pitchFamily="34" charset="0"/>
              </a:rPr>
              <a:t>C2.1 PRICING INSTRUCTIONS</a:t>
            </a:r>
          </a:p>
          <a:p>
            <a:r>
              <a:rPr lang="en-ZA" sz="1400" dirty="0">
                <a:latin typeface="Arial" panose="020B0604020202020204" pitchFamily="34" charset="0"/>
                <a:cs typeface="Arial" panose="020B0604020202020204" pitchFamily="34" charset="0"/>
              </a:rPr>
              <a:t>C2.2 PRICING SCHEDULE (INCORPORATING SBD3)</a:t>
            </a:r>
          </a:p>
          <a:p>
            <a:r>
              <a:rPr lang="en-ZA" sz="1400" dirty="0">
                <a:latin typeface="Arial" panose="020B0604020202020204" pitchFamily="34" charset="0"/>
                <a:cs typeface="Arial" panose="020B0604020202020204" pitchFamily="34" charset="0"/>
              </a:rPr>
              <a:t>C23 SUMMARY OF PRICING SCHEDULE</a:t>
            </a:r>
          </a:p>
        </p:txBody>
      </p:sp>
      <p:sp>
        <p:nvSpPr>
          <p:cNvPr id="2" name="Rectangle 1">
            <a:extLst>
              <a:ext uri="{FF2B5EF4-FFF2-40B4-BE49-F238E27FC236}">
                <a16:creationId xmlns:a16="http://schemas.microsoft.com/office/drawing/2014/main" id="{549A045C-6BEA-5213-90B6-256C1A66649F}"/>
              </a:ext>
            </a:extLst>
          </p:cNvPr>
          <p:cNvSpPr/>
          <p:nvPr/>
        </p:nvSpPr>
        <p:spPr>
          <a:xfrm>
            <a:off x="3104500" y="2800542"/>
            <a:ext cx="255820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example</a:t>
            </a:r>
          </a:p>
        </p:txBody>
      </p:sp>
    </p:spTree>
    <p:extLst>
      <p:ext uri="{BB962C8B-B14F-4D97-AF65-F5344CB8AC3E}">
        <p14:creationId xmlns:p14="http://schemas.microsoft.com/office/powerpoint/2010/main" val="33518204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C3:  Scope of Works</a:t>
            </a:r>
          </a:p>
        </p:txBody>
      </p:sp>
    </p:spTree>
    <p:extLst>
      <p:ext uri="{BB962C8B-B14F-4D97-AF65-F5344CB8AC3E}">
        <p14:creationId xmlns:p14="http://schemas.microsoft.com/office/powerpoint/2010/main" val="2078420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AAB94A-4678-81E0-2644-E8D2DEC6A6CA}"/>
              </a:ext>
            </a:extLst>
          </p:cNvPr>
          <p:cNvSpPr txBox="1"/>
          <p:nvPr/>
        </p:nvSpPr>
        <p:spPr>
          <a:xfrm>
            <a:off x="1107347" y="487025"/>
            <a:ext cx="7600426" cy="2000548"/>
          </a:xfrm>
          <a:prstGeom prst="rect">
            <a:avLst/>
          </a:prstGeom>
          <a:noFill/>
        </p:spPr>
        <p:txBody>
          <a:bodyPr wrap="square">
            <a:spAutoFit/>
          </a:bodyPr>
          <a:lstStyle/>
          <a:p>
            <a:pPr marL="900430" indent="-900430" algn="just">
              <a:tabLst>
                <a:tab pos="900430" algn="l"/>
              </a:tabLst>
            </a:pPr>
            <a:r>
              <a:rPr lang="en-US" sz="1800" b="1" cap="all" dirty="0">
                <a:effectLst/>
                <a:latin typeface="Arial" panose="020B0604020202020204" pitchFamily="34" charset="0"/>
                <a:ea typeface="Times New Roman" panose="02020603050405020304" pitchFamily="18" charset="0"/>
              </a:rPr>
              <a:t>C3.2	PARTICULAR SPECIFICATIONS</a:t>
            </a:r>
          </a:p>
          <a:p>
            <a:pPr marL="900113" indent="-900113" algn="just">
              <a:tabLst>
                <a:tab pos="0" algn="l"/>
              </a:tabLst>
            </a:pPr>
            <a:endParaRPr lang="en-US" sz="1400" b="1" dirty="0">
              <a:latin typeface="Arial" panose="020B0604020202020204" pitchFamily="34" charset="0"/>
              <a:cs typeface="Times New Roman" panose="02020603050405020304" pitchFamily="18" charset="0"/>
            </a:endParaRPr>
          </a:p>
          <a:p>
            <a:pPr algn="just">
              <a:tabLst>
                <a:tab pos="0" algn="l"/>
              </a:tabLst>
            </a:pPr>
            <a:r>
              <a:rPr lang="en-US" sz="1400" b="1" dirty="0">
                <a:latin typeface="Arial" panose="020B0604020202020204" pitchFamily="34" charset="0"/>
                <a:cs typeface="Times New Roman" panose="02020603050405020304" pitchFamily="18" charset="0"/>
              </a:rPr>
              <a:t>The Standard Specifications for Routine Road Maintenance, April 2019 as amended by particular specifications, shall apply to this contract.  The particular specifications comprise standard and particular amendments issued by South African National Roads Agency SOC Ltd, and are set out in this section.</a:t>
            </a:r>
          </a:p>
          <a:p>
            <a:pPr marL="342900" lvl="0" indent="-342900" algn="just">
              <a:buSzPts val="1000"/>
              <a:buFont typeface="Arial" panose="020B0604020202020204" pitchFamily="34" charset="0"/>
              <a:buAutoNum type="arabicPeriod"/>
            </a:pPr>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SzPts val="1000"/>
              <a:buFont typeface="Arial" panose="020B0604020202020204" pitchFamily="34" charset="0"/>
              <a:buAutoNum type="arabicPeriod"/>
            </a:pP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516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AAB94A-4678-81E0-2644-E8D2DEC6A6CA}"/>
              </a:ext>
            </a:extLst>
          </p:cNvPr>
          <p:cNvSpPr txBox="1"/>
          <p:nvPr/>
        </p:nvSpPr>
        <p:spPr>
          <a:xfrm>
            <a:off x="1929468" y="26566"/>
            <a:ext cx="5847126" cy="369332"/>
          </a:xfrm>
          <a:prstGeom prst="rect">
            <a:avLst/>
          </a:prstGeom>
          <a:noFill/>
        </p:spPr>
        <p:txBody>
          <a:bodyPr wrap="square">
            <a:spAutoFit/>
          </a:bodyPr>
          <a:lstStyle/>
          <a:p>
            <a:pPr algn="just">
              <a:buSzPts val="1000"/>
            </a:pPr>
            <a:r>
              <a:rPr lang="en-GB" sz="1800" b="1" cap="all" dirty="0">
                <a:effectLst/>
                <a:latin typeface="Arial" panose="020B0604020202020204" pitchFamily="34" charset="0"/>
                <a:ea typeface="Times New Roman" panose="02020603050405020304" pitchFamily="18" charset="0"/>
              </a:rPr>
              <a:t>SANRAL STANDARD SPECIFICATION SECTIONS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822F6F-C6EA-40D9-082D-AA66E1104E3A}"/>
              </a:ext>
            </a:extLst>
          </p:cNvPr>
          <p:cNvGraphicFramePr>
            <a:graphicFrameLocks noGrp="1"/>
          </p:cNvGraphicFramePr>
          <p:nvPr>
            <p:extLst>
              <p:ext uri="{D42A27DB-BD31-4B8C-83A1-F6EECF244321}">
                <p14:modId xmlns:p14="http://schemas.microsoft.com/office/powerpoint/2010/main" val="1516957304"/>
              </p:ext>
            </p:extLst>
          </p:nvPr>
        </p:nvGraphicFramePr>
        <p:xfrm>
          <a:off x="185082" y="395898"/>
          <a:ext cx="8730318" cy="6166449"/>
        </p:xfrm>
        <a:graphic>
          <a:graphicData uri="http://schemas.openxmlformats.org/drawingml/2006/table">
            <a:tbl>
              <a:tblPr firstRow="1" firstCol="1" bandRow="1">
                <a:tableStyleId>{22838BEF-8BB2-4498-84A7-C5851F593DF1}</a:tableStyleId>
              </a:tblPr>
              <a:tblGrid>
                <a:gridCol w="738843">
                  <a:extLst>
                    <a:ext uri="{9D8B030D-6E8A-4147-A177-3AD203B41FA5}">
                      <a16:colId xmlns:a16="http://schemas.microsoft.com/office/drawing/2014/main" val="1282616669"/>
                    </a:ext>
                  </a:extLst>
                </a:gridCol>
                <a:gridCol w="2247900">
                  <a:extLst>
                    <a:ext uri="{9D8B030D-6E8A-4147-A177-3AD203B41FA5}">
                      <a16:colId xmlns:a16="http://schemas.microsoft.com/office/drawing/2014/main" val="1164313410"/>
                    </a:ext>
                  </a:extLst>
                </a:gridCol>
                <a:gridCol w="5743575">
                  <a:extLst>
                    <a:ext uri="{9D8B030D-6E8A-4147-A177-3AD203B41FA5}">
                      <a16:colId xmlns:a16="http://schemas.microsoft.com/office/drawing/2014/main" val="2191556698"/>
                    </a:ext>
                  </a:extLst>
                </a:gridCol>
              </a:tblGrid>
              <a:tr h="353013">
                <a:tc>
                  <a:txBody>
                    <a:bodyPr/>
                    <a:lstStyle/>
                    <a:p>
                      <a:r>
                        <a:rPr lang="en-ZA" sz="1200" b="1" dirty="0">
                          <a:effectLst/>
                          <a:latin typeface="Arial" panose="020B0604020202020204" pitchFamily="34" charset="0"/>
                          <a:cs typeface="Arial" panose="020B0604020202020204" pitchFamily="34" charset="0"/>
                        </a:rPr>
                        <a:t>D1002</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b="1">
                          <a:effectLst/>
                          <a:latin typeface="Arial" panose="020B0604020202020204" pitchFamily="34" charset="0"/>
                          <a:cs typeface="Arial" panose="020B0604020202020204" pitchFamily="34" charset="0"/>
                        </a:rPr>
                        <a:t>DEFINITIONS AND APPLICABLE LEGISLATION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09507508"/>
                  </a:ext>
                </a:extLst>
              </a:tr>
              <a:tr h="230439">
                <a:tc>
                  <a:txBody>
                    <a:bodyPr/>
                    <a:lstStyle/>
                    <a:p>
                      <a:r>
                        <a:rPr lang="en-ZA" sz="1200" b="1">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b="1">
                          <a:effectLst/>
                          <a:latin typeface="Arial" panose="020B0604020202020204" pitchFamily="34" charset="0"/>
                          <a:cs typeface="Arial" panose="020B0604020202020204" pitchFamily="34" charset="0"/>
                        </a:rPr>
                        <a:t>D1002.01 Definitions</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62935980"/>
                  </a:ext>
                </a:extLst>
              </a:tr>
              <a:tr h="230439">
                <a:tc>
                  <a:txBody>
                    <a:bodyPr/>
                    <a:lstStyle/>
                    <a:p>
                      <a:r>
                        <a:rPr lang="en-ZA" sz="1200" b="1">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(xvi) Target Area(s)</a:t>
                      </a:r>
                    </a:p>
                  </a:txBody>
                  <a:tcPr marL="68580" marR="68580" marT="0" marB="0"/>
                </a:tc>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For Targeted Labour </a:t>
                      </a:r>
                      <a:r>
                        <a:rPr lang="en-ZA" sz="120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r>
                        <a:rPr lang="en-GB" sz="1200" kern="1200" dirty="0">
                          <a:solidFill>
                            <a:schemeClr val="dk1"/>
                          </a:solidFill>
                          <a:effectLst/>
                          <a:latin typeface="Arial" panose="020B0604020202020204" pitchFamily="34" charset="0"/>
                          <a:ea typeface="+mn-ea"/>
                          <a:cs typeface="Arial" panose="020B0604020202020204" pitchFamily="34" charset="0"/>
                        </a:rPr>
                        <a:t>Waterberg District </a:t>
                      </a:r>
                      <a:r>
                        <a:rPr lang="en-ZA" sz="1200" dirty="0">
                          <a:effectLst/>
                          <a:latin typeface="Arial" panose="020B0604020202020204" pitchFamily="34" charset="0"/>
                          <a:ea typeface="Times New Roman" panose="02020603050405020304" pitchFamily="18" charset="0"/>
                          <a:cs typeface="Arial" panose="020B0604020202020204" pitchFamily="34" charset="0"/>
                        </a:rPr>
                        <a:t>Municipality areas.</a:t>
                      </a:r>
                    </a:p>
                  </a:txBody>
                  <a:tcPr marL="68580" marR="68580" marT="0" marB="0"/>
                </a:tc>
                <a:extLst>
                  <a:ext uri="{0D108BD9-81ED-4DB2-BD59-A6C34878D82A}">
                    <a16:rowId xmlns:a16="http://schemas.microsoft.com/office/drawing/2014/main" val="3858448369"/>
                  </a:ext>
                </a:extLst>
              </a:tr>
              <a:tr h="882533">
                <a:tc>
                  <a:txBody>
                    <a:bodyPr/>
                    <a:lstStyle/>
                    <a:p>
                      <a:r>
                        <a:rPr lang="en-ZA" sz="1200" b="1">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dirty="0">
                          <a:effectLst/>
                          <a:latin typeface="Arial" panose="020B0604020202020204" pitchFamily="34" charset="0"/>
                          <a:ea typeface="Times New Roman" panose="02020603050405020304" pitchFamily="18" charset="0"/>
                          <a:cs typeface="Arial" panose="020B0604020202020204" pitchFamily="34" charset="0"/>
                        </a:rPr>
                        <a:t>(xxi) Targeted Labour</a:t>
                      </a:r>
                    </a:p>
                  </a:txBody>
                  <a:tcPr marL="68580" marR="68580" marT="0" marB="0"/>
                </a:tc>
                <a:tc>
                  <a:txBody>
                    <a:bodyPr/>
                    <a:lstStyle/>
                    <a:p>
                      <a:pPr marR="45720">
                        <a:tabLst>
                          <a:tab pos="1991360" algn="l"/>
                          <a:tab pos="2240280" algn="l"/>
                          <a:tab pos="2367280" algn="l"/>
                        </a:tabLs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Group for Targeted Labour:</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lphaLcPeriod"/>
                        <a:tabLst>
                          <a:tab pos="180340" algn="l"/>
                        </a:tabLs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black designated groups (As per latest PPPFA Regulations);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lphaLcPeriod"/>
                        <a:tabLst>
                          <a:tab pos="180340" algn="l"/>
                        </a:tabLs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black people;</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lphaLcPeriod"/>
                        <a:tabLst>
                          <a:tab pos="180340" algn="l"/>
                        </a:tabLs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women;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lphaLcPeriod"/>
                        <a:tabLst>
                          <a:tab pos="180340" algn="l"/>
                        </a:tabLs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with disabilities</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77212407"/>
                  </a:ext>
                </a:extLst>
              </a:tr>
              <a:tr h="353013">
                <a:tc>
                  <a:txBody>
                    <a:bodyPr/>
                    <a:lstStyle/>
                    <a:p>
                      <a:r>
                        <a:rPr lang="en-ZA" sz="1200" b="1" dirty="0">
                          <a:effectLst/>
                          <a:latin typeface="Arial" panose="020B0604020202020204" pitchFamily="34" charset="0"/>
                          <a:cs typeface="Arial" panose="020B0604020202020204" pitchFamily="34" charset="0"/>
                        </a:rPr>
                        <a:t>D1003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b="1">
                          <a:effectLst/>
                          <a:latin typeface="Arial" panose="020B0604020202020204" pitchFamily="34" charset="0"/>
                          <a:cs typeface="Arial" panose="020B0604020202020204" pitchFamily="34" charset="0"/>
                        </a:rPr>
                        <a:t>TARGET GROUP PARTICIPATION</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94601443"/>
                  </a:ext>
                </a:extLst>
              </a:tr>
              <a:tr h="4059651">
                <a:tc>
                  <a:txBody>
                    <a:bodyPr/>
                    <a:lstStyle/>
                    <a:p>
                      <a:r>
                        <a:rPr lang="en-ZA" sz="1200" b="1">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ZA" sz="1200" b="1" dirty="0">
                          <a:effectLst/>
                          <a:latin typeface="Arial" panose="020B0604020202020204" pitchFamily="34" charset="0"/>
                          <a:ea typeface="Times New Roman" panose="02020603050405020304" pitchFamily="18" charset="0"/>
                          <a:cs typeface="Arial" panose="020B0604020202020204" pitchFamily="34" charset="0"/>
                        </a:rPr>
                        <a:t>CPG for Targeted Labour</a:t>
                      </a:r>
                      <a:r>
                        <a:rPr lang="en-ZA"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r>
                        <a:rPr lang="en-US" sz="1200" dirty="0">
                          <a:effectLst/>
                          <a:latin typeface="Arial" panose="020B0604020202020204" pitchFamily="34" charset="0"/>
                          <a:ea typeface="Times New Roman" panose="02020603050405020304" pitchFamily="18" charset="0"/>
                          <a:cs typeface="Arial" panose="020B0604020202020204" pitchFamily="34" charset="0"/>
                        </a:rPr>
                        <a:t>The CPG is the monetary value of the targets set by the Employer and will be calculated as follows:</a:t>
                      </a:r>
                    </a:p>
                    <a:p>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r>
                        <a:rPr lang="en-US" sz="1200" dirty="0">
                          <a:effectLst/>
                          <a:latin typeface="Arial" panose="020B0604020202020204" pitchFamily="34" charset="0"/>
                          <a:ea typeface="Times New Roman" panose="02020603050405020304" pitchFamily="18" charset="0"/>
                          <a:cs typeface="Arial" panose="020B0604020202020204" pitchFamily="34" charset="0"/>
                        </a:rPr>
                        <a:t>For type B projects:</a:t>
                      </a:r>
                    </a:p>
                    <a:p>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r>
                        <a:rPr lang="en-US" sz="1200" dirty="0">
                          <a:effectLst/>
                          <a:latin typeface="Arial" panose="020B0604020202020204" pitchFamily="34" charset="0"/>
                          <a:ea typeface="Times New Roman" panose="02020603050405020304" pitchFamily="18" charset="0"/>
                          <a:cs typeface="Arial" panose="020B0604020202020204" pitchFamily="34" charset="0"/>
                        </a:rPr>
                        <a:t>If the Contractor is a QSE: </a:t>
                      </a:r>
                    </a:p>
                    <a:p>
                      <a:r>
                        <a:rPr lang="en-US" sz="1200" dirty="0">
                          <a:effectLst/>
                          <a:latin typeface="Arial" panose="020B0604020202020204" pitchFamily="34" charset="0"/>
                          <a:ea typeface="Times New Roman" panose="02020603050405020304" pitchFamily="18" charset="0"/>
                          <a:cs typeface="Arial" panose="020B0604020202020204" pitchFamily="34" charset="0"/>
                        </a:rPr>
                        <a:t>Minimum of (10%) of the Final Contract Value by the end of the contract to Targeted Enterprises</a:t>
                      </a:r>
                    </a:p>
                    <a:p>
                      <a:pPr>
                        <a:spcBef>
                          <a:spcPts val="60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If the Contractor is not a QSE and has less than 51% Black ownership:</a:t>
                      </a:r>
                    </a:p>
                    <a:p>
                      <a:r>
                        <a:rPr lang="en-US" sz="1200" dirty="0">
                          <a:effectLst/>
                          <a:latin typeface="Arial" panose="020B0604020202020204" pitchFamily="34" charset="0"/>
                          <a:ea typeface="Times New Roman" panose="02020603050405020304" pitchFamily="18" charset="0"/>
                          <a:cs typeface="Arial" panose="020B0604020202020204" pitchFamily="34" charset="0"/>
                        </a:rPr>
                        <a:t>Minimum of (60%) of the Final Contract Value by the end of the contract to Targeted Enterprises.</a:t>
                      </a:r>
                    </a:p>
                    <a:p>
                      <a:pPr>
                        <a:spcAft>
                          <a:spcPts val="6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If the Contractor is not a QSE and has equal or more than 51% Black ownership:</a:t>
                      </a:r>
                    </a:p>
                    <a:p>
                      <a:r>
                        <a:rPr lang="en-US" sz="1200" dirty="0">
                          <a:effectLst/>
                          <a:latin typeface="Arial" panose="020B0604020202020204" pitchFamily="34" charset="0"/>
                          <a:ea typeface="Times New Roman" panose="02020603050405020304" pitchFamily="18" charset="0"/>
                          <a:cs typeface="Arial" panose="020B0604020202020204" pitchFamily="34" charset="0"/>
                        </a:rPr>
                        <a:t>Minimum of (50%) of the Final Contract Value by the end of the contract to Targeted Enterprises.</a:t>
                      </a:r>
                    </a:p>
                    <a:p>
                      <a:pPr>
                        <a:spcBef>
                          <a:spcPts val="600"/>
                        </a:spcBef>
                      </a:pPr>
                      <a:r>
                        <a:rPr lang="en-US" sz="1200" dirty="0">
                          <a:effectLst/>
                          <a:latin typeface="Arial" panose="020B0604020202020204" pitchFamily="34" charset="0"/>
                          <a:ea typeface="Times New Roman" panose="02020603050405020304" pitchFamily="18" charset="0"/>
                          <a:cs typeface="Arial" panose="020B0604020202020204" pitchFamily="34" charset="0"/>
                        </a:rPr>
                        <a:t>If the Contractor is not a QSE and has equal or more than 51% Black woman or Black youth ownership:</a:t>
                      </a:r>
                    </a:p>
                    <a:p>
                      <a:r>
                        <a:rPr lang="en-US" sz="1200" dirty="0">
                          <a:effectLst/>
                          <a:latin typeface="Arial" panose="020B0604020202020204" pitchFamily="34" charset="0"/>
                          <a:ea typeface="Times New Roman" panose="02020603050405020304" pitchFamily="18" charset="0"/>
                          <a:cs typeface="Arial" panose="020B0604020202020204" pitchFamily="34" charset="0"/>
                        </a:rPr>
                        <a:t>Minimum of (40%) of the Final Contract Value by the end of the contract to Targeted Enterprises.</a:t>
                      </a:r>
                    </a:p>
                    <a:p>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92222285"/>
                  </a:ext>
                </a:extLst>
              </a:tr>
            </a:tbl>
          </a:graphicData>
        </a:graphic>
      </p:graphicFrame>
    </p:spTree>
    <p:extLst>
      <p:ext uri="{BB962C8B-B14F-4D97-AF65-F5344CB8AC3E}">
        <p14:creationId xmlns:p14="http://schemas.microsoft.com/office/powerpoint/2010/main" val="4266881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AAB94A-4678-81E0-2644-E8D2DEC6A6CA}"/>
              </a:ext>
            </a:extLst>
          </p:cNvPr>
          <p:cNvSpPr txBox="1"/>
          <p:nvPr/>
        </p:nvSpPr>
        <p:spPr>
          <a:xfrm>
            <a:off x="1719743" y="36570"/>
            <a:ext cx="7139031" cy="369332"/>
          </a:xfrm>
          <a:prstGeom prst="rect">
            <a:avLst/>
          </a:prstGeom>
          <a:noFill/>
        </p:spPr>
        <p:txBody>
          <a:bodyPr wrap="square">
            <a:spAutoFit/>
          </a:bodyPr>
          <a:lstStyle/>
          <a:p>
            <a:pPr algn="just">
              <a:buSzPts val="1000"/>
            </a:pPr>
            <a:r>
              <a:rPr lang="en-GB" sz="1800" b="1" cap="all" dirty="0">
                <a:effectLst/>
                <a:latin typeface="Arial" panose="020B0604020202020204" pitchFamily="34" charset="0"/>
                <a:ea typeface="Times New Roman" panose="02020603050405020304" pitchFamily="18" charset="0"/>
              </a:rPr>
              <a:t>SANRAL STANDARD SPECIFICATION SECTIONS (continued)</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822F6F-C6EA-40D9-082D-AA66E1104E3A}"/>
              </a:ext>
            </a:extLst>
          </p:cNvPr>
          <p:cNvGraphicFramePr>
            <a:graphicFrameLocks noGrp="1"/>
          </p:cNvGraphicFramePr>
          <p:nvPr>
            <p:extLst>
              <p:ext uri="{D42A27DB-BD31-4B8C-83A1-F6EECF244321}">
                <p14:modId xmlns:p14="http://schemas.microsoft.com/office/powerpoint/2010/main" val="1938375465"/>
              </p:ext>
            </p:extLst>
          </p:nvPr>
        </p:nvGraphicFramePr>
        <p:xfrm>
          <a:off x="238126" y="533400"/>
          <a:ext cx="8696324" cy="5821680"/>
        </p:xfrm>
        <a:graphic>
          <a:graphicData uri="http://schemas.openxmlformats.org/drawingml/2006/table">
            <a:tbl>
              <a:tblPr firstRow="1" firstCol="1" bandRow="1">
                <a:tableStyleId>{22838BEF-8BB2-4498-84A7-C5851F593DF1}</a:tableStyleId>
              </a:tblPr>
              <a:tblGrid>
                <a:gridCol w="685799">
                  <a:extLst>
                    <a:ext uri="{9D8B030D-6E8A-4147-A177-3AD203B41FA5}">
                      <a16:colId xmlns:a16="http://schemas.microsoft.com/office/drawing/2014/main" val="1282616669"/>
                    </a:ext>
                  </a:extLst>
                </a:gridCol>
                <a:gridCol w="1828800">
                  <a:extLst>
                    <a:ext uri="{9D8B030D-6E8A-4147-A177-3AD203B41FA5}">
                      <a16:colId xmlns:a16="http://schemas.microsoft.com/office/drawing/2014/main" val="1164313410"/>
                    </a:ext>
                  </a:extLst>
                </a:gridCol>
                <a:gridCol w="6181725">
                  <a:extLst>
                    <a:ext uri="{9D8B030D-6E8A-4147-A177-3AD203B41FA5}">
                      <a16:colId xmlns:a16="http://schemas.microsoft.com/office/drawing/2014/main" val="2191556698"/>
                    </a:ext>
                  </a:extLst>
                </a:gridCol>
              </a:tblGrid>
              <a:tr h="238760">
                <a:tc>
                  <a:txBody>
                    <a:bodyPr/>
                    <a:lstStyle/>
                    <a:p>
                      <a:r>
                        <a:rPr lang="en-ZA" sz="1200" b="1" dirty="0">
                          <a:effectLst/>
                          <a:latin typeface="Arial" panose="020B0604020202020204" pitchFamily="34" charset="0"/>
                          <a:ea typeface="Times New Roman" panose="02020603050405020304" pitchFamily="18" charset="0"/>
                          <a:cs typeface="Arial" panose="020B0604020202020204" pitchFamily="34" charset="0"/>
                        </a:rPr>
                        <a:t> D1002</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tabLst>
                          <a:tab pos="5257800" algn="l"/>
                        </a:tabLst>
                      </a:pPr>
                      <a:r>
                        <a:rPr lang="en-ZA" sz="1200" dirty="0">
                          <a:effectLst/>
                          <a:latin typeface="Arial" panose="020B0604020202020204" pitchFamily="34" charset="0"/>
                          <a:ea typeface="Times New Roman" panose="02020603050405020304" pitchFamily="18" charset="0"/>
                          <a:cs typeface="Times New Roman" panose="02020603050405020304" pitchFamily="18" charset="0"/>
                        </a:rPr>
                        <a:t>Targeted Enterprise minimum contribution</a:t>
                      </a:r>
                    </a:p>
                  </a:txBody>
                  <a:tcPr marL="68580" marR="68580" marT="0" marB="0"/>
                </a:tc>
                <a:tc>
                  <a:txBody>
                    <a:bodyPr/>
                    <a:lstStyle/>
                    <a:p>
                      <a:pPr marL="180975" indent="-95250" algn="just" defTabSz="914400" rtl="0" eaLnBrk="1" latinLnBrk="0" hangingPunct="1"/>
                      <a:r>
                        <a:rPr lang="en-ZA" sz="1200" b="0" dirty="0">
                          <a:effectLst/>
                          <a:latin typeface="Arial" panose="020B0604020202020204" pitchFamily="34" charset="0"/>
                          <a:ea typeface="Times New Roman" panose="02020603050405020304" pitchFamily="18" charset="0"/>
                          <a:cs typeface="Arial" panose="020B0604020202020204" pitchFamily="34" charset="0"/>
                        </a:rPr>
                        <a:t> </a:t>
                      </a: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A Targeted Enterprise is an entity to which the Contractor sub-contracts a percentage of the contract value as a condition of contract and which is:</a:t>
                      </a:r>
                    </a:p>
                    <a:p>
                      <a:pPr marL="180975" indent="-95250" algn="just" defTabSz="914400" rtl="0" eaLnBrk="1" latinLnBrk="0" hangingPunct="1"/>
                      <a:endPar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975" indent="-952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a.	an EME or QSE which is at least 51% owned by black people;</a:t>
                      </a:r>
                    </a:p>
                    <a:p>
                      <a:pPr marL="180975" indent="-952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b.	an EME or QSE which is at least 51% owned by black people who are youth;</a:t>
                      </a:r>
                    </a:p>
                    <a:p>
                      <a:pPr marL="361950" indent="-276225"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	an EME or QSE which is at least 51% owned by black people who are women;</a:t>
                      </a:r>
                    </a:p>
                    <a:p>
                      <a:pPr marL="180975" indent="-952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	an EME or QSE which is at least 51% owned by black people with disabilities;</a:t>
                      </a:r>
                    </a:p>
                    <a:p>
                      <a:pPr marL="361950" indent="-276225"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e.	an EME or QSE which is 51% owned by black people living in rural or underdeveloped areas or townships;</a:t>
                      </a:r>
                    </a:p>
                    <a:p>
                      <a:pPr marL="361950" indent="-276225" algn="just" defTabSz="914400" rtl="0" eaLnBrk="1" latinLnBrk="0" hangingPunct="1">
                        <a:tabLst>
                          <a:tab pos="447675"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f.	a cooperative which is at least 51% owned by black people;</a:t>
                      </a:r>
                    </a:p>
                    <a:p>
                      <a:pPr marL="361950" indent="-276225"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g.	an EME or QSE which is at least 51% owned by black people who are military veterans</a:t>
                      </a:r>
                    </a:p>
                    <a:p>
                      <a:pPr marL="180975" indent="-95250" algn="just" defTabSz="914400" rtl="0" eaLnBrk="1" latinLnBrk="0" hangingPunct="1"/>
                      <a:endPar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975" indent="-95250" algn="just" defTabSz="914400" rtl="0" eaLnBrk="1" latinLnBrk="0" hangingPunct="1"/>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In addition, Targeted Enterprises must be:</a:t>
                      </a:r>
                    </a:p>
                    <a:p>
                      <a:pPr marL="180975" indent="-95250" algn="just" defTabSz="914400" rtl="0" eaLnBrk="1" latinLnBrk="0" hangingPunct="1"/>
                      <a:endPar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marL="180975" indent="-952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a.	CIDB registered where applicable;</a:t>
                      </a:r>
                    </a:p>
                    <a:p>
                      <a:pPr marL="180975" indent="-952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b.	tax compliant prior to award of the subcontract;</a:t>
                      </a:r>
                    </a:p>
                    <a:p>
                      <a:pPr marL="447675" indent="-3619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	must be a company in which the Main Contractor has no equity/shareholding</a:t>
                      </a:r>
                    </a:p>
                    <a:p>
                      <a:pPr marL="180975" indent="-95250" algn="just" defTabSz="914400" rtl="0" eaLnBrk="1" latinLnBrk="0" hangingPunct="1">
                        <a:tabLst>
                          <a:tab pos="361950" algn="l"/>
                        </a:tabLst>
                      </a:pP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	COIDA compliant prior to award of the subcontract</a:t>
                      </a:r>
                    </a:p>
                    <a:p>
                      <a:pPr marL="180975" indent="-95250"/>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3504688"/>
                  </a:ext>
                </a:extLst>
              </a:tr>
              <a:tr h="238760">
                <a:tc>
                  <a:txBody>
                    <a:bodyPr/>
                    <a:lstStyle/>
                    <a:p>
                      <a:r>
                        <a:rPr lang="en-ZA" sz="1200" b="1" dirty="0">
                          <a:effectLst/>
                          <a:latin typeface="Arial" panose="020B0604020202020204" pitchFamily="34" charset="0"/>
                          <a:ea typeface="Times New Roman" panose="02020603050405020304" pitchFamily="18" charset="0"/>
                          <a:cs typeface="Arial" panose="020B0604020202020204" pitchFamily="34" charset="0"/>
                        </a:rPr>
                        <a:t>D1009</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200" b="1" dirty="0">
                          <a:effectLst/>
                          <a:latin typeface="Arial" panose="020B0604020202020204" pitchFamily="34" charset="0"/>
                          <a:ea typeface="Times New Roman" panose="02020603050405020304" pitchFamily="18" charset="0"/>
                          <a:cs typeface="Arial" panose="020B0604020202020204" pitchFamily="34" charset="0"/>
                        </a:rPr>
                        <a:t>WORK SUITABLE FOR EXECUTION BY TARGETED ENTERPRISES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following work items have been identified as suitable for execution by Targeted Enterprises to assist the Contractor in achieving its CPG:</a:t>
                      </a:r>
                    </a:p>
                    <a:p>
                      <a:pPr algn="just"/>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200" dirty="0">
                          <a:effectLst/>
                          <a:latin typeface="Arial" panose="020B0604020202020204" pitchFamily="34" charset="0"/>
                          <a:ea typeface="Times New Roman" panose="02020603050405020304" pitchFamily="18" charset="0"/>
                          <a:cs typeface="Times New Roman" panose="02020603050405020304" pitchFamily="18" charset="0"/>
                        </a:rPr>
                        <a:t>All work items, with the exception of the list below, have been identified as suitable for execution by Targeted Enterprises. Work should be packaged into packages for CIDB CE1 to CE2, 3CE to 5CE and above and should meet the minimum subletting targets and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subtargets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for Targeted Enterprises as specified in clause D of the Contract Data:  </a:t>
                      </a:r>
                    </a:p>
                    <a:p>
                      <a:pPr algn="just"/>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200" dirty="0">
                          <a:effectLst/>
                          <a:latin typeface="Arial" panose="020B0604020202020204" pitchFamily="34" charset="0"/>
                          <a:ea typeface="Times New Roman" panose="02020603050405020304" pitchFamily="18" charset="0"/>
                          <a:cs typeface="Times New Roman" panose="02020603050405020304" pitchFamily="18" charset="0"/>
                        </a:rPr>
                        <a:t>Note:</a:t>
                      </a:r>
                    </a:p>
                    <a:p>
                      <a:pPr algn="just"/>
                      <a:r>
                        <a:rPr lang="en-US" sz="1200" dirty="0">
                          <a:effectLst/>
                          <a:latin typeface="Arial" panose="020B0604020202020204" pitchFamily="34" charset="0"/>
                          <a:ea typeface="Times New Roman" panose="02020603050405020304" pitchFamily="18" charset="0"/>
                          <a:cs typeface="Times New Roman" panose="02020603050405020304" pitchFamily="18" charset="0"/>
                        </a:rPr>
                        <a:t>A Prime Cost Sum for all subcontracting work is allowed for under pay item M920.02.</a:t>
                      </a:r>
                    </a:p>
                    <a:p>
                      <a:pPr algn="just"/>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4601443"/>
                  </a:ext>
                </a:extLst>
              </a:tr>
            </a:tbl>
          </a:graphicData>
        </a:graphic>
      </p:graphicFrame>
    </p:spTree>
    <p:extLst>
      <p:ext uri="{BB962C8B-B14F-4D97-AF65-F5344CB8AC3E}">
        <p14:creationId xmlns:p14="http://schemas.microsoft.com/office/powerpoint/2010/main" val="406662554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AAB94A-4678-81E0-2644-E8D2DEC6A6CA}"/>
              </a:ext>
            </a:extLst>
          </p:cNvPr>
          <p:cNvSpPr txBox="1"/>
          <p:nvPr/>
        </p:nvSpPr>
        <p:spPr>
          <a:xfrm>
            <a:off x="1719743" y="36570"/>
            <a:ext cx="7139031" cy="369332"/>
          </a:xfrm>
          <a:prstGeom prst="rect">
            <a:avLst/>
          </a:prstGeom>
          <a:noFill/>
        </p:spPr>
        <p:txBody>
          <a:bodyPr wrap="square">
            <a:spAutoFit/>
          </a:bodyPr>
          <a:lstStyle/>
          <a:p>
            <a:pPr algn="just">
              <a:buSzPts val="1000"/>
            </a:pPr>
            <a:r>
              <a:rPr lang="en-GB" sz="1800" b="1" cap="all" dirty="0">
                <a:effectLst/>
                <a:latin typeface="Arial" panose="020B0604020202020204" pitchFamily="34" charset="0"/>
                <a:ea typeface="Times New Roman" panose="02020603050405020304" pitchFamily="18" charset="0"/>
              </a:rPr>
              <a:t>SANRAL STANDARD SPECIFICATION SECTIONS (continued)</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822F6F-C6EA-40D9-082D-AA66E1104E3A}"/>
              </a:ext>
            </a:extLst>
          </p:cNvPr>
          <p:cNvGraphicFramePr>
            <a:graphicFrameLocks noGrp="1"/>
          </p:cNvGraphicFramePr>
          <p:nvPr>
            <p:extLst>
              <p:ext uri="{D42A27DB-BD31-4B8C-83A1-F6EECF244321}">
                <p14:modId xmlns:p14="http://schemas.microsoft.com/office/powerpoint/2010/main" val="1960308192"/>
              </p:ext>
            </p:extLst>
          </p:nvPr>
        </p:nvGraphicFramePr>
        <p:xfrm>
          <a:off x="238126" y="533400"/>
          <a:ext cx="8696324" cy="2011680"/>
        </p:xfrm>
        <a:graphic>
          <a:graphicData uri="http://schemas.openxmlformats.org/drawingml/2006/table">
            <a:tbl>
              <a:tblPr firstRow="1" firstCol="1" bandRow="1">
                <a:tableStyleId>{22838BEF-8BB2-4498-84A7-C5851F593DF1}</a:tableStyleId>
              </a:tblPr>
              <a:tblGrid>
                <a:gridCol w="742949">
                  <a:extLst>
                    <a:ext uri="{9D8B030D-6E8A-4147-A177-3AD203B41FA5}">
                      <a16:colId xmlns:a16="http://schemas.microsoft.com/office/drawing/2014/main" val="1282616669"/>
                    </a:ext>
                  </a:extLst>
                </a:gridCol>
                <a:gridCol w="1609725">
                  <a:extLst>
                    <a:ext uri="{9D8B030D-6E8A-4147-A177-3AD203B41FA5}">
                      <a16:colId xmlns:a16="http://schemas.microsoft.com/office/drawing/2014/main" val="1164313410"/>
                    </a:ext>
                  </a:extLst>
                </a:gridCol>
                <a:gridCol w="6343650">
                  <a:extLst>
                    <a:ext uri="{9D8B030D-6E8A-4147-A177-3AD203B41FA5}">
                      <a16:colId xmlns:a16="http://schemas.microsoft.com/office/drawing/2014/main" val="2191556698"/>
                    </a:ext>
                  </a:extLst>
                </a:gridCol>
              </a:tblGrid>
              <a:tr h="238760">
                <a:tc>
                  <a:txBody>
                    <a:bodyPr/>
                    <a:lstStyle/>
                    <a:p>
                      <a:r>
                        <a:rPr lang="en-ZA" sz="1200" b="1" dirty="0">
                          <a:effectLst/>
                          <a:latin typeface="Arial" panose="020B0604020202020204" pitchFamily="34" charset="0"/>
                          <a:ea typeface="Times New Roman" panose="02020603050405020304" pitchFamily="18" charset="0"/>
                          <a:cs typeface="Arial" panose="020B0604020202020204" pitchFamily="34" charset="0"/>
                        </a:rPr>
                        <a:t>D1009</a:t>
                      </a:r>
                      <a:endParaRPr lang="en-ZA"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r>
                        <a:rPr lang="en-ZA" sz="1200" b="1" dirty="0">
                          <a:effectLst/>
                          <a:latin typeface="Arial" panose="020B0604020202020204" pitchFamily="34" charset="0"/>
                          <a:ea typeface="Times New Roman" panose="02020603050405020304" pitchFamily="18" charset="0"/>
                          <a:cs typeface="Arial" panose="020B0604020202020204" pitchFamily="34" charset="0"/>
                        </a:rPr>
                        <a:t>WORK SUITABLE FOR EXECUTION BY TARGETED ENTERPRISES</a:t>
                      </a:r>
                    </a:p>
                    <a:p>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(continued…)</a:t>
                      </a:r>
                    </a:p>
                  </a:txBody>
                  <a:tcPr marL="68580" marR="68580" marT="0" marB="0"/>
                </a:tc>
                <a:tc>
                  <a:txBody>
                    <a:bodyPr/>
                    <a:lstStyle/>
                    <a:p>
                      <a:pPr algn="just"/>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The following work shall form part of the Main Contractor’s works and shall not be sublet. Where a Provisional Sum or a Prime Cost Sum is allowed under these sections it will follow the normal Works </a:t>
                      </a:r>
                      <a:r>
                        <a:rPr lang="en-US" sz="1200" b="0" dirty="0" err="1">
                          <a:effectLst/>
                          <a:latin typeface="Arial" panose="020B0604020202020204" pitchFamily="34" charset="0"/>
                          <a:ea typeface="Times New Roman" panose="02020603050405020304" pitchFamily="18" charset="0"/>
                          <a:cs typeface="Times New Roman" panose="02020603050405020304" pitchFamily="18" charset="0"/>
                        </a:rPr>
                        <a:t>Authorisation</a:t>
                      </a: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 process.</a:t>
                      </a:r>
                    </a:p>
                    <a:p>
                      <a:pPr algn="just"/>
                      <a:endParaRPr lang="en-US" sz="1200" b="0" dirty="0">
                        <a:effectLst/>
                        <a:latin typeface="Arial" panose="020B0604020202020204" pitchFamily="34" charset="0"/>
                        <a:ea typeface="Times New Roman" panose="02020603050405020304" pitchFamily="18" charset="0"/>
                        <a:cs typeface="Times New Roman" panose="02020603050405020304" pitchFamily="18" charset="0"/>
                      </a:endParaRPr>
                    </a:p>
                    <a:p>
                      <a:pPr marL="361950" indent="-180975" algn="just"/>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	M0200 General Requirements and Provisions</a:t>
                      </a:r>
                    </a:p>
                    <a:p>
                      <a:pPr marL="361950" indent="-180975" algn="just" defTabSz="914400" rtl="0" eaLnBrk="1" latinLnBrk="0" hangingPunct="1"/>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M0300 Contractor’s Establishment on Site and General Obligations</a:t>
                      </a:r>
                    </a:p>
                    <a:p>
                      <a:pPr marL="361950" indent="-180975" algn="just" defTabSz="914400" rtl="0" eaLnBrk="1" latinLnBrk="0" hangingPunct="1"/>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M0400 Route Patrol Services</a:t>
                      </a:r>
                    </a:p>
                    <a:p>
                      <a:pPr marL="361950" indent="-180975" algn="just" defTabSz="914400" rtl="0" eaLnBrk="1" latinLnBrk="0" hangingPunct="1"/>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M0600 Skills Development</a:t>
                      </a:r>
                    </a:p>
                    <a:p>
                      <a:pPr marL="361950" indent="-180975" algn="just" defTabSz="914400" rtl="0" eaLnBrk="1" latinLnBrk="0" hangingPunct="1"/>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M7100 Emergency Standby Team</a:t>
                      </a:r>
                    </a:p>
                    <a:p>
                      <a:pPr marL="361950" indent="-180975" algn="just" defTabSz="914400" rtl="0" eaLnBrk="1" latinLnBrk="0" hangingPunct="1"/>
                      <a:r>
                        <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M7200 All Emergency </a:t>
                      </a:r>
                      <a:r>
                        <a:rPr lang="en-US" sz="1200" b="0" kern="1200" dirty="0" err="1">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Normalisation</a:t>
                      </a:r>
                      <a:endParaRPr lang="en-US" sz="1200" b="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p>
                      <a:pPr>
                        <a:tabLst>
                          <a:tab pos="180340" algn="l"/>
                        </a:tabLst>
                      </a:pPr>
                      <a:r>
                        <a:rPr lang="en-ZA" sz="1200" b="1" i="1" dirty="0">
                          <a:solidFill>
                            <a:srgbClr val="BFBFBF"/>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4601443"/>
                  </a:ext>
                </a:extLst>
              </a:tr>
            </a:tbl>
          </a:graphicData>
        </a:graphic>
      </p:graphicFrame>
    </p:spTree>
    <p:extLst>
      <p:ext uri="{BB962C8B-B14F-4D97-AF65-F5344CB8AC3E}">
        <p14:creationId xmlns:p14="http://schemas.microsoft.com/office/powerpoint/2010/main" val="612254875"/>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7CD330-A760-5AFE-17C5-40647C49553C}"/>
              </a:ext>
            </a:extLst>
          </p:cNvPr>
          <p:cNvSpPr txBox="1"/>
          <p:nvPr/>
        </p:nvSpPr>
        <p:spPr>
          <a:xfrm>
            <a:off x="266700" y="926204"/>
            <a:ext cx="8629649" cy="6001643"/>
          </a:xfrm>
          <a:prstGeom prst="rect">
            <a:avLst/>
          </a:prstGeom>
          <a:noFill/>
        </p:spPr>
        <p:txBody>
          <a:bodyPr wrap="square">
            <a:spAutoFit/>
          </a:bodyPr>
          <a:lstStyle/>
          <a:p>
            <a:pPr algn="just">
              <a:spcAft>
                <a:spcPts val="600"/>
              </a:spcAft>
              <a:tabLst>
                <a:tab pos="714375" algn="l"/>
              </a:tabLst>
            </a:pPr>
            <a:r>
              <a:rPr lang="en-GB" sz="1400" b="1" cap="all" dirty="0">
                <a:effectLst/>
                <a:latin typeface="Arial Bold" panose="020B0704020202020204" pitchFamily="34" charset="0"/>
                <a:ea typeface="Times New Roman" panose="02020603050405020304" pitchFamily="18" charset="0"/>
                <a:cs typeface="Times New Roman" panose="02020603050405020304" pitchFamily="18" charset="0"/>
              </a:rPr>
              <a:t>C3.3.1	SCOPE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The South African National Roads Agency SOC Limited (SANRAL) recognises environmental management as a key component of road infrastructure development and as part of its Environmental Sustainability Framework has developed this Environmental Management Plan (EMP) as a tool for continual improvement in environmental performance.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This EMP prescribes the methods by which proper environmental controls are to be implemented by the Contractor for construction and maintenance projects. The duration over which the Contractor’s controls shall be in place cover the construction period of the project as well as the limited time after contract completion defined by the Conditions of Contract for Construction for Building and Engineering Works Designed by SANRAL  published by the Federation Internationale des </a:t>
            </a:r>
            <a:r>
              <a:rPr lang="en-ZA" sz="1400" dirty="0" err="1">
                <a:effectLst/>
                <a:latin typeface="Arial" panose="020B0604020202020204" pitchFamily="34" charset="0"/>
                <a:ea typeface="Times New Roman" panose="02020603050405020304" pitchFamily="18" charset="0"/>
                <a:cs typeface="Arial" panose="020B0604020202020204" pitchFamily="34" charset="0"/>
              </a:rPr>
              <a:t>Ingenieurs</a:t>
            </a:r>
            <a:r>
              <a:rPr lang="en-ZA" sz="1400" dirty="0">
                <a:effectLst/>
                <a:latin typeface="Arial" panose="020B0604020202020204" pitchFamily="34" charset="0"/>
                <a:ea typeface="Times New Roman" panose="02020603050405020304" pitchFamily="18" charset="0"/>
                <a:cs typeface="Arial" panose="020B0604020202020204" pitchFamily="34" charset="0"/>
              </a:rPr>
              <a:t>-Conseils (FIDIC) as the Defects Notification Period (maintenance period).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The provisions of this EMP are binding on the Contractor during the life of the contract. They are to be read in conjunction with all the documents that comprise the suite of documents for this contract, particularly the conditions of any environmental authorisation and associated site-specific Environmental Management Programme (</a:t>
            </a:r>
            <a:r>
              <a:rPr lang="en-ZA" sz="1400" dirty="0" err="1">
                <a:effectLst/>
                <a:latin typeface="Arial" panose="020B0604020202020204" pitchFamily="34" charset="0"/>
                <a:ea typeface="Times New Roman" panose="02020603050405020304" pitchFamily="18" charset="0"/>
                <a:cs typeface="Arial" panose="020B0604020202020204" pitchFamily="34" charset="0"/>
              </a:rPr>
              <a:t>EMPr</a:t>
            </a:r>
            <a:r>
              <a:rPr lang="en-ZA" sz="1400" dirty="0">
                <a:effectLst/>
                <a:latin typeface="Arial" panose="020B0604020202020204" pitchFamily="34" charset="0"/>
                <a:ea typeface="Times New Roman" panose="02020603050405020304" pitchFamily="18" charset="0"/>
                <a:cs typeface="Arial" panose="020B0604020202020204" pitchFamily="34" charset="0"/>
              </a:rPr>
              <a:t>). In the event that any conflict occurs between the terms of the EMP and the project specifications or environmental authorisation, the terms herein shall be subordinate.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The EMP is a dynamic document subject to similar influences and changes as are brought by variations to the provisions of the project specification. Any changes to the EMP and/or environmental authorisation cannot occur without being submitted to SANRAL who will manage the process of amending the EMP.</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 The EMP identifies the following: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14375" lvl="0" indent="-342900" algn="just">
              <a:buSzPts val="1000"/>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Relevant parties and their responsibilities;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14375" lvl="0" indent="-352425" algn="just">
              <a:buSzPts val="1000"/>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Construction activities that will impact on the environment;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14375" lvl="0" indent="-352425" algn="just">
              <a:buSzPts val="1000"/>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Specifications with which the Contractor shall comply in order to protect the environment from the identified impacts; and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14375" lvl="0" indent="-352425" algn="just">
              <a:buSzPts val="1000"/>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cs typeface="Arial" panose="020B0604020202020204" pitchFamily="34" charset="0"/>
              </a:rPr>
              <a:t>Actions that shall be taken in the event of non-compliance.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CF259C0-9E72-7B4E-714B-253A681BC97F}"/>
              </a:ext>
            </a:extLst>
          </p:cNvPr>
          <p:cNvSpPr txBox="1"/>
          <p:nvPr/>
        </p:nvSpPr>
        <p:spPr>
          <a:xfrm>
            <a:off x="2384569" y="155007"/>
            <a:ext cx="5853420" cy="646331"/>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C3.3	ENVIRONMENTAL MANAGEMENT 		PLAN</a:t>
            </a:r>
            <a:endParaRPr lang="en-ZA" sz="1800" b="1" cap="all"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2295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CF0EA1-34E6-DBB8-9E93-D4CFFAA87EF2}"/>
              </a:ext>
            </a:extLst>
          </p:cNvPr>
          <p:cNvSpPr txBox="1"/>
          <p:nvPr/>
        </p:nvSpPr>
        <p:spPr>
          <a:xfrm>
            <a:off x="1466850" y="104349"/>
            <a:ext cx="7098309" cy="923330"/>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a:t>
            </a:r>
            <a:r>
              <a:rPr lang="en-GB" b="1" cap="all" dirty="0">
                <a:latin typeface="Arial" panose="020B0604020202020204" pitchFamily="34" charset="0"/>
                <a:ea typeface="Times New Roman" panose="02020603050405020304" pitchFamily="18" charset="0"/>
              </a:rPr>
              <a:t>3.5</a:t>
            </a:r>
            <a:r>
              <a:rPr lang="en-GB" sz="1800" b="1" cap="all" dirty="0">
                <a:effectLst/>
                <a:latin typeface="Arial" panose="020B0604020202020204" pitchFamily="34" charset="0"/>
                <a:ea typeface="Times New Roman" panose="02020603050405020304" pitchFamily="18" charset="0"/>
              </a:rPr>
              <a:t>	REQUIREMENTS OF THE OCCUPATIONAL 		HEALTH AND SAFETY ACT AND 				REGULATIONS</a:t>
            </a:r>
            <a:endParaRPr lang="en-ZA" sz="1800" b="1" cap="all" dirty="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2A9A888B-107D-8A47-DE17-BC0C3B2656FD}"/>
              </a:ext>
            </a:extLst>
          </p:cNvPr>
          <p:cNvSpPr txBox="1"/>
          <p:nvPr/>
        </p:nvSpPr>
        <p:spPr>
          <a:xfrm>
            <a:off x="809536" y="1052089"/>
            <a:ext cx="8032459" cy="830997"/>
          </a:xfrm>
          <a:prstGeom prst="rect">
            <a:avLst/>
          </a:prstGeom>
          <a:noFill/>
        </p:spPr>
        <p:txBody>
          <a:bodyPr wrap="square">
            <a:spAutoFit/>
          </a:bodyPr>
          <a:lstStyle/>
          <a:p>
            <a:pPr algn="just"/>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Note to tenderer: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Wherever reference is made in this section of the Scope of Works to contractor this is the equivalent of the </a:t>
            </a: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principal contractor</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in the Occupational Health and Safety Act and Regulations. Similarly, reference to subcontractors is equivalent to </a:t>
            </a: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other contractors</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757760-4453-741C-359B-04E9B254C32D}"/>
              </a:ext>
            </a:extLst>
          </p:cNvPr>
          <p:cNvSpPr txBox="1"/>
          <p:nvPr/>
        </p:nvSpPr>
        <p:spPr>
          <a:xfrm>
            <a:off x="219162" y="2037285"/>
            <a:ext cx="8622834" cy="4508927"/>
          </a:xfrm>
          <a:prstGeom prst="rect">
            <a:avLst/>
          </a:prstGeom>
          <a:noFill/>
        </p:spPr>
        <p:txBody>
          <a:bodyPr wrap="square">
            <a:spAutoFit/>
          </a:bodyPr>
          <a:lstStyle/>
          <a:p>
            <a:pPr algn="just">
              <a:tabLst>
                <a:tab pos="628650" algn="l"/>
              </a:tabLst>
            </a:pPr>
            <a:r>
              <a:rPr lang="en-GB" sz="1050" cap="all" dirty="0">
                <a:latin typeface="Arial Bold" panose="020B0704020202020204" pitchFamily="34" charset="0"/>
                <a:ea typeface="Times New Roman" panose="02020603050405020304" pitchFamily="18" charset="0"/>
                <a:cs typeface="Times New Roman" panose="02020603050405020304" pitchFamily="18" charset="0"/>
              </a:rPr>
              <a:t>C3.5.1</a:t>
            </a:r>
            <a:r>
              <a:rPr lang="en-GB" sz="1050" cap="all" dirty="0">
                <a:effectLst/>
                <a:latin typeface="Arial Bold" panose="020B0704020202020204" pitchFamily="34" charset="0"/>
                <a:ea typeface="Times New Roman" panose="02020603050405020304" pitchFamily="18" charset="0"/>
                <a:cs typeface="Times New Roman" panose="02020603050405020304" pitchFamily="18" charset="0"/>
              </a:rPr>
              <a:t>	SCOPE</a:t>
            </a:r>
          </a:p>
          <a:p>
            <a:pPr algn="just"/>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Occupational Health and Safety Act, Act 85 of 1993 (OHS Act) and its Regulations together with SANS Codes set out minimum standards with regards to Occupational Health and Safety. The South African National Roads Agency SOC Limited (SANRAL), has developed this Occupational Health and Safety Specifications with these minimum standards in mind and in certain aspects the requirements of SANRAL exceeds the minimum legal requirements to follow best practices and to ensure a healthy and safe workplace for all.</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SANRAL in no way assumes The Principal Contractors legal liabilities and responsibilities. The Principal Contractor is and remains accountable for the quality and execution of his health and safety program for his employees. This Health and Safety Specification reflects minimum legal and SANRAL requirements and should not be construed as all encompassing.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It is realized that The Principal Contractor have its own Health and Safety Management system and safe work practices. The intention of this Health and Safety Specification is not to change The Principal Contractors Health and Safety management system, but for The Principal Contractor to use its current Health and Safety management system to draw up a project specific Health and Safety plan according to these specifications as well as to legally comply with the any applicable Regulations under the OHS Act and incorporated Standards.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079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CF0EA1-34E6-DBB8-9E93-D4CFFAA87EF2}"/>
              </a:ext>
            </a:extLst>
          </p:cNvPr>
          <p:cNvSpPr txBox="1"/>
          <p:nvPr/>
        </p:nvSpPr>
        <p:spPr>
          <a:xfrm>
            <a:off x="1466850" y="104349"/>
            <a:ext cx="7098309" cy="923330"/>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a:t>
            </a:r>
            <a:r>
              <a:rPr lang="en-GB" b="1" cap="all" dirty="0">
                <a:latin typeface="Arial" panose="020B0604020202020204" pitchFamily="34" charset="0"/>
                <a:ea typeface="Times New Roman" panose="02020603050405020304" pitchFamily="18" charset="0"/>
              </a:rPr>
              <a:t>3.5</a:t>
            </a:r>
            <a:r>
              <a:rPr lang="en-GB" sz="1800" b="1" cap="all" dirty="0">
                <a:effectLst/>
                <a:latin typeface="Arial" panose="020B0604020202020204" pitchFamily="34" charset="0"/>
                <a:ea typeface="Times New Roman" panose="02020603050405020304" pitchFamily="18" charset="0"/>
              </a:rPr>
              <a:t>	REQUIREMENTS OF THE OCCUPATIONAL 		HEALTH AND SAFETY ACT AND 				REGULATIONS (Continued…...)</a:t>
            </a:r>
            <a:endParaRPr lang="en-ZA" sz="1800" b="1" cap="all" dirty="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2A9A888B-107D-8A47-DE17-BC0C3B2656FD}"/>
              </a:ext>
            </a:extLst>
          </p:cNvPr>
          <p:cNvSpPr txBox="1"/>
          <p:nvPr/>
        </p:nvSpPr>
        <p:spPr>
          <a:xfrm>
            <a:off x="809536" y="1052089"/>
            <a:ext cx="8032459" cy="830997"/>
          </a:xfrm>
          <a:prstGeom prst="rect">
            <a:avLst/>
          </a:prstGeom>
          <a:noFill/>
        </p:spPr>
        <p:txBody>
          <a:bodyPr wrap="square">
            <a:spAutoFit/>
          </a:bodyPr>
          <a:lstStyle/>
          <a:p>
            <a:pPr algn="just"/>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Note to tenderer:</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Wherever reference is made in this section of the Scope of Works to contractor this is the equivalent of the </a:t>
            </a: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principal contractor</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 in the Occupational Health and Safety Act and Regulations. Similarly, reference to subcontractors is equivalent to </a:t>
            </a:r>
            <a:r>
              <a:rPr lang="en-ZA" sz="1200" b="1" i="1" dirty="0">
                <a:effectLst/>
                <a:latin typeface="Arial" panose="020B0604020202020204" pitchFamily="34" charset="0"/>
                <a:ea typeface="Times New Roman" panose="02020603050405020304" pitchFamily="18" charset="0"/>
                <a:cs typeface="Times New Roman" panose="02020603050405020304" pitchFamily="18" charset="0"/>
              </a:rPr>
              <a:t>other contractors</a:t>
            </a:r>
            <a:r>
              <a:rPr lang="en-ZA"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757760-4453-741C-359B-04E9B254C32D}"/>
              </a:ext>
            </a:extLst>
          </p:cNvPr>
          <p:cNvSpPr txBox="1"/>
          <p:nvPr/>
        </p:nvSpPr>
        <p:spPr>
          <a:xfrm>
            <a:off x="228600" y="2037285"/>
            <a:ext cx="8743950" cy="3539430"/>
          </a:xfrm>
          <a:prstGeom prst="rect">
            <a:avLst/>
          </a:prstGeom>
          <a:noFill/>
        </p:spPr>
        <p:txBody>
          <a:bodyPr wrap="square">
            <a:spAutoFit/>
          </a:bodyPr>
          <a:lstStyle/>
          <a:p>
            <a:pPr algn="just">
              <a:tabLst>
                <a:tab pos="628650" algn="l"/>
              </a:tabLst>
            </a:pPr>
            <a:r>
              <a:rPr lang="en-GB" sz="1400" b="1" cap="all" dirty="0">
                <a:latin typeface="Arial" panose="020B0604020202020204" pitchFamily="34" charset="0"/>
                <a:ea typeface="Times New Roman" panose="02020603050405020304" pitchFamily="18" charset="0"/>
                <a:cs typeface="Arial" panose="020B0604020202020204" pitchFamily="34" charset="0"/>
              </a:rPr>
              <a:t>C3.5.1</a:t>
            </a:r>
            <a:r>
              <a:rPr lang="en-GB" sz="1400" b="1" cap="all" dirty="0">
                <a:effectLst/>
                <a:latin typeface="Arial" panose="020B0604020202020204" pitchFamily="34" charset="0"/>
                <a:ea typeface="Times New Roman" panose="02020603050405020304" pitchFamily="18" charset="0"/>
                <a:cs typeface="Arial" panose="020B0604020202020204" pitchFamily="34" charset="0"/>
              </a:rPr>
              <a:t>	SCOPE</a:t>
            </a:r>
          </a:p>
          <a:p>
            <a:pPr algn="just"/>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It is the responsibility of the Principal Contractor and other Contractors to make themselves conversant and comply with the requirements and conditions contained in the various legislation pertaining to their profession and scope of works at all times.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This specification is not exhaustive of all duties imposed by the OHS Act and its Regulations, governing the duties and obligations, of a Designer, Principal Contractor and Contractor performing duties in terms of an agreement with the client (SANRAL). These duties are fully described in the OHS Act and its Regulations and it is the duty of every Designer, Principal Contractor and Contractor to acquaint themselves therewith before commencing work.</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This specification is compiled to ensure that the Principal Contractor and any other Contractors working for SANRAL directly or through a Principal Contractor, are aware of the Occupational Health and Safety requirements when working on a SANRAL contract, as well as to make them aware of their legal liabilities and responsibilities as per the Occupational Health &amp; Safety Act, Act 85 of 1993, and its Regulations.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6384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CF0EA1-34E6-DBB8-9E93-D4CFFAA87EF2}"/>
              </a:ext>
            </a:extLst>
          </p:cNvPr>
          <p:cNvSpPr txBox="1"/>
          <p:nvPr/>
        </p:nvSpPr>
        <p:spPr>
          <a:xfrm>
            <a:off x="1367405" y="104349"/>
            <a:ext cx="6709795" cy="1200329"/>
          </a:xfrm>
          <a:prstGeom prst="rect">
            <a:avLst/>
          </a:prstGeom>
          <a:noFill/>
        </p:spPr>
        <p:txBody>
          <a:bodyPr wrap="square">
            <a:spAutoFit/>
          </a:bodyPr>
          <a:lstStyle/>
          <a:p>
            <a:pPr marL="900430" indent="-900430" algn="just">
              <a:tabLst>
                <a:tab pos="900430" algn="l"/>
              </a:tabLst>
            </a:pPr>
            <a:r>
              <a:rPr lang="en-GB" sz="1800" b="1" cap="all" dirty="0">
                <a:effectLst/>
                <a:latin typeface="Arial" panose="020B0604020202020204" pitchFamily="34" charset="0"/>
                <a:ea typeface="Times New Roman" panose="02020603050405020304" pitchFamily="18" charset="0"/>
              </a:rPr>
              <a:t>SECTION D:	stakeholder and community 			liaison, and targeted LABOUR AND 			TARGETED ENTERPRISES utilisation 			and development</a:t>
            </a:r>
            <a:endParaRPr lang="en-ZA" sz="1800" b="1" cap="all" dirty="0">
              <a:effectLst/>
              <a:latin typeface="Arial" panose="020B06040202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83FC8415-9782-2C5E-C1CA-4FF753A2E7CC}"/>
              </a:ext>
            </a:extLst>
          </p:cNvPr>
          <p:cNvSpPr txBox="1"/>
          <p:nvPr/>
        </p:nvSpPr>
        <p:spPr>
          <a:xfrm>
            <a:off x="257174" y="1836433"/>
            <a:ext cx="8582025" cy="3385542"/>
          </a:xfrm>
          <a:prstGeom prst="rect">
            <a:avLst/>
          </a:prstGeom>
          <a:noFill/>
        </p:spPr>
        <p:txBody>
          <a:bodyPr wrap="square">
            <a:spAutoFit/>
          </a:bodyPr>
          <a:lstStyle/>
          <a:p>
            <a:pPr algn="just">
              <a:tabLst>
                <a:tab pos="714375" algn="l"/>
              </a:tabLst>
            </a:pPr>
            <a:r>
              <a:rPr lang="en-GB" sz="1400" b="1" cap="all" dirty="0">
                <a:effectLst/>
                <a:latin typeface="Arial" panose="020B0604020202020204" pitchFamily="34" charset="0"/>
                <a:ea typeface="Times New Roman" panose="02020603050405020304" pitchFamily="18" charset="0"/>
                <a:cs typeface="Arial" panose="020B0604020202020204" pitchFamily="34" charset="0"/>
              </a:rPr>
              <a:t>D1001	SCOPE</a:t>
            </a:r>
            <a:endParaRPr lang="en-ZA" sz="1400" b="1" cap="all"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Section D of the Specifications describes the structured engagement with project Stakeholders and affected Communities to the project. It also guides the selection and the enhanced utilisation and development of Targeted Labour and Targeted Enterprises.</a:t>
            </a:r>
          </a:p>
          <a:p>
            <a:pPr algn="just"/>
            <a:endParaRPr lang="en-ZA" sz="1400" dirty="0">
              <a:latin typeface="Arial" panose="020B0604020202020204" pitchFamily="34" charset="0"/>
              <a:ea typeface="Times New Roman" panose="02020603050405020304" pitchFamily="18" charset="0"/>
              <a:cs typeface="Arial" panose="020B0604020202020204" pitchFamily="34" charset="0"/>
            </a:endParaRPr>
          </a:p>
          <a:p>
            <a:pPr algn="just"/>
            <a:r>
              <a:rPr lang="en-ZA" sz="1400" b="1" dirty="0">
                <a:effectLst/>
                <a:latin typeface="Arial" panose="020B0604020202020204" pitchFamily="34" charset="0"/>
                <a:ea typeface="Times New Roman" panose="02020603050405020304" pitchFamily="18" charset="0"/>
                <a:cs typeface="Arial" panose="020B0604020202020204" pitchFamily="34" charset="0"/>
              </a:rPr>
              <a:t>D1001.01	Employer’s Fourteen Point Plan</a:t>
            </a:r>
          </a:p>
          <a:p>
            <a:pPr algn="just"/>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The scope of the work described in this Section D of the Specifications shall be based on the Employer’s 14 principles for project liaison, sub-contracting and labour sourcing in all SANRAL projects.</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These principles must be applied to facilitate better project level liaison with project Stakeholders and affected Communities. In addition, these principles serve to ensure communication and transparency in the execution of the Works and to facilitate inclusivity in the allocation of projects to benefit black business and local communities. </a:t>
            </a:r>
          </a:p>
          <a:p>
            <a:pPr algn="just"/>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87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42016-FB3A-8849-8EE6-07899B978247}"/>
              </a:ext>
            </a:extLst>
          </p:cNvPr>
          <p:cNvSpPr txBox="1"/>
          <p:nvPr/>
        </p:nvSpPr>
        <p:spPr>
          <a:xfrm>
            <a:off x="0" y="3161920"/>
            <a:ext cx="914399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SECTION DIVIDER</a:t>
            </a:r>
            <a:r>
              <a:rPr lang="en-ZA" sz="3200" baseline="0" dirty="0">
                <a:solidFill>
                  <a:schemeClr val="bg1"/>
                </a:solidFill>
                <a:latin typeface="Exo 2" panose="00000800000000000000" pitchFamily="50" charset="0"/>
              </a:rPr>
              <a:t> TITLE GOES HERE</a:t>
            </a:r>
            <a:endParaRPr lang="en-ZA" sz="32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id="{644EABE0-1CB8-46D4-BB22-1DF3717118A9}"/>
              </a:ext>
            </a:extLst>
          </p:cNvPr>
          <p:cNvSpPr txBox="1">
            <a:spLocks noChangeArrowheads="1"/>
          </p:cNvSpPr>
          <p:nvPr/>
        </p:nvSpPr>
        <p:spPr>
          <a:xfrm>
            <a:off x="2132881" y="221664"/>
            <a:ext cx="4878259" cy="59093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rPr>
              <a:t>Contents  of  Briefing</a:t>
            </a:r>
            <a:endParaRPr lang="en-GB" sz="3600" b="1" dirty="0">
              <a:solidFill>
                <a:srgbClr val="E7190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7C408FE-6624-46F5-B6D7-4DDC13A506C8}"/>
              </a:ext>
            </a:extLst>
          </p:cNvPr>
          <p:cNvSpPr txBox="1">
            <a:spLocks noChangeArrowheads="1"/>
          </p:cNvSpPr>
          <p:nvPr/>
        </p:nvSpPr>
        <p:spPr>
          <a:xfrm>
            <a:off x="365759" y="836555"/>
            <a:ext cx="8778240" cy="3714213"/>
          </a:xfrm>
          <a:prstGeom prst="rect">
            <a:avLst/>
          </a:prstGeom>
        </p:spPr>
        <p:txBody>
          <a:bodyPr wrap="square" lIns="36000" tIns="36000" rIns="36000" bIns="36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ct val="30000"/>
              </a:spcBef>
              <a:buClr>
                <a:srgbClr val="FF0000"/>
              </a:buClr>
              <a:defRPr/>
            </a:pPr>
            <a:r>
              <a:rPr lang="en-US" sz="2000" dirty="0">
                <a:latin typeface="Arial" pitchFamily="34" charset="0"/>
                <a:cs typeface="Arial" pitchFamily="34" charset="0"/>
              </a:rPr>
              <a:t>T1.1  Tender Notice and Invitation to Tender</a:t>
            </a:r>
          </a:p>
          <a:p>
            <a:pPr>
              <a:lnSpc>
                <a:spcPct val="120000"/>
              </a:lnSpc>
              <a:spcBef>
                <a:spcPct val="30000"/>
              </a:spcBef>
              <a:buClr>
                <a:srgbClr val="FF0000"/>
              </a:buClr>
              <a:defRPr/>
            </a:pPr>
            <a:r>
              <a:rPr lang="en-US" sz="2000" dirty="0">
                <a:latin typeface="Arial" pitchFamily="34" charset="0"/>
                <a:cs typeface="Arial" pitchFamily="34" charset="0"/>
              </a:rPr>
              <a:t>T.1.2  Tender Data</a:t>
            </a:r>
          </a:p>
          <a:p>
            <a:pPr>
              <a:lnSpc>
                <a:spcPct val="120000"/>
              </a:lnSpc>
              <a:spcBef>
                <a:spcPct val="30000"/>
              </a:spcBef>
              <a:buClr>
                <a:srgbClr val="FF0000"/>
              </a:buClr>
              <a:defRPr/>
            </a:pPr>
            <a:r>
              <a:rPr lang="en-US" sz="2000" dirty="0">
                <a:latin typeface="Arial" pitchFamily="34" charset="0"/>
                <a:cs typeface="Arial" pitchFamily="34" charset="0"/>
              </a:rPr>
              <a:t>T.2 Returnable Schedules</a:t>
            </a:r>
          </a:p>
          <a:p>
            <a:pPr>
              <a:lnSpc>
                <a:spcPct val="120000"/>
              </a:lnSpc>
              <a:spcBef>
                <a:spcPct val="30000"/>
              </a:spcBef>
              <a:buClr>
                <a:srgbClr val="FF0000"/>
              </a:buClr>
              <a:defRPr/>
            </a:pPr>
            <a:r>
              <a:rPr lang="en-US" sz="2000" dirty="0">
                <a:latin typeface="Arial" pitchFamily="34" charset="0"/>
                <a:cs typeface="Arial" pitchFamily="34" charset="0"/>
              </a:rPr>
              <a:t>C1 Agreement and Contract Data</a:t>
            </a:r>
          </a:p>
          <a:p>
            <a:pPr>
              <a:lnSpc>
                <a:spcPct val="120000"/>
              </a:lnSpc>
              <a:spcBef>
                <a:spcPct val="30000"/>
              </a:spcBef>
              <a:buClr>
                <a:srgbClr val="FF0000"/>
              </a:buClr>
              <a:defRPr/>
            </a:pPr>
            <a:r>
              <a:rPr lang="en-US" sz="2000" dirty="0">
                <a:latin typeface="Arial" pitchFamily="34" charset="0"/>
                <a:cs typeface="Arial" pitchFamily="34" charset="0"/>
              </a:rPr>
              <a:t>C2 Price Data</a:t>
            </a:r>
          </a:p>
          <a:p>
            <a:pPr>
              <a:lnSpc>
                <a:spcPct val="120000"/>
              </a:lnSpc>
              <a:spcBef>
                <a:spcPct val="30000"/>
              </a:spcBef>
              <a:buClr>
                <a:srgbClr val="FF0000"/>
              </a:buClr>
              <a:defRPr/>
            </a:pPr>
            <a:r>
              <a:rPr lang="en-US" sz="2000" dirty="0">
                <a:latin typeface="Arial" pitchFamily="34" charset="0"/>
                <a:cs typeface="Arial" pitchFamily="34" charset="0"/>
              </a:rPr>
              <a:t>C3 Scope of the Works </a:t>
            </a:r>
          </a:p>
          <a:p>
            <a:pPr>
              <a:lnSpc>
                <a:spcPct val="120000"/>
              </a:lnSpc>
              <a:spcBef>
                <a:spcPct val="30000"/>
              </a:spcBef>
              <a:buClr>
                <a:srgbClr val="FF0000"/>
              </a:buClr>
              <a:defRPr/>
            </a:pPr>
            <a:r>
              <a:rPr lang="en-US" sz="2000" dirty="0">
                <a:latin typeface="Arial" pitchFamily="34" charset="0"/>
                <a:cs typeface="Arial" pitchFamily="34" charset="0"/>
              </a:rPr>
              <a:t>C4 Project Information</a:t>
            </a:r>
          </a:p>
          <a:p>
            <a:pPr marL="0" indent="0">
              <a:buNone/>
            </a:pPr>
            <a:endParaRPr lang="en-US" sz="2700" dirty="0">
              <a:latin typeface="Arial" pitchFamily="34" charset="0"/>
              <a:cs typeface="Arial" pitchFamily="34" charset="0"/>
            </a:endParaRPr>
          </a:p>
        </p:txBody>
      </p:sp>
    </p:spTree>
    <p:extLst>
      <p:ext uri="{BB962C8B-B14F-4D97-AF65-F5344CB8AC3E}">
        <p14:creationId xmlns:p14="http://schemas.microsoft.com/office/powerpoint/2010/main" val="3223336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3136612"/>
            <a:ext cx="6846849" cy="584775"/>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C4:  PROJECT INFORMATION</a:t>
            </a:r>
          </a:p>
        </p:txBody>
      </p:sp>
    </p:spTree>
    <p:extLst>
      <p:ext uri="{BB962C8B-B14F-4D97-AF65-F5344CB8AC3E}">
        <p14:creationId xmlns:p14="http://schemas.microsoft.com/office/powerpoint/2010/main" val="1963982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3C7EFF-19D6-4BC1-B75B-683A95CDE002}"/>
              </a:ext>
            </a:extLst>
          </p:cNvPr>
          <p:cNvSpPr/>
          <p:nvPr/>
        </p:nvSpPr>
        <p:spPr>
          <a:xfrm>
            <a:off x="2072701" y="263287"/>
            <a:ext cx="518439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Description of Works</a:t>
            </a:r>
          </a:p>
        </p:txBody>
      </p:sp>
      <p:sp>
        <p:nvSpPr>
          <p:cNvPr id="8" name="TextBox 7">
            <a:extLst>
              <a:ext uri="{FF2B5EF4-FFF2-40B4-BE49-F238E27FC236}">
                <a16:creationId xmlns:a16="http://schemas.microsoft.com/office/drawing/2014/main" id="{8B43E67D-34BE-4E3A-9D4E-303849BE8542}"/>
              </a:ext>
            </a:extLst>
          </p:cNvPr>
          <p:cNvSpPr txBox="1"/>
          <p:nvPr/>
        </p:nvSpPr>
        <p:spPr>
          <a:xfrm>
            <a:off x="223838" y="683250"/>
            <a:ext cx="8696324" cy="3926844"/>
          </a:xfrm>
          <a:prstGeom prst="rect">
            <a:avLst/>
          </a:prstGeom>
          <a:noFill/>
        </p:spPr>
        <p:txBody>
          <a:bodyPr wrap="square">
            <a:spAutoFit/>
          </a:bodyPr>
          <a:lstStyle/>
          <a:p>
            <a:pPr indent="-540385">
              <a:lnSpc>
                <a:spcPct val="107000"/>
              </a:lnSpc>
              <a:spcAft>
                <a:spcPts val="800"/>
              </a:spcAft>
            </a:pPr>
            <a:r>
              <a:rPr lang="en-ZA" sz="1400" b="1" dirty="0">
                <a:latin typeface="Arial" panose="020B0604020202020204" pitchFamily="34" charset="0"/>
                <a:cs typeface="Arial" panose="020B0604020202020204" pitchFamily="34" charset="0"/>
              </a:rPr>
              <a:t>Description of site</a:t>
            </a:r>
          </a:p>
          <a:p>
            <a:pPr indent="-540385">
              <a:lnSpc>
                <a:spcPct val="107000"/>
              </a:lnSpc>
              <a:spcAft>
                <a:spcPts val="800"/>
              </a:spcAft>
            </a:pPr>
            <a:r>
              <a:rPr lang="en-ZA" sz="1250" dirty="0">
                <a:latin typeface="Arial" panose="020B0604020202020204" pitchFamily="34" charset="0"/>
                <a:cs typeface="Arial" panose="020B0604020202020204" pitchFamily="34" charset="0"/>
              </a:rPr>
              <a:t>(a) Location of site</a:t>
            </a:r>
          </a:p>
          <a:p>
            <a:pPr>
              <a:lnSpc>
                <a:spcPct val="107000"/>
              </a:lnSpc>
              <a:spcAft>
                <a:spcPts val="800"/>
              </a:spcAft>
              <a:tabLst>
                <a:tab pos="-914400" algn="l"/>
                <a:tab pos="-457200" algn="l"/>
                <a:tab pos="540385" algn="l"/>
              </a:tabLst>
            </a:pPr>
            <a:r>
              <a:rPr lang="en-ZA" sz="1250" dirty="0">
                <a:latin typeface="Arial" panose="020B0604020202020204" pitchFamily="34" charset="0"/>
                <a:cs typeface="Arial" panose="020B0604020202020204" pitchFamily="34" charset="0"/>
              </a:rPr>
              <a:t>The general locality of the site is indicated on the locality plan bound in the back of this volume.</a:t>
            </a:r>
          </a:p>
          <a:p>
            <a:pPr>
              <a:lnSpc>
                <a:spcPct val="107000"/>
              </a:lnSpc>
              <a:spcAft>
                <a:spcPts val="800"/>
              </a:spcAft>
              <a:tabLst>
                <a:tab pos="-914400" algn="l"/>
                <a:tab pos="-457200" algn="l"/>
                <a:tab pos="540385" algn="l"/>
              </a:tabLst>
            </a:pPr>
            <a:r>
              <a:rPr lang="en-ZA" sz="1250" dirty="0">
                <a:latin typeface="Arial" panose="020B0604020202020204" pitchFamily="34" charset="0"/>
                <a:cs typeface="Arial" panose="020B0604020202020204" pitchFamily="34" charset="0"/>
              </a:rPr>
              <a:t>The site office shall be in Lephalale.</a:t>
            </a:r>
          </a:p>
          <a:p>
            <a:pPr>
              <a:lnSpc>
                <a:spcPct val="107000"/>
              </a:lnSpc>
              <a:spcAft>
                <a:spcPts val="800"/>
              </a:spcAft>
              <a:tabLst>
                <a:tab pos="-914400" algn="l"/>
                <a:tab pos="-457200" algn="l"/>
                <a:tab pos="540385" algn="l"/>
              </a:tabLst>
            </a:pPr>
            <a:r>
              <a:rPr lang="en-ZA" sz="1250" dirty="0">
                <a:latin typeface="Arial" panose="020B0604020202020204" pitchFamily="34" charset="0"/>
                <a:cs typeface="Arial" panose="020B0604020202020204" pitchFamily="34" charset="0"/>
              </a:rPr>
              <a:t>The term “Site” as defined in the FIDIC Conditions of Contract for Construction, 1999, will comprise the road reserve of existing </a:t>
            </a:r>
            <a:r>
              <a:rPr lang="en-US" sz="1250" cap="small" dirty="0">
                <a:latin typeface="Arial" panose="020B0604020202020204" pitchFamily="34" charset="0"/>
                <a:cs typeface="Arial" panose="020B0604020202020204" pitchFamily="34" charset="0"/>
              </a:rPr>
              <a:t>NATIONAL ROUTE R510 FROM LEPHALALE TO MONTE CHRISTO, R572 FROM MONTE CHRISTO TO TOM BURKE, R518 FROM LEPHALALE TO MOGALAKWENA MUNICIPAL BOUNDARY AND N11 FROM BLOUBERG MUNICIPAL BOUNDARY TO GROBLERSBRUG BORDER POST .</a:t>
            </a:r>
          </a:p>
          <a:p>
            <a:pPr>
              <a:lnSpc>
                <a:spcPct val="107000"/>
              </a:lnSpc>
              <a:spcAft>
                <a:spcPts val="800"/>
              </a:spcAft>
              <a:tabLst>
                <a:tab pos="-914400" algn="l"/>
                <a:tab pos="-457200" algn="l"/>
                <a:tab pos="540385" algn="l"/>
              </a:tabLst>
            </a:pPr>
            <a:r>
              <a:rPr lang="en-ZA" sz="1250" dirty="0">
                <a:latin typeface="Arial" panose="020B0604020202020204" pitchFamily="34" charset="0"/>
                <a:cs typeface="Arial" panose="020B0604020202020204" pitchFamily="34" charset="0"/>
              </a:rPr>
              <a:t>The total distance is approximately 215.34 km.</a:t>
            </a:r>
          </a:p>
          <a:p>
            <a:endParaRPr lang="en-US" sz="1400" dirty="0">
              <a:latin typeface="Arial" panose="020B0604020202020204" pitchFamily="34" charset="0"/>
              <a:ea typeface="Calibri" panose="020F0502020204030204" pitchFamily="34" charset="0"/>
            </a:endParaRPr>
          </a:p>
          <a:p>
            <a:endParaRPr lang="en-US" sz="1400" dirty="0">
              <a:effectLst/>
              <a:latin typeface="Arial" panose="020B0604020202020204" pitchFamily="34" charset="0"/>
              <a:ea typeface="Calibri" panose="020F0502020204030204" pitchFamily="34" charset="0"/>
            </a:endParaRPr>
          </a:p>
          <a:p>
            <a:pPr>
              <a:lnSpc>
                <a:spcPct val="107000"/>
              </a:lnSpc>
              <a:spcAft>
                <a:spcPts val="800"/>
              </a:spcAft>
              <a:tabLst>
                <a:tab pos="-914400" algn="l"/>
                <a:tab pos="-457200" algn="l"/>
                <a:tab pos="540385" algn="l"/>
              </a:tabLst>
            </a:pPr>
            <a:r>
              <a:rPr lang="en-ZA" sz="1250" dirty="0">
                <a:latin typeface="Arial" panose="020B0604020202020204" pitchFamily="34" charset="0"/>
                <a:cs typeface="Arial" panose="020B0604020202020204" pitchFamily="34" charset="0"/>
              </a:rPr>
              <a:t>This includes all on-ramps and off-ramps forming part of an interchange, as well as underpasses within the national road reserve up to the limits of the SANRAL’s responsibility whether or not it has direct access of the National Road. </a:t>
            </a:r>
          </a:p>
          <a:p>
            <a:pPr>
              <a:lnSpc>
                <a:spcPct val="107000"/>
              </a:lnSpc>
              <a:spcAft>
                <a:spcPts val="800"/>
              </a:spcAft>
              <a:tabLst>
                <a:tab pos="-914400" algn="l"/>
                <a:tab pos="-457200" algn="l"/>
                <a:tab pos="540385" algn="l"/>
              </a:tabLst>
            </a:pPr>
            <a:r>
              <a:rPr lang="en-ZA" sz="1250" dirty="0">
                <a:latin typeface="Arial" panose="020B0604020202020204" pitchFamily="34" charset="0"/>
                <a:cs typeface="Arial" panose="020B0604020202020204" pitchFamily="34" charset="0"/>
              </a:rPr>
              <a:t>The “Site” will also include all road signs within 500 metres of an intersection or interchange, which form part of the road signs layout for the national road.</a:t>
            </a:r>
          </a:p>
        </p:txBody>
      </p:sp>
    </p:spTree>
    <p:extLst>
      <p:ext uri="{BB962C8B-B14F-4D97-AF65-F5344CB8AC3E}">
        <p14:creationId xmlns:p14="http://schemas.microsoft.com/office/powerpoint/2010/main" val="2512940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3C7EFF-19D6-4BC1-B75B-683A95CDE002}"/>
              </a:ext>
            </a:extLst>
          </p:cNvPr>
          <p:cNvSpPr/>
          <p:nvPr/>
        </p:nvSpPr>
        <p:spPr>
          <a:xfrm>
            <a:off x="1082179" y="248156"/>
            <a:ext cx="697125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alibri" panose="020F0502020204030204"/>
                <a:ea typeface="+mn-ea"/>
                <a:cs typeface="+mn-cs"/>
              </a:rPr>
              <a:t>Description of Works(continued)</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B43E67D-34BE-4E3A-9D4E-303849BE8542}"/>
              </a:ext>
            </a:extLst>
          </p:cNvPr>
          <p:cNvSpPr txBox="1"/>
          <p:nvPr/>
        </p:nvSpPr>
        <p:spPr>
          <a:xfrm>
            <a:off x="215404" y="894487"/>
            <a:ext cx="8713192" cy="6604821"/>
          </a:xfrm>
          <a:prstGeom prst="rect">
            <a:avLst/>
          </a:prstGeom>
          <a:noFill/>
        </p:spPr>
        <p:txBody>
          <a:bodyPr wrap="square">
            <a:spAutoFit/>
          </a:bodyPr>
          <a:lstStyle/>
          <a:p>
            <a:pPr indent="-540385">
              <a:lnSpc>
                <a:spcPct val="107000"/>
              </a:lnSpc>
            </a:pPr>
            <a:r>
              <a:rPr lang="en-US" sz="1200" dirty="0">
                <a:latin typeface="Arial" panose="020B0604020202020204" pitchFamily="34" charset="0"/>
                <a:cs typeface="Times New Roman" panose="02020603050405020304" pitchFamily="18" charset="0"/>
              </a:rPr>
              <a:t>The “Site” will also include land not provided by the Employer, where equipment and/or materials for use in the permanent works of the contract can be stored and/or stockpiled with the proviso that the land selected for this purpose be approved by the Engineer.  The Contractor must make the Contractor’s own arrangements for the use of such land and must obtain written approval from the owner(s) concerned.  Possible camp sites will be indicated during the Tenderers' clarification meeting.</a:t>
            </a:r>
            <a:endParaRPr lang="en-ZA" sz="1200" dirty="0">
              <a:latin typeface="Arial" panose="020B0604020202020204" pitchFamily="34" charset="0"/>
              <a:cs typeface="Times New Roman" panose="02020603050405020304" pitchFamily="18" charset="0"/>
            </a:endParaRPr>
          </a:p>
          <a:p>
            <a:pPr indent="-540385">
              <a:lnSpc>
                <a:spcPct val="107000"/>
              </a:lnSpc>
            </a:pPr>
            <a:endParaRPr lang="en-US" sz="1200" dirty="0">
              <a:latin typeface="Arial" panose="020B0604020202020204" pitchFamily="34" charset="0"/>
              <a:cs typeface="Arial" panose="020B0604020202020204" pitchFamily="34" charset="0"/>
            </a:endParaRPr>
          </a:p>
          <a:p>
            <a:pPr indent="-540385">
              <a:lnSpc>
                <a:spcPct val="107000"/>
              </a:lnSpc>
            </a:pPr>
            <a:r>
              <a:rPr lang="en-US" sz="1200" dirty="0">
                <a:latin typeface="Arial" panose="020B0604020202020204" pitchFamily="34" charset="0"/>
                <a:cs typeface="Arial" panose="020B0604020202020204" pitchFamily="34" charset="0"/>
              </a:rPr>
              <a:t>The “Site” will also include all SANRAL owned land in the vicinity of this contract as provided by the Employer in the table below.</a:t>
            </a:r>
          </a:p>
          <a:p>
            <a:pPr indent="-540385">
              <a:lnSpc>
                <a:spcPct val="107000"/>
              </a:lnSpc>
            </a:pPr>
            <a:endParaRPr lang="en-US" sz="1200" dirty="0">
              <a:latin typeface="Arial" panose="020B0604020202020204" pitchFamily="34" charset="0"/>
              <a:cs typeface="Arial" panose="020B0604020202020204" pitchFamily="34" charset="0"/>
            </a:endParaRPr>
          </a:p>
          <a:p>
            <a:pPr indent="-540385">
              <a:lnSpc>
                <a:spcPct val="107000"/>
              </a:lnSpc>
            </a:pPr>
            <a:endParaRPr lang="en-US" sz="1200" dirty="0">
              <a:latin typeface="Arial" panose="020B0604020202020204" pitchFamily="34" charset="0"/>
              <a:cs typeface="Arial" panose="020B0604020202020204" pitchFamily="34"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endParaRPr lang="en-US" sz="1400" dirty="0">
              <a:latin typeface="Arial" panose="020B0604020202020204" pitchFamily="34" charset="0"/>
              <a:cs typeface="Times New Roman" panose="02020603050405020304" pitchFamily="18" charset="0"/>
            </a:endParaRPr>
          </a:p>
          <a:p>
            <a:pPr indent="-540385">
              <a:lnSpc>
                <a:spcPct val="107000"/>
              </a:lnSpc>
            </a:pPr>
            <a:r>
              <a:rPr lang="en-US" sz="1200" dirty="0">
                <a:latin typeface="Arial" panose="020B0604020202020204" pitchFamily="34" charset="0"/>
                <a:cs typeface="Arial" panose="020B0604020202020204" pitchFamily="34" charset="0"/>
              </a:rPr>
              <a:t>The nature of work to be carried out on these properties included but are not limited to:</a:t>
            </a:r>
          </a:p>
          <a:p>
            <a:pPr marL="714375" indent="-352425">
              <a:lnSpc>
                <a:spcPct val="107000"/>
              </a:lnSpc>
              <a:buFont typeface="Arial" panose="020B0604020202020204" pitchFamily="34" charset="0"/>
              <a:buChar char="•"/>
            </a:pPr>
            <a:r>
              <a:rPr lang="en-US" sz="1200" dirty="0">
                <a:latin typeface="Arial" panose="020B0604020202020204" pitchFamily="34" charset="0"/>
                <a:cs typeface="Arial" panose="020B0604020202020204" pitchFamily="34" charset="0"/>
              </a:rPr>
              <a:t>grass cutting &amp; bush clearing </a:t>
            </a:r>
          </a:p>
          <a:p>
            <a:pPr marL="714375" indent="-352425">
              <a:lnSpc>
                <a:spcPct val="107000"/>
              </a:lnSpc>
              <a:buFont typeface="Arial" panose="020B0604020202020204" pitchFamily="34" charset="0"/>
              <a:buChar char="•"/>
            </a:pPr>
            <a:r>
              <a:rPr lang="en-US" sz="1200" dirty="0">
                <a:latin typeface="Arial" panose="020B0604020202020204" pitchFamily="34" charset="0"/>
                <a:cs typeface="Arial" panose="020B0604020202020204" pitchFamily="34" charset="0"/>
              </a:rPr>
              <a:t>Cutting and maintaining fire breaks</a:t>
            </a:r>
          </a:p>
          <a:p>
            <a:pPr marL="714375" indent="-352425">
              <a:lnSpc>
                <a:spcPct val="107000"/>
              </a:lnSpc>
              <a:buFont typeface="Arial" panose="020B0604020202020204" pitchFamily="34" charset="0"/>
              <a:buChar char="•"/>
            </a:pPr>
            <a:r>
              <a:rPr lang="en-US" sz="1200" dirty="0">
                <a:latin typeface="Arial" panose="020B0604020202020204" pitchFamily="34" charset="0"/>
                <a:cs typeface="Arial" panose="020B0604020202020204" pitchFamily="34" charset="0"/>
              </a:rPr>
              <a:t>fence repairs </a:t>
            </a:r>
          </a:p>
          <a:p>
            <a:pPr marL="714375" indent="-352425">
              <a:lnSpc>
                <a:spcPct val="107000"/>
              </a:lnSpc>
              <a:buFont typeface="Arial" panose="020B0604020202020204" pitchFamily="34" charset="0"/>
              <a:buChar char="•"/>
            </a:pPr>
            <a:r>
              <a:rPr lang="en-US" sz="1200" dirty="0">
                <a:latin typeface="Arial" panose="020B0604020202020204" pitchFamily="34" charset="0"/>
                <a:cs typeface="Arial" panose="020B0604020202020204" pitchFamily="34" charset="0"/>
              </a:rPr>
              <a:t>monitoring for illegal occupation and reporting to the Route Manager</a:t>
            </a:r>
          </a:p>
          <a:p>
            <a:pPr marL="714375" indent="-352425">
              <a:lnSpc>
                <a:spcPct val="107000"/>
              </a:lnSpc>
              <a:buFont typeface="Arial" panose="020B0604020202020204" pitchFamily="34" charset="0"/>
              <a:buChar char="•"/>
            </a:pPr>
            <a:r>
              <a:rPr lang="en-US" sz="1200" dirty="0">
                <a:latin typeface="Arial" panose="020B0604020202020204" pitchFamily="34" charset="0"/>
                <a:cs typeface="Arial" panose="020B0604020202020204" pitchFamily="34" charset="0"/>
              </a:rPr>
              <a:t>monitoring for illegal rubbish dumping and removal</a:t>
            </a:r>
          </a:p>
          <a:p>
            <a:pPr marL="714375" indent="-352425">
              <a:lnSpc>
                <a:spcPct val="107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monitoring for illegal adverts and removal. </a:t>
            </a:r>
          </a:p>
          <a:p>
            <a:pPr indent="-540385">
              <a:lnSpc>
                <a:spcPct val="107000"/>
              </a:lnSpc>
            </a:pPr>
            <a:r>
              <a:rPr lang="en-US" sz="1400" dirty="0">
                <a:latin typeface="Arial" panose="020B0604020202020204" pitchFamily="34" charset="0"/>
                <a:cs typeface="Arial" panose="020B0604020202020204" pitchFamily="34" charset="0"/>
              </a:rPr>
              <a:t>.</a:t>
            </a:r>
          </a:p>
          <a:p>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13E2947-A1E7-FC1B-4ACD-FF744BDC428A}"/>
              </a:ext>
            </a:extLst>
          </p:cNvPr>
          <p:cNvPicPr>
            <a:picLocks noChangeAspect="1"/>
          </p:cNvPicPr>
          <p:nvPr/>
        </p:nvPicPr>
        <p:blipFill rotWithShape="1">
          <a:blip r:embed="rId2"/>
          <a:srcRect l="7487" r="11056" b="5996"/>
          <a:stretch/>
        </p:blipFill>
        <p:spPr>
          <a:xfrm>
            <a:off x="215404" y="2365247"/>
            <a:ext cx="6249208" cy="2673284"/>
          </a:xfrm>
          <a:prstGeom prst="rect">
            <a:avLst/>
          </a:prstGeom>
        </p:spPr>
      </p:pic>
    </p:spTree>
    <p:extLst>
      <p:ext uri="{BB962C8B-B14F-4D97-AF65-F5344CB8AC3E}">
        <p14:creationId xmlns:p14="http://schemas.microsoft.com/office/powerpoint/2010/main" val="3437325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3C7EFF-19D6-4BC1-B75B-683A95CDE002}"/>
              </a:ext>
            </a:extLst>
          </p:cNvPr>
          <p:cNvSpPr/>
          <p:nvPr/>
        </p:nvSpPr>
        <p:spPr>
          <a:xfrm>
            <a:off x="1203847" y="152125"/>
            <a:ext cx="733798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Description of Works(continued)</a:t>
            </a:r>
          </a:p>
        </p:txBody>
      </p:sp>
      <p:sp>
        <p:nvSpPr>
          <p:cNvPr id="4" name="TextBox 3">
            <a:extLst>
              <a:ext uri="{FF2B5EF4-FFF2-40B4-BE49-F238E27FC236}">
                <a16:creationId xmlns:a16="http://schemas.microsoft.com/office/drawing/2014/main" id="{B8BD04A9-F49C-49CE-B659-48E755FFE07B}"/>
              </a:ext>
            </a:extLst>
          </p:cNvPr>
          <p:cNvSpPr txBox="1"/>
          <p:nvPr/>
        </p:nvSpPr>
        <p:spPr>
          <a:xfrm>
            <a:off x="209726" y="868606"/>
            <a:ext cx="8715200" cy="5739072"/>
          </a:xfrm>
          <a:prstGeom prst="rect">
            <a:avLst/>
          </a:prstGeom>
          <a:noFill/>
        </p:spPr>
        <p:txBody>
          <a:bodyPr wrap="square">
            <a:spAutoFit/>
          </a:bodyPr>
          <a:lstStyle/>
          <a:p>
            <a:pPr indent="-540385">
              <a:lnSpc>
                <a:spcPct val="107000"/>
              </a:lnSpc>
            </a:pPr>
            <a:r>
              <a:rPr lang="en-US" sz="1400" dirty="0">
                <a:latin typeface="Arial" panose="020B0604020202020204" pitchFamily="34" charset="0"/>
                <a:cs typeface="Arial" panose="020B0604020202020204" pitchFamily="34" charset="0"/>
              </a:rPr>
              <a:t>(b) Access to the site:</a:t>
            </a:r>
          </a:p>
          <a:p>
            <a:pPr marL="625475" indent="-1165225">
              <a:lnSpc>
                <a:spcPct val="107000"/>
              </a:lnSpc>
              <a:tabLst>
                <a:tab pos="180975" algn="l"/>
              </a:tabLst>
            </a:pPr>
            <a:r>
              <a:rPr lang="en-US" sz="1400" dirty="0">
                <a:latin typeface="Arial" panose="020B0604020202020204" pitchFamily="34" charset="0"/>
                <a:cs typeface="Arial" panose="020B0604020202020204" pitchFamily="34" charset="0"/>
              </a:rPr>
              <a:t>     Access to the site shall be from established interchanges, intersections and approved accesses.</a:t>
            </a:r>
          </a:p>
          <a:p>
            <a:pPr marL="625475" indent="-1165225">
              <a:lnSpc>
                <a:spcPct val="107000"/>
              </a:lnSpc>
              <a:tabLst>
                <a:tab pos="180975" algn="l"/>
              </a:tabLst>
            </a:pPr>
            <a:endParaRPr lang="en-US" sz="14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Nature of work</a:t>
            </a:r>
          </a:p>
          <a:p>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description of the project contained in this section is merely an outline of the contract works and shall not limit the work to be carried out by the Contractor under this contract.  Approximate quantities of each type of work to be carried out in accordance with the contract documents are listed in the Bill of Quantities bound in this volume.</a:t>
            </a:r>
          </a:p>
          <a:p>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nature of work to be carried out under this contract includes:</a:t>
            </a:r>
          </a:p>
          <a:p>
            <a:pPr indent="361950">
              <a:tabLst>
                <a:tab pos="714375" algn="l"/>
                <a:tab pos="89535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Establishment of camps on site</a:t>
            </a:r>
          </a:p>
          <a:p>
            <a:pPr indent="361950">
              <a:tabLst>
                <a:tab pos="714375" algn="l"/>
                <a:tab pos="89535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400" dirty="0">
                <a:latin typeface="Arial" panose="020B0604020202020204" pitchFamily="34" charset="0"/>
                <a:cs typeface="Times New Roman" panose="02020603050405020304" pitchFamily="18" charset="0"/>
              </a:rPr>
              <a:t>	Inspection of the road, structures, waterways, cutting/fill slopes and night inspections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Accommodation of traffic</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Pavement layers repairs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Crack sealing and patching of asphalt pavements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Repair edge breaks and edge drops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Gravel shoulder repairs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Repair of slope failures and washaways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a:t>
            </a:r>
            <a:r>
              <a:rPr lang="en-US" sz="1400" dirty="0" err="1">
                <a:latin typeface="Arial" panose="020B0604020202020204" pitchFamily="34" charset="0"/>
                <a:cs typeface="Times New Roman" panose="02020603050405020304" pitchFamily="18" charset="0"/>
              </a:rPr>
              <a:t>Stabilisation</a:t>
            </a:r>
            <a:r>
              <a:rPr lang="en-US" sz="1400" dirty="0">
                <a:latin typeface="Arial" panose="020B0604020202020204" pitchFamily="34" charset="0"/>
                <a:cs typeface="Times New Roman" panose="02020603050405020304" pitchFamily="18" charset="0"/>
              </a:rPr>
              <a:t> of slopes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Construction of drainage works to combat erosion</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Cleaning of all drainage structures, including removal of grass and debris from grids, as well as 	clearing bridge drainage ports and scuppers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Repairing damaged fencing</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Clearing refuse from the road reserve, lay-byes and interchanges </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Repairing damaged road signs</a:t>
            </a:r>
          </a:p>
        </p:txBody>
      </p:sp>
    </p:spTree>
    <p:extLst>
      <p:ext uri="{BB962C8B-B14F-4D97-AF65-F5344CB8AC3E}">
        <p14:creationId xmlns:p14="http://schemas.microsoft.com/office/powerpoint/2010/main" val="4076080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3C7EFF-19D6-4BC1-B75B-683A95CDE002}"/>
              </a:ext>
            </a:extLst>
          </p:cNvPr>
          <p:cNvSpPr/>
          <p:nvPr/>
        </p:nvSpPr>
        <p:spPr>
          <a:xfrm>
            <a:off x="1118122" y="514075"/>
            <a:ext cx="733798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Description of Works(continued)</a:t>
            </a:r>
          </a:p>
        </p:txBody>
      </p:sp>
      <p:sp>
        <p:nvSpPr>
          <p:cNvPr id="4" name="TextBox 3">
            <a:extLst>
              <a:ext uri="{FF2B5EF4-FFF2-40B4-BE49-F238E27FC236}">
                <a16:creationId xmlns:a16="http://schemas.microsoft.com/office/drawing/2014/main" id="{B8BD04A9-F49C-49CE-B659-48E755FFE07B}"/>
              </a:ext>
            </a:extLst>
          </p:cNvPr>
          <p:cNvSpPr txBox="1"/>
          <p:nvPr/>
        </p:nvSpPr>
        <p:spPr>
          <a:xfrm>
            <a:off x="247650" y="1283516"/>
            <a:ext cx="8629650" cy="4616648"/>
          </a:xfrm>
          <a:prstGeom prst="rect">
            <a:avLst/>
          </a:prstGeom>
          <a:noFill/>
        </p:spPr>
        <p:txBody>
          <a:bodyPr wrap="square">
            <a:spAutoFit/>
          </a:bodyPr>
          <a:lstStyle/>
          <a:p>
            <a:pPr indent="361950">
              <a:tabLst>
                <a:tab pos="714375" algn="l"/>
                <a:tab pos="895350" algn="l"/>
              </a:tabLst>
            </a:pPr>
            <a:r>
              <a:rPr lang="en-US" sz="1400" dirty="0">
                <a:latin typeface="Arial" panose="020B0604020202020204" pitchFamily="34" charset="0"/>
                <a:cs typeface="Times New Roman" panose="02020603050405020304" pitchFamily="18" charset="0"/>
              </a:rPr>
              <a:t>•	Cleaning of road signs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Installation and replacement of </a:t>
            </a:r>
            <a:r>
              <a:rPr lang="en-US" sz="1400" dirty="0" err="1">
                <a:latin typeface="Arial" panose="020B0604020202020204" pitchFamily="34" charset="0"/>
                <a:cs typeface="Times New Roman" panose="02020603050405020304" pitchFamily="18" charset="0"/>
              </a:rPr>
              <a:t>roadstuds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indent="361950">
              <a:tabLst>
                <a:tab pos="714375" algn="l"/>
                <a:tab pos="89535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400" dirty="0">
                <a:latin typeface="Arial" panose="020B0604020202020204" pitchFamily="34" charset="0"/>
                <a:cs typeface="Times New Roman" panose="02020603050405020304" pitchFamily="18" charset="0"/>
              </a:rPr>
              <a:t>	Repairing damaged guardrails and balustrades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Road marking</a:t>
            </a:r>
          </a:p>
          <a:p>
            <a:pPr marL="714375" indent="-352425">
              <a:tabLst>
                <a:tab pos="714375" algn="l"/>
                <a:tab pos="895350" algn="l"/>
              </a:tabLst>
            </a:pPr>
            <a:r>
              <a:rPr lang="en-US" sz="1400" dirty="0">
                <a:latin typeface="Arial" panose="020B0604020202020204" pitchFamily="34" charset="0"/>
                <a:cs typeface="Times New Roman" panose="02020603050405020304" pitchFamily="18" charset="0"/>
              </a:rPr>
              <a:t>•	Regular mowing of grass in the road reserve including the median and the removal of grass cuttings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Application of herbicide on road edges and around road signs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Eradication of weeds and undesirable plant growth</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Burning or cutting of firebreaks and assistance with veld fires </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Maintenance of trees and shrubs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Supply and spreading of topsoil</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Emergency assistance</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Removal of wrecks and abandoned vehicles</a:t>
            </a:r>
          </a:p>
          <a:p>
            <a:pPr indent="361950">
              <a:tabLst>
                <a:tab pos="714375" algn="l"/>
                <a:tab pos="895350" algn="l"/>
              </a:tabLst>
            </a:pPr>
            <a:r>
              <a:rPr lang="en-US" sz="1400" dirty="0">
                <a:latin typeface="Arial" panose="020B0604020202020204" pitchFamily="34" charset="0"/>
                <a:cs typeface="Times New Roman" panose="02020603050405020304" pitchFamily="18" charset="0"/>
              </a:rPr>
              <a:t>•	Minor road works done under daywork</a:t>
            </a:r>
          </a:p>
          <a:p>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contractor shall be required to attend meetings relating to the Works and the site, inter alia Road Incident Management System, Disaster Management Forum, Project Liaison Committee, Farmers’ Association, and Fire Protection Association.</a:t>
            </a:r>
          </a:p>
          <a:p>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r>
              <a:rPr lang="en-US" sz="1400" dirty="0">
                <a:effectLst/>
                <a:latin typeface="Arial" panose="020B0604020202020204" pitchFamily="34" charset="0"/>
                <a:ea typeface="Times New Roman" panose="02020603050405020304" pitchFamily="18" charset="0"/>
                <a:cs typeface="Times New Roman" panose="02020603050405020304" pitchFamily="18" charset="0"/>
              </a:rPr>
              <a:t>NOTE: Tenderer shall make allowance for the route patrol to patrol all the routes daily, this might require more than one route patrol teams.</a:t>
            </a:r>
          </a:p>
        </p:txBody>
      </p:sp>
    </p:spTree>
    <p:extLst>
      <p:ext uri="{BB962C8B-B14F-4D97-AF65-F5344CB8AC3E}">
        <p14:creationId xmlns:p14="http://schemas.microsoft.com/office/powerpoint/2010/main" val="537836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67E74-4586-85AC-D644-359FCF062F77}"/>
              </a:ext>
            </a:extLst>
          </p:cNvPr>
          <p:cNvSpPr txBox="1"/>
          <p:nvPr/>
        </p:nvSpPr>
        <p:spPr>
          <a:xfrm>
            <a:off x="780176" y="952518"/>
            <a:ext cx="7734649" cy="4832092"/>
          </a:xfrm>
          <a:prstGeom prst="rect">
            <a:avLst/>
          </a:prstGeom>
          <a:noFill/>
        </p:spPr>
        <p:txBody>
          <a:bodyPr wrap="square">
            <a:spAutoFit/>
          </a:bodyPr>
          <a:lstStyle/>
          <a:p>
            <a:pPr algn="just">
              <a:tabLst>
                <a:tab pos="900430" algn="l"/>
              </a:tabLst>
            </a:pPr>
            <a:r>
              <a:rPr lang="en-GB" sz="1400" b="1" cap="all" dirty="0">
                <a:effectLst/>
                <a:latin typeface="Arial" panose="020B0604020202020204" pitchFamily="34" charset="0"/>
                <a:ea typeface="Times New Roman" panose="02020603050405020304" pitchFamily="18" charset="0"/>
                <a:cs typeface="Arial" panose="020B0604020202020204" pitchFamily="34" charset="0"/>
              </a:rPr>
              <a:t>SMALL CONTRACTOR DEVELOPMENT, TRAINING AND COMMUNITY LIAISON</a:t>
            </a:r>
            <a:endParaRPr lang="en-ZA" sz="1400" b="1" cap="all"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The South African National Roads Agency SOC Limited is committed to the implementation of Government’s policies and in turn expects the same from its contractors. Accordingly, it is a requirement of this project that tenderers are familiar with the specifications that relate to the transformation of the construction industry through the following:</a:t>
            </a:r>
          </a:p>
          <a:p>
            <a:pPr marL="342900" lvl="0" indent="-342900" algn="just">
              <a:buSzPts val="1000"/>
              <a:buFont typeface="Arial" panose="020B0604020202020204" pitchFamily="34" charset="0"/>
              <a:buAutoNum type="romanLcParenBoth"/>
            </a:pPr>
            <a:r>
              <a:rPr lang="en-ZA" sz="1400" dirty="0">
                <a:effectLst/>
                <a:latin typeface="Arial" panose="020B0604020202020204" pitchFamily="34" charset="0"/>
                <a:ea typeface="Times New Roman" panose="02020603050405020304" pitchFamily="18" charset="0"/>
                <a:cs typeface="Arial" panose="020B0604020202020204" pitchFamily="34" charset="0"/>
              </a:rPr>
              <a:t>adherence to the policies of the Reconstruction and Development Programme and other similar Government initiatives, </a:t>
            </a:r>
          </a:p>
          <a:p>
            <a:pPr marL="342900" lvl="0" indent="-342900" algn="just">
              <a:buSzPts val="1000"/>
              <a:buFont typeface="Arial" panose="020B0604020202020204" pitchFamily="34" charset="0"/>
              <a:buAutoNum type="romanLcParenBoth"/>
            </a:pPr>
            <a:r>
              <a:rPr lang="en-ZA" sz="1400" dirty="0">
                <a:effectLst/>
                <a:latin typeface="Arial" panose="020B0604020202020204" pitchFamily="34" charset="0"/>
                <a:ea typeface="Times New Roman" panose="02020603050405020304" pitchFamily="18" charset="0"/>
                <a:cs typeface="Arial" panose="020B0604020202020204" pitchFamily="34" charset="0"/>
              </a:rPr>
              <a:t>employment and/or creation of Targeted Enterprises,</a:t>
            </a:r>
          </a:p>
          <a:p>
            <a:pPr marL="342900" lvl="0" indent="-342900" algn="just">
              <a:buSzPts val="1000"/>
              <a:buFont typeface="Arial" panose="020B0604020202020204" pitchFamily="34" charset="0"/>
              <a:buAutoNum type="romanLcParenBoth"/>
            </a:pPr>
            <a:r>
              <a:rPr lang="en-ZA" sz="1400" dirty="0">
                <a:effectLst/>
                <a:latin typeface="Arial" panose="020B0604020202020204" pitchFamily="34" charset="0"/>
                <a:ea typeface="Times New Roman" panose="02020603050405020304" pitchFamily="18" charset="0"/>
                <a:cs typeface="Arial" panose="020B0604020202020204" pitchFamily="34" charset="0"/>
              </a:rPr>
              <a:t>arrangement of generic skills, engineering skills and entrepreneurial skills training programmes for which provision has been made in the Pricing Schedule,</a:t>
            </a:r>
          </a:p>
          <a:p>
            <a:pPr marL="342900" lvl="0" indent="-342900" algn="just">
              <a:buSzPts val="1000"/>
              <a:buFont typeface="Arial" panose="020B0604020202020204" pitchFamily="34" charset="0"/>
              <a:buAutoNum type="romanLcParenBoth"/>
            </a:pPr>
            <a:r>
              <a:rPr lang="en-ZA" sz="1400" dirty="0">
                <a:effectLst/>
                <a:latin typeface="Arial" panose="020B0604020202020204" pitchFamily="34" charset="0"/>
                <a:ea typeface="Times New Roman" panose="02020603050405020304" pitchFamily="18" charset="0"/>
                <a:cs typeface="Arial" panose="020B0604020202020204" pitchFamily="34" charset="0"/>
              </a:rPr>
              <a:t>construction using labour maximisation principles and,</a:t>
            </a:r>
          </a:p>
          <a:p>
            <a:pPr marL="342900" lvl="0" indent="-342900" algn="just">
              <a:buSzPts val="1000"/>
              <a:buFont typeface="Arial" panose="020B0604020202020204" pitchFamily="34" charset="0"/>
              <a:buAutoNum type="romanLcParenBoth"/>
            </a:pPr>
            <a:r>
              <a:rPr lang="en-ZA" sz="1400" dirty="0">
                <a:effectLst/>
                <a:latin typeface="Arial" panose="020B0604020202020204" pitchFamily="34" charset="0"/>
                <a:ea typeface="Times New Roman" panose="02020603050405020304" pitchFamily="18" charset="0"/>
                <a:cs typeface="Arial" panose="020B0604020202020204" pitchFamily="34" charset="0"/>
              </a:rPr>
              <a:t>active participation with community-based structures.</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Tenderers should note that liaison with Community Stakeholders via active participation with the Project Liaison Committee, as well as employment of people from within the community, are essential parts of the project. A provisional sum to cover costs incurred by members of the community in the liaison process has also been included in the Pricing Schedule.</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n-ZA" sz="1400" dirty="0">
                <a:effectLst/>
                <a:latin typeface="Arial" panose="020B0604020202020204" pitchFamily="34" charset="0"/>
                <a:ea typeface="Times New Roman" panose="02020603050405020304" pitchFamily="18" charset="0"/>
                <a:cs typeface="Arial" panose="020B0604020202020204" pitchFamily="34" charset="0"/>
              </a:rPr>
              <a:t>Section D of the Scope of Works covers the contractor’s requirements in detail, as well as defining the targets that comprise the Contract Participation Goal (CPG). </a:t>
            </a:r>
          </a:p>
        </p:txBody>
      </p:sp>
    </p:spTree>
    <p:extLst>
      <p:ext uri="{BB962C8B-B14F-4D97-AF65-F5344CB8AC3E}">
        <p14:creationId xmlns:p14="http://schemas.microsoft.com/office/powerpoint/2010/main" val="10564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43E5FD1F-6693-4E7E-B120-4F520A6FF9A4}"/>
              </a:ext>
            </a:extLst>
          </p:cNvPr>
          <p:cNvSpPr>
            <a:spLocks noGrp="1"/>
          </p:cNvSpPr>
          <p:nvPr>
            <p:ph/>
          </p:nvPr>
        </p:nvSpPr>
        <p:spPr>
          <a:xfrm>
            <a:off x="457200" y="277813"/>
            <a:ext cx="8229600" cy="5853112"/>
          </a:xfrm>
        </p:spPr>
        <p:txBody>
          <a:bodyPr/>
          <a:lstStyle/>
          <a:p>
            <a:pPr marL="342900" lvl="0" indent="-342900" algn="ctr" fontAlgn="base">
              <a:lnSpc>
                <a:spcPct val="100000"/>
              </a:lnSpc>
              <a:spcBef>
                <a:spcPct val="20000"/>
              </a:spcBef>
              <a:spcAft>
                <a:spcPct val="0"/>
              </a:spcAft>
              <a:buClr>
                <a:srgbClr val="336666"/>
              </a:buClr>
              <a:buSzPct val="70000"/>
              <a:buNone/>
              <a:defRPr/>
            </a:pPr>
            <a:r>
              <a:rPr lang="en-ZA" altLang="en-US" sz="4000" kern="0" dirty="0">
                <a:solidFill>
                  <a:srgbClr val="000000"/>
                </a:solidFill>
                <a:latin typeface="Arial"/>
              </a:rPr>
              <a:t>THANK YOU FOR YOUR ATTENTION</a:t>
            </a:r>
          </a:p>
          <a:p>
            <a:pPr marL="342900" lvl="0" indent="-342900" algn="ctr" fontAlgn="base">
              <a:lnSpc>
                <a:spcPct val="100000"/>
              </a:lnSpc>
              <a:spcBef>
                <a:spcPct val="20000"/>
              </a:spcBef>
              <a:spcAft>
                <a:spcPct val="0"/>
              </a:spcAft>
              <a:buClr>
                <a:srgbClr val="336666"/>
              </a:buClr>
              <a:buSzPct val="70000"/>
              <a:buNone/>
              <a:defRPr/>
            </a:pPr>
            <a:endParaRPr lang="en-ZA" altLang="en-US" sz="3200" kern="0" dirty="0">
              <a:solidFill>
                <a:srgbClr val="000000"/>
              </a:solidFill>
              <a:latin typeface="Arial"/>
            </a:endParaRPr>
          </a:p>
          <a:p>
            <a:pPr marL="342900" lvl="0" indent="-342900" algn="ctr" fontAlgn="base">
              <a:lnSpc>
                <a:spcPct val="100000"/>
              </a:lnSpc>
              <a:spcBef>
                <a:spcPct val="20000"/>
              </a:spcBef>
              <a:spcAft>
                <a:spcPct val="0"/>
              </a:spcAft>
              <a:buClr>
                <a:srgbClr val="336666"/>
              </a:buClr>
              <a:buSzPct val="70000"/>
              <a:buNone/>
              <a:defRPr/>
            </a:pPr>
            <a:r>
              <a:rPr lang="en-ZA" altLang="en-US" kern="0" dirty="0">
                <a:solidFill>
                  <a:srgbClr val="000000"/>
                </a:solidFill>
                <a:latin typeface="Arial"/>
              </a:rPr>
              <a:t>SANRAL WEB ADDRESS:  </a:t>
            </a:r>
            <a:r>
              <a:rPr lang="en-ZA" altLang="en-US" kern="0" dirty="0">
                <a:solidFill>
                  <a:srgbClr val="FF0000"/>
                </a:solidFill>
                <a:latin typeface="Arial"/>
                <a:hlinkClick r:id="rId2"/>
              </a:rPr>
              <a:t>www.nra.co.za</a:t>
            </a:r>
            <a:endParaRPr lang="en-ZA" altLang="en-US" kern="0" dirty="0">
              <a:solidFill>
                <a:srgbClr val="000000"/>
              </a:solidFill>
              <a:latin typeface="Arial"/>
            </a:endParaRPr>
          </a:p>
          <a:p>
            <a:endParaRPr lang="en-US" dirty="0"/>
          </a:p>
        </p:txBody>
      </p:sp>
    </p:spTree>
    <p:extLst>
      <p:ext uri="{BB962C8B-B14F-4D97-AF65-F5344CB8AC3E}">
        <p14:creationId xmlns:p14="http://schemas.microsoft.com/office/powerpoint/2010/main" val="31051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2890391"/>
            <a:ext cx="6846849" cy="1077218"/>
          </a:xfrm>
          <a:prstGeom prst="rect">
            <a:avLst/>
          </a:prstGeom>
          <a:noFill/>
        </p:spPr>
        <p:txBody>
          <a:bodyPr wrap="square" rtlCol="0">
            <a:spAutoFit/>
          </a:bodyPr>
          <a:lstStyle/>
          <a:p>
            <a:pPr algn="ctr"/>
            <a:r>
              <a:rPr lang="en-ZA" sz="3200" dirty="0">
                <a:solidFill>
                  <a:schemeClr val="bg1"/>
                </a:solidFill>
                <a:latin typeface="Arial" panose="020B0604020202020204" pitchFamily="34" charset="0"/>
                <a:cs typeface="Arial" panose="020B0604020202020204" pitchFamily="34" charset="0"/>
              </a:rPr>
              <a:t>Part  T1.1:  Tender  Notice and</a:t>
            </a:r>
          </a:p>
          <a:p>
            <a:pPr marL="2514600" indent="-2514600" algn="ctr" defTabSz="2514600"/>
            <a:r>
              <a:rPr lang="en-ZA" sz="3200" dirty="0">
                <a:solidFill>
                  <a:schemeClr val="bg1"/>
                </a:solidFill>
                <a:latin typeface="Arial" panose="020B0604020202020204" pitchFamily="34" charset="0"/>
                <a:cs typeface="Arial" panose="020B0604020202020204" pitchFamily="34" charset="0"/>
              </a:rPr>
              <a:t>Invitation  to  Tender</a:t>
            </a:r>
          </a:p>
        </p:txBody>
      </p:sp>
    </p:spTree>
    <p:extLst>
      <p:ext uri="{BB962C8B-B14F-4D97-AF65-F5344CB8AC3E}">
        <p14:creationId xmlns:p14="http://schemas.microsoft.com/office/powerpoint/2010/main" val="32993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498DD-A65B-4943-9A3E-73E37ACEBF83}"/>
              </a:ext>
            </a:extLst>
          </p:cNvPr>
          <p:cNvSpPr txBox="1"/>
          <p:nvPr/>
        </p:nvSpPr>
        <p:spPr>
          <a:xfrm>
            <a:off x="1504231" y="234116"/>
            <a:ext cx="6937806" cy="400110"/>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T1.1:   Tender  Notice  and  Invitation  to  Tender</a:t>
            </a:r>
          </a:p>
        </p:txBody>
      </p:sp>
      <p:sp>
        <p:nvSpPr>
          <p:cNvPr id="5" name="TextBox 4">
            <a:extLst>
              <a:ext uri="{FF2B5EF4-FFF2-40B4-BE49-F238E27FC236}">
                <a16:creationId xmlns:a16="http://schemas.microsoft.com/office/drawing/2014/main" id="{2A566B99-8CBB-A66D-E1BF-54AC186BDD4F}"/>
              </a:ext>
            </a:extLst>
          </p:cNvPr>
          <p:cNvSpPr txBox="1"/>
          <p:nvPr/>
        </p:nvSpPr>
        <p:spPr>
          <a:xfrm>
            <a:off x="646214" y="879970"/>
            <a:ext cx="8128933" cy="489364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CIDB Regulation 25(1B) will be applicable to this contract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Only tenderers with a B-BBEE contributor status level of 8CE, and who are registered on the National Treasury Central Supplier Database at the tender closing date and meet the stipulated minimum threshold for local content and production as stated in the Tender Data are eligible to tender.</a:t>
            </a:r>
          </a:p>
          <a:p>
            <a:endParaRPr lang="en-US" sz="1400" dirty="0">
              <a:latin typeface="Arial" panose="020B0604020202020204" pitchFamily="34" charset="0"/>
              <a:cs typeface="Arial" panose="020B0604020202020204" pitchFamily="34" charset="0"/>
            </a:endParaRPr>
          </a:p>
          <a:p>
            <a:r>
              <a:rPr lang="en-US" sz="1400" dirty="0">
                <a:solidFill>
                  <a:srgbClr val="FF0000"/>
                </a:solidFill>
                <a:latin typeface="Arial" panose="020B0604020202020204" pitchFamily="34" charset="0"/>
                <a:cs typeface="Arial" panose="020B0604020202020204" pitchFamily="34" charset="0"/>
              </a:rPr>
              <a:t>Only tenderers who are registered on the National Treasury Central Supplier Database as stated in the Tender Data C.2.1.1, are eligible to tender.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estimated that tenderers should have a CIDB contractor grading designation of 8CE or higher, however, tenderers attention is drawn to clause C.2.1 of the Tender Data when submitting their tender.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Tenders from tenderers registered as potentially emerging enterprises but with a CIDB contractor grading designation lower than a contractor grading designation determined in accordance with the sum tendered, or a value determined in accordance with Regulation 25(1B) or 25(7A) of the Construction Industry Development Regulations, will not be accepted.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It is a requirement of this project that the successful tenderer subcontract a minimum of 50 percent (50 %) or higher as tendered of the work by the end of the contract to Targeted Enterprise(s) as defined in the Contract Data.</a:t>
            </a:r>
          </a:p>
          <a:p>
            <a:endParaRPr lang="en-US" dirty="0"/>
          </a:p>
        </p:txBody>
      </p:sp>
    </p:spTree>
    <p:extLst>
      <p:ext uri="{BB962C8B-B14F-4D97-AF65-F5344CB8AC3E}">
        <p14:creationId xmlns:p14="http://schemas.microsoft.com/office/powerpoint/2010/main" val="202564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498DD-A65B-4943-9A3E-73E37ACEBF83}"/>
              </a:ext>
            </a:extLst>
          </p:cNvPr>
          <p:cNvSpPr txBox="1"/>
          <p:nvPr/>
        </p:nvSpPr>
        <p:spPr>
          <a:xfrm>
            <a:off x="1504231" y="234116"/>
            <a:ext cx="6937806" cy="707886"/>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T1.1:   Tender  Notice  and  Invitation  to  Tender (Continued….)</a:t>
            </a:r>
          </a:p>
        </p:txBody>
      </p:sp>
      <p:sp>
        <p:nvSpPr>
          <p:cNvPr id="5" name="TextBox 4">
            <a:extLst>
              <a:ext uri="{FF2B5EF4-FFF2-40B4-BE49-F238E27FC236}">
                <a16:creationId xmlns:a16="http://schemas.microsoft.com/office/drawing/2014/main" id="{2A566B99-8CBB-A66D-E1BF-54AC186BDD4F}"/>
              </a:ext>
            </a:extLst>
          </p:cNvPr>
          <p:cNvSpPr txBox="1"/>
          <p:nvPr/>
        </p:nvSpPr>
        <p:spPr>
          <a:xfrm>
            <a:off x="507533" y="1128400"/>
            <a:ext cx="8128933"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This tender includes the following compulsory subcontracting to Targeted Enterprises as in the Appendix to Tender: Contract Data subclause D. </a:t>
            </a:r>
          </a:p>
        </p:txBody>
      </p:sp>
      <p:graphicFrame>
        <p:nvGraphicFramePr>
          <p:cNvPr id="2" name="Table 1">
            <a:extLst>
              <a:ext uri="{FF2B5EF4-FFF2-40B4-BE49-F238E27FC236}">
                <a16:creationId xmlns:a16="http://schemas.microsoft.com/office/drawing/2014/main" id="{F4BC7F5B-05D9-8BA7-16DB-27C86F3A933B}"/>
              </a:ext>
            </a:extLst>
          </p:cNvPr>
          <p:cNvGraphicFramePr>
            <a:graphicFrameLocks noGrp="1"/>
          </p:cNvGraphicFramePr>
          <p:nvPr>
            <p:extLst>
              <p:ext uri="{D42A27DB-BD31-4B8C-83A1-F6EECF244321}">
                <p14:modId xmlns:p14="http://schemas.microsoft.com/office/powerpoint/2010/main" val="4019181981"/>
              </p:ext>
            </p:extLst>
          </p:nvPr>
        </p:nvGraphicFramePr>
        <p:xfrm>
          <a:off x="604006" y="1960046"/>
          <a:ext cx="7709483" cy="2402080"/>
        </p:xfrm>
        <a:graphic>
          <a:graphicData uri="http://schemas.openxmlformats.org/drawingml/2006/table">
            <a:tbl>
              <a:tblPr firstRow="1" firstCol="1" bandRow="1"/>
              <a:tblGrid>
                <a:gridCol w="3739394">
                  <a:extLst>
                    <a:ext uri="{9D8B030D-6E8A-4147-A177-3AD203B41FA5}">
                      <a16:colId xmlns:a16="http://schemas.microsoft.com/office/drawing/2014/main" val="3024416712"/>
                    </a:ext>
                  </a:extLst>
                </a:gridCol>
                <a:gridCol w="3970089">
                  <a:extLst>
                    <a:ext uri="{9D8B030D-6E8A-4147-A177-3AD203B41FA5}">
                      <a16:colId xmlns:a16="http://schemas.microsoft.com/office/drawing/2014/main" val="2212984191"/>
                    </a:ext>
                  </a:extLst>
                </a:gridCol>
              </a:tblGrid>
              <a:tr h="140970">
                <a:tc gridSpan="2">
                  <a:txBody>
                    <a:bodyPr/>
                    <a:lstStyle/>
                    <a:p>
                      <a:pPr marR="180340" algn="ctr">
                        <a:lnSpc>
                          <a:spcPct val="150000"/>
                        </a:lnSpc>
                      </a:pPr>
                      <a:r>
                        <a:rPr lang="en-ZA" sz="1400" b="1" dirty="0">
                          <a:effectLst/>
                          <a:latin typeface="Arial" panose="020B0604020202020204" pitchFamily="34" charset="0"/>
                          <a:ea typeface="Times New Roman" panose="02020603050405020304" pitchFamily="18" charset="0"/>
                          <a:cs typeface="Arial" panose="020B0604020202020204" pitchFamily="34" charset="0"/>
                        </a:rPr>
                        <a:t>Subcontracting target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955828731"/>
                  </a:ext>
                </a:extLst>
              </a:tr>
              <a:tr h="0">
                <a:tc>
                  <a:txBody>
                    <a:bodyPr/>
                    <a:lstStyle/>
                    <a:p>
                      <a:pPr marR="180340">
                        <a:lnSpc>
                          <a:spcPct val="15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Tendering entity less than 51% black ownership</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nSpc>
                          <a:spcPct val="150000"/>
                        </a:lnSpc>
                      </a:pPr>
                      <a:r>
                        <a:rPr lang="en-ZA" sz="1400">
                          <a:effectLst/>
                          <a:latin typeface="Arial" panose="020B0604020202020204" pitchFamily="34" charset="0"/>
                          <a:ea typeface="Times New Roman" panose="02020603050405020304" pitchFamily="18" charset="0"/>
                          <a:cs typeface="Arial" panose="020B0604020202020204" pitchFamily="34" charset="0"/>
                        </a:rPr>
                        <a:t>Min 60% subcontract to Targeted Enterprises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50932"/>
                  </a:ext>
                </a:extLst>
              </a:tr>
              <a:tr h="0">
                <a:tc>
                  <a:txBody>
                    <a:bodyPr/>
                    <a:lstStyle/>
                    <a:p>
                      <a:pPr marR="180340">
                        <a:lnSpc>
                          <a:spcPct val="15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Tendering entity at least 51% black ownership</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nSpc>
                          <a:spcPct val="150000"/>
                        </a:lnSpc>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Min 50% of contract value to be sublet to Targeted Enterprises or as tendered on Form A17</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977817"/>
                  </a:ext>
                </a:extLst>
              </a:tr>
              <a:tr h="0">
                <a:tc>
                  <a:txBody>
                    <a:bodyPr/>
                    <a:lstStyle/>
                    <a:p>
                      <a:pPr marR="180340">
                        <a:lnSpc>
                          <a:spcPct val="15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Tendering entity at least 51% black women owned or black youth owned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nSpc>
                          <a:spcPct val="150000"/>
                        </a:lnSpc>
                      </a:pPr>
                      <a:r>
                        <a:rPr lang="en-ZA" sz="1400" dirty="0">
                          <a:effectLst/>
                          <a:latin typeface="Arial" panose="020B0604020202020204" pitchFamily="34" charset="0"/>
                          <a:ea typeface="Times New Roman" panose="02020603050405020304" pitchFamily="18" charset="0"/>
                          <a:cs typeface="Arial" panose="020B0604020202020204" pitchFamily="34" charset="0"/>
                        </a:rPr>
                        <a:t>Min 40% subcontract to Targeted Enterprises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679018"/>
                  </a:ext>
                </a:extLst>
              </a:tr>
            </a:tbl>
          </a:graphicData>
        </a:graphic>
      </p:graphicFrame>
    </p:spTree>
    <p:extLst>
      <p:ext uri="{BB962C8B-B14F-4D97-AF65-F5344CB8AC3E}">
        <p14:creationId xmlns:p14="http://schemas.microsoft.com/office/powerpoint/2010/main" val="55772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2C4EA-023A-4D03-9A6F-CB8463777096}"/>
              </a:ext>
            </a:extLst>
          </p:cNvPr>
          <p:cNvSpPr txBox="1"/>
          <p:nvPr/>
        </p:nvSpPr>
        <p:spPr>
          <a:xfrm>
            <a:off x="1504231" y="234116"/>
            <a:ext cx="6937806" cy="400110"/>
          </a:xfrm>
          <a:prstGeom prst="rect">
            <a:avLst/>
          </a:prstGeom>
          <a:noFill/>
        </p:spPr>
        <p:txBody>
          <a:bodyPr wrap="square" rtlCol="0">
            <a:spAutoFit/>
          </a:bodyPr>
          <a:lstStyle/>
          <a:p>
            <a:pPr algn="ctr"/>
            <a:r>
              <a:rPr lang="en-Z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T1.1:   Tender  Notice  and  Invitation  to  Tender</a:t>
            </a:r>
          </a:p>
        </p:txBody>
      </p:sp>
      <p:sp>
        <p:nvSpPr>
          <p:cNvPr id="3" name="Rectangle 2">
            <a:extLst>
              <a:ext uri="{FF2B5EF4-FFF2-40B4-BE49-F238E27FC236}">
                <a16:creationId xmlns:a16="http://schemas.microsoft.com/office/drawing/2014/main" id="{821B55CE-9B20-4EAC-93CB-875CA615A889}"/>
              </a:ext>
            </a:extLst>
          </p:cNvPr>
          <p:cNvSpPr/>
          <p:nvPr/>
        </p:nvSpPr>
        <p:spPr>
          <a:xfrm>
            <a:off x="671120" y="913572"/>
            <a:ext cx="7977930" cy="5293757"/>
          </a:xfrm>
          <a:prstGeom prst="rect">
            <a:avLst/>
          </a:prstGeom>
        </p:spPr>
        <p:txBody>
          <a:bodyPr wrap="square">
            <a:spAutoFit/>
          </a:bodyPr>
          <a:lstStyle/>
          <a:p>
            <a:pPr algn="just">
              <a:spcAft>
                <a:spcPts val="0"/>
              </a:spcAft>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 DOCUMENTS</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 documents are available at no cost in electronic format downloaded from the SANRAL’s website by the following link: </a:t>
            </a:r>
            <a:r>
              <a:rPr lang="en-US" sz="14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hlinkClick r:id="rId2"/>
              </a:rPr>
              <a:t>https://www.nra.co.za/service-provider-zone/tenders/open-tenders/</a:t>
            </a:r>
            <a:endParaRPr lang="en-US" sz="1400"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Tenderers must submit, via email, the duly completed Form A1.1 Certificate of Intention to Submit a Tender prior to </a:t>
            </a:r>
            <a:r>
              <a:rPr lang="en-US" sz="1400" b="1" u="sng" dirty="0">
                <a:latin typeface="Arial" panose="020B0604020202020204" pitchFamily="34" charset="0"/>
                <a:ea typeface="Times New Roman" panose="02020603050405020304" pitchFamily="18" charset="0"/>
                <a:cs typeface="Times New Roman" panose="02020603050405020304" pitchFamily="18" charset="0"/>
              </a:rPr>
              <a:t>08 September 2023</a:t>
            </a:r>
            <a:r>
              <a:rPr lang="en-US" sz="1400" dirty="0">
                <a:latin typeface="Arial" panose="020B0604020202020204" pitchFamily="34" charset="0"/>
                <a:ea typeface="Times New Roman" panose="02020603050405020304" pitchFamily="18" charset="0"/>
                <a:cs typeface="Times New Roman" panose="02020603050405020304" pitchFamily="18" charset="0"/>
              </a:rPr>
              <a:t>. Failure to submit this certificate would result in the tenderer not receiving addenda or additional issued information and may result in the tenderer being non-responsive.</a:t>
            </a: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COMPLETION AND DELIVERY OF TENDERS</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closing time for receipt of tenders is 11h00 </a:t>
            </a:r>
            <a:r>
              <a:rPr lang="en-US" sz="1400" dirty="0">
                <a:latin typeface="Arial" panose="020B0604020202020204" pitchFamily="34" charset="0"/>
                <a:ea typeface="Times New Roman" panose="02020603050405020304" pitchFamily="18" charset="0"/>
                <a:cs typeface="Times New Roman" panose="02020603050405020304" pitchFamily="18" charset="0"/>
              </a:rPr>
              <a:t>on </a:t>
            </a:r>
            <a:r>
              <a:rPr lang="en-US" sz="1400" b="1" u="sng" dirty="0">
                <a:latin typeface="Arial" panose="020B0604020202020204" pitchFamily="34" charset="0"/>
                <a:ea typeface="Times New Roman" panose="02020603050405020304" pitchFamily="18" charset="0"/>
                <a:cs typeface="Times New Roman" panose="02020603050405020304" pitchFamily="18" charset="0"/>
              </a:rPr>
              <a:t>09 October 2023</a:t>
            </a:r>
            <a:r>
              <a:rPr lang="en-US" sz="1400" dirty="0">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Telegraphic, telephonic, telex, email, facsimile and late tenders will not be accepted.</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Tenders may only be submitted in the format as stated in the Tender Data.</a:t>
            </a:r>
          </a:p>
          <a:p>
            <a:pPr algn="just">
              <a:spcAft>
                <a:spcPts val="0"/>
              </a:spcAft>
            </a:pP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Requirements for sealing, addressing, delivery, opening and assessment of tenders are stated in the Tender Data.</a:t>
            </a: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400" b="1" dirty="0">
                <a:solidFill>
                  <a:srgbClr val="000000"/>
                </a:solidFill>
                <a:latin typeface="Arial" panose="020B0604020202020204" pitchFamily="34" charset="0"/>
                <a:cs typeface="Times New Roman" panose="02020603050405020304" pitchFamily="18" charset="0"/>
              </a:rPr>
              <a:t>LOCATION OF TENDER BOX FOR TENDER SUBMISSIONS: </a:t>
            </a:r>
          </a:p>
          <a:p>
            <a:pPr marL="0" lvl="1" algn="just"/>
            <a:r>
              <a:rPr lang="en-ZA" sz="1400" dirty="0">
                <a:solidFill>
                  <a:srgbClr val="000000"/>
                </a:solidFill>
                <a:latin typeface="Arial" panose="020B0604020202020204" pitchFamily="34" charset="0"/>
                <a:cs typeface="Times New Roman" panose="02020603050405020304" pitchFamily="18" charset="0"/>
              </a:rPr>
              <a:t>Reception Area</a:t>
            </a:r>
          </a:p>
          <a:p>
            <a:pPr marL="0" lvl="1" algn="just"/>
            <a:r>
              <a:rPr lang="nn-NO" sz="1400" dirty="0">
                <a:solidFill>
                  <a:srgbClr val="000000"/>
                </a:solidFill>
                <a:latin typeface="Arial" panose="020B0604020202020204" pitchFamily="34" charset="0"/>
                <a:cs typeface="Times New Roman" panose="02020603050405020304" pitchFamily="18" charset="0"/>
              </a:rPr>
              <a:t>38 Ida Street</a:t>
            </a:r>
          </a:p>
          <a:p>
            <a:pPr algn="just"/>
            <a:r>
              <a:rPr lang="nn-NO" sz="1400" dirty="0">
                <a:solidFill>
                  <a:srgbClr val="000000"/>
                </a:solidFill>
                <a:latin typeface="Arial" panose="020B0604020202020204" pitchFamily="34" charset="0"/>
                <a:cs typeface="Times New Roman" panose="02020603050405020304" pitchFamily="18" charset="0"/>
              </a:rPr>
              <a:t>Menlopark</a:t>
            </a:r>
          </a:p>
          <a:p>
            <a:pPr algn="just"/>
            <a:r>
              <a:rPr lang="nn-NO" sz="1400" dirty="0">
                <a:solidFill>
                  <a:srgbClr val="000000"/>
                </a:solidFill>
                <a:latin typeface="Arial" panose="020B0604020202020204" pitchFamily="34" charset="0"/>
                <a:cs typeface="Times New Roman" panose="02020603050405020304" pitchFamily="18" charset="0"/>
              </a:rPr>
              <a:t>Pretoria</a:t>
            </a:r>
          </a:p>
          <a:p>
            <a:pPr algn="just"/>
            <a:r>
              <a:rPr lang="nn-NO" sz="1400" dirty="0">
                <a:solidFill>
                  <a:srgbClr val="000000"/>
                </a:solidFill>
                <a:latin typeface="Arial" panose="020B0604020202020204" pitchFamily="34" charset="0"/>
                <a:cs typeface="Times New Roman" panose="02020603050405020304" pitchFamily="18" charset="0"/>
              </a:rPr>
              <a:t>0081</a:t>
            </a:r>
          </a:p>
          <a:p>
            <a:pPr algn="just">
              <a:spcAft>
                <a:spcPts val="0"/>
              </a:spcAft>
            </a:pP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nn-NO"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592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2833</TotalTime>
  <Words>8269</Words>
  <Application>Microsoft Office PowerPoint</Application>
  <PresentationFormat>On-screen Show (4:3)</PresentationFormat>
  <Paragraphs>820</Paragraphs>
  <Slides>56</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56</vt:i4>
      </vt:variant>
    </vt:vector>
  </HeadingPairs>
  <TitlesOfParts>
    <vt:vector size="71" baseType="lpstr">
      <vt:lpstr>Arial</vt:lpstr>
      <vt:lpstr>Arial Bold</vt:lpstr>
      <vt:lpstr>Calibri</vt:lpstr>
      <vt:lpstr>Calibri Light</vt:lpstr>
      <vt:lpstr>Exo 2</vt:lpstr>
      <vt:lpstr>Verdana</vt:lpstr>
      <vt:lpstr>Wingdings</vt:lpstr>
      <vt:lpstr>Office Theme</vt:lpstr>
      <vt:lpstr>Custom Design</vt:lpstr>
      <vt:lpstr>1_Custom Design</vt:lpstr>
      <vt:lpstr>6_Custom Design</vt:lpstr>
      <vt:lpstr>3_Custom Design</vt:lpstr>
      <vt:lpstr>4_Custom Design</vt:lpstr>
      <vt:lpstr>5_Custom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Anthea Gibbs</dc:creator>
  <cp:lastModifiedBy>Evelyn Sambo (NR)</cp:lastModifiedBy>
  <cp:revision>294</cp:revision>
  <cp:lastPrinted>2023-02-23T14:42:46Z</cp:lastPrinted>
  <dcterms:created xsi:type="dcterms:W3CDTF">2018-09-07T07:41:55Z</dcterms:created>
  <dcterms:modified xsi:type="dcterms:W3CDTF">2023-09-01T09:05:48Z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024da7-7918-49c2-a744-b84d0bf2c679_Enabled">
    <vt:lpwstr>true</vt:lpwstr>
  </property>
  <property fmtid="{D5CDD505-2E9C-101B-9397-08002B2CF9AE}" pid="3" name="MSIP_Label_5a024da7-7918-49c2-a744-b84d0bf2c679_SetDate">
    <vt:lpwstr>2023-06-29T05:07:52Z</vt:lpwstr>
  </property>
  <property fmtid="{D5CDD505-2E9C-101B-9397-08002B2CF9AE}" pid="4" name="MSIP_Label_5a024da7-7918-49c2-a744-b84d0bf2c679_Method">
    <vt:lpwstr>Standard</vt:lpwstr>
  </property>
  <property fmtid="{D5CDD505-2E9C-101B-9397-08002B2CF9AE}" pid="5" name="MSIP_Label_5a024da7-7918-49c2-a744-b84d0bf2c679_Name">
    <vt:lpwstr>General</vt:lpwstr>
  </property>
  <property fmtid="{D5CDD505-2E9C-101B-9397-08002B2CF9AE}" pid="6" name="MSIP_Label_5a024da7-7918-49c2-a744-b84d0bf2c679_SiteId">
    <vt:lpwstr>24236235-bb51-454e-8f47-206699c7e33b</vt:lpwstr>
  </property>
  <property fmtid="{D5CDD505-2E9C-101B-9397-08002B2CF9AE}" pid="7" name="MSIP_Label_5a024da7-7918-49c2-a744-b84d0bf2c679_ActionId">
    <vt:lpwstr>f235d7af-689e-4d34-9c5d-9d186e95d820</vt:lpwstr>
  </property>
  <property fmtid="{D5CDD505-2E9C-101B-9397-08002B2CF9AE}" pid="8" name="MSIP_Label_5a024da7-7918-49c2-a744-b84d0bf2c679_ContentBits">
    <vt:lpwstr>1</vt:lpwstr>
  </property>
  <property fmtid="{D5CDD505-2E9C-101B-9397-08002B2CF9AE}" pid="9" name="ClassificationContentMarkingHeaderLocations">
    <vt:lpwstr>Office Theme:8\Custom Design:3\1_Custom Design:3\6_Custom Design:3\3_Custom Design:3\4_Custom Design:3\5_Custom Design:3\7_Custom Design:4</vt:lpwstr>
  </property>
  <property fmtid="{D5CDD505-2E9C-101B-9397-08002B2CF9AE}" pid="10" name="ClassificationContentMarkingHeaderText">
    <vt:lpwstr>Sensitivity - General</vt:lpwstr>
  </property>
</Properties>
</file>