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  <p:sldMasterId id="2147483658" r:id="rId5"/>
    <p:sldMasterId id="2147483663" r:id="rId6"/>
    <p:sldMasterId id="2147483668" r:id="rId7"/>
  </p:sldMasterIdLst>
  <p:notesMasterIdLst>
    <p:notesMasterId r:id="rId18"/>
  </p:notesMasterIdLst>
  <p:sldIdLst>
    <p:sldId id="311" r:id="rId8"/>
    <p:sldId id="2147481855" r:id="rId9"/>
    <p:sldId id="328" r:id="rId10"/>
    <p:sldId id="334" r:id="rId11"/>
    <p:sldId id="325" r:id="rId12"/>
    <p:sldId id="318" r:id="rId13"/>
    <p:sldId id="329" r:id="rId14"/>
    <p:sldId id="332" r:id="rId15"/>
    <p:sldId id="2147481856" r:id="rId16"/>
    <p:sldId id="307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2026/09/07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CA291F-663B-47B1-87DD-51E5B01DA0A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90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6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7.emf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81" y="1223493"/>
            <a:ext cx="11383851" cy="4859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277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145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Title of Presentation</a:t>
            </a:r>
            <a:endParaRPr lang="en-ZA" noProof="0"/>
          </a:p>
        </p:txBody>
      </p:sp>
    </p:spTree>
    <p:extLst>
      <p:ext uri="{BB962C8B-B14F-4D97-AF65-F5344CB8AC3E}">
        <p14:creationId xmlns:p14="http://schemas.microsoft.com/office/powerpoint/2010/main" val="293013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1228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1756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Divider Slide</a:t>
            </a:r>
            <a:endParaRPr lang="en-ZA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36722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62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5999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5403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2379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9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.bin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14.xml"/><Relationship Id="rId5" Type="http://schemas.openxmlformats.org/officeDocument/2006/relationships/theme" Target="../theme/theme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1.xml"/><Relationship Id="rId7" Type="http://schemas.openxmlformats.org/officeDocument/2006/relationships/tags" Target="../tags/tag2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24.xml"/><Relationship Id="rId5" Type="http://schemas.openxmlformats.org/officeDocument/2006/relationships/theme" Target="../theme/theme4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9875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0901" y="1485900"/>
            <a:ext cx="7062140" cy="97608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Clarification Meeting</a:t>
            </a:r>
            <a:br>
              <a:rPr lang="en-US" b="1" dirty="0"/>
            </a:br>
            <a:r>
              <a:rPr lang="en-US" b="1" dirty="0"/>
              <a:t>Power Line Carrier (PLC) Equipment</a:t>
            </a: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Date: 10 September 2026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800" b="1" i="0" u="none" strike="noStrike" kern="1200" cap="none" spc="0" normalizeH="0" baseline="0" noProof="0">
              <a:ln>
                <a:noFill/>
              </a:ln>
              <a:solidFill>
                <a:srgbClr val="83725B"/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C3B3867-6DD1-70C0-313D-40E51EFB6306}"/>
              </a:ext>
            </a:extLst>
          </p:cNvPr>
          <p:cNvSpPr txBox="1">
            <a:spLocks/>
          </p:cNvSpPr>
          <p:nvPr/>
        </p:nvSpPr>
        <p:spPr>
          <a:xfrm>
            <a:off x="5982790" y="2847705"/>
            <a:ext cx="5752951" cy="441649"/>
          </a:xfrm>
          <a:prstGeom prst="rect">
            <a:avLst/>
          </a:prstGeom>
        </p:spPr>
        <p:txBody>
          <a:bodyPr/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None/>
              <a:defRPr sz="2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Presented by: Tejin Gosai</a:t>
            </a: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AE1E-24FA-C3E7-4E85-F3749426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ptos" panose="020B0004020202020204" pitchFamily="34" charset="0"/>
              </a:rPr>
              <a:t>Scope</a:t>
            </a:r>
            <a:endParaRPr lang="en-ZA" sz="2800" dirty="0">
              <a:latin typeface="Aptos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F1B8C6-D718-3305-E3ED-4852BF030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867" y="1340445"/>
            <a:ext cx="10438266" cy="5045075"/>
          </a:xfrm>
        </p:spPr>
        <p:txBody>
          <a:bodyPr/>
          <a:lstStyle/>
          <a:p>
            <a:endParaRPr lang="en-GB" sz="2400" dirty="0"/>
          </a:p>
          <a:p>
            <a:r>
              <a:rPr lang="en-GB" sz="2400" dirty="0"/>
              <a:t>The supply, testing, delivery and offloading of estimated quantities of Power Line Carrier (PLC) Equipment </a:t>
            </a:r>
            <a:r>
              <a:rPr lang="en-ZA" sz="2400" dirty="0"/>
              <a:t>on an “as and when” required basis over a period of five (5) years for Transmission.</a:t>
            </a:r>
          </a:p>
          <a:p>
            <a:r>
              <a:rPr lang="en-US" sz="2400" dirty="0"/>
              <a:t>Delivery and Offloading at NTCSA/Eskom sites (Substations and/or Stores).</a:t>
            </a:r>
            <a:endParaRPr lang="en-ZA" sz="2400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229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2800" dirty="0"/>
              <a:t>PLC Characteristics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729343" y="1397683"/>
            <a:ext cx="10286999" cy="3696832"/>
          </a:xfrm>
        </p:spPr>
        <p:txBody>
          <a:bodyPr/>
          <a:lstStyle/>
          <a:p>
            <a:r>
              <a:rPr lang="en-US" sz="2400" dirty="0"/>
              <a:t>The Power Line Carrier (PLC) Equipment (detailed in specification </a:t>
            </a:r>
            <a:r>
              <a:rPr lang="en-ZA" sz="2400" dirty="0"/>
              <a:t>240-106920490</a:t>
            </a:r>
            <a:r>
              <a:rPr lang="en-US" sz="2400" dirty="0"/>
              <a:t>) has to facilitate telecommunications which are used for </a:t>
            </a:r>
            <a:r>
              <a:rPr lang="en-US" sz="2400" dirty="0" err="1"/>
              <a:t>teleprotection</a:t>
            </a:r>
            <a:r>
              <a:rPr lang="en-US" sz="2400" dirty="0"/>
              <a:t>, protection and </a:t>
            </a:r>
            <a:r>
              <a:rPr lang="en-US" sz="2400" dirty="0" err="1"/>
              <a:t>telecontrol</a:t>
            </a:r>
            <a:r>
              <a:rPr lang="en-US" sz="2400" dirty="0"/>
              <a:t> which are in turn used to maintain the stability of the power system. </a:t>
            </a:r>
            <a:endParaRPr lang="en-ZA" sz="2400" dirty="0"/>
          </a:p>
          <a:p>
            <a:r>
              <a:rPr lang="en-US" sz="2400" dirty="0"/>
              <a:t> The PLC equipment covered by this enquiry is required to operate at nominal voltage levels of 765kV, 400kV, 275kV, 132kV, 88kV and below.</a:t>
            </a:r>
            <a:endParaRPr lang="en-ZA" sz="2400" dirty="0"/>
          </a:p>
          <a:p>
            <a:endParaRPr lang="en-ZA" dirty="0"/>
          </a:p>
          <a:p>
            <a:endParaRPr lang="en-ZA" dirty="0"/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fld id="{59B249D0-72CD-4AD1-B253-096DA3789D34}" type="slidenum">
              <a:rPr lang="en-ZA" smtClean="0"/>
              <a:pPr eaLnBrk="1" hangingPunct="1">
                <a:defRPr/>
              </a:pPr>
              <a:t>3</a:t>
            </a:fld>
            <a:endParaRPr lang="en-ZA">
              <a:solidFill>
                <a:srgbClr val="8372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7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2800" dirty="0"/>
              <a:t>Supplier Equipment Tendered Declaration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85800" y="1413173"/>
            <a:ext cx="10036629" cy="4031654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ea typeface="Times New Roman" panose="02020603050405020304" pitchFamily="18" charset="0"/>
              </a:rPr>
              <a:t>The Supplier to complete the ‘Supplier Equipment Tendered Declaration’ form in Appendix A in document 240-115738983.  </a:t>
            </a:r>
          </a:p>
          <a:p>
            <a:r>
              <a:rPr lang="en-GB" sz="2400" dirty="0">
                <a:ea typeface="Times New Roman" panose="02020603050405020304" pitchFamily="18" charset="0"/>
              </a:rPr>
              <a:t>If the declaration is accepted by NTCSA, then this allows the supplier/ tenderer an option not to perform the ‘Practical Evaluation’. </a:t>
            </a:r>
          </a:p>
          <a:p>
            <a:r>
              <a:rPr lang="en-GB" sz="2400" dirty="0">
                <a:ea typeface="Times New Roman" panose="02020603050405020304" pitchFamily="18" charset="0"/>
              </a:rPr>
              <a:t>This is only applicable for bidders whose product(s) have passed the technical evaluation in the immediate previous enquiry or are currently supplying the products. </a:t>
            </a:r>
          </a:p>
          <a:p>
            <a:r>
              <a:rPr lang="en-GB" sz="2400" dirty="0">
                <a:ea typeface="Times New Roman" panose="02020603050405020304" pitchFamily="18" charset="0"/>
              </a:rPr>
              <a:t>If the declaration form is not completed or not accepted by NTCSA, then the complete evaluation will need to be conducted which includes the </a:t>
            </a:r>
            <a:r>
              <a:rPr lang="en-US" sz="2400" dirty="0">
                <a:ea typeface="Times New Roman" panose="02020603050405020304" pitchFamily="18" charset="0"/>
              </a:rPr>
              <a:t>Mandatory Criteria Evaluation, Desktop Evaluation and Practical Evaluation</a:t>
            </a:r>
            <a:r>
              <a:rPr lang="en-GB" sz="2400" dirty="0">
                <a:ea typeface="Times New Roman" panose="02020603050405020304" pitchFamily="18" charset="0"/>
              </a:rPr>
              <a:t>.</a:t>
            </a:r>
            <a:r>
              <a:rPr lang="en-US" sz="2400" dirty="0"/>
              <a:t> </a:t>
            </a:r>
            <a:endParaRPr lang="en-ZA" sz="2400" dirty="0"/>
          </a:p>
          <a:p>
            <a:endParaRPr lang="en-ZA" sz="2400" dirty="0"/>
          </a:p>
          <a:p>
            <a:endParaRPr lang="en-ZA" sz="2400" dirty="0"/>
          </a:p>
          <a:p>
            <a:endParaRPr lang="en-ZA" sz="2400" dirty="0"/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fld id="{59B249D0-72CD-4AD1-B253-096DA3789D34}" type="slidenum">
              <a:rPr lang="en-ZA" smtClean="0"/>
              <a:pPr>
                <a:defRPr/>
              </a:pPr>
              <a:t>4</a:t>
            </a:fld>
            <a:endParaRPr lang="en-ZA">
              <a:solidFill>
                <a:srgbClr val="8372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72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563" y="188640"/>
            <a:ext cx="6519862" cy="666750"/>
          </a:xfrm>
        </p:spPr>
        <p:txBody>
          <a:bodyPr/>
          <a:lstStyle/>
          <a:p>
            <a:r>
              <a:rPr lang="en-ZA" sz="2800" dirty="0"/>
              <a:t>Mandatory Criteria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9B249D0-72CD-4AD1-B253-096DA3789D34}" type="slidenum">
              <a:rPr lang="en-ZA" smtClean="0"/>
              <a:pPr>
                <a:defRPr/>
              </a:pPr>
              <a:t>5</a:t>
            </a:fld>
            <a:endParaRPr lang="en-ZA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75A7B32-28A3-4992-9365-BF88332B1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363032"/>
              </p:ext>
            </p:extLst>
          </p:nvPr>
        </p:nvGraphicFramePr>
        <p:xfrm>
          <a:off x="2423592" y="1881804"/>
          <a:ext cx="7344817" cy="3490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6293">
                  <a:extLst>
                    <a:ext uri="{9D8B030D-6E8A-4147-A177-3AD203B41FA5}">
                      <a16:colId xmlns:a16="http://schemas.microsoft.com/office/drawing/2014/main" val="1476575096"/>
                    </a:ext>
                  </a:extLst>
                </a:gridCol>
                <a:gridCol w="4832753">
                  <a:extLst>
                    <a:ext uri="{9D8B030D-6E8A-4147-A177-3AD203B41FA5}">
                      <a16:colId xmlns:a16="http://schemas.microsoft.com/office/drawing/2014/main" val="620283623"/>
                    </a:ext>
                  </a:extLst>
                </a:gridCol>
                <a:gridCol w="1715771">
                  <a:extLst>
                    <a:ext uri="{9D8B030D-6E8A-4147-A177-3AD203B41FA5}">
                      <a16:colId xmlns:a16="http://schemas.microsoft.com/office/drawing/2014/main" val="1309423419"/>
                    </a:ext>
                  </a:extLst>
                </a:gridCol>
              </a:tblGrid>
              <a:tr h="44259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</a:rPr>
                        <a:t>Item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</a:rPr>
                        <a:t>Criteria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</a:rPr>
                        <a:t>Comply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2969379"/>
                  </a:ext>
                </a:extLst>
              </a:tr>
              <a:tr h="19962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</a:rPr>
                        <a:t>1.1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  <a:defRPr/>
                      </a:pPr>
                      <a:r>
                        <a:rPr lang="en-ZA" sz="1600" dirty="0">
                          <a:effectLst/>
                        </a:rPr>
                        <a:t>Submission of completed Technical Schedules A &amp; B from the Technical specification </a:t>
                      </a:r>
                      <a:r>
                        <a:rPr lang="en-GB" sz="1600" dirty="0">
                          <a:effectLst/>
                        </a:rPr>
                        <a:t>240-106920490</a:t>
                      </a:r>
                      <a:r>
                        <a:rPr lang="en-ZA" sz="1600" dirty="0">
                          <a:effectLst/>
                        </a:rPr>
                        <a:t> (Written in English)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US" sz="1600" dirty="0">
                          <a:effectLst/>
                        </a:rPr>
                        <a:t>Yes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0132631"/>
                  </a:ext>
                </a:extLst>
              </a:tr>
              <a:tr h="42152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</a:rPr>
                        <a:t>1.2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  <a:defRPr/>
                      </a:pPr>
                      <a:r>
                        <a:rPr lang="en-GB" sz="1600" dirty="0">
                          <a:effectLst/>
                        </a:rPr>
                        <a:t>The PLC equipment shall support a 2 kHz bandwidth PLC channel according to section 3.2.1.1d1) in specification 240-106920490. </a:t>
                      </a:r>
                      <a:endParaRPr lang="en-ZA" sz="1600" dirty="0"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Yes</a:t>
                      </a:r>
                      <a:endParaRPr lang="en-ZA" sz="16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413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36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919288" y="188913"/>
            <a:ext cx="6519862" cy="666750"/>
          </a:xfrm>
        </p:spPr>
        <p:txBody>
          <a:bodyPr/>
          <a:lstStyle/>
          <a:p>
            <a:r>
              <a:rPr lang="en-ZA" sz="2800" dirty="0"/>
              <a:t>Desktop Evaluations</a:t>
            </a:r>
            <a:endParaRPr lang="en-ZA" dirty="0"/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endParaRPr lang="en-US">
              <a:solidFill>
                <a:srgbClr val="83725B"/>
              </a:solidFill>
            </a:endParaRP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fld id="{59B249D0-72CD-4AD1-B253-096DA3789D34}" type="slidenum">
              <a:rPr lang="en-ZA" smtClean="0"/>
              <a:pPr eaLnBrk="1" hangingPunct="1">
                <a:defRPr/>
              </a:pPr>
              <a:t>6</a:t>
            </a:fld>
            <a:endParaRPr lang="en-ZA">
              <a:solidFill>
                <a:srgbClr val="83725B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E33887-8844-4118-893F-C1663B360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067235"/>
              </p:ext>
            </p:extLst>
          </p:nvPr>
        </p:nvGraphicFramePr>
        <p:xfrm>
          <a:off x="2243411" y="1566192"/>
          <a:ext cx="7344817" cy="3940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6293">
                  <a:extLst>
                    <a:ext uri="{9D8B030D-6E8A-4147-A177-3AD203B41FA5}">
                      <a16:colId xmlns:a16="http://schemas.microsoft.com/office/drawing/2014/main" val="1476575096"/>
                    </a:ext>
                  </a:extLst>
                </a:gridCol>
                <a:gridCol w="4832753">
                  <a:extLst>
                    <a:ext uri="{9D8B030D-6E8A-4147-A177-3AD203B41FA5}">
                      <a16:colId xmlns:a16="http://schemas.microsoft.com/office/drawing/2014/main" val="620283623"/>
                    </a:ext>
                  </a:extLst>
                </a:gridCol>
                <a:gridCol w="1715771">
                  <a:extLst>
                    <a:ext uri="{9D8B030D-6E8A-4147-A177-3AD203B41FA5}">
                      <a16:colId xmlns:a16="http://schemas.microsoft.com/office/drawing/2014/main" val="1309423419"/>
                    </a:ext>
                  </a:extLst>
                </a:gridCol>
              </a:tblGrid>
              <a:tr h="44259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Item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Criteria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>
                          <a:effectLst/>
                          <a:latin typeface="+mn-lt"/>
                        </a:rPr>
                        <a:t>Score %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2969379"/>
                  </a:ext>
                </a:extLst>
              </a:tr>
              <a:tr h="22123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2.1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Compliance with Technical Schedules A &amp; B in the Technical specification 240-106920490. (Full compliance = 454 x 3 = 1362 points (i.e. 100%)). Therefore to pass the Desktop evaluation a total of </a:t>
                      </a: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1021 points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 of the maximum 1362 need to be scored.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>
                          <a:effectLst/>
                          <a:latin typeface="+mn-lt"/>
                        </a:rPr>
                        <a:t>100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0132631"/>
                  </a:ext>
                </a:extLst>
              </a:tr>
              <a:tr h="421520">
                <a:tc>
                  <a:txBody>
                    <a:bodyPr/>
                    <a:lstStyle/>
                    <a:p>
                      <a:endParaRPr lang="en-ZA" sz="16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 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ZA" sz="160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413844"/>
                  </a:ext>
                </a:extLst>
              </a:tr>
              <a:tr h="421520">
                <a:tc>
                  <a:txBody>
                    <a:bodyPr/>
                    <a:lstStyle/>
                    <a:p>
                      <a:endParaRPr lang="en-ZA" sz="160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>
                          <a:effectLst/>
                          <a:latin typeface="+mn-lt"/>
                        </a:rPr>
                        <a:t>Subtotal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>
                          <a:effectLst/>
                          <a:latin typeface="+mn-lt"/>
                        </a:rPr>
                        <a:t>100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0855573"/>
                  </a:ext>
                </a:extLst>
              </a:tr>
              <a:tr h="442596">
                <a:tc>
                  <a:txBody>
                    <a:bodyPr/>
                    <a:lstStyle/>
                    <a:p>
                      <a:endParaRPr lang="en-ZA" sz="16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Threshold</a:t>
                      </a:r>
                      <a:endParaRPr lang="en-ZA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en-ZA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762353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919288" y="188913"/>
            <a:ext cx="6519862" cy="666750"/>
          </a:xfrm>
        </p:spPr>
        <p:txBody>
          <a:bodyPr/>
          <a:lstStyle/>
          <a:p>
            <a:r>
              <a:rPr lang="en-ZA" sz="2800" dirty="0"/>
              <a:t>Practical Evaluations</a:t>
            </a:r>
            <a:endParaRPr lang="en-ZA" dirty="0"/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endParaRPr lang="en-US">
              <a:solidFill>
                <a:srgbClr val="83725B"/>
              </a:solidFill>
            </a:endParaRP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fld id="{59B249D0-72CD-4AD1-B253-096DA3789D34}" type="slidenum">
              <a:rPr lang="en-ZA" smtClean="0"/>
              <a:pPr eaLnBrk="1" hangingPunct="1">
                <a:defRPr/>
              </a:pPr>
              <a:t>7</a:t>
            </a:fld>
            <a:endParaRPr lang="en-ZA">
              <a:solidFill>
                <a:srgbClr val="83725B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168770B-8C51-4667-BF80-74DB4AD98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177451"/>
              </p:ext>
            </p:extLst>
          </p:nvPr>
        </p:nvGraphicFramePr>
        <p:xfrm>
          <a:off x="2207568" y="1124745"/>
          <a:ext cx="7632848" cy="4824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5019">
                  <a:extLst>
                    <a:ext uri="{9D8B030D-6E8A-4147-A177-3AD203B41FA5}">
                      <a16:colId xmlns:a16="http://schemas.microsoft.com/office/drawing/2014/main" val="3465056755"/>
                    </a:ext>
                  </a:extLst>
                </a:gridCol>
                <a:gridCol w="5524728">
                  <a:extLst>
                    <a:ext uri="{9D8B030D-6E8A-4147-A177-3AD203B41FA5}">
                      <a16:colId xmlns:a16="http://schemas.microsoft.com/office/drawing/2014/main" val="631530806"/>
                    </a:ext>
                  </a:extLst>
                </a:gridCol>
                <a:gridCol w="1163101">
                  <a:extLst>
                    <a:ext uri="{9D8B030D-6E8A-4147-A177-3AD203B41FA5}">
                      <a16:colId xmlns:a16="http://schemas.microsoft.com/office/drawing/2014/main" val="172242673"/>
                    </a:ext>
                  </a:extLst>
                </a:gridCol>
              </a:tblGrid>
              <a:tr h="28959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>
                          <a:effectLst/>
                          <a:latin typeface="+mn-lt"/>
                        </a:rPr>
                        <a:t>Item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Criteria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>
                          <a:effectLst/>
                          <a:latin typeface="+mn-lt"/>
                        </a:rPr>
                        <a:t>Score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2745401"/>
                  </a:ext>
                </a:extLst>
              </a:tr>
              <a:tr h="2206425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3.1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Compliance to items listed in Appendix B in document, 240-115738983. The items listed in Appendix B in document, 240-115738983, are the critical items that were taken from the Technical Schedules A &amp; B from 240-106920490. </a:t>
                      </a:r>
                    </a:p>
                    <a:p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(Full compliance = 56 x 3 = 168 points which equates to 30%). </a:t>
                      </a:r>
                    </a:p>
                    <a:p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Each item will be scored according to Table 4 in document, </a:t>
                      </a: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240-115738983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ZA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1534376"/>
                  </a:ext>
                </a:extLst>
              </a:tr>
              <a:tr h="176312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>
                          <a:effectLst/>
                          <a:latin typeface="+mn-lt"/>
                        </a:rPr>
                        <a:t>3.2</a:t>
                      </a:r>
                      <a:endParaRPr lang="en-ZA" sz="16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Compliance to items listed in Appendix C in document, 240-115738983 for testing of the PLC. </a:t>
                      </a:r>
                    </a:p>
                    <a:p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(Full compliance = (Items x score of 3 x Weight = 69 points which equates to 70%). </a:t>
                      </a:r>
                    </a:p>
                    <a:p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Each item will be scored according to Table 4 in this document.</a:t>
                      </a:r>
                      <a:endParaRPr lang="en-ZA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ZA" sz="1600" dirty="0">
                          <a:effectLst/>
                          <a:latin typeface="+mn-lt"/>
                        </a:rPr>
                        <a:t>70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5554179"/>
                  </a:ext>
                </a:extLst>
              </a:tr>
              <a:tr h="275803">
                <a:tc>
                  <a:txBody>
                    <a:bodyPr/>
                    <a:lstStyle/>
                    <a:p>
                      <a:endParaRPr lang="en-ZA" sz="160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Subtotal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100</a:t>
                      </a:r>
                      <a:endParaRPr lang="en-ZA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9072989"/>
                  </a:ext>
                </a:extLst>
              </a:tr>
              <a:tr h="289594">
                <a:tc>
                  <a:txBody>
                    <a:bodyPr/>
                    <a:lstStyle/>
                    <a:p>
                      <a:endParaRPr lang="en-ZA" sz="1600">
                        <a:effectLst/>
                        <a:latin typeface="+mn-lt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Threshold</a:t>
                      </a:r>
                      <a:endParaRPr lang="en-ZA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52095" algn="l"/>
                          <a:tab pos="504190" algn="l"/>
                          <a:tab pos="756285" algn="l"/>
                          <a:tab pos="1007745" algn="l"/>
                          <a:tab pos="1259840" algn="l"/>
                          <a:tab pos="1511935" algn="l"/>
                          <a:tab pos="1764030" algn="l"/>
                          <a:tab pos="2016125" algn="l"/>
                          <a:tab pos="2268220" algn="l"/>
                          <a:tab pos="2771775" algn="l"/>
                        </a:tabLs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en-ZA" sz="16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84865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633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919288" y="188913"/>
            <a:ext cx="6519862" cy="666750"/>
          </a:xfrm>
        </p:spPr>
        <p:txBody>
          <a:bodyPr/>
          <a:lstStyle/>
          <a:p>
            <a:r>
              <a:rPr lang="en-ZA" sz="2800" dirty="0"/>
              <a:t>Practical Evaluations</a:t>
            </a:r>
            <a:endParaRPr lang="en-ZA" dirty="0"/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endParaRPr lang="en-US">
              <a:solidFill>
                <a:srgbClr val="83725B"/>
              </a:solidFill>
            </a:endParaRP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fld id="{59B249D0-72CD-4AD1-B253-096DA3789D34}" type="slidenum">
              <a:rPr lang="en-ZA" smtClean="0"/>
              <a:pPr eaLnBrk="1" hangingPunct="1">
                <a:defRPr/>
              </a:pPr>
              <a:t>8</a:t>
            </a:fld>
            <a:endParaRPr lang="en-ZA">
              <a:solidFill>
                <a:srgbClr val="83725B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83771" y="1254028"/>
            <a:ext cx="10450285" cy="489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</a:pPr>
            <a:r>
              <a:rPr lang="en-US" sz="2200" dirty="0"/>
              <a:t>The Practical Evaluations are witnessed by the NTCSA evaluating representatives at the supplier/ tenderer premises and consists of a sample evaluation and routine testing. </a:t>
            </a:r>
          </a:p>
          <a:p>
            <a:pPr marL="533400" indent="-533400">
              <a:lnSpc>
                <a:spcPct val="80000"/>
              </a:lnSpc>
            </a:pPr>
            <a:r>
              <a:rPr lang="en-US" sz="2200" dirty="0"/>
              <a:t>It is the responsibility of the supplier/ tenderer to have complete PLC demo unit/s and test instruments available. The supplier/ tenderer will be responsible to do all testing and configuration required by NTCSA.</a:t>
            </a:r>
          </a:p>
          <a:p>
            <a:pPr marL="533400" indent="-533400">
              <a:lnSpc>
                <a:spcPct val="80000"/>
              </a:lnSpc>
            </a:pPr>
            <a:r>
              <a:rPr lang="en-ZA" sz="2200" dirty="0"/>
              <a:t>The PLC Link to be evaluated shall comprise of the following equipment:</a:t>
            </a:r>
          </a:p>
          <a:p>
            <a:pPr marL="450850" lvl="1" indent="0">
              <a:buNone/>
            </a:pPr>
            <a:r>
              <a:rPr lang="en-ZA" sz="2000" dirty="0"/>
              <a:t>a) PLC Terminal Equipment 4kHz with Data interfaces</a:t>
            </a:r>
          </a:p>
          <a:p>
            <a:pPr marL="450850" lvl="1" indent="0">
              <a:buNone/>
            </a:pPr>
            <a:r>
              <a:rPr lang="en-ZA" sz="2000" dirty="0"/>
              <a:t>b) Carrier Combiner Unit CCU-1: for phase-to-phase coupling</a:t>
            </a:r>
          </a:p>
          <a:p>
            <a:pPr marL="450850" lvl="1" indent="0">
              <a:buNone/>
            </a:pPr>
            <a:r>
              <a:rPr lang="en-ZA" sz="2000" dirty="0"/>
              <a:t>c) </a:t>
            </a:r>
            <a:r>
              <a:rPr lang="en-ZA" sz="2000" dirty="0" err="1"/>
              <a:t>Teleprotection</a:t>
            </a:r>
            <a:r>
              <a:rPr lang="en-ZA" sz="2000" dirty="0"/>
              <a:t> Module</a:t>
            </a:r>
          </a:p>
          <a:p>
            <a:pPr marL="450850" lvl="1" indent="0">
              <a:buNone/>
            </a:pPr>
            <a:r>
              <a:rPr lang="en-ZA" sz="2000" dirty="0"/>
              <a:t>d) PLC Link and CCU mounted in the cabinet specified in NTCSA standard 240-106920490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402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19563-E820-E4FF-9B5E-9E06136F1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69207923-428E-FA0C-006B-7998038B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288" y="188913"/>
            <a:ext cx="6519862" cy="666750"/>
          </a:xfrm>
        </p:spPr>
        <p:txBody>
          <a:bodyPr/>
          <a:lstStyle/>
          <a:p>
            <a:r>
              <a:rPr lang="en-ZA" sz="2800" dirty="0"/>
              <a:t>Practical Evaluations</a:t>
            </a:r>
            <a:endParaRPr lang="en-ZA" dirty="0"/>
          </a:p>
        </p:txBody>
      </p:sp>
      <p:sp>
        <p:nvSpPr>
          <p:cNvPr id="16387" name="Date Placeholder 3">
            <a:extLst>
              <a:ext uri="{FF2B5EF4-FFF2-40B4-BE49-F238E27FC236}">
                <a16:creationId xmlns:a16="http://schemas.microsoft.com/office/drawing/2014/main" id="{7A96B879-8CD7-B89C-B3E4-D56D2BEF987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endParaRPr lang="en-US">
              <a:solidFill>
                <a:srgbClr val="83725B"/>
              </a:solidFill>
            </a:endParaRPr>
          </a:p>
        </p:txBody>
      </p:sp>
      <p:sp>
        <p:nvSpPr>
          <p:cNvPr id="16388" name="Slide Number Placeholder 4">
            <a:extLst>
              <a:ext uri="{FF2B5EF4-FFF2-40B4-BE49-F238E27FC236}">
                <a16:creationId xmlns:a16="http://schemas.microsoft.com/office/drawing/2014/main" id="{9DB7AF8D-4DF6-2EE8-6625-2322FFA8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fld id="{59B249D0-72CD-4AD1-B253-096DA3789D34}" type="slidenum">
              <a:rPr lang="en-ZA" smtClean="0"/>
              <a:pPr eaLnBrk="1" hangingPunct="1">
                <a:defRPr/>
              </a:pPr>
              <a:t>9</a:t>
            </a:fld>
            <a:endParaRPr lang="en-ZA">
              <a:solidFill>
                <a:srgbClr val="83725B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DCDD1C6-1EF0-C48C-B2BE-3FE3E2FA1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41116"/>
            <a:ext cx="10896600" cy="489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</a:pPr>
            <a:r>
              <a:rPr lang="en-US" sz="2200" dirty="0"/>
              <a:t>The sample part of the evaluation is performed on the basis of assessing a sample of the PLC link to check and confirm the PLC conformance to the Compliance List from Technical Schedules A &amp; B in Appendix B of document, </a:t>
            </a:r>
            <a:r>
              <a:rPr lang="en-ZA" sz="2200" dirty="0">
                <a:solidFill>
                  <a:schemeClr val="dk1"/>
                </a:solidFill>
              </a:rPr>
              <a:t>240-115738983</a:t>
            </a:r>
            <a:r>
              <a:rPr lang="en-US" sz="2200" dirty="0"/>
              <a:t>. </a:t>
            </a:r>
            <a:r>
              <a:rPr lang="en-GB" sz="2200" dirty="0"/>
              <a:t>The total score for the Compliance List (Appendix B) will constitute 30 percent (30%) of the total score allocated to the Practical Evaluation. </a:t>
            </a:r>
            <a:endParaRPr lang="en-ZA" sz="2200" dirty="0"/>
          </a:p>
          <a:p>
            <a:pPr marL="533400" indent="-533400">
              <a:lnSpc>
                <a:spcPct val="80000"/>
              </a:lnSpc>
            </a:pPr>
            <a:r>
              <a:rPr lang="en-US" sz="2200" dirty="0"/>
              <a:t>The supplier will be required to perform the Routine Tests as specified in Appendix C of document, </a:t>
            </a:r>
            <a:r>
              <a:rPr lang="en-ZA" sz="2200" dirty="0">
                <a:solidFill>
                  <a:schemeClr val="dk1"/>
                </a:solidFill>
              </a:rPr>
              <a:t>240-115738983</a:t>
            </a:r>
            <a:r>
              <a:rPr lang="en-US" sz="2200" dirty="0"/>
              <a:t>. </a:t>
            </a:r>
            <a:endParaRPr lang="en-ZA" sz="2200" dirty="0"/>
          </a:p>
          <a:p>
            <a:pPr marL="533400" indent="-533400">
              <a:lnSpc>
                <a:spcPct val="80000"/>
              </a:lnSpc>
            </a:pPr>
            <a:r>
              <a:rPr lang="en-US" sz="2200" dirty="0"/>
              <a:t>The Routine Test part of the evaluation is performed on a sample PLC link at the tenderer/ supplier premises. The tenderer/ supplier shall have the entire PLC and test equipment available. </a:t>
            </a:r>
          </a:p>
          <a:p>
            <a:pPr marL="533400" indent="-533400">
              <a:lnSpc>
                <a:spcPct val="80000"/>
              </a:lnSpc>
            </a:pPr>
            <a:r>
              <a:rPr lang="en-GB" sz="2200" dirty="0"/>
              <a:t>T</a:t>
            </a:r>
            <a:r>
              <a:rPr lang="en-US" sz="2200" dirty="0"/>
              <a:t>he Practical Evaluations Checklist listed in Appendix C in document, </a:t>
            </a:r>
            <a:r>
              <a:rPr lang="en-ZA" sz="2200" dirty="0">
                <a:solidFill>
                  <a:schemeClr val="dk1"/>
                </a:solidFill>
              </a:rPr>
              <a:t>240-115738983</a:t>
            </a:r>
            <a:r>
              <a:rPr lang="en-US" sz="2200" dirty="0"/>
              <a:t> </a:t>
            </a:r>
            <a:r>
              <a:rPr lang="en-GB" sz="2200" dirty="0"/>
              <a:t>uses different weights depending on the item to test or check. The total score for the routine tests will constitute 70 percent (70 %) of the total score allocated to the practical evaluation. </a:t>
            </a:r>
            <a:endParaRPr lang="en-US" altLang="en-US" sz="2200" kern="0" dirty="0"/>
          </a:p>
        </p:txBody>
      </p:sp>
    </p:spTree>
    <p:extLst>
      <p:ext uri="{BB962C8B-B14F-4D97-AF65-F5344CB8AC3E}">
        <p14:creationId xmlns:p14="http://schemas.microsoft.com/office/powerpoint/2010/main" val="161384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heme/theme1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2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4.xml><?xml version="1.0" encoding="utf-8"?>
<a:theme xmlns:a="http://schemas.openxmlformats.org/drawingml/2006/main" name="2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BB730D72A0749AC5015496B357F04" ma:contentTypeVersion="19" ma:contentTypeDescription="Create a new document." ma:contentTypeScope="" ma:versionID="b8c024ff2b633ae248b31df041f8fe02">
  <xsd:schema xmlns:xsd="http://www.w3.org/2001/XMLSchema" xmlns:xs="http://www.w3.org/2001/XMLSchema" xmlns:p="http://schemas.microsoft.com/office/2006/metadata/properties" xmlns:ns3="49abce9b-52f3-480d-b546-a46d7b49d318" xmlns:ns4="b6d14060-dfcb-43c2-8ed7-ba951b26e441" targetNamespace="http://schemas.microsoft.com/office/2006/metadata/properties" ma:root="true" ma:fieldsID="2cc44511a4a7d6f270d346d5bc7165be" ns3:_="" ns4:_="">
    <xsd:import namespace="49abce9b-52f3-480d-b546-a46d7b49d318"/>
    <xsd:import namespace="b6d14060-dfcb-43c2-8ed7-ba951b26e44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bce9b-52f3-480d-b546-a46d7b49d31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d14060-dfcb-43c2-8ed7-ba951b26e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6d14060-dfcb-43c2-8ed7-ba951b26e441" xsi:nil="true"/>
  </documentManagement>
</p:properties>
</file>

<file path=customXml/itemProps1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D845EC-14DD-419B-8513-49D47B1733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abce9b-52f3-480d-b546-a46d7b49d318"/>
    <ds:schemaRef ds:uri="b6d14060-dfcb-43c2-8ed7-ba951b26e4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0325F2-1199-4A7E-B87D-734C0A3EB286}">
  <ds:schemaRefs>
    <ds:schemaRef ds:uri="http://schemas.openxmlformats.org/package/2006/metadata/core-properties"/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b6d14060-dfcb-43c2-8ed7-ba951b26e441"/>
    <ds:schemaRef ds:uri="49abce9b-52f3-480d-b546-a46d7b49d318"/>
  </ds:schemaRefs>
</ds:datastoreItem>
</file>

<file path=docMetadata/LabelInfo.xml><?xml version="1.0" encoding="utf-8"?>
<clbl:labelList xmlns:clbl="http://schemas.microsoft.com/office/2020/mipLabelMetadata">
  <clbl:label id="{dd17a35c-9c67-4dda-b948-74ee3b80cf57}" enabled="1" method="Privileged" siteId="{93aedbdc-cc67-4652-aa12-d250a876ae7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3983</TotalTime>
  <Words>808</Words>
  <Application>Microsoft Office PowerPoint</Application>
  <PresentationFormat>Widescreen</PresentationFormat>
  <Paragraphs>78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Arial</vt:lpstr>
      <vt:lpstr>Calibri</vt:lpstr>
      <vt:lpstr>Courier New</vt:lpstr>
      <vt:lpstr>Times New Roman</vt:lpstr>
      <vt:lpstr>Wingdings</vt:lpstr>
      <vt:lpstr>Content Slide Master</vt:lpstr>
      <vt:lpstr>1_Content Slide Master</vt:lpstr>
      <vt:lpstr>1_Office Theme</vt:lpstr>
      <vt:lpstr>2_Content Slide Master</vt:lpstr>
      <vt:lpstr>think-cell Slide</vt:lpstr>
      <vt:lpstr>Clarification Meeting Power Line Carrier (PLC) Equipment</vt:lpstr>
      <vt:lpstr>Scope</vt:lpstr>
      <vt:lpstr>PLC Characteristics</vt:lpstr>
      <vt:lpstr>Supplier Equipment Tendered Declaration</vt:lpstr>
      <vt:lpstr>Mandatory Criteria</vt:lpstr>
      <vt:lpstr>Desktop Evaluations</vt:lpstr>
      <vt:lpstr>Practical Evaluations</vt:lpstr>
      <vt:lpstr>Practical Evaluations</vt:lpstr>
      <vt:lpstr>Practical Evaluations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Tejin Gosai</cp:lastModifiedBy>
  <cp:revision>28</cp:revision>
  <dcterms:created xsi:type="dcterms:W3CDTF">2020-01-06T09:48:40Z</dcterms:created>
  <dcterms:modified xsi:type="dcterms:W3CDTF">2026-09-07T13:49:01Z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0x010100EE6BB730D72A0749AC5015496B357F04</vt:lpwstr>
  </property>
  <property fmtid="{D5CDD505-2E9C-101B-9397-08002B2CF9AE}" pid="3" name="MediaServiceImageTags">
    <vt:lpwstr/>
  </property>
</Properties>
</file>