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2" r:id="rId5"/>
  </p:sldMasterIdLst>
  <p:notesMasterIdLst>
    <p:notesMasterId r:id="rId19"/>
  </p:notesMasterIdLst>
  <p:handoutMasterIdLst>
    <p:handoutMasterId r:id="rId20"/>
  </p:handoutMasterIdLst>
  <p:sldIdLst>
    <p:sldId id="311" r:id="rId6"/>
    <p:sldId id="279" r:id="rId7"/>
    <p:sldId id="312" r:id="rId8"/>
    <p:sldId id="280" r:id="rId9"/>
    <p:sldId id="313" r:id="rId10"/>
    <p:sldId id="327" r:id="rId11"/>
    <p:sldId id="315" r:id="rId12"/>
    <p:sldId id="314" r:id="rId13"/>
    <p:sldId id="317" r:id="rId14"/>
    <p:sldId id="319" r:id="rId15"/>
    <p:sldId id="326" r:id="rId16"/>
    <p:sldId id="307" r:id="rId17"/>
    <p:sldId id="324"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ECAF1D-4888-7AF9-99EC-E694532B3A9D}" name="Camille Shah" initials="CS" userId="S::ShahC@eskom.co.za::b49c16eb-9c2f-4076-ae16-294c29ffbf0a" providerId="AD"/>
  <p188:author id="{1BB4004C-EA86-176F-B3D2-BEBA069F5769}" name="Stefanie Mpiyakhe" initials="SM" userId="S::stef@bravegroup.co.za::5232a352-55aa-490d-a92f-c050863fe6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795B"/>
    <a:srgbClr val="83725B"/>
    <a:srgbClr val="0DB02B"/>
    <a:srgbClr val="C97A00"/>
    <a:srgbClr val="D69B40"/>
    <a:srgbClr val="CDB6AA"/>
    <a:srgbClr val="ACC3C3"/>
    <a:srgbClr val="E4BC7F"/>
    <a:srgbClr val="C2C382"/>
    <a:srgbClr val="CA99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A9B21D-A635-45A1-9E85-57BC44219C98}" v="14" dt="2026-09-10T11:26:58.4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580" autoAdjust="0"/>
    <p:restoredTop sz="94660"/>
  </p:normalViewPr>
  <p:slideViewPr>
    <p:cSldViewPr snapToGrid="0">
      <p:cViewPr varScale="1">
        <p:scale>
          <a:sx n="71" d="100"/>
          <a:sy n="71" d="100"/>
        </p:scale>
        <p:origin x="76" y="116"/>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andazile Timana" userId="af1528d5-e5e9-4823-bffc-b5e6053e4836" providerId="ADAL" clId="{C3413A02-A3C9-496F-A388-584D7D10CED1}"/>
    <pc:docChg chg="undo custSel modSld">
      <pc:chgData name="Thandazile Timana" userId="af1528d5-e5e9-4823-bffc-b5e6053e4836" providerId="ADAL" clId="{C3413A02-A3C9-496F-A388-584D7D10CED1}" dt="2026-09-10T12:12:30.797" v="409" actId="20577"/>
      <pc:docMkLst>
        <pc:docMk/>
      </pc:docMkLst>
      <pc:sldChg chg="modSp mod">
        <pc:chgData name="Thandazile Timana" userId="af1528d5-e5e9-4823-bffc-b5e6053e4836" providerId="ADAL" clId="{C3413A02-A3C9-496F-A388-584D7D10CED1}" dt="2026-09-10T12:12:30.797" v="409" actId="20577"/>
        <pc:sldMkLst>
          <pc:docMk/>
          <pc:sldMk cId="3946026508" sldId="279"/>
        </pc:sldMkLst>
        <pc:graphicFrameChg chg="mod modGraphic">
          <ac:chgData name="Thandazile Timana" userId="af1528d5-e5e9-4823-bffc-b5e6053e4836" providerId="ADAL" clId="{C3413A02-A3C9-496F-A388-584D7D10CED1}" dt="2026-09-10T12:12:30.797" v="409" actId="20577"/>
          <ac:graphicFrameMkLst>
            <pc:docMk/>
            <pc:sldMk cId="3946026508" sldId="279"/>
            <ac:graphicFrameMk id="6" creationId="{1A4C1ECF-9446-634E-8F10-5BDB2FF99D67}"/>
          </ac:graphicFrameMkLst>
        </pc:graphicFrameChg>
      </pc:sldChg>
      <pc:sldChg chg="delSp modSp mod">
        <pc:chgData name="Thandazile Timana" userId="af1528d5-e5e9-4823-bffc-b5e6053e4836" providerId="ADAL" clId="{C3413A02-A3C9-496F-A388-584D7D10CED1}" dt="2026-09-10T12:08:37.710" v="398" actId="20577"/>
        <pc:sldMkLst>
          <pc:docMk/>
          <pc:sldMk cId="379890386" sldId="280"/>
        </pc:sldMkLst>
        <pc:spChg chg="mod">
          <ac:chgData name="Thandazile Timana" userId="af1528d5-e5e9-4823-bffc-b5e6053e4836" providerId="ADAL" clId="{C3413A02-A3C9-496F-A388-584D7D10CED1}" dt="2026-09-10T12:08:37.710" v="398" actId="20577"/>
          <ac:spMkLst>
            <pc:docMk/>
            <pc:sldMk cId="379890386" sldId="280"/>
            <ac:spMk id="3" creationId="{B90A1AF3-327D-D16A-5D3F-16E548896453}"/>
          </ac:spMkLst>
        </pc:spChg>
        <pc:spChg chg="del">
          <ac:chgData name="Thandazile Timana" userId="af1528d5-e5e9-4823-bffc-b5e6053e4836" providerId="ADAL" clId="{C3413A02-A3C9-496F-A388-584D7D10CED1}" dt="2026-09-09T15:02:11.736" v="86" actId="478"/>
          <ac:spMkLst>
            <pc:docMk/>
            <pc:sldMk cId="379890386" sldId="280"/>
            <ac:spMk id="4" creationId="{95F1F094-5331-2964-1B3F-709AA929626B}"/>
          </ac:spMkLst>
        </pc:spChg>
      </pc:sldChg>
      <pc:sldChg chg="modSp mod">
        <pc:chgData name="Thandazile Timana" userId="af1528d5-e5e9-4823-bffc-b5e6053e4836" providerId="ADAL" clId="{C3413A02-A3C9-496F-A388-584D7D10CED1}" dt="2026-09-09T14:51:29.470" v="14"/>
        <pc:sldMkLst>
          <pc:docMk/>
          <pc:sldMk cId="2869020511" sldId="311"/>
        </pc:sldMkLst>
        <pc:spChg chg="mod">
          <ac:chgData name="Thandazile Timana" userId="af1528d5-e5e9-4823-bffc-b5e6053e4836" providerId="ADAL" clId="{C3413A02-A3C9-496F-A388-584D7D10CED1}" dt="2026-09-09T14:51:29.470" v="14"/>
          <ac:spMkLst>
            <pc:docMk/>
            <pc:sldMk cId="2869020511" sldId="311"/>
            <ac:spMk id="2" creationId="{5D783981-0676-B4BE-E2C1-016DCD399BF1}"/>
          </ac:spMkLst>
        </pc:spChg>
        <pc:spChg chg="mod">
          <ac:chgData name="Thandazile Timana" userId="af1528d5-e5e9-4823-bffc-b5e6053e4836" providerId="ADAL" clId="{C3413A02-A3C9-496F-A388-584D7D10CED1}" dt="2026-09-09T14:50:58.353" v="13" actId="20577"/>
          <ac:spMkLst>
            <pc:docMk/>
            <pc:sldMk cId="2869020511" sldId="311"/>
            <ac:spMk id="3" creationId="{C6DFE49F-8B1B-6415-F226-251127E399D9}"/>
          </ac:spMkLst>
        </pc:spChg>
      </pc:sldChg>
      <pc:sldChg chg="modSp mod">
        <pc:chgData name="Thandazile Timana" userId="af1528d5-e5e9-4823-bffc-b5e6053e4836" providerId="ADAL" clId="{C3413A02-A3C9-496F-A388-584D7D10CED1}" dt="2026-09-09T14:59:55.198" v="54" actId="20577"/>
        <pc:sldMkLst>
          <pc:docMk/>
          <pc:sldMk cId="3317287522" sldId="312"/>
        </pc:sldMkLst>
        <pc:spChg chg="mod">
          <ac:chgData name="Thandazile Timana" userId="af1528d5-e5e9-4823-bffc-b5e6053e4836" providerId="ADAL" clId="{C3413A02-A3C9-496F-A388-584D7D10CED1}" dt="2026-09-09T14:59:55.198" v="54" actId="20577"/>
          <ac:spMkLst>
            <pc:docMk/>
            <pc:sldMk cId="3317287522" sldId="312"/>
            <ac:spMk id="5" creationId="{9DDD1CAE-BE97-C9DB-B29B-DEF130FA5964}"/>
          </ac:spMkLst>
        </pc:spChg>
      </pc:sldChg>
      <pc:sldChg chg="modSp mod">
        <pc:chgData name="Thandazile Timana" userId="af1528d5-e5e9-4823-bffc-b5e6053e4836" providerId="ADAL" clId="{C3413A02-A3C9-496F-A388-584D7D10CED1}" dt="2026-09-10T11:26:44.547" v="384" actId="20577"/>
        <pc:sldMkLst>
          <pc:docMk/>
          <pc:sldMk cId="3297135154" sldId="313"/>
        </pc:sldMkLst>
        <pc:spChg chg="mod">
          <ac:chgData name="Thandazile Timana" userId="af1528d5-e5e9-4823-bffc-b5e6053e4836" providerId="ADAL" clId="{C3413A02-A3C9-496F-A388-584D7D10CED1}" dt="2026-09-10T11:26:44.547" v="384" actId="20577"/>
          <ac:spMkLst>
            <pc:docMk/>
            <pc:sldMk cId="3297135154" sldId="313"/>
            <ac:spMk id="3" creationId="{998939D6-C954-E4E8-8773-185B208F589C}"/>
          </ac:spMkLst>
        </pc:spChg>
      </pc:sldChg>
      <pc:sldChg chg="modSp mod">
        <pc:chgData name="Thandazile Timana" userId="af1528d5-e5e9-4823-bffc-b5e6053e4836" providerId="ADAL" clId="{C3413A02-A3C9-496F-A388-584D7D10CED1}" dt="2026-09-09T15:23:13.887" v="302" actId="20577"/>
        <pc:sldMkLst>
          <pc:docMk/>
          <pc:sldMk cId="999418831" sldId="315"/>
        </pc:sldMkLst>
        <pc:spChg chg="mod">
          <ac:chgData name="Thandazile Timana" userId="af1528d5-e5e9-4823-bffc-b5e6053e4836" providerId="ADAL" clId="{C3413A02-A3C9-496F-A388-584D7D10CED1}" dt="2026-09-09T15:23:13.887" v="302" actId="20577"/>
          <ac:spMkLst>
            <pc:docMk/>
            <pc:sldMk cId="999418831" sldId="315"/>
            <ac:spMk id="3" creationId="{BC5541F9-0887-CC39-7390-303D682FBD44}"/>
          </ac:spMkLst>
        </pc:spChg>
      </pc:sldChg>
      <pc:sldChg chg="modSp mod">
        <pc:chgData name="Thandazile Timana" userId="af1528d5-e5e9-4823-bffc-b5e6053e4836" providerId="ADAL" clId="{C3413A02-A3C9-496F-A388-584D7D10CED1}" dt="2026-09-09T15:26:44.833" v="357" actId="20577"/>
        <pc:sldMkLst>
          <pc:docMk/>
          <pc:sldMk cId="717960404" sldId="317"/>
        </pc:sldMkLst>
        <pc:spChg chg="mod">
          <ac:chgData name="Thandazile Timana" userId="af1528d5-e5e9-4823-bffc-b5e6053e4836" providerId="ADAL" clId="{C3413A02-A3C9-496F-A388-584D7D10CED1}" dt="2026-09-09T15:26:44.833" v="357" actId="20577"/>
          <ac:spMkLst>
            <pc:docMk/>
            <pc:sldMk cId="717960404" sldId="317"/>
            <ac:spMk id="3" creationId="{8D00194B-9590-E207-6C09-07AC816561E8}"/>
          </ac:spMkLst>
        </pc:spChg>
      </pc:sldChg>
      <pc:sldChg chg="modSp mod">
        <pc:chgData name="Thandazile Timana" userId="af1528d5-e5e9-4823-bffc-b5e6053e4836" providerId="ADAL" clId="{C3413A02-A3C9-496F-A388-584D7D10CED1}" dt="2026-09-10T11:26:59.755" v="396" actId="20577"/>
        <pc:sldMkLst>
          <pc:docMk/>
          <pc:sldMk cId="2611334932" sldId="326"/>
        </pc:sldMkLst>
        <pc:spChg chg="mod">
          <ac:chgData name="Thandazile Timana" userId="af1528d5-e5e9-4823-bffc-b5e6053e4836" providerId="ADAL" clId="{C3413A02-A3C9-496F-A388-584D7D10CED1}" dt="2026-09-10T11:26:59.755" v="396" actId="20577"/>
          <ac:spMkLst>
            <pc:docMk/>
            <pc:sldMk cId="2611334932" sldId="326"/>
            <ac:spMk id="3" creationId="{169A2E53-BCD5-D9D1-491B-C832065C41D9}"/>
          </ac:spMkLst>
        </pc:spChg>
      </pc:sldChg>
      <pc:sldChg chg="modSp mod">
        <pc:chgData name="Thandazile Timana" userId="af1528d5-e5e9-4823-bffc-b5e6053e4836" providerId="ADAL" clId="{C3413A02-A3C9-496F-A388-584D7D10CED1}" dt="2026-09-09T15:14:20.185" v="211" actId="108"/>
        <pc:sldMkLst>
          <pc:docMk/>
          <pc:sldMk cId="469511098" sldId="327"/>
        </pc:sldMkLst>
        <pc:spChg chg="mod">
          <ac:chgData name="Thandazile Timana" userId="af1528d5-e5e9-4823-bffc-b5e6053e4836" providerId="ADAL" clId="{C3413A02-A3C9-496F-A388-584D7D10CED1}" dt="2026-09-09T15:14:20.185" v="211" actId="108"/>
          <ac:spMkLst>
            <pc:docMk/>
            <pc:sldMk cId="469511098" sldId="327"/>
            <ac:spMk id="3" creationId="{F6CAC44B-660A-A2B2-603A-7A6A5081150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E72FB2-3048-A3E8-FAC4-1A154E9EBC7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F23EC01-58E5-F53E-1D93-72866D0681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080778-C05C-3E46-9B06-74AA136A7A40}" type="datetimeFigureOut">
              <a:rPr lang="en-US" smtClean="0"/>
              <a:t>9/10/2026</a:t>
            </a:fld>
            <a:endParaRPr lang="en-US"/>
          </a:p>
        </p:txBody>
      </p:sp>
      <p:sp>
        <p:nvSpPr>
          <p:cNvPr id="4" name="Footer Placeholder 3">
            <a:extLst>
              <a:ext uri="{FF2B5EF4-FFF2-40B4-BE49-F238E27FC236}">
                <a16:creationId xmlns:a16="http://schemas.microsoft.com/office/drawing/2014/main" id="{FD6FACD4-124B-05EE-B114-66B0345F22A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20B63DF-093C-F399-FB34-69C3F05943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0EA1C4-6C35-F64A-BE83-0706739C5FFA}" type="slidenum">
              <a:rPr lang="en-US" smtClean="0"/>
              <a:t>‹#›</a:t>
            </a:fld>
            <a:endParaRPr lang="en-US"/>
          </a:p>
        </p:txBody>
      </p:sp>
    </p:spTree>
    <p:extLst>
      <p:ext uri="{BB962C8B-B14F-4D97-AF65-F5344CB8AC3E}">
        <p14:creationId xmlns:p14="http://schemas.microsoft.com/office/powerpoint/2010/main" val="1584029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FE79EC-29B1-4A54-B46B-ADFA5C0A41D5}" type="datetimeFigureOut">
              <a:rPr lang="en-ZA" smtClean="0"/>
              <a:t>2026/09/10</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CA291F-663B-47B1-87DD-51E5B01DA0AE}" type="slidenum">
              <a:rPr lang="en-ZA" smtClean="0"/>
              <a:t>‹#›</a:t>
            </a:fld>
            <a:endParaRPr lang="en-ZA" dirty="0"/>
          </a:p>
        </p:txBody>
      </p:sp>
    </p:spTree>
    <p:extLst>
      <p:ext uri="{BB962C8B-B14F-4D97-AF65-F5344CB8AC3E}">
        <p14:creationId xmlns:p14="http://schemas.microsoft.com/office/powerpoint/2010/main" val="2385645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Master" Target="../slideMasters/slideMaster1.xml"/><Relationship Id="rId7" Type="http://schemas.openxmlformats.org/officeDocument/2006/relationships/oleObject" Target="../embeddings/oleObject2.bin"/><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png"/><Relationship Id="rId11" Type="http://schemas.openxmlformats.org/officeDocument/2006/relationships/image" Target="../media/image8.png"/><Relationship Id="rId5" Type="http://schemas.microsoft.com/office/2007/relationships/hdphoto" Target="../media/hdphoto1.wdp"/><Relationship Id="rId10" Type="http://schemas.openxmlformats.org/officeDocument/2006/relationships/image" Target="../media/image7.emf"/><Relationship Id="rId4" Type="http://schemas.openxmlformats.org/officeDocument/2006/relationships/image" Target="../media/image4.png"/><Relationship Id="rId9"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emf"/><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oleObject" Target="../embeddings/oleObject2.bin"/><Relationship Id="rId5" Type="http://schemas.openxmlformats.org/officeDocument/2006/relationships/image" Target="../media/image10.png"/><Relationship Id="rId4" Type="http://schemas.openxmlformats.org/officeDocument/2006/relationships/image" Target="../media/image9.emf"/></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5.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28C384E3-682C-97FF-03B3-8B2EB97FA4E1}"/>
              </a:ext>
            </a:extLst>
          </p:cNvPr>
          <p:cNvGrpSpPr/>
          <p:nvPr userDrawn="1"/>
        </p:nvGrpSpPr>
        <p:grpSpPr>
          <a:xfrm>
            <a:off x="-636" y="0"/>
            <a:ext cx="4184940" cy="4668934"/>
            <a:chOff x="-636" y="-2959"/>
            <a:chExt cx="4184940" cy="4668934"/>
          </a:xfrm>
        </p:grpSpPr>
        <p:pic>
          <p:nvPicPr>
            <p:cNvPr id="16" name="Picture 15" descr="A power lines in a tower&#10;&#10;Description automatically generated">
              <a:extLst>
                <a:ext uri="{FF2B5EF4-FFF2-40B4-BE49-F238E27FC236}">
                  <a16:creationId xmlns:a16="http://schemas.microsoft.com/office/drawing/2014/main" id="{D958CFEE-012D-A177-84C7-E1BFD9FB500B}"/>
                </a:ext>
              </a:extLst>
            </p:cNvPr>
            <p:cNvPicPr>
              <a:picLocks noChangeAspect="1"/>
            </p:cNvPicPr>
            <p:nvPr userDrawn="1"/>
          </p:nvPicPr>
          <p:blipFill>
            <a:blip r:embed="rId4" cstate="screen">
              <a:extLst>
                <a:ext uri="{BEBA8EAE-BF5A-486C-A8C5-ECC9F3942E4B}">
                  <a14:imgProps xmlns:a14="http://schemas.microsoft.com/office/drawing/2010/main">
                    <a14:imgLayer r:embed="rId5">
                      <a14:imgEffect>
                        <a14:sharpenSoften amount="-16000"/>
                      </a14:imgEffect>
                    </a14:imgLayer>
                  </a14:imgProps>
                </a:ext>
                <a:ext uri="{28A0092B-C50C-407E-A947-70E740481C1C}">
                  <a14:useLocalDpi xmlns:a14="http://schemas.microsoft.com/office/drawing/2010/main"/>
                </a:ext>
              </a:extLst>
            </a:blip>
            <a:stretch>
              <a:fillRect/>
            </a:stretch>
          </p:blipFill>
          <p:spPr>
            <a:xfrm>
              <a:off x="-636" y="18566"/>
              <a:ext cx="4184940" cy="4647409"/>
            </a:xfrm>
            <a:prstGeom prst="rect">
              <a:avLst/>
            </a:prstGeom>
            <a:noFill/>
          </p:spPr>
        </p:pic>
        <p:pic>
          <p:nvPicPr>
            <p:cNvPr id="17" name="Picture 16" descr="A black and white gradient&#10;&#10;Description automatically generated">
              <a:extLst>
                <a:ext uri="{FF2B5EF4-FFF2-40B4-BE49-F238E27FC236}">
                  <a16:creationId xmlns:a16="http://schemas.microsoft.com/office/drawing/2014/main" id="{6F434B16-A25E-E98B-6B5D-C5C56B2572AE}"/>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09156" y="-2959"/>
              <a:ext cx="3855270" cy="3784661"/>
            </a:xfrm>
            <a:prstGeom prst="rect">
              <a:avLst/>
            </a:prstGeom>
          </p:spPr>
        </p:pic>
      </p:grpSp>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7" imgW="270" imgH="270" progId="TCLayout.ActiveDocument.1">
                  <p:embed/>
                </p:oleObj>
              </mc:Choice>
              <mc:Fallback>
                <p:oleObj name="think-cell Slide" r:id="rId7" imgW="270" imgH="270" progId="TCLayout.ActiveDocument.1">
                  <p:embed/>
                  <p:pic>
                    <p:nvPicPr>
                      <p:cNvPr id="7" name="Object 6" hidden="1"/>
                      <p:cNvPicPr/>
                      <p:nvPr/>
                    </p:nvPicPr>
                    <p:blipFill>
                      <a:blip r:embed="rId8"/>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pic>
        <p:nvPicPr>
          <p:cNvPr id="18" name="Picture 17">
            <a:extLst>
              <a:ext uri="{FF2B5EF4-FFF2-40B4-BE49-F238E27FC236}">
                <a16:creationId xmlns:a16="http://schemas.microsoft.com/office/drawing/2014/main" id="{6B085070-5ABA-31E7-632F-0611553009D7}"/>
              </a:ext>
            </a:extLst>
          </p:cNvPr>
          <p:cNvPicPr>
            <a:picLocks noChangeAspect="1"/>
          </p:cNvPicPr>
          <p:nvPr userDrawn="1"/>
        </p:nvPicPr>
        <p:blipFill>
          <a:blip r:embed="rId9">
            <a:extLst>
              <a:ext uri="{28A0092B-C50C-407E-A947-70E740481C1C}">
                <a14:useLocalDpi xmlns:a14="http://schemas.microsoft.com/office/drawing/2010/main"/>
              </a:ext>
            </a:extLst>
          </a:blip>
          <a:srcRect/>
          <a:stretch/>
        </p:blipFill>
        <p:spPr>
          <a:xfrm>
            <a:off x="-635" y="4132045"/>
            <a:ext cx="12192636" cy="2476628"/>
          </a:xfrm>
          <a:prstGeom prst="rect">
            <a:avLst/>
          </a:prstGeom>
        </p:spPr>
      </p:pic>
      <p:sp>
        <p:nvSpPr>
          <p:cNvPr id="26" name="Rectangle 25">
            <a:extLst>
              <a:ext uri="{FF2B5EF4-FFF2-40B4-BE49-F238E27FC236}">
                <a16:creationId xmlns:a16="http://schemas.microsoft.com/office/drawing/2014/main" id="{7AF18338-7987-F843-7A24-C7E061E84633}"/>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7" name="Title 1">
            <a:extLst>
              <a:ext uri="{FF2B5EF4-FFF2-40B4-BE49-F238E27FC236}">
                <a16:creationId xmlns:a16="http://schemas.microsoft.com/office/drawing/2014/main" id="{ADCA0E0D-5B64-74B1-53A1-0C50886223EA}"/>
              </a:ext>
            </a:extLst>
          </p:cNvPr>
          <p:cNvSpPr>
            <a:spLocks noGrp="1"/>
          </p:cNvSpPr>
          <p:nvPr>
            <p:ph type="ctrTitle" hasCustomPrompt="1"/>
          </p:nvPr>
        </p:nvSpPr>
        <p:spPr>
          <a:xfrm>
            <a:off x="4618049" y="1404739"/>
            <a:ext cx="7117691" cy="676275"/>
          </a:xfrm>
          <a:prstGeom prst="rect">
            <a:avLst/>
          </a:prstGeom>
        </p:spPr>
        <p:txBody>
          <a:bodyPr/>
          <a:lstStyle>
            <a:lvl1pPr algn="r">
              <a:defRPr sz="3200">
                <a:solidFill>
                  <a:schemeClr val="tx1"/>
                </a:solidFill>
              </a:defRPr>
            </a:lvl1pPr>
          </a:lstStyle>
          <a:p>
            <a:r>
              <a:rPr lang="en-US" dirty="0"/>
              <a:t>Title of </a:t>
            </a:r>
            <a:r>
              <a:rPr lang="en-US" b="1" dirty="0"/>
              <a:t>Presentation</a:t>
            </a:r>
          </a:p>
        </p:txBody>
      </p:sp>
      <p:pic>
        <p:nvPicPr>
          <p:cNvPr id="11" name="Picture 10">
            <a:extLst>
              <a:ext uri="{FF2B5EF4-FFF2-40B4-BE49-F238E27FC236}">
                <a16:creationId xmlns:a16="http://schemas.microsoft.com/office/drawing/2014/main" id="{28379FC9-C387-DD8C-52E9-C25ED198D75C}"/>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959" t="-705" r="-3001" b="-22840"/>
          <a:stretch/>
        </p:blipFill>
        <p:spPr>
          <a:xfrm>
            <a:off x="456262" y="2081012"/>
            <a:ext cx="4092879" cy="4408824"/>
          </a:xfrm>
          <a:prstGeom prst="rect">
            <a:avLst/>
          </a:prstGeom>
        </p:spPr>
      </p:pic>
      <p:pic>
        <p:nvPicPr>
          <p:cNvPr id="12" name="Picture 11">
            <a:extLst>
              <a:ext uri="{FF2B5EF4-FFF2-40B4-BE49-F238E27FC236}">
                <a16:creationId xmlns:a16="http://schemas.microsoft.com/office/drawing/2014/main" id="{DA448A29-B601-0621-9471-E45F823A0772}"/>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579" y="3929371"/>
            <a:ext cx="2264704" cy="2028811"/>
          </a:xfrm>
          <a:prstGeom prst="rect">
            <a:avLst/>
          </a:prstGeom>
        </p:spPr>
      </p:pic>
      <p:sp>
        <p:nvSpPr>
          <p:cNvPr id="13" name="Picture Placeholder 101">
            <a:extLst>
              <a:ext uri="{FF2B5EF4-FFF2-40B4-BE49-F238E27FC236}">
                <a16:creationId xmlns:a16="http://schemas.microsoft.com/office/drawing/2014/main" id="{BC1898AE-013E-77BB-BCCC-81D7F5525615}"/>
              </a:ext>
            </a:extLst>
          </p:cNvPr>
          <p:cNvSpPr>
            <a:spLocks noGrp="1"/>
          </p:cNvSpPr>
          <p:nvPr>
            <p:ph type="pic" sz="quarter" idx="14" hasCustomPrompt="1"/>
          </p:nvPr>
        </p:nvSpPr>
        <p:spPr>
          <a:xfrm>
            <a:off x="364199" y="3996036"/>
            <a:ext cx="1895476" cy="1895476"/>
          </a:xfrm>
          <a:prstGeom prst="ellipse">
            <a:avLst/>
          </a:prstGeom>
          <a:solidFill>
            <a:srgbClr val="C97A00"/>
          </a:solidFill>
          <a:ln>
            <a:noFill/>
          </a:ln>
        </p:spPr>
        <p:txBody>
          <a:bodyPr anchor="ctr"/>
          <a:lstStyle>
            <a:lvl1pPr marL="0" indent="0" algn="ctr">
              <a:buNone/>
              <a:defRPr sz="2400">
                <a:solidFill>
                  <a:schemeClr val="bg1"/>
                </a:solidFill>
              </a:defRPr>
            </a:lvl1pPr>
          </a:lstStyle>
          <a:p>
            <a:r>
              <a:rPr lang="en-US" dirty="0"/>
              <a:t>Click here to insert image</a:t>
            </a:r>
          </a:p>
        </p:txBody>
      </p:sp>
      <p:sp>
        <p:nvSpPr>
          <p:cNvPr id="14" name="Picture Placeholder 14">
            <a:extLst>
              <a:ext uri="{FF2B5EF4-FFF2-40B4-BE49-F238E27FC236}">
                <a16:creationId xmlns:a16="http://schemas.microsoft.com/office/drawing/2014/main" id="{DF052B9A-363A-5767-AF94-AFD6A8202CA0}"/>
              </a:ext>
            </a:extLst>
          </p:cNvPr>
          <p:cNvSpPr>
            <a:spLocks noGrp="1"/>
          </p:cNvSpPr>
          <p:nvPr>
            <p:ph type="pic" sz="quarter" idx="15" hasCustomPrompt="1"/>
          </p:nvPr>
        </p:nvSpPr>
        <p:spPr>
          <a:xfrm>
            <a:off x="990499" y="2213886"/>
            <a:ext cx="3305746" cy="3305746"/>
          </a:xfrm>
          <a:custGeom>
            <a:avLst/>
            <a:gdLst>
              <a:gd name="connsiteX0" fmla="*/ 1652873 w 3305746"/>
              <a:gd name="connsiteY0" fmla="*/ 0 h 3305746"/>
              <a:gd name="connsiteX1" fmla="*/ 3305746 w 3305746"/>
              <a:gd name="connsiteY1" fmla="*/ 1652873 h 3305746"/>
              <a:gd name="connsiteX2" fmla="*/ 1652873 w 3305746"/>
              <a:gd name="connsiteY2" fmla="*/ 3305746 h 3305746"/>
              <a:gd name="connsiteX3" fmla="*/ 1319761 w 3305746"/>
              <a:gd name="connsiteY3" fmla="*/ 3272166 h 3305746"/>
              <a:gd name="connsiteX4" fmla="*/ 1207343 w 3305746"/>
              <a:gd name="connsiteY4" fmla="*/ 3243260 h 3305746"/>
              <a:gd name="connsiteX5" fmla="*/ 1225332 w 3305746"/>
              <a:gd name="connsiteY5" fmla="*/ 3213650 h 3305746"/>
              <a:gd name="connsiteX6" fmla="*/ 1347784 w 3305746"/>
              <a:gd name="connsiteY6" fmla="*/ 2730048 h 3305746"/>
              <a:gd name="connsiteX7" fmla="*/ 333220 w 3305746"/>
              <a:gd name="connsiteY7" fmla="*/ 1715484 h 3305746"/>
              <a:gd name="connsiteX8" fmla="*/ 31520 w 3305746"/>
              <a:gd name="connsiteY8" fmla="*/ 1761097 h 3305746"/>
              <a:gd name="connsiteX9" fmla="*/ 5938 w 3305746"/>
              <a:gd name="connsiteY9" fmla="*/ 1770460 h 3305746"/>
              <a:gd name="connsiteX10" fmla="*/ 0 w 3305746"/>
              <a:gd name="connsiteY10" fmla="*/ 1652873 h 3305746"/>
              <a:gd name="connsiteX11" fmla="*/ 1652873 w 3305746"/>
              <a:gd name="connsiteY11" fmla="*/ 0 h 330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05746" h="3305746">
                <a:moveTo>
                  <a:pt x="1652873" y="0"/>
                </a:moveTo>
                <a:cubicBezTo>
                  <a:pt x="2565730" y="0"/>
                  <a:pt x="3305746" y="740016"/>
                  <a:pt x="3305746" y="1652873"/>
                </a:cubicBezTo>
                <a:cubicBezTo>
                  <a:pt x="3305746" y="2565730"/>
                  <a:pt x="2565730" y="3305746"/>
                  <a:pt x="1652873" y="3305746"/>
                </a:cubicBezTo>
                <a:cubicBezTo>
                  <a:pt x="1538766" y="3305746"/>
                  <a:pt x="1427360" y="3294183"/>
                  <a:pt x="1319761" y="3272166"/>
                </a:cubicBezTo>
                <a:lnTo>
                  <a:pt x="1207343" y="3243260"/>
                </a:lnTo>
                <a:lnTo>
                  <a:pt x="1225332" y="3213650"/>
                </a:lnTo>
                <a:cubicBezTo>
                  <a:pt x="1303425" y="3069893"/>
                  <a:pt x="1347784" y="2905151"/>
                  <a:pt x="1347784" y="2730048"/>
                </a:cubicBezTo>
                <a:cubicBezTo>
                  <a:pt x="1347784" y="2169720"/>
                  <a:pt x="893548" y="1715484"/>
                  <a:pt x="333220" y="1715484"/>
                </a:cubicBezTo>
                <a:cubicBezTo>
                  <a:pt x="228159" y="1715484"/>
                  <a:pt x="126827" y="1731453"/>
                  <a:pt x="31520" y="1761097"/>
                </a:cubicBezTo>
                <a:lnTo>
                  <a:pt x="5938" y="1770460"/>
                </a:lnTo>
                <a:lnTo>
                  <a:pt x="0" y="1652873"/>
                </a:lnTo>
                <a:cubicBezTo>
                  <a:pt x="0" y="740016"/>
                  <a:pt x="740016" y="0"/>
                  <a:pt x="1652873" y="0"/>
                </a:cubicBezTo>
                <a:close/>
              </a:path>
            </a:pathLst>
          </a:custGeom>
          <a:solidFill>
            <a:srgbClr val="C97A00"/>
          </a:solidFill>
          <a:ln>
            <a:noFill/>
          </a:ln>
        </p:spPr>
        <p:txBody>
          <a:bodyPr wrap="square" anchor="ctr">
            <a:noAutofit/>
          </a:bodyPr>
          <a:lstStyle>
            <a:lvl1pPr marL="0" indent="0" algn="ctr">
              <a:buNone/>
              <a:defRPr sz="2400">
                <a:solidFill>
                  <a:schemeClr val="bg1"/>
                </a:solidFill>
              </a:defRPr>
            </a:lvl1pPr>
          </a:lstStyle>
          <a:p>
            <a:r>
              <a:rPr lang="en-US" dirty="0"/>
              <a:t>Click here </a:t>
            </a:r>
            <a:br>
              <a:rPr lang="en-US" dirty="0"/>
            </a:br>
            <a:r>
              <a:rPr lang="en-US" dirty="0"/>
              <a:t>to insert</a:t>
            </a:r>
          </a:p>
          <a:p>
            <a:r>
              <a:rPr lang="en-US" dirty="0"/>
              <a:t>image</a:t>
            </a:r>
          </a:p>
        </p:txBody>
      </p:sp>
    </p:spTree>
    <p:extLst>
      <p:ext uri="{BB962C8B-B14F-4D97-AF65-F5344CB8AC3E}">
        <p14:creationId xmlns:p14="http://schemas.microsoft.com/office/powerpoint/2010/main" val="2941499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11" name="Picture Placeholder 5">
            <a:extLst>
              <a:ext uri="{FF2B5EF4-FFF2-40B4-BE49-F238E27FC236}">
                <a16:creationId xmlns:a16="http://schemas.microsoft.com/office/drawing/2014/main" id="{53E77A3B-B320-4C09-0FDF-7F1B0E81B64C}"/>
              </a:ext>
            </a:extLst>
          </p:cNvPr>
          <p:cNvSpPr>
            <a:spLocks noGrp="1"/>
          </p:cNvSpPr>
          <p:nvPr>
            <p:ph type="pic" sz="quarter" idx="10" hasCustomPrompt="1"/>
          </p:nvPr>
        </p:nvSpPr>
        <p:spPr>
          <a:xfrm>
            <a:off x="0" y="4142876"/>
            <a:ext cx="121920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5EA9F132-5B21-E13F-3DD4-5A76269137FE}"/>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42566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hapter divsion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0AA778-541B-E885-5A78-44A4C7F4B690}"/>
              </a:ext>
            </a:extLst>
          </p:cNvPr>
          <p:cNvSpPr/>
          <p:nvPr userDrawn="1"/>
        </p:nvSpPr>
        <p:spPr>
          <a:xfrm>
            <a:off x="0" y="4142874"/>
            <a:ext cx="12192000" cy="2466974"/>
          </a:xfrm>
          <a:prstGeom prst="rect">
            <a:avLst/>
          </a:prstGeom>
          <a:solidFill>
            <a:schemeClr val="bg2"/>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Picture Placeholder 5">
            <a:extLst>
              <a:ext uri="{FF2B5EF4-FFF2-40B4-BE49-F238E27FC236}">
                <a16:creationId xmlns:a16="http://schemas.microsoft.com/office/drawing/2014/main" id="{F447FC08-0CA1-C812-957B-303369CEC0B0}"/>
              </a:ext>
            </a:extLst>
          </p:cNvPr>
          <p:cNvSpPr>
            <a:spLocks noGrp="1"/>
          </p:cNvSpPr>
          <p:nvPr>
            <p:ph type="pic" sz="quarter" idx="10" hasCustomPrompt="1"/>
          </p:nvPr>
        </p:nvSpPr>
        <p:spPr>
          <a:xfrm>
            <a:off x="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4020602734"/>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sp>
        <p:nvSpPr>
          <p:cNvPr id="10" name="Rectangle 3">
            <a:extLst>
              <a:ext uri="{FF2B5EF4-FFF2-40B4-BE49-F238E27FC236}">
                <a16:creationId xmlns:a16="http://schemas.microsoft.com/office/drawing/2014/main" id="{CDD01BF2-A391-2350-F502-B39704CC06F8}"/>
              </a:ext>
            </a:extLst>
          </p:cNvPr>
          <p:cNvSpPr>
            <a:spLocks noGrp="1" noChangeArrowheads="1"/>
          </p:cNvSpPr>
          <p:nvPr>
            <p:ph type="ctrTitle" hasCustomPrompt="1"/>
          </p:nvPr>
        </p:nvSpPr>
        <p:spPr>
          <a:xfrm>
            <a:off x="706440" y="2241802"/>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5" name="Picture Placeholder 5">
            <a:extLst>
              <a:ext uri="{FF2B5EF4-FFF2-40B4-BE49-F238E27FC236}">
                <a16:creationId xmlns:a16="http://schemas.microsoft.com/office/drawing/2014/main" id="{DBBB6FBC-E3C9-3B31-3EF0-38D626E1E1D4}"/>
              </a:ext>
            </a:extLst>
          </p:cNvPr>
          <p:cNvSpPr>
            <a:spLocks noGrp="1"/>
          </p:cNvSpPr>
          <p:nvPr>
            <p:ph type="pic" sz="quarter" idx="11" hasCustomPrompt="1"/>
          </p:nvPr>
        </p:nvSpPr>
        <p:spPr>
          <a:xfrm>
            <a:off x="4114800" y="4142876"/>
            <a:ext cx="41148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11" name="Picture Placeholder 5">
            <a:extLst>
              <a:ext uri="{FF2B5EF4-FFF2-40B4-BE49-F238E27FC236}">
                <a16:creationId xmlns:a16="http://schemas.microsoft.com/office/drawing/2014/main" id="{5AF0A9FC-BFA5-B482-1275-4088CD882898}"/>
              </a:ext>
            </a:extLst>
          </p:cNvPr>
          <p:cNvSpPr>
            <a:spLocks noGrp="1"/>
          </p:cNvSpPr>
          <p:nvPr>
            <p:ph type="pic" sz="quarter" idx="12" hasCustomPrompt="1"/>
          </p:nvPr>
        </p:nvSpPr>
        <p:spPr>
          <a:xfrm>
            <a:off x="8229600" y="4142876"/>
            <a:ext cx="3962400" cy="2451601"/>
          </a:xfrm>
          <a:prstGeom prst="rect">
            <a:avLst/>
          </a:prstGeom>
        </p:spPr>
        <p:txBody>
          <a:bodyPr anchor="ctr"/>
          <a:lstStyle>
            <a:lvl1pPr marL="0" indent="0" algn="ctr">
              <a:buNone/>
              <a:defRPr sz="2400">
                <a:solidFill>
                  <a:schemeClr val="accent1"/>
                </a:solidFill>
              </a:defRPr>
            </a:lvl1pPr>
          </a:lstStyle>
          <a:p>
            <a:r>
              <a:rPr lang="en-US" dirty="0"/>
              <a:t>Insert </a:t>
            </a:r>
            <a:br>
              <a:rPr lang="en-US" dirty="0"/>
            </a:br>
            <a:r>
              <a:rPr lang="en-US" dirty="0"/>
              <a:t>visual</a:t>
            </a:r>
          </a:p>
        </p:txBody>
      </p:sp>
      <p:sp>
        <p:nvSpPr>
          <p:cNvPr id="2" name="Rectangle 1">
            <a:extLst>
              <a:ext uri="{FF2B5EF4-FFF2-40B4-BE49-F238E27FC236}">
                <a16:creationId xmlns:a16="http://schemas.microsoft.com/office/drawing/2014/main" id="{C37B8CCE-72D0-1BBF-D066-4AF8ED0D6F84}"/>
              </a:ext>
            </a:extLst>
          </p:cNvPr>
          <p:cNvSpPr/>
          <p:nvPr userDrawn="1"/>
        </p:nvSpPr>
        <p:spPr>
          <a:xfrm>
            <a:off x="0" y="6574096"/>
            <a:ext cx="12192000" cy="90014"/>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375287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clusion Chapter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7C3906-7D26-F847-D210-DC8F472D4016}"/>
              </a:ext>
            </a:extLst>
          </p:cNvPr>
          <p:cNvPicPr>
            <a:picLocks noChangeAspect="1"/>
          </p:cNvPicPr>
          <p:nvPr userDrawn="1"/>
        </p:nvPicPr>
        <p:blipFill>
          <a:blip r:embed="rId4"/>
          <a:stretch>
            <a:fillRect/>
          </a:stretch>
        </p:blipFill>
        <p:spPr>
          <a:xfrm>
            <a:off x="847291" y="1463747"/>
            <a:ext cx="3937000" cy="3568700"/>
          </a:xfrm>
          <a:prstGeom prst="rect">
            <a:avLst/>
          </a:prstGeom>
        </p:spPr>
      </p:pic>
      <p:sp>
        <p:nvSpPr>
          <p:cNvPr id="5" name="Picture Placeholder 4">
            <a:extLst>
              <a:ext uri="{FF2B5EF4-FFF2-40B4-BE49-F238E27FC236}">
                <a16:creationId xmlns:a16="http://schemas.microsoft.com/office/drawing/2014/main" id="{F87BD48D-91A6-B706-71D6-9D1F30170652}"/>
              </a:ext>
            </a:extLst>
          </p:cNvPr>
          <p:cNvSpPr>
            <a:spLocks noGrp="1"/>
          </p:cNvSpPr>
          <p:nvPr>
            <p:ph type="pic" sz="quarter" idx="13" hasCustomPrompt="1"/>
          </p:nvPr>
        </p:nvSpPr>
        <p:spPr>
          <a:xfrm>
            <a:off x="1333037" y="1598327"/>
            <a:ext cx="3294851" cy="3294850"/>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rgbClr val="C97A00"/>
          </a:solidFill>
          <a:ln>
            <a:noFill/>
          </a:ln>
        </p:spPr>
        <p:txBody>
          <a:bodyPr wrap="square" anchor="ctr">
            <a:noAutofit/>
          </a:bodyPr>
          <a:lstStyle>
            <a:lvl1pPr marL="0" indent="0" algn="ctr">
              <a:buNone/>
              <a:defRPr sz="3200">
                <a:solidFill>
                  <a:schemeClr val="bg1"/>
                </a:solidFill>
              </a:defRPr>
            </a:lvl1pPr>
          </a:lstStyle>
          <a:p>
            <a:r>
              <a:rPr lang="en-US" dirty="0"/>
              <a:t>Insert </a:t>
            </a:r>
            <a:br>
              <a:rPr lang="en-US" dirty="0"/>
            </a:br>
            <a:r>
              <a:rPr lang="en-US" dirty="0"/>
              <a:t>visual</a:t>
            </a:r>
          </a:p>
        </p:txBody>
      </p:sp>
      <p:pic>
        <p:nvPicPr>
          <p:cNvPr id="3" name="Picture 2">
            <a:extLst>
              <a:ext uri="{FF2B5EF4-FFF2-40B4-BE49-F238E27FC236}">
                <a16:creationId xmlns:a16="http://schemas.microsoft.com/office/drawing/2014/main" id="{6C947886-6017-45AB-58FC-1E7A42079A3B}"/>
              </a:ext>
            </a:extLst>
          </p:cNvPr>
          <p:cNvPicPr>
            <a:picLocks/>
          </p:cNvPicPr>
          <p:nvPr userDrawn="1"/>
        </p:nvPicPr>
        <p:blipFill>
          <a:blip r:embed="rId5" cstate="screen">
            <a:extLst>
              <a:ext uri="{28A0092B-C50C-407E-A947-70E740481C1C}">
                <a14:useLocalDpi xmlns:a14="http://schemas.microsoft.com/office/drawing/2010/main"/>
              </a:ext>
            </a:extLst>
          </a:blip>
          <a:stretch>
            <a:fillRect/>
          </a:stretch>
        </p:blipFill>
        <p:spPr>
          <a:xfrm>
            <a:off x="451165" y="3285600"/>
            <a:ext cx="2264400" cy="2048400"/>
          </a:xfrm>
          <a:prstGeom prst="rect">
            <a:avLst/>
          </a:prstGeom>
        </p:spPr>
      </p:pic>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47466486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6" imgW="270" imgH="270" progId="TCLayout.ActiveDocument.1">
                  <p:embed/>
                </p:oleObj>
              </mc:Choice>
              <mc:Fallback>
                <p:oleObj name="think-cell Slide" r:id="rId6" imgW="270" imgH="270" progId="TCLayout.ActiveDocument.1">
                  <p:embed/>
                  <p:pic>
                    <p:nvPicPr>
                      <p:cNvPr id="7" name="Object 6" hidden="1"/>
                      <p:cNvPicPr/>
                      <p:nvPr/>
                    </p:nvPicPr>
                    <p:blipFill>
                      <a:blip r:embed="rId7"/>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3" name="Rectangle 3"/>
          <p:cNvSpPr>
            <a:spLocks noGrp="1" noChangeArrowheads="1"/>
          </p:cNvSpPr>
          <p:nvPr>
            <p:ph type="ctrTitle" hasCustomPrompt="1"/>
          </p:nvPr>
        </p:nvSpPr>
        <p:spPr>
          <a:xfrm>
            <a:off x="5392740" y="2867099"/>
            <a:ext cx="6343001" cy="676275"/>
          </a:xfrm>
          <a:prstGeom prst="rect">
            <a:avLst/>
          </a:prstGeom>
        </p:spPr>
        <p:txBody>
          <a:bodyPr anchor="b">
            <a:normAutofit/>
          </a:bodyPr>
          <a:lstStyle>
            <a:lvl1pPr algn="l">
              <a:defRPr sz="2800">
                <a:solidFill>
                  <a:schemeClr val="tx1"/>
                </a:solidFill>
                <a:latin typeface="+mj-lt"/>
                <a:cs typeface="Arial" panose="020B0604020202020204" pitchFamily="34" charset="0"/>
              </a:defRPr>
            </a:lvl1pPr>
          </a:lstStyle>
          <a:p>
            <a:r>
              <a:rPr lang="en-US" noProof="0" dirty="0"/>
              <a:t>Divider Slide</a:t>
            </a:r>
            <a:endParaRPr lang="en-ZA" noProof="0" dirty="0"/>
          </a:p>
        </p:txBody>
      </p:sp>
      <p:sp>
        <p:nvSpPr>
          <p:cNvPr id="6" name="Rectangle 5">
            <a:extLst>
              <a:ext uri="{FF2B5EF4-FFF2-40B4-BE49-F238E27FC236}">
                <a16:creationId xmlns:a16="http://schemas.microsoft.com/office/drawing/2014/main" id="{F9736D61-2B9F-B39D-FA43-E377D86AA7B3}"/>
              </a:ext>
            </a:extLst>
          </p:cNvPr>
          <p:cNvSpPr/>
          <p:nvPr userDrawn="1"/>
        </p:nvSpPr>
        <p:spPr>
          <a:xfrm>
            <a:off x="0" y="6593974"/>
            <a:ext cx="12192000" cy="264026"/>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Picture Placeholder 101">
            <a:extLst>
              <a:ext uri="{FF2B5EF4-FFF2-40B4-BE49-F238E27FC236}">
                <a16:creationId xmlns:a16="http://schemas.microsoft.com/office/drawing/2014/main" id="{F5F2CF35-ACC4-A108-DD87-92F9426534E9}"/>
              </a:ext>
            </a:extLst>
          </p:cNvPr>
          <p:cNvSpPr>
            <a:spLocks noGrp="1"/>
          </p:cNvSpPr>
          <p:nvPr>
            <p:ph type="pic" sz="quarter" idx="14" hasCustomPrompt="1"/>
          </p:nvPr>
        </p:nvSpPr>
        <p:spPr>
          <a:xfrm>
            <a:off x="737623" y="3364197"/>
            <a:ext cx="1895476" cy="1895476"/>
          </a:xfrm>
          <a:prstGeom prst="ellipse">
            <a:avLst/>
          </a:prstGeom>
          <a:solidFill>
            <a:srgbClr val="C97A00"/>
          </a:solidFill>
          <a:ln>
            <a:solidFill>
              <a:schemeClr val="bg1"/>
            </a:solidFill>
          </a:ln>
        </p:spPr>
        <p:txBody>
          <a:bodyPr anchor="ctr"/>
          <a:lstStyle>
            <a:lvl1pPr marL="0" indent="0" algn="ctr">
              <a:buNone/>
              <a:defRPr sz="2400">
                <a:solidFill>
                  <a:schemeClr val="bg1"/>
                </a:solidFill>
              </a:defRPr>
            </a:lvl1pPr>
          </a:lstStyle>
          <a:p>
            <a:r>
              <a:rPr lang="en-US" dirty="0"/>
              <a:t>Insert visual</a:t>
            </a:r>
          </a:p>
        </p:txBody>
      </p:sp>
    </p:spTree>
    <p:extLst>
      <p:ext uri="{BB962C8B-B14F-4D97-AF65-F5344CB8AC3E}">
        <p14:creationId xmlns:p14="http://schemas.microsoft.com/office/powerpoint/2010/main" val="40824138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3056944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920393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extLst>
              <p:ext uri="{D42A27DB-BD31-4B8C-83A1-F6EECF244321}">
                <p14:modId xmlns:p14="http://schemas.microsoft.com/office/powerpoint/2010/main" val="2752192355"/>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2" name="Title 1"/>
          <p:cNvSpPr>
            <a:spLocks noGrp="1"/>
          </p:cNvSpPr>
          <p:nvPr>
            <p:ph type="title"/>
          </p:nvPr>
        </p:nvSpPr>
        <p:spPr/>
        <p:txBody>
          <a:bodyPr>
            <a:noAutofit/>
          </a:bodyPr>
          <a:lstStyle/>
          <a:p>
            <a:r>
              <a:rPr lang="en-US"/>
              <a:t>Click to edit Master title style</a:t>
            </a:r>
            <a:endParaRPr lang="en-ZA"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Footer Placeholder 4">
            <a:extLst>
              <a:ext uri="{FF2B5EF4-FFF2-40B4-BE49-F238E27FC236}">
                <a16:creationId xmlns:a16="http://schemas.microsoft.com/office/drawing/2014/main" id="{33A6B3C0-BE11-BB1E-37B2-3F2CECBAC164}"/>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9" name="Slide Number Placeholder 5">
            <a:extLst>
              <a:ext uri="{FF2B5EF4-FFF2-40B4-BE49-F238E27FC236}">
                <a16:creationId xmlns:a16="http://schemas.microsoft.com/office/drawing/2014/main" id="{9AA2B460-5729-C216-9BDA-BB746E74BCD5}"/>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Tree>
    <p:extLst>
      <p:ext uri="{BB962C8B-B14F-4D97-AF65-F5344CB8AC3E}">
        <p14:creationId xmlns:p14="http://schemas.microsoft.com/office/powerpoint/2010/main" val="2641936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extLst>
              <p:ext uri="{D42A27DB-BD31-4B8C-83A1-F6EECF244321}">
                <p14:modId xmlns:p14="http://schemas.microsoft.com/office/powerpoint/2010/main" val="1136565070"/>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89" y="1588"/>
                        <a:ext cx="1588" cy="1588"/>
                      </a:xfrm>
                      <a:prstGeom prst="rect">
                        <a:avLst/>
                      </a:prstGeom>
                    </p:spPr>
                  </p:pic>
                </p:oleObj>
              </mc:Fallback>
            </mc:AlternateContent>
          </a:graphicData>
        </a:graphic>
      </p:graphicFrame>
      <p:sp>
        <p:nvSpPr>
          <p:cNvPr id="65" name="Rectangle 64" hidden="1"/>
          <p:cNvSpPr/>
          <p:nvPr userDrawn="1">
            <p:custDataLst>
              <p:tags r:id="rId2"/>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Footer Placeholder 4">
            <a:extLst>
              <a:ext uri="{FF2B5EF4-FFF2-40B4-BE49-F238E27FC236}">
                <a16:creationId xmlns:a16="http://schemas.microsoft.com/office/drawing/2014/main" id="{206292CE-35FA-6E16-4E5E-A68EE9A5D682}"/>
              </a:ext>
            </a:extLst>
          </p:cNvPr>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3" name="Slide Number Placeholder 5">
            <a:extLst>
              <a:ext uri="{FF2B5EF4-FFF2-40B4-BE49-F238E27FC236}">
                <a16:creationId xmlns:a16="http://schemas.microsoft.com/office/drawing/2014/main" id="{8DDBAB9D-F630-EF72-1E01-F6D8D4E5B081}"/>
              </a:ext>
            </a:extLst>
          </p:cNvPr>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4" name="Rectangle 3">
            <a:extLst>
              <a:ext uri="{FF2B5EF4-FFF2-40B4-BE49-F238E27FC236}">
                <a16:creationId xmlns:a16="http://schemas.microsoft.com/office/drawing/2014/main" id="{038ED6B3-A54B-E3D6-3B0D-0CE82331EF51}"/>
              </a:ext>
            </a:extLst>
          </p:cNvPr>
          <p:cNvSpPr/>
          <p:nvPr userDrawn="1"/>
        </p:nvSpPr>
        <p:spPr>
          <a:xfrm>
            <a:off x="0" y="6176965"/>
            <a:ext cx="12192000" cy="45719"/>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49935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image" Target="../media/image3.png"/><Relationship Id="rId5" Type="http://schemas.openxmlformats.org/officeDocument/2006/relationships/theme" Target="../theme/theme1.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slideLayout" Target="../slideLayouts/slideLayout7.xml"/><Relationship Id="rId7" Type="http://schemas.openxmlformats.org/officeDocument/2006/relationships/tags" Target="../tags/tag1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ags" Target="../tags/tag12.xml"/><Relationship Id="rId5" Type="http://schemas.openxmlformats.org/officeDocument/2006/relationships/theme" Target="../theme/theme2.xml"/><Relationship Id="rId10" Type="http://schemas.openxmlformats.org/officeDocument/2006/relationships/image" Target="../media/image11.png"/><Relationship Id="rId4" Type="http://schemas.openxmlformats.org/officeDocument/2006/relationships/slideLayout" Target="../slideLayouts/slideLayout8.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4241297103"/>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90000"/>
              </a:lnSpc>
              <a:spcBef>
                <a:spcPct val="0"/>
              </a:spcBef>
              <a:spcAft>
                <a:spcPct val="0"/>
              </a:spcAft>
            </a:pPr>
            <a:endParaRPr lang="en-ZA" sz="2100" b="0" i="0" baseline="0" dirty="0">
              <a:latin typeface="Arial" panose="020B0604020202020204" pitchFamily="34" charset="0"/>
              <a:ea typeface="+mj-ea"/>
              <a:cs typeface="+mj-cs"/>
              <a:sym typeface="Arial" panose="020B0604020202020204" pitchFamily="34" charset="0"/>
            </a:endParaRPr>
          </a:p>
        </p:txBody>
      </p:sp>
      <p:pic>
        <p:nvPicPr>
          <p:cNvPr id="4" name="Picture 3" descr="A black and tan rectangle&#10;&#10;Description automatically generated">
            <a:extLst>
              <a:ext uri="{FF2B5EF4-FFF2-40B4-BE49-F238E27FC236}">
                <a16:creationId xmlns:a16="http://schemas.microsoft.com/office/drawing/2014/main" id="{EADB113B-187A-B76D-8CFF-A149BC294D29}"/>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978582" y="330054"/>
            <a:ext cx="196993" cy="600590"/>
          </a:xfrm>
          <a:prstGeom prst="rect">
            <a:avLst/>
          </a:prstGeom>
        </p:spPr>
      </p:pic>
      <p:grpSp>
        <p:nvGrpSpPr>
          <p:cNvPr id="2" name="Group 1">
            <a:extLst>
              <a:ext uri="{FF2B5EF4-FFF2-40B4-BE49-F238E27FC236}">
                <a16:creationId xmlns:a16="http://schemas.microsoft.com/office/drawing/2014/main" id="{EEB0AE3C-4ADA-D397-3678-57EEAB8B28BE}"/>
              </a:ext>
            </a:extLst>
          </p:cNvPr>
          <p:cNvGrpSpPr/>
          <p:nvPr userDrawn="1"/>
        </p:nvGrpSpPr>
        <p:grpSpPr>
          <a:xfrm>
            <a:off x="8976077" y="233111"/>
            <a:ext cx="2906226" cy="1106941"/>
            <a:chOff x="8976077" y="233111"/>
            <a:chExt cx="2906226" cy="1106941"/>
          </a:xfrm>
        </p:grpSpPr>
        <p:pic>
          <p:nvPicPr>
            <p:cNvPr id="3" name="Picture 2">
              <a:extLst>
                <a:ext uri="{FF2B5EF4-FFF2-40B4-BE49-F238E27FC236}">
                  <a16:creationId xmlns:a16="http://schemas.microsoft.com/office/drawing/2014/main" id="{5A5A41D7-7F01-98BE-B536-2EAA1C849DD8}"/>
                </a:ext>
              </a:extLst>
            </p:cNvPr>
            <p:cNvPicPr>
              <a:picLocks noChangeAspect="1"/>
            </p:cNvPicPr>
            <p:nvPr userDrawn="1"/>
          </p:nvPicPr>
          <p:blipFill>
            <a:blip r:embed="rId11" cstate="screen">
              <a:extLst>
                <a:ext uri="{28A0092B-C50C-407E-A947-70E740481C1C}">
                  <a14:useLocalDpi xmlns:a14="http://schemas.microsoft.com/office/drawing/2010/main"/>
                </a:ext>
              </a:extLst>
            </a:blip>
            <a:srcRect/>
            <a:stretch/>
          </p:blipFill>
          <p:spPr>
            <a:xfrm>
              <a:off x="9147071" y="233111"/>
              <a:ext cx="2735232" cy="1106941"/>
            </a:xfrm>
            <a:prstGeom prst="rect">
              <a:avLst/>
            </a:prstGeom>
          </p:spPr>
        </p:pic>
        <p:sp>
          <p:nvSpPr>
            <p:cNvPr id="5" name="Freeform 4">
              <a:extLst>
                <a:ext uri="{FF2B5EF4-FFF2-40B4-BE49-F238E27FC236}">
                  <a16:creationId xmlns:a16="http://schemas.microsoft.com/office/drawing/2014/main" id="{22956881-6CDB-B578-57BA-3F14FAD46549}"/>
                </a:ext>
              </a:extLst>
            </p:cNvPr>
            <p:cNvSpPr/>
            <p:nvPr userDrawn="1"/>
          </p:nvSpPr>
          <p:spPr>
            <a:xfrm>
              <a:off x="8976077" y="327378"/>
              <a:ext cx="215991"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spTree>
    <p:extLst>
      <p:ext uri="{BB962C8B-B14F-4D97-AF65-F5344CB8AC3E}">
        <p14:creationId xmlns:p14="http://schemas.microsoft.com/office/powerpoint/2010/main" val="2030761648"/>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7" r:id="rId3"/>
    <p:sldLayoutId id="2147483655" r:id="rId4"/>
  </p:sldLayoutIdLst>
  <p:hf hdr="0" dt="0"/>
  <p:txStyles>
    <p:titleStyle>
      <a:lvl1pPr algn="l" defTabSz="914377" rtl="0" eaLnBrk="1" latinLnBrk="0" hangingPunct="1">
        <a:lnSpc>
          <a:spcPct val="90000"/>
        </a:lnSpc>
        <a:spcBef>
          <a:spcPct val="0"/>
        </a:spcBef>
        <a:buNone/>
        <a:defRPr sz="21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Clr>
          <a:schemeClr val="bg1">
            <a:lumMod val="50000"/>
          </a:schemeClr>
        </a:buClr>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7057F0-5F5E-786F-613E-0CBEA464107A}"/>
              </a:ext>
            </a:extLst>
          </p:cNvPr>
          <p:cNvSpPr/>
          <p:nvPr userDrawn="1"/>
        </p:nvSpPr>
        <p:spPr>
          <a:xfrm>
            <a:off x="0" y="0"/>
            <a:ext cx="12192000" cy="990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aphicFrame>
        <p:nvGraphicFramePr>
          <p:cNvPr id="11" name="Object 10" hidden="1"/>
          <p:cNvGraphicFramePr>
            <a:graphicFrameLocks noChangeAspect="1"/>
          </p:cNvGraphicFramePr>
          <p:nvPr userDrawn="1">
            <p:custDataLst>
              <p:tags r:id="rId6"/>
            </p:custDataLst>
            <p:extLst>
              <p:ext uri="{D42A27DB-BD31-4B8C-83A1-F6EECF244321}">
                <p14:modId xmlns:p14="http://schemas.microsoft.com/office/powerpoint/2010/main" val="3272767211"/>
              </p:ext>
            </p:ext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8" imgW="270" imgH="270" progId="TCLayout.ActiveDocument.1">
                  <p:embed/>
                </p:oleObj>
              </mc:Choice>
              <mc:Fallback>
                <p:oleObj name="think-cell Slide" r:id="rId8" imgW="270" imgH="270" progId="TCLayout.ActiveDocument.1">
                  <p:embed/>
                  <p:pic>
                    <p:nvPicPr>
                      <p:cNvPr id="11" name="Object 10" hidden="1"/>
                      <p:cNvPicPr/>
                      <p:nvPr/>
                    </p:nvPicPr>
                    <p:blipFill>
                      <a:blip r:embed="rId9"/>
                      <a:stretch>
                        <a:fillRect/>
                      </a:stretch>
                    </p:blipFill>
                    <p:spPr>
                      <a:xfrm>
                        <a:off x="1589" y="1588"/>
                        <a:ext cx="1588" cy="1588"/>
                      </a:xfrm>
                      <a:prstGeom prst="rect">
                        <a:avLst/>
                      </a:prstGeom>
                    </p:spPr>
                  </p:pic>
                </p:oleObj>
              </mc:Fallback>
            </mc:AlternateContent>
          </a:graphicData>
        </a:graphic>
      </p:graphicFrame>
      <p:sp>
        <p:nvSpPr>
          <p:cNvPr id="10" name="Rectangle 9" hidden="1"/>
          <p:cNvSpPr/>
          <p:nvPr userDrawn="1">
            <p:custDataLst>
              <p:tags r:id="rId7"/>
            </p:custDataLst>
          </p:nvPr>
        </p:nvSpPr>
        <p:spPr>
          <a:xfrm>
            <a:off x="1" y="0"/>
            <a:ext cx="158751"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lnSpc>
                <a:spcPct val="90000"/>
              </a:lnSpc>
              <a:spcBef>
                <a:spcPct val="0"/>
              </a:spcBef>
              <a:spcAft>
                <a:spcPct val="0"/>
              </a:spcAft>
            </a:pPr>
            <a:endParaRPr lang="en-ZA" sz="2400" b="0" i="0" baseline="0" dirty="0">
              <a:latin typeface="Arial" panose="020B0604020202020204" pitchFamily="34" charset="0"/>
              <a:ea typeface="+mj-ea"/>
              <a:cs typeface="+mj-cs"/>
              <a:sym typeface="Arial" panose="020B0604020202020204" pitchFamily="34" charset="0"/>
            </a:endParaRPr>
          </a:p>
        </p:txBody>
      </p:sp>
      <p:sp>
        <p:nvSpPr>
          <p:cNvPr id="3" name="Text Placeholder 2"/>
          <p:cNvSpPr>
            <a:spLocks noGrp="1"/>
          </p:cNvSpPr>
          <p:nvPr>
            <p:ph type="body" idx="1"/>
          </p:nvPr>
        </p:nvSpPr>
        <p:spPr>
          <a:xfrm>
            <a:off x="361681" y="1223493"/>
            <a:ext cx="11383851" cy="4859022"/>
          </a:xfrm>
          <a:prstGeom prst="rect">
            <a:avLst/>
          </a:prstGeom>
        </p:spPr>
        <p:txBody>
          <a:bodyPr vert="horz" lIns="91440" tIns="45720" rIns="91440" bIns="45720" rtlCol="0">
            <a:normAutofit/>
          </a:bodyPr>
          <a:lstStyle/>
          <a:p>
            <a:pPr lvl="0"/>
            <a:r>
              <a:rPr lang="en-ZA" dirty="0"/>
              <a:t>Edit Master text styles</a:t>
            </a:r>
          </a:p>
          <a:p>
            <a:pPr lvl="1"/>
            <a:r>
              <a:rPr lang="en-ZA" dirty="0"/>
              <a:t>Second level</a:t>
            </a:r>
          </a:p>
          <a:p>
            <a:pPr lvl="2"/>
            <a:r>
              <a:rPr lang="en-ZA" dirty="0"/>
              <a:t>Third level</a:t>
            </a:r>
          </a:p>
          <a:p>
            <a:pPr lvl="3"/>
            <a:r>
              <a:rPr lang="en-ZA" dirty="0"/>
              <a:t>Fourth level</a:t>
            </a:r>
          </a:p>
          <a:p>
            <a:pPr lvl="4"/>
            <a:r>
              <a:rPr lang="en-ZA" dirty="0"/>
              <a:t>Fifth level</a:t>
            </a:r>
          </a:p>
        </p:txBody>
      </p:sp>
      <p:sp>
        <p:nvSpPr>
          <p:cNvPr id="5" name="Footer Placeholder 4"/>
          <p:cNvSpPr>
            <a:spLocks noGrp="1"/>
          </p:cNvSpPr>
          <p:nvPr>
            <p:ph type="ftr" sz="quarter" idx="3"/>
          </p:nvPr>
        </p:nvSpPr>
        <p:spPr>
          <a:xfrm>
            <a:off x="361680" y="6356352"/>
            <a:ext cx="10791424" cy="365125"/>
          </a:xfrm>
          <a:prstGeom prst="rect">
            <a:avLst/>
          </a:prstGeom>
        </p:spPr>
        <p:txBody>
          <a:bodyPr vert="horz" lIns="91440" tIns="45720" rIns="91440" bIns="45720" rtlCol="0" anchor="ctr"/>
          <a:lstStyle>
            <a:lvl1pPr algn="l" eaLnBrk="1">
              <a:defRPr sz="1000">
                <a:solidFill>
                  <a:schemeClr val="tx1">
                    <a:tint val="75000"/>
                  </a:schemeClr>
                </a:solidFill>
                <a:latin typeface="Arial" panose="020B0604020202020204" pitchFamily="34" charset="0"/>
                <a:cs typeface="Arial" panose="020B0604020202020204" pitchFamily="34" charset="0"/>
              </a:defRPr>
            </a:lvl1pPr>
          </a:lstStyle>
          <a:p>
            <a:endParaRPr lang="en-ZA" dirty="0"/>
          </a:p>
        </p:txBody>
      </p:sp>
      <p:sp>
        <p:nvSpPr>
          <p:cNvPr id="6" name="Slide Number Placeholder 5"/>
          <p:cNvSpPr>
            <a:spLocks noGrp="1"/>
          </p:cNvSpPr>
          <p:nvPr>
            <p:ph type="sldNum" sz="quarter" idx="4"/>
          </p:nvPr>
        </p:nvSpPr>
        <p:spPr>
          <a:xfrm>
            <a:off x="11397804" y="6356352"/>
            <a:ext cx="347729" cy="365125"/>
          </a:xfrm>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a:t>
            </a:fld>
            <a:endParaRPr lang="en-ZA" dirty="0"/>
          </a:p>
        </p:txBody>
      </p:sp>
      <p:sp>
        <p:nvSpPr>
          <p:cNvPr id="2" name="Title Placeholder 1"/>
          <p:cNvSpPr>
            <a:spLocks noGrp="1"/>
          </p:cNvSpPr>
          <p:nvPr>
            <p:ph type="title"/>
          </p:nvPr>
        </p:nvSpPr>
        <p:spPr>
          <a:xfrm>
            <a:off x="361682" y="205769"/>
            <a:ext cx="9511777" cy="666000"/>
          </a:xfrm>
          <a:prstGeom prst="rect">
            <a:avLst/>
          </a:prstGeom>
        </p:spPr>
        <p:txBody>
          <a:bodyPr vert="horz" lIns="91440" tIns="45720" rIns="91440" bIns="45720" rtlCol="0" anchor="ctr">
            <a:noAutofit/>
          </a:bodyPr>
          <a:lstStyle/>
          <a:p>
            <a:r>
              <a:rPr lang="en-US" noProof="0" dirty="0"/>
              <a:t>Click to edit Master title style</a:t>
            </a:r>
            <a:endParaRPr lang="en-ZA" noProof="0" dirty="0"/>
          </a:p>
        </p:txBody>
      </p:sp>
      <p:grpSp>
        <p:nvGrpSpPr>
          <p:cNvPr id="23" name="Group 22">
            <a:extLst>
              <a:ext uri="{FF2B5EF4-FFF2-40B4-BE49-F238E27FC236}">
                <a16:creationId xmlns:a16="http://schemas.microsoft.com/office/drawing/2014/main" id="{A198892C-3B58-8843-4E69-B1E42E9824CB}"/>
              </a:ext>
            </a:extLst>
          </p:cNvPr>
          <p:cNvGrpSpPr/>
          <p:nvPr userDrawn="1"/>
        </p:nvGrpSpPr>
        <p:grpSpPr>
          <a:xfrm>
            <a:off x="9733443" y="171358"/>
            <a:ext cx="2148924" cy="651617"/>
            <a:chOff x="7522435" y="1661173"/>
            <a:chExt cx="2715828" cy="823519"/>
          </a:xfrm>
        </p:grpSpPr>
        <p:sp>
          <p:nvSpPr>
            <p:cNvPr id="24" name="Freeform 23">
              <a:extLst>
                <a:ext uri="{FF2B5EF4-FFF2-40B4-BE49-F238E27FC236}">
                  <a16:creationId xmlns:a16="http://schemas.microsoft.com/office/drawing/2014/main" id="{A8F0EFDE-1C73-CEE7-B895-29C3ED656925}"/>
                </a:ext>
              </a:extLst>
            </p:cNvPr>
            <p:cNvSpPr/>
            <p:nvPr userDrawn="1"/>
          </p:nvSpPr>
          <p:spPr>
            <a:xfrm>
              <a:off x="7522435" y="1661173"/>
              <a:ext cx="215990" cy="606778"/>
            </a:xfrm>
            <a:custGeom>
              <a:avLst/>
              <a:gdLst>
                <a:gd name="connsiteX0" fmla="*/ 0 w 215990"/>
                <a:gd name="connsiteY0" fmla="*/ 0 h 606778"/>
                <a:gd name="connsiteX1" fmla="*/ 211681 w 215990"/>
                <a:gd name="connsiteY1" fmla="*/ 0 h 606778"/>
                <a:gd name="connsiteX2" fmla="*/ 188843 w 215990"/>
                <a:gd name="connsiteY2" fmla="*/ 27680 h 606778"/>
                <a:gd name="connsiteX3" fmla="*/ 105423 w 215990"/>
                <a:gd name="connsiteY3" fmla="*/ 300778 h 606778"/>
                <a:gd name="connsiteX4" fmla="*/ 188843 w 215990"/>
                <a:gd name="connsiteY4" fmla="*/ 573876 h 606778"/>
                <a:gd name="connsiteX5" fmla="*/ 215990 w 215990"/>
                <a:gd name="connsiteY5" fmla="*/ 606778 h 606778"/>
                <a:gd name="connsiteX6" fmla="*/ 0 w 215990"/>
                <a:gd name="connsiteY6" fmla="*/ 606778 h 60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5990" h="606778">
                  <a:moveTo>
                    <a:pt x="0" y="0"/>
                  </a:moveTo>
                  <a:lnTo>
                    <a:pt x="211681" y="0"/>
                  </a:lnTo>
                  <a:lnTo>
                    <a:pt x="188843" y="27680"/>
                  </a:lnTo>
                  <a:cubicBezTo>
                    <a:pt x="136176" y="105638"/>
                    <a:pt x="105423" y="199617"/>
                    <a:pt x="105423" y="300778"/>
                  </a:cubicBezTo>
                  <a:cubicBezTo>
                    <a:pt x="105423" y="401940"/>
                    <a:pt x="136176" y="495918"/>
                    <a:pt x="188843" y="573876"/>
                  </a:cubicBezTo>
                  <a:lnTo>
                    <a:pt x="215990" y="606778"/>
                  </a:lnTo>
                  <a:lnTo>
                    <a:pt x="0" y="606778"/>
                  </a:lnTo>
                  <a:close/>
                </a:path>
              </a:pathLst>
            </a:custGeom>
            <a:solidFill>
              <a:srgbClr val="C97A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25" name="Picture 24" descr="A black and white logo&#10;&#10;Description automatically generated">
              <a:extLst>
                <a:ext uri="{FF2B5EF4-FFF2-40B4-BE49-F238E27FC236}">
                  <a16:creationId xmlns:a16="http://schemas.microsoft.com/office/drawing/2014/main" id="{23B9E0D4-C21E-F6B7-D922-AE9183361DD1}"/>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7883826" y="1756056"/>
              <a:ext cx="2354437" cy="728636"/>
            </a:xfrm>
            <a:prstGeom prst="rect">
              <a:avLst/>
            </a:prstGeom>
          </p:spPr>
        </p:pic>
      </p:grpSp>
    </p:spTree>
    <p:extLst>
      <p:ext uri="{BB962C8B-B14F-4D97-AF65-F5344CB8AC3E}">
        <p14:creationId xmlns:p14="http://schemas.microsoft.com/office/powerpoint/2010/main" val="4264861000"/>
      </p:ext>
    </p:extLst>
  </p:cSld>
  <p:clrMap bg1="lt1" tx1="dk1" bg2="lt2" tx2="dk2" accent1="accent1" accent2="accent2" accent3="accent3" accent4="accent4" accent5="accent5" accent6="accent6" hlink="hlink" folHlink="folHlink"/>
  <p:sldLayoutIdLst>
    <p:sldLayoutId id="2147483653" r:id="rId1"/>
    <p:sldLayoutId id="2147483658" r:id="rId2"/>
    <p:sldLayoutId id="2147483654" r:id="rId3"/>
    <p:sldLayoutId id="2147483659" r:id="rId4"/>
  </p:sldLayoutIdLst>
  <p:txStyles>
    <p:titleStyle>
      <a:lvl1pPr algn="l" defTabSz="914377" rtl="0" eaLnBrk="1" latinLnBrk="0" hangingPunct="1">
        <a:lnSpc>
          <a:spcPct val="90000"/>
        </a:lnSpc>
        <a:spcBef>
          <a:spcPct val="0"/>
        </a:spcBef>
        <a:buNone/>
        <a:defRPr sz="2400"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Wingdings" panose="05000000000000000000" pitchFamily="2" charset="2"/>
        <a:buChar char="§"/>
        <a:defRPr sz="1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rgbClr val="1D3E88"/>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mailto:padayas@eskom.co.za"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83981-0676-B4BE-E2C1-016DCD399BF1}"/>
              </a:ext>
            </a:extLst>
          </p:cNvPr>
          <p:cNvSpPr>
            <a:spLocks noGrp="1"/>
          </p:cNvSpPr>
          <p:nvPr>
            <p:ph type="ctrTitle"/>
          </p:nvPr>
        </p:nvSpPr>
        <p:spPr>
          <a:xfrm>
            <a:off x="4618049" y="1219202"/>
            <a:ext cx="7117691" cy="412374"/>
          </a:xfrm>
          <a:prstGeom prst="rect">
            <a:avLst/>
          </a:prstGeom>
        </p:spPr>
        <p:txBody>
          <a:bodyPr/>
          <a:lstStyle/>
          <a:p>
            <a:r>
              <a:rPr kumimoji="0" lang="en-US" sz="2400" b="1" i="0" u="none" strike="noStrike" kern="0" cap="all" spc="0" normalizeH="0" baseline="0" noProof="0" dirty="0">
                <a:ln>
                  <a:noFill/>
                </a:ln>
                <a:solidFill>
                  <a:srgbClr val="00389E"/>
                </a:solidFill>
                <a:effectLst/>
                <a:uLnTx/>
                <a:uFillTx/>
                <a:latin typeface="Arial"/>
                <a:ea typeface="SimSun" pitchFamily="2" charset="-122"/>
                <a:cs typeface="Arial"/>
              </a:rPr>
              <a:t>CLARIFICATION MEETING </a:t>
            </a:r>
            <a:br>
              <a:rPr kumimoji="0" lang="en-US" sz="2000" b="1" i="0" u="none" strike="noStrike" kern="0" cap="all" spc="0" normalizeH="0" baseline="0" noProof="0" dirty="0">
                <a:ln>
                  <a:noFill/>
                </a:ln>
                <a:solidFill>
                  <a:srgbClr val="00389E"/>
                </a:solidFill>
                <a:effectLst/>
                <a:uLnTx/>
                <a:uFillTx/>
                <a:latin typeface="Arial"/>
                <a:ea typeface="SimSun" pitchFamily="2" charset="-122"/>
                <a:cs typeface="Arial"/>
              </a:rPr>
            </a:br>
            <a:br>
              <a:rPr kumimoji="0" lang="en-US" sz="2000" b="1" i="0" u="none" strike="noStrike" kern="1200" cap="all" spc="0" normalizeH="0" baseline="0" noProof="0" dirty="0">
                <a:ln>
                  <a:noFill/>
                </a:ln>
                <a:solidFill>
                  <a:srgbClr val="00389E"/>
                </a:solidFill>
                <a:effectLst/>
                <a:uLnTx/>
                <a:uFillTx/>
                <a:latin typeface="Arial" panose="020B0604020202020204"/>
                <a:ea typeface="SimSun" pitchFamily="2" charset="-122"/>
                <a:cs typeface="+mj-cs"/>
              </a:rPr>
            </a:br>
            <a:r>
              <a:rPr kumimoji="0" lang="en-US" sz="2000" b="1" i="0" u="none" strike="noStrike" kern="0" cap="none" spc="0" normalizeH="0" baseline="0" noProof="0" dirty="0">
                <a:ln>
                  <a:noFill/>
                </a:ln>
                <a:solidFill>
                  <a:srgbClr val="003896"/>
                </a:solidFill>
                <a:effectLst/>
                <a:uLnTx/>
                <a:uFillTx/>
                <a:latin typeface="Arial"/>
                <a:ea typeface="+mj-ea"/>
                <a:cs typeface="Times New Roman" panose="02020603050405020304" pitchFamily="18" charset="0"/>
              </a:rPr>
              <a:t>Enquiry Number: E3387NTCSAMWP </a:t>
            </a:r>
            <a:br>
              <a:rPr kumimoji="0" lang="en-US" sz="2000" b="1" i="0" u="none" strike="noStrike" kern="0" cap="all" spc="0" normalizeH="0" baseline="0" noProof="0" dirty="0">
                <a:ln>
                  <a:noFill/>
                </a:ln>
                <a:solidFill>
                  <a:srgbClr val="00389E"/>
                </a:solidFill>
                <a:effectLst/>
                <a:uLnTx/>
                <a:uFillTx/>
                <a:latin typeface="Arial"/>
                <a:ea typeface="SimSun" pitchFamily="2" charset="-122"/>
                <a:cs typeface="Arial"/>
              </a:rPr>
            </a:br>
            <a:br>
              <a:rPr kumimoji="0" lang="en-US" sz="2000" b="1" i="0" u="none" strike="noStrike" kern="0" cap="all" spc="0" normalizeH="0" baseline="0" noProof="0" dirty="0">
                <a:ln>
                  <a:noFill/>
                </a:ln>
                <a:solidFill>
                  <a:srgbClr val="00389E"/>
                </a:solidFill>
                <a:effectLst/>
                <a:uLnTx/>
                <a:uFillTx/>
                <a:latin typeface="Arial"/>
                <a:ea typeface="SimSun" pitchFamily="2" charset="-122"/>
                <a:cs typeface="Arial"/>
              </a:rPr>
            </a:br>
            <a:r>
              <a:rPr kumimoji="0" lang="en-ZA" sz="1800" b="1" i="0" u="none" strike="noStrike" kern="0" spc="0" normalizeH="0" baseline="0" noProof="0" dirty="0">
                <a:ln>
                  <a:noFill/>
                </a:ln>
                <a:solidFill>
                  <a:srgbClr val="003896"/>
                </a:solidFill>
                <a:effectLst/>
                <a:uLnTx/>
                <a:uFillTx/>
                <a:latin typeface="Arial"/>
                <a:ea typeface="Calibri" panose="020F0502020204030204" pitchFamily="34" charset="0"/>
                <a:cs typeface="Times New Roman" panose="02020603050405020304" pitchFamily="18" charset="0"/>
              </a:rPr>
              <a:t>THE SUPPLY, TESTING, DELIVERY AND-OFF LOADING OF POWER LINE CARRIER (PLC) EQUIPMENT</a:t>
            </a:r>
            <a:endParaRPr lang="en-US" dirty="0"/>
          </a:p>
        </p:txBody>
      </p:sp>
      <p:pic>
        <p:nvPicPr>
          <p:cNvPr id="10" name="Picture Placeholder 9" descr="A group of men in a power line&#10;&#10;Description automatically generated">
            <a:extLst>
              <a:ext uri="{FF2B5EF4-FFF2-40B4-BE49-F238E27FC236}">
                <a16:creationId xmlns:a16="http://schemas.microsoft.com/office/drawing/2014/main" id="{30C60764-4E12-D366-6DA6-65A743875E7E}"/>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365125" y="3995739"/>
            <a:ext cx="1895475" cy="1895475"/>
          </a:xfrm>
          <a:prstGeom prst="ellipse">
            <a:avLst/>
          </a:prstGeom>
          <a:solidFill>
            <a:srgbClr val="C97A00"/>
          </a:solidFill>
          <a:ln>
            <a:noFill/>
          </a:ln>
        </p:spPr>
      </p:pic>
      <p:pic>
        <p:nvPicPr>
          <p:cNvPr id="8" name="Picture Placeholder 7" descr="A power line in the snow&#10;&#10;Description automatically generated">
            <a:extLst>
              <a:ext uri="{FF2B5EF4-FFF2-40B4-BE49-F238E27FC236}">
                <a16:creationId xmlns:a16="http://schemas.microsoft.com/office/drawing/2014/main" id="{D0E6E68C-7F00-52C7-4589-0B20AA8A42B0}"/>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990602" y="2206626"/>
            <a:ext cx="3294063" cy="3294063"/>
          </a:xfrm>
          <a:custGeom>
            <a:avLst/>
            <a:gdLst>
              <a:gd name="connsiteX0" fmla="*/ 1647425 w 3294850"/>
              <a:gd name="connsiteY0" fmla="*/ 0 h 3294850"/>
              <a:gd name="connsiteX1" fmla="*/ 3294850 w 3294850"/>
              <a:gd name="connsiteY1" fmla="*/ 1647425 h 3294850"/>
              <a:gd name="connsiteX2" fmla="*/ 1647425 w 3294850"/>
              <a:gd name="connsiteY2" fmla="*/ 3294850 h 3294850"/>
              <a:gd name="connsiteX3" fmla="*/ 1275376 w 3294850"/>
              <a:gd name="connsiteY3" fmla="*/ 3252665 h 3294850"/>
              <a:gd name="connsiteX4" fmla="*/ 1215764 w 3294850"/>
              <a:gd name="connsiteY4" fmla="*/ 3236539 h 3294850"/>
              <a:gd name="connsiteX5" fmla="*/ 1240067 w 3294850"/>
              <a:gd name="connsiteY5" fmla="*/ 3196535 h 3294850"/>
              <a:gd name="connsiteX6" fmla="*/ 1362162 w 3294850"/>
              <a:gd name="connsiteY6" fmla="*/ 2714346 h 3294850"/>
              <a:gd name="connsiteX7" fmla="*/ 350562 w 3294850"/>
              <a:gd name="connsiteY7" fmla="*/ 1702746 h 3294850"/>
              <a:gd name="connsiteX8" fmla="*/ 49743 w 3294850"/>
              <a:gd name="connsiteY8" fmla="*/ 1748226 h 3294850"/>
              <a:gd name="connsiteX9" fmla="*/ 5901 w 3294850"/>
              <a:gd name="connsiteY9" fmla="*/ 1764272 h 3294850"/>
              <a:gd name="connsiteX10" fmla="*/ 0 w 3294850"/>
              <a:gd name="connsiteY10" fmla="*/ 1647425 h 3294850"/>
              <a:gd name="connsiteX11" fmla="*/ 1647425 w 3294850"/>
              <a:gd name="connsiteY11" fmla="*/ 0 h 329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94850" h="3294850">
                <a:moveTo>
                  <a:pt x="1647425" y="0"/>
                </a:moveTo>
                <a:cubicBezTo>
                  <a:pt x="2557273" y="0"/>
                  <a:pt x="3294850" y="737577"/>
                  <a:pt x="3294850" y="1647425"/>
                </a:cubicBezTo>
                <a:cubicBezTo>
                  <a:pt x="3294850" y="2557273"/>
                  <a:pt x="2557273" y="3294850"/>
                  <a:pt x="1647425" y="3294850"/>
                </a:cubicBezTo>
                <a:cubicBezTo>
                  <a:pt x="1519478" y="3294850"/>
                  <a:pt x="1394938" y="3280265"/>
                  <a:pt x="1275376" y="3252665"/>
                </a:cubicBezTo>
                <a:lnTo>
                  <a:pt x="1215764" y="3236539"/>
                </a:lnTo>
                <a:lnTo>
                  <a:pt x="1240067" y="3196535"/>
                </a:lnTo>
                <a:cubicBezTo>
                  <a:pt x="1317933" y="3053198"/>
                  <a:pt x="1362162" y="2888937"/>
                  <a:pt x="1362162" y="2714346"/>
                </a:cubicBezTo>
                <a:cubicBezTo>
                  <a:pt x="1362162" y="2155655"/>
                  <a:pt x="909253" y="1702746"/>
                  <a:pt x="350562" y="1702746"/>
                </a:cubicBezTo>
                <a:cubicBezTo>
                  <a:pt x="245808" y="1702746"/>
                  <a:pt x="144772" y="1718669"/>
                  <a:pt x="49743" y="1748226"/>
                </a:cubicBezTo>
                <a:lnTo>
                  <a:pt x="5901" y="1764272"/>
                </a:lnTo>
                <a:lnTo>
                  <a:pt x="0" y="1647425"/>
                </a:lnTo>
                <a:cubicBezTo>
                  <a:pt x="0" y="737577"/>
                  <a:pt x="737577" y="0"/>
                  <a:pt x="1647425" y="0"/>
                </a:cubicBezTo>
                <a:close/>
              </a:path>
            </a:pathLst>
          </a:custGeom>
          <a:solidFill>
            <a:schemeClr val="tx2"/>
          </a:solidFill>
          <a:ln>
            <a:noFill/>
          </a:ln>
        </p:spPr>
      </p:pic>
      <p:sp>
        <p:nvSpPr>
          <p:cNvPr id="5" name="Subtitle 2">
            <a:extLst>
              <a:ext uri="{FF2B5EF4-FFF2-40B4-BE49-F238E27FC236}">
                <a16:creationId xmlns:a16="http://schemas.microsoft.com/office/drawing/2014/main" id="{57AAABF2-7F51-A87F-86DF-FB4FEACBA0AC}"/>
              </a:ext>
            </a:extLst>
          </p:cNvPr>
          <p:cNvSpPr txBox="1">
            <a:spLocks/>
          </p:cNvSpPr>
          <p:nvPr/>
        </p:nvSpPr>
        <p:spPr>
          <a:xfrm>
            <a:off x="5448447" y="2641518"/>
            <a:ext cx="5752951" cy="316836"/>
          </a:xfrm>
          <a:prstGeom prst="rect">
            <a:avLst/>
          </a:prstGeom>
        </p:spPr>
        <p:txBody>
          <a:bodyPr/>
          <a:lstStyle>
            <a:lvl1pPr marL="0" indent="0" algn="r" defTabSz="914377" rtl="0" eaLnBrk="1" latinLnBrk="0" hangingPunct="1">
              <a:lnSpc>
                <a:spcPct val="90000"/>
              </a:lnSpc>
              <a:spcBef>
                <a:spcPts val="1000"/>
              </a:spcBef>
              <a:buClr>
                <a:schemeClr val="bg1">
                  <a:lumMod val="50000"/>
                </a:schemeClr>
              </a:buClr>
              <a:buFont typeface="Wingdings" panose="05000000000000000000" pitchFamily="2" charset="2"/>
              <a:buNone/>
              <a:defRPr sz="2400" kern="1200">
                <a:solidFill>
                  <a:srgbClr val="1D3E88"/>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Clr>
                <a:schemeClr val="bg1">
                  <a:lumMod val="50000"/>
                </a:schemeClr>
              </a:buClr>
              <a:buFont typeface="Calibri" panose="020F0502020204030204" pitchFamily="34" charset="0"/>
              <a:buChar char="-"/>
              <a:defRPr sz="1400" kern="1200">
                <a:solidFill>
                  <a:srgbClr val="1D3E88"/>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Clr>
                <a:schemeClr val="bg1">
                  <a:lumMod val="50000"/>
                </a:schemeClr>
              </a:buClr>
              <a:buFont typeface="Arial" panose="020B0604020202020204" pitchFamily="34" charset="0"/>
              <a:buChar char="•"/>
              <a:defRPr sz="1400" kern="1200">
                <a:solidFill>
                  <a:srgbClr val="1D3E88"/>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Clr>
                <a:schemeClr val="bg1">
                  <a:lumMod val="50000"/>
                </a:schemeClr>
              </a:buClr>
              <a:buFont typeface="Courier New" panose="02070309020205020404" pitchFamily="49" charset="0"/>
              <a:buChar char="o"/>
              <a:defRPr sz="1400" kern="1200">
                <a:solidFill>
                  <a:srgbClr val="1D3E88"/>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Clr>
                <a:schemeClr val="bg1">
                  <a:lumMod val="50000"/>
                </a:schemeClr>
              </a:buClr>
              <a:buFont typeface="Wingdings" panose="05000000000000000000" pitchFamily="2" charset="2"/>
              <a:buChar char="Ø"/>
              <a:defRPr sz="1400" kern="1200">
                <a:solidFill>
                  <a:srgbClr val="1D3E88"/>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b="1" dirty="0">
              <a:solidFill>
                <a:schemeClr val="tx2"/>
              </a:solidFill>
            </a:endParaRPr>
          </a:p>
          <a:p>
            <a:endParaRPr lang="en-US" sz="2000" b="1" dirty="0">
              <a:solidFill>
                <a:schemeClr val="tx2"/>
              </a:solidFill>
            </a:endParaRPr>
          </a:p>
        </p:txBody>
      </p:sp>
      <p:sp>
        <p:nvSpPr>
          <p:cNvPr id="3" name="Subtitle 2">
            <a:extLst>
              <a:ext uri="{FF2B5EF4-FFF2-40B4-BE49-F238E27FC236}">
                <a16:creationId xmlns:a16="http://schemas.microsoft.com/office/drawing/2014/main" id="{C6DFE49F-8B1B-6415-F226-251127E399D9}"/>
              </a:ext>
            </a:extLst>
          </p:cNvPr>
          <p:cNvSpPr txBox="1">
            <a:spLocks/>
          </p:cNvSpPr>
          <p:nvPr/>
        </p:nvSpPr>
        <p:spPr>
          <a:xfrm>
            <a:off x="5982789" y="3457998"/>
            <a:ext cx="5752951" cy="441649"/>
          </a:xfrm>
          <a:prstGeom prst="rect">
            <a:avLst/>
          </a:prstGeom>
        </p:spPr>
        <p:txBody>
          <a:bodyPr/>
          <a:lstStyle>
            <a:lvl1pPr marL="0" indent="0" algn="r" defTabSz="685783" rtl="0" eaLnBrk="1" latinLnBrk="0" hangingPunct="1">
              <a:lnSpc>
                <a:spcPct val="90000"/>
              </a:lnSpc>
              <a:spcBef>
                <a:spcPts val="750"/>
              </a:spcBef>
              <a:buClr>
                <a:schemeClr val="bg1">
                  <a:lumMod val="50000"/>
                </a:schemeClr>
              </a:buClr>
              <a:buFont typeface="Wingdings" panose="05000000000000000000" pitchFamily="2" charset="2"/>
              <a:buNone/>
              <a:defRPr sz="2400" kern="1200">
                <a:solidFill>
                  <a:srgbClr val="1D3E88"/>
                </a:solidFill>
                <a:latin typeface="Arial" panose="020B0604020202020204" pitchFamily="34" charset="0"/>
                <a:ea typeface="+mn-ea"/>
                <a:cs typeface="Arial" panose="020B0604020202020204" pitchFamily="34" charset="0"/>
              </a:defRPr>
            </a:lvl1pPr>
            <a:lvl2pPr marL="514337" indent="-171446" algn="l" defTabSz="685783" rtl="0" eaLnBrk="1" latinLnBrk="0" hangingPunct="1">
              <a:lnSpc>
                <a:spcPct val="90000"/>
              </a:lnSpc>
              <a:spcBef>
                <a:spcPts val="375"/>
              </a:spcBef>
              <a:buClr>
                <a:schemeClr val="bg1">
                  <a:lumMod val="50000"/>
                </a:schemeClr>
              </a:buClr>
              <a:buFont typeface="Calibri" panose="020F0502020204030204" pitchFamily="34" charset="0"/>
              <a:buChar char="-"/>
              <a:defRPr sz="1050" kern="1200">
                <a:solidFill>
                  <a:srgbClr val="1D3E88"/>
                </a:solidFill>
                <a:latin typeface="Arial" panose="020B0604020202020204" pitchFamily="34" charset="0"/>
                <a:ea typeface="+mn-ea"/>
                <a:cs typeface="Arial" panose="020B0604020202020204" pitchFamily="34" charset="0"/>
              </a:defRPr>
            </a:lvl2pPr>
            <a:lvl3pPr marL="857228" indent="-171446" algn="l" defTabSz="685783" rtl="0" eaLnBrk="1" latinLnBrk="0" hangingPunct="1">
              <a:lnSpc>
                <a:spcPct val="90000"/>
              </a:lnSpc>
              <a:spcBef>
                <a:spcPts val="375"/>
              </a:spcBef>
              <a:buClr>
                <a:schemeClr val="bg1">
                  <a:lumMod val="50000"/>
                </a:schemeClr>
              </a:buClr>
              <a:buFont typeface="Arial" panose="020B0604020202020204" pitchFamily="34" charset="0"/>
              <a:buChar char="•"/>
              <a:defRPr sz="1050" kern="1200">
                <a:solidFill>
                  <a:srgbClr val="1D3E88"/>
                </a:solidFill>
                <a:latin typeface="Arial" panose="020B0604020202020204" pitchFamily="34" charset="0"/>
                <a:ea typeface="+mn-ea"/>
                <a:cs typeface="Arial" panose="020B0604020202020204" pitchFamily="34" charset="0"/>
              </a:defRPr>
            </a:lvl3pPr>
            <a:lvl4pPr marL="1200120" indent="-171446" algn="l" defTabSz="685783" rtl="0" eaLnBrk="1" latinLnBrk="0" hangingPunct="1">
              <a:lnSpc>
                <a:spcPct val="90000"/>
              </a:lnSpc>
              <a:spcBef>
                <a:spcPts val="375"/>
              </a:spcBef>
              <a:buClr>
                <a:schemeClr val="bg1">
                  <a:lumMod val="50000"/>
                </a:schemeClr>
              </a:buClr>
              <a:buFont typeface="Courier New" panose="02070309020205020404" pitchFamily="49" charset="0"/>
              <a:buChar char="o"/>
              <a:defRPr sz="1050" kern="1200">
                <a:solidFill>
                  <a:srgbClr val="1D3E88"/>
                </a:solidFill>
                <a:latin typeface="Arial" panose="020B0604020202020204" pitchFamily="34" charset="0"/>
                <a:ea typeface="+mn-ea"/>
                <a:cs typeface="Arial" panose="020B0604020202020204" pitchFamily="34" charset="0"/>
              </a:defRPr>
            </a:lvl4pPr>
            <a:lvl5pPr marL="1543012" indent="-171446" algn="l" defTabSz="685783" rtl="0" eaLnBrk="1" latinLnBrk="0" hangingPunct="1">
              <a:lnSpc>
                <a:spcPct val="90000"/>
              </a:lnSpc>
              <a:spcBef>
                <a:spcPts val="375"/>
              </a:spcBef>
              <a:buClr>
                <a:schemeClr val="bg1">
                  <a:lumMod val="50000"/>
                </a:schemeClr>
              </a:buClr>
              <a:buFont typeface="Wingdings" panose="05000000000000000000" pitchFamily="2" charset="2"/>
              <a:buChar char="Ø"/>
              <a:defRPr sz="1050" kern="1200">
                <a:solidFill>
                  <a:srgbClr val="1D3E88"/>
                </a:solidFill>
                <a:latin typeface="Arial" panose="020B0604020202020204" pitchFamily="34" charset="0"/>
                <a:ea typeface="+mn-ea"/>
                <a:cs typeface="Arial" panose="020B0604020202020204" pitchFamily="34" charset="0"/>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b="1" dirty="0">
                <a:solidFill>
                  <a:schemeClr val="tx2"/>
                </a:solidFill>
              </a:rPr>
              <a:t>Presented By: TZ Timana </a:t>
            </a:r>
          </a:p>
          <a:p>
            <a:r>
              <a:rPr lang="en-US" sz="2000" b="1" dirty="0">
                <a:solidFill>
                  <a:schemeClr val="tx1"/>
                </a:solidFill>
              </a:rPr>
              <a:t>Date: 10 September 2026</a:t>
            </a:r>
            <a:r>
              <a:rPr lang="en-US" sz="2000" b="1" dirty="0">
                <a:solidFill>
                  <a:schemeClr val="tx2"/>
                </a:solidFill>
              </a:rPr>
              <a:t> </a:t>
            </a:r>
          </a:p>
        </p:txBody>
      </p:sp>
    </p:spTree>
    <p:extLst>
      <p:ext uri="{BB962C8B-B14F-4D97-AF65-F5344CB8AC3E}">
        <p14:creationId xmlns:p14="http://schemas.microsoft.com/office/powerpoint/2010/main" val="2869020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EB16E-EB8A-E11E-92B4-24253E78DC0F}"/>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A50A51C-64F1-E345-9891-68F3C607B6A2}"/>
              </a:ext>
            </a:extLst>
          </p:cNvPr>
          <p:cNvSpPr>
            <a:spLocks noGrp="1"/>
          </p:cNvSpPr>
          <p:nvPr>
            <p:ph idx="1"/>
          </p:nvPr>
        </p:nvSpPr>
        <p:spPr/>
        <p:txBody>
          <a:bodyPr/>
          <a:lstStyle/>
          <a:p>
            <a:pPr marL="0" indent="0">
              <a:spcBef>
                <a:spcPct val="30000"/>
              </a:spcBef>
              <a:spcAft>
                <a:spcPct val="0"/>
              </a:spcAft>
              <a:buNone/>
              <a:defRPr/>
            </a:pPr>
            <a:endParaRPr lang="en-ZA" altLang="en-US" kern="0" dirty="0"/>
          </a:p>
          <a:p>
            <a:pPr>
              <a:spcBef>
                <a:spcPct val="30000"/>
              </a:spcBef>
              <a:spcAft>
                <a:spcPct val="0"/>
              </a:spcAft>
            </a:pPr>
            <a:endParaRPr lang="en-ZA" dirty="0"/>
          </a:p>
          <a:p>
            <a:pPr marL="0" indent="0">
              <a:buNone/>
            </a:pPr>
            <a:endParaRPr lang="en-US" dirty="0"/>
          </a:p>
        </p:txBody>
      </p:sp>
      <p:sp>
        <p:nvSpPr>
          <p:cNvPr id="5" name="Slide Number Placeholder 5">
            <a:extLst>
              <a:ext uri="{FF2B5EF4-FFF2-40B4-BE49-F238E27FC236}">
                <a16:creationId xmlns:a16="http://schemas.microsoft.com/office/drawing/2014/main" id="{2EAA7AAA-6E3B-D37C-1F87-DF5919800C85}"/>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2</a:t>
            </a:fld>
            <a:endParaRPr lang="en-ZA" dirty="0"/>
          </a:p>
        </p:txBody>
      </p:sp>
      <p:graphicFrame>
        <p:nvGraphicFramePr>
          <p:cNvPr id="6" name="Table 5">
            <a:extLst>
              <a:ext uri="{FF2B5EF4-FFF2-40B4-BE49-F238E27FC236}">
                <a16:creationId xmlns:a16="http://schemas.microsoft.com/office/drawing/2014/main" id="{1A4C1ECF-9446-634E-8F10-5BDB2FF99D67}"/>
              </a:ext>
            </a:extLst>
          </p:cNvPr>
          <p:cNvGraphicFramePr>
            <a:graphicFrameLocks noGrp="1"/>
          </p:cNvGraphicFramePr>
          <p:nvPr>
            <p:extLst>
              <p:ext uri="{D42A27DB-BD31-4B8C-83A1-F6EECF244321}">
                <p14:modId xmlns:p14="http://schemas.microsoft.com/office/powerpoint/2010/main" val="629087745"/>
              </p:ext>
            </p:extLst>
          </p:nvPr>
        </p:nvGraphicFramePr>
        <p:xfrm>
          <a:off x="595744" y="1163837"/>
          <a:ext cx="10986656" cy="5451951"/>
        </p:xfrm>
        <a:graphic>
          <a:graphicData uri="http://schemas.openxmlformats.org/drawingml/2006/table">
            <a:tbl>
              <a:tblPr/>
              <a:tblGrid>
                <a:gridCol w="421157">
                  <a:extLst>
                    <a:ext uri="{9D8B030D-6E8A-4147-A177-3AD203B41FA5}">
                      <a16:colId xmlns:a16="http://schemas.microsoft.com/office/drawing/2014/main" val="4182099620"/>
                    </a:ext>
                  </a:extLst>
                </a:gridCol>
                <a:gridCol w="5452875">
                  <a:extLst>
                    <a:ext uri="{9D8B030D-6E8A-4147-A177-3AD203B41FA5}">
                      <a16:colId xmlns:a16="http://schemas.microsoft.com/office/drawing/2014/main" val="4217296133"/>
                    </a:ext>
                  </a:extLst>
                </a:gridCol>
                <a:gridCol w="2756362">
                  <a:extLst>
                    <a:ext uri="{9D8B030D-6E8A-4147-A177-3AD203B41FA5}">
                      <a16:colId xmlns:a16="http://schemas.microsoft.com/office/drawing/2014/main" val="3457019646"/>
                    </a:ext>
                  </a:extLst>
                </a:gridCol>
                <a:gridCol w="2356262">
                  <a:extLst>
                    <a:ext uri="{9D8B030D-6E8A-4147-A177-3AD203B41FA5}">
                      <a16:colId xmlns:a16="http://schemas.microsoft.com/office/drawing/2014/main" val="2661956005"/>
                    </a:ext>
                  </a:extLst>
                </a:gridCol>
              </a:tblGrid>
              <a:tr h="336550">
                <a:tc>
                  <a:txBody>
                    <a:bodyPr/>
                    <a:lstStyle/>
                    <a:p>
                      <a:pPr algn="l"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Welcoming of Attendees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T Timana</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2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1777800017"/>
                  </a:ext>
                </a:extLst>
              </a:tr>
              <a:tr h="288290">
                <a:tc>
                  <a:txBody>
                    <a:bodyPr/>
                    <a:lstStyle/>
                    <a:p>
                      <a:pPr algn="l"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2</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Evacuation Procedure </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US"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T Timana</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3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2166825978"/>
                  </a:ext>
                </a:extLst>
              </a:tr>
              <a:tr h="490220">
                <a:tc>
                  <a:txBody>
                    <a:bodyPr/>
                    <a:lstStyle/>
                    <a:p>
                      <a:pPr algn="l"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3</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Introduction of NTCSA Representatives &amp; Suppliers </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All</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15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3721117149"/>
                  </a:ext>
                </a:extLst>
              </a:tr>
              <a:tr h="331470">
                <a:tc>
                  <a:txBody>
                    <a:bodyPr/>
                    <a:lstStyle/>
                    <a:p>
                      <a:pPr algn="l"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4</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US"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Declaration of interest</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US"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All</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US"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5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2577917039"/>
                  </a:ext>
                </a:extLst>
              </a:tr>
              <a:tr h="419735">
                <a:tc>
                  <a:txBody>
                    <a:bodyPr/>
                    <a:lstStyle/>
                    <a:p>
                      <a:pPr algn="l"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5</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Objective of the session</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T Timana</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5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3511897013"/>
                  </a:ext>
                </a:extLst>
              </a:tr>
              <a:tr h="415925">
                <a:tc>
                  <a:txBody>
                    <a:bodyPr/>
                    <a:lstStyle/>
                    <a:p>
                      <a:pPr algn="l" fontAlgn="ctr">
                        <a:lnSpc>
                          <a:spcPct val="115000"/>
                        </a:lnSpc>
                        <a:spcAft>
                          <a:spcPts val="800"/>
                        </a:spcAft>
                        <a:buNone/>
                      </a:pPr>
                      <a:r>
                        <a:rPr lang="en-US" sz="2000" kern="120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6</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Commercial </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T Timana</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15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940139826"/>
                  </a:ext>
                </a:extLst>
              </a:tr>
              <a:tr h="429863">
                <a:tc>
                  <a:txBody>
                    <a:bodyPr/>
                    <a:lstStyle/>
                    <a:p>
                      <a:pPr algn="l" fontAlgn="ctr">
                        <a:lnSpc>
                          <a:spcPct val="115000"/>
                        </a:lnSpc>
                        <a:spcAft>
                          <a:spcPts val="800"/>
                        </a:spcAft>
                        <a:buNone/>
                      </a:pPr>
                      <a:r>
                        <a:rPr lang="en-US" sz="2000" kern="120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7</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marR="0" lvl="0" indent="0" algn="l" defTabSz="914377" rtl="0" eaLnBrk="1" fontAlgn="ctr" latinLnBrk="0" hangingPunct="1">
                        <a:lnSpc>
                          <a:spcPct val="115000"/>
                        </a:lnSpc>
                        <a:spcBef>
                          <a:spcPts val="0"/>
                        </a:spcBef>
                        <a:spcAft>
                          <a:spcPts val="800"/>
                        </a:spcAft>
                        <a:buClrTx/>
                        <a:buSzTx/>
                        <a:buFontTx/>
                        <a:buNone/>
                        <a:tabLst/>
                        <a:defRPr/>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Technical</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marR="0" lvl="0" indent="0" algn="l" defTabSz="914377" rtl="0" eaLnBrk="1" fontAlgn="ctr" latinLnBrk="0" hangingPunct="1">
                        <a:lnSpc>
                          <a:spcPct val="115000"/>
                        </a:lnSpc>
                        <a:spcBef>
                          <a:spcPts val="0"/>
                        </a:spcBef>
                        <a:spcAft>
                          <a:spcPts val="800"/>
                        </a:spcAft>
                        <a:buClrTx/>
                        <a:buSzTx/>
                        <a:buFontTx/>
                        <a:buNone/>
                        <a:tabLst/>
                        <a:defRPr/>
                      </a:pPr>
                      <a:r>
                        <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T Gosai/R Gangat</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15 Minutes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2268403785"/>
                  </a:ext>
                </a:extLst>
              </a:tr>
              <a:tr h="421640">
                <a:tc>
                  <a:txBody>
                    <a:bodyPr/>
                    <a:lstStyle/>
                    <a:p>
                      <a:pPr algn="l" fontAlgn="ctr">
                        <a:lnSpc>
                          <a:spcPct val="115000"/>
                        </a:lnSpc>
                        <a:spcAft>
                          <a:spcPts val="800"/>
                        </a:spcAft>
                        <a:buNone/>
                      </a:pPr>
                      <a:r>
                        <a:rPr lang="en-US"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8</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Finance/ </a:t>
                      </a: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PS5 Schedule/FOREX</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pl-PL"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M Maluleke/ Z James/ C Strydom</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20 Minutes</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1775326907"/>
                  </a:ext>
                </a:extLst>
              </a:tr>
              <a:tr h="415925">
                <a:tc>
                  <a:txBody>
                    <a:bodyPr/>
                    <a:lstStyle/>
                    <a:p>
                      <a:pPr algn="l" fontAlgn="ctr">
                        <a:lnSpc>
                          <a:spcPct val="115000"/>
                        </a:lnSpc>
                        <a:spcAft>
                          <a:spcPts val="800"/>
                        </a:spcAft>
                        <a:buNone/>
                      </a:pPr>
                      <a:r>
                        <a:rPr lang="en-US"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9</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US"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Quality, Safety, Environmental</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US"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F Mogamisi/</a:t>
                      </a:r>
                      <a:r>
                        <a:rPr lang="en-US" sz="1800" kern="1200" dirty="0">
                          <a:solidFill>
                            <a:schemeClr val="tx1"/>
                          </a:solidFill>
                          <a:effectLst/>
                          <a:latin typeface="+mn-lt"/>
                          <a:ea typeface="+mn-ea"/>
                          <a:cs typeface="+mn-cs"/>
                        </a:rPr>
                        <a:t>M Thulare/P Likhethe</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45 Minutes                 </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314629463"/>
                  </a:ext>
                </a:extLst>
              </a:tr>
              <a:tr h="421640">
                <a:tc>
                  <a:txBody>
                    <a:bodyPr/>
                    <a:lstStyle/>
                    <a:p>
                      <a:pPr algn="l">
                        <a:lnSpc>
                          <a:spcPct val="115000"/>
                        </a:lnSpc>
                        <a:spcAft>
                          <a:spcPts val="800"/>
                        </a:spcAft>
                        <a:buNone/>
                      </a:pPr>
                      <a:r>
                        <a:rPr lang="en-US"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10</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Supplier Development, Localisation and Industrialisation (SDL&amp;I) </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H Motjiyeng</a:t>
                      </a: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font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15 Minutes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2298004671"/>
                  </a:ext>
                </a:extLst>
              </a:tr>
              <a:tr h="300990">
                <a:tc>
                  <a:txBody>
                    <a:bodyPr/>
                    <a:lstStyle/>
                    <a:p>
                      <a:pPr algn="l" fontAlgn="ctr">
                        <a:lnSpc>
                          <a:spcPct val="115000"/>
                        </a:lnSpc>
                        <a:spcAft>
                          <a:spcPts val="800"/>
                        </a:spcAft>
                        <a:buNone/>
                      </a:pPr>
                      <a:r>
                        <a:rPr lang="en-US"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11</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l" fontAlgn="ctr">
                        <a:lnSpc>
                          <a:spcPct val="115000"/>
                        </a:lnSpc>
                        <a:spcAft>
                          <a:spcPts val="800"/>
                        </a:spcAft>
                        <a:buNone/>
                      </a:pPr>
                      <a:r>
                        <a:rPr lang="en-ZA" sz="2000" kern="120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General</a:t>
                      </a:r>
                      <a:endParaRPr lang="en-ZA" sz="2000">
                        <a:effectLst/>
                        <a:latin typeface="Calibri" panose="020F050202020403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marL="0" algn="l" defTabSz="914377" rtl="0" eaLnBrk="1" fontAlgn="ctr" latinLnBrk="0" hangingPunct="1">
                        <a:lnSpc>
                          <a:spcPct val="115000"/>
                        </a:lnSpc>
                        <a:spcAft>
                          <a:spcPts val="800"/>
                        </a:spcAft>
                        <a:buNone/>
                      </a:pPr>
                      <a:r>
                        <a:rPr lang="en-US"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rPr>
                        <a:t>All</a:t>
                      </a:r>
                      <a:endParaRPr lang="en-ZA" sz="2000" kern="1200" dirty="0">
                        <a:solidFill>
                          <a:srgbClr val="003896"/>
                        </a:solidFill>
                        <a:effectLst/>
                        <a:latin typeface="Arial" panose="020B0604020202020204" pitchFamily="34" charset="0"/>
                        <a:ea typeface="Calibri" panose="020F0502020204030204" pitchFamily="34" charset="0"/>
                        <a:cs typeface="Times New Roman" panose="02020603050405020304" pitchFamily="18" charset="0"/>
                      </a:endParaRPr>
                    </a:p>
                  </a:txBody>
                  <a:tcPr marL="1905" marR="1905" marT="190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tc>
                  <a:txBody>
                    <a:bodyPr/>
                    <a:lstStyle/>
                    <a:p>
                      <a:pPr algn="ctr">
                        <a:lnSpc>
                          <a:spcPct val="115000"/>
                        </a:lnSpc>
                        <a:spcAft>
                          <a:spcPts val="800"/>
                        </a:spcAft>
                        <a:buNone/>
                      </a:pPr>
                      <a:r>
                        <a:rPr lang="en-ZA" sz="2000" kern="1200" dirty="0">
                          <a:solidFill>
                            <a:srgbClr val="003896"/>
                          </a:solidFill>
                          <a:effectLst/>
                          <a:latin typeface="Arial" panose="020B0604020202020204" pitchFamily="34" charset="0"/>
                          <a:ea typeface="Times New Roman" panose="02020603050405020304" pitchFamily="18" charset="0"/>
                          <a:cs typeface="Times New Roman" panose="02020603050405020304" pitchFamily="18" charset="0"/>
                        </a:rPr>
                        <a:t>15 Minutes</a:t>
                      </a:r>
                    </a:p>
                  </a:txBody>
                  <a:tcPr marL="1905" marR="1905" marT="190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F"/>
                    </a:solidFill>
                  </a:tcPr>
                </a:tc>
                <a:extLst>
                  <a:ext uri="{0D108BD9-81ED-4DB2-BD59-A6C34878D82A}">
                    <a16:rowId xmlns:a16="http://schemas.microsoft.com/office/drawing/2014/main" val="1139369693"/>
                  </a:ext>
                </a:extLst>
              </a:tr>
            </a:tbl>
          </a:graphicData>
        </a:graphic>
      </p:graphicFrame>
    </p:spTree>
    <p:extLst>
      <p:ext uri="{BB962C8B-B14F-4D97-AF65-F5344CB8AC3E}">
        <p14:creationId xmlns:p14="http://schemas.microsoft.com/office/powerpoint/2010/main" val="39460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D5A53-6ECE-1792-D80A-1355A3D82DB9}"/>
              </a:ext>
            </a:extLst>
          </p:cNvPr>
          <p:cNvSpPr>
            <a:spLocks noGrp="1"/>
          </p:cNvSpPr>
          <p:nvPr>
            <p:ph type="title"/>
          </p:nvPr>
        </p:nvSpPr>
        <p:spPr/>
        <p:txBody>
          <a:bodyPr/>
          <a:lstStyle/>
          <a:p>
            <a:r>
              <a:rPr lang="en-ZA" altLang="en-US" dirty="0"/>
              <a:t>Session Objectives</a:t>
            </a:r>
            <a:endParaRPr lang="en-ZA" dirty="0"/>
          </a:p>
        </p:txBody>
      </p:sp>
      <p:sp>
        <p:nvSpPr>
          <p:cNvPr id="4" name="Pentagon 4">
            <a:extLst>
              <a:ext uri="{FF2B5EF4-FFF2-40B4-BE49-F238E27FC236}">
                <a16:creationId xmlns:a16="http://schemas.microsoft.com/office/drawing/2014/main" id="{33475943-1531-77B5-A231-E97DC0F90B91}"/>
              </a:ext>
            </a:extLst>
          </p:cNvPr>
          <p:cNvSpPr>
            <a:spLocks noGrp="1"/>
          </p:cNvSpPr>
          <p:nvPr>
            <p:ph idx="1"/>
          </p:nvPr>
        </p:nvSpPr>
        <p:spPr>
          <a:xfrm>
            <a:off x="361951" y="1223964"/>
            <a:ext cx="3725956" cy="1071002"/>
          </a:xfrm>
          <a:prstGeom prst="homePlate">
            <a:avLst/>
          </a:prstGeom>
          <a:solidFill>
            <a:srgbClr val="003896"/>
          </a:solidFill>
          <a:ln w="25400" cap="flat" cmpd="sng" algn="ctr">
            <a:solidFill>
              <a:srgbClr val="003896">
                <a:shade val="50000"/>
              </a:srgbClr>
            </a:solidFill>
            <a:prstDash val="solid"/>
          </a:ln>
          <a:effectLst/>
        </p:spPr>
        <p:txBody>
          <a:bodyPr anchor="ctr">
            <a:norm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en-ZA" sz="2000" b="1" i="0" u="none" strike="noStrike" kern="0" cap="none" spc="0" normalizeH="0" baseline="0" noProof="0" dirty="0">
                <a:ln>
                  <a:noFill/>
                </a:ln>
                <a:solidFill>
                  <a:srgbClr val="FFFFFF"/>
                </a:solidFill>
                <a:effectLst/>
                <a:uLnTx/>
                <a:uFillTx/>
                <a:latin typeface="Arial"/>
                <a:ea typeface="+mn-ea"/>
                <a:cs typeface="Arial"/>
              </a:rPr>
              <a:t>Session Objectives</a:t>
            </a:r>
          </a:p>
        </p:txBody>
      </p:sp>
      <p:sp>
        <p:nvSpPr>
          <p:cNvPr id="5" name="Rectangle 4">
            <a:extLst>
              <a:ext uri="{FF2B5EF4-FFF2-40B4-BE49-F238E27FC236}">
                <a16:creationId xmlns:a16="http://schemas.microsoft.com/office/drawing/2014/main" id="{9DDD1CAE-BE97-C9DB-B29B-DEF130FA5964}"/>
              </a:ext>
            </a:extLst>
          </p:cNvPr>
          <p:cNvSpPr/>
          <p:nvPr/>
        </p:nvSpPr>
        <p:spPr>
          <a:xfrm>
            <a:off x="5002306" y="1299883"/>
            <a:ext cx="6615953" cy="3756211"/>
          </a:xfrm>
          <a:prstGeom prst="rect">
            <a:avLst/>
          </a:prstGeom>
          <a:solidFill>
            <a:srgbClr val="766752">
              <a:lumMod val="60000"/>
              <a:lumOff val="40000"/>
            </a:srgbClr>
          </a:solidFill>
          <a:ln w="25400" cap="flat" cmpd="sng" algn="ctr">
            <a:solidFill>
              <a:srgbClr val="766752"/>
            </a:solidFill>
            <a:prstDash val="solid"/>
          </a:ln>
          <a:effectLst/>
        </p:spPr>
        <p:txBody>
          <a:bodyPr anchor="ctr"/>
          <a:lstStyle/>
          <a:p>
            <a:pPr marL="177800" marR="0" lvl="0" indent="-177800" defTabSz="914400" eaLnBrk="1" fontAlgn="base" latinLnBrk="0" hangingPunct="1">
              <a:lnSpc>
                <a:spcPct val="100000"/>
              </a:lnSpc>
              <a:spcBef>
                <a:spcPts val="600"/>
              </a:spcBef>
              <a:spcAft>
                <a:spcPts val="600"/>
              </a:spcAft>
              <a:buClrTx/>
              <a:buSzTx/>
              <a:buFont typeface="Arial" pitchFamily="34" charset="0"/>
              <a:buChar char="•"/>
              <a:tabLst/>
              <a:defRPr/>
            </a:pPr>
            <a:r>
              <a:rPr kumimoji="0" lang="en-ZA" sz="2000" b="0" i="0" u="none" strike="noStrike" kern="0" cap="none" spc="0" normalizeH="0" baseline="0" noProof="0" dirty="0">
                <a:ln>
                  <a:noFill/>
                </a:ln>
                <a:solidFill>
                  <a:srgbClr val="FFFFFF"/>
                </a:solidFill>
                <a:effectLst/>
                <a:uLnTx/>
                <a:uFillTx/>
                <a:latin typeface="Arial"/>
                <a:ea typeface="+mn-ea"/>
                <a:cs typeface="Arial"/>
              </a:rPr>
              <a:t>Addressing questions on the contents of the invitation to </a:t>
            </a:r>
            <a:r>
              <a:rPr lang="en-ZA" sz="2000" kern="0" dirty="0">
                <a:solidFill>
                  <a:srgbClr val="FFFFFF"/>
                </a:solidFill>
                <a:latin typeface="Arial"/>
                <a:cs typeface="Arial"/>
              </a:rPr>
              <a:t>tender </a:t>
            </a:r>
            <a:r>
              <a:rPr lang="en-US" sz="2000" kern="0" dirty="0">
                <a:solidFill>
                  <a:srgbClr val="FFFFFF"/>
                </a:solidFill>
                <a:latin typeface="Arial"/>
                <a:cs typeface="Arial"/>
              </a:rPr>
              <a:t>E3387NTCSAMWP</a:t>
            </a:r>
          </a:p>
          <a:p>
            <a:pPr marL="177800" marR="0" lvl="0" indent="-177800" defTabSz="914400" eaLnBrk="1" fontAlgn="base" latinLnBrk="0" hangingPunct="1">
              <a:lnSpc>
                <a:spcPct val="100000"/>
              </a:lnSpc>
              <a:spcBef>
                <a:spcPts val="600"/>
              </a:spcBef>
              <a:spcAft>
                <a:spcPts val="600"/>
              </a:spcAft>
              <a:buClrTx/>
              <a:buSzTx/>
              <a:buFont typeface="Arial" pitchFamily="34" charset="0"/>
              <a:buChar char="•"/>
              <a:tabLst/>
              <a:defRPr/>
            </a:pPr>
            <a:r>
              <a:rPr kumimoji="0" lang="en-ZA" sz="2000" b="0" i="0" u="none" strike="noStrike" kern="0" cap="none" spc="0" normalizeH="0" baseline="0" noProof="0" dirty="0">
                <a:ln>
                  <a:noFill/>
                </a:ln>
                <a:solidFill>
                  <a:srgbClr val="FFFFFF"/>
                </a:solidFill>
                <a:effectLst/>
                <a:uLnTx/>
                <a:uFillTx/>
                <a:latin typeface="Arial"/>
                <a:ea typeface="+mn-ea"/>
                <a:cs typeface="Arial"/>
              </a:rPr>
              <a:t>Providing a forum for Q &amp; A  to clarifications required.</a:t>
            </a:r>
          </a:p>
          <a:p>
            <a:pPr marL="0" marR="0" lvl="0" indent="0" defTabSz="914400" eaLnBrk="1" fontAlgn="base" latinLnBrk="0" hangingPunct="1">
              <a:lnSpc>
                <a:spcPct val="100000"/>
              </a:lnSpc>
              <a:spcBef>
                <a:spcPts val="600"/>
              </a:spcBef>
              <a:spcAft>
                <a:spcPts val="600"/>
              </a:spcAft>
              <a:buClrTx/>
              <a:buSzTx/>
              <a:buFontTx/>
              <a:buNone/>
              <a:tabLst/>
              <a:defRPr/>
            </a:pPr>
            <a:endParaRPr kumimoji="0" lang="en-ZA" sz="1800" b="0" i="0" u="none" strike="noStrike" kern="0" cap="none" spc="0" normalizeH="0" baseline="0" noProof="0" dirty="0">
              <a:ln>
                <a:noFill/>
              </a:ln>
              <a:solidFill>
                <a:srgbClr val="FFFFFF"/>
              </a:solidFill>
              <a:effectLst/>
              <a:uLnTx/>
              <a:uFillTx/>
              <a:latin typeface="Arial"/>
              <a:ea typeface="+mn-ea"/>
              <a:cs typeface="Arial"/>
            </a:endParaRPr>
          </a:p>
        </p:txBody>
      </p:sp>
    </p:spTree>
    <p:extLst>
      <p:ext uri="{BB962C8B-B14F-4D97-AF65-F5344CB8AC3E}">
        <p14:creationId xmlns:p14="http://schemas.microsoft.com/office/powerpoint/2010/main" val="3317287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A1AF3-327D-D16A-5D3F-16E548896453}"/>
              </a:ext>
            </a:extLst>
          </p:cNvPr>
          <p:cNvSpPr>
            <a:spLocks noGrp="1"/>
          </p:cNvSpPr>
          <p:nvPr>
            <p:ph idx="1"/>
          </p:nvPr>
        </p:nvSpPr>
        <p:spPr>
          <a:xfrm>
            <a:off x="361681" y="1223492"/>
            <a:ext cx="11383851" cy="5356602"/>
          </a:xfrm>
        </p:spPr>
        <p:txBody>
          <a:bodyPr>
            <a:noAutofit/>
          </a:bodyPr>
          <a:lstStyle/>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lang="en-ZA" sz="2000" b="1" u="sng" kern="0" dirty="0">
                <a:solidFill>
                  <a:srgbClr val="003896"/>
                </a:solidFill>
                <a:latin typeface="Arial"/>
                <a:cs typeface="Arial"/>
              </a:rPr>
              <a:t>NTCSA</a:t>
            </a:r>
            <a:r>
              <a:rPr kumimoji="0" lang="en-ZA" sz="2000" b="1" i="0" u="sng" strike="noStrike" kern="0" cap="none" spc="0" normalizeH="0" baseline="0" noProof="0" dirty="0">
                <a:ln>
                  <a:noFill/>
                </a:ln>
                <a:solidFill>
                  <a:srgbClr val="003896"/>
                </a:solidFill>
                <a:effectLst/>
                <a:uLnTx/>
                <a:uFillTx/>
                <a:latin typeface="Arial"/>
                <a:ea typeface="+mn-ea"/>
                <a:cs typeface="Arial"/>
              </a:rPr>
              <a:t> Representative for E3387NTCSAMWP </a:t>
            </a:r>
            <a:r>
              <a:rPr kumimoji="0" lang="en-ZA" sz="2000" b="0" i="0" u="none" strike="noStrike" kern="0" cap="none" spc="0" normalizeH="0" baseline="0" noProof="0" dirty="0">
                <a:ln>
                  <a:noFill/>
                </a:ln>
                <a:solidFill>
                  <a:srgbClr val="003896"/>
                </a:solidFill>
                <a:effectLst/>
                <a:uLnTx/>
                <a:uFillTx/>
                <a:latin typeface="Arial"/>
                <a:ea typeface="+mn-ea"/>
                <a:cs typeface="Arial"/>
              </a:rPr>
              <a:t>: </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none" strike="noStrike" kern="0" cap="none" spc="0" normalizeH="0" baseline="0" noProof="0" dirty="0">
                <a:ln>
                  <a:noFill/>
                </a:ln>
                <a:solidFill>
                  <a:srgbClr val="003896"/>
                </a:solidFill>
                <a:effectLst/>
                <a:uLnTx/>
                <a:uFillTx/>
                <a:latin typeface="Arial"/>
                <a:ea typeface="+mn-ea"/>
                <a:cs typeface="Arial"/>
              </a:rPr>
              <a:t>Name				: Thandazile Timana</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none" strike="noStrike" kern="0" cap="none" spc="0" normalizeH="0" baseline="0" noProof="0" dirty="0">
                <a:ln>
                  <a:noFill/>
                </a:ln>
                <a:solidFill>
                  <a:srgbClr val="003896"/>
                </a:solidFill>
                <a:effectLst/>
                <a:uLnTx/>
                <a:uFillTx/>
                <a:latin typeface="Arial"/>
                <a:ea typeface="+mn-ea"/>
                <a:cs typeface="Arial"/>
              </a:rPr>
              <a:t>E-mail				:  </a:t>
            </a:r>
            <a:r>
              <a:rPr kumimoji="0" lang="en-ZA" sz="2000" b="0" i="0" u="sng" strike="noStrike" kern="0" cap="none" spc="0" normalizeH="0" baseline="0" noProof="0" dirty="0">
                <a:ln>
                  <a:noFill/>
                </a:ln>
                <a:solidFill>
                  <a:srgbClr val="766752">
                    <a:lumMod val="75000"/>
                  </a:srgbClr>
                </a:solidFill>
                <a:effectLst/>
                <a:uLnTx/>
                <a:uFillTx/>
                <a:latin typeface="Arial"/>
                <a:ea typeface="+mn-ea"/>
                <a:cs typeface="Arial"/>
              </a:rPr>
              <a:t>TimanaTZ</a:t>
            </a:r>
            <a:r>
              <a:rPr kumimoji="0" lang="en-ZA" sz="2000" b="0" i="0" u="sng" strike="noStrike" kern="0" cap="none" spc="0" normalizeH="0" baseline="0" noProof="0" dirty="0">
                <a:ln>
                  <a:noFill/>
                </a:ln>
                <a:solidFill>
                  <a:srgbClr val="766752">
                    <a:lumMod val="75000"/>
                  </a:srgbClr>
                </a:solidFill>
                <a:effectLst/>
                <a:uLnTx/>
                <a:uFillTx/>
                <a:latin typeface="Arial"/>
                <a:ea typeface="+mn-ea"/>
                <a:cs typeface="Arial"/>
                <a:hlinkClick r:id="rId2"/>
              </a:rPr>
              <a:t>@ntcsa.co.za</a:t>
            </a:r>
            <a:r>
              <a:rPr kumimoji="0" lang="en-ZA" sz="2000" b="0" i="0" u="sng" strike="noStrike" kern="0" cap="none" spc="0" normalizeH="0" baseline="0" noProof="0" dirty="0">
                <a:ln>
                  <a:noFill/>
                </a:ln>
                <a:solidFill>
                  <a:srgbClr val="766752">
                    <a:lumMod val="75000"/>
                  </a:srgbClr>
                </a:solidFill>
                <a:effectLst/>
                <a:uLnTx/>
                <a:uFillTx/>
                <a:latin typeface="Arial"/>
                <a:ea typeface="+mn-ea"/>
                <a:cs typeface="Arial"/>
              </a:rPr>
              <a:t> </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none" strike="noStrike" kern="0" cap="none" spc="0" normalizeH="0" baseline="0" noProof="0" dirty="0">
                <a:ln>
                  <a:noFill/>
                </a:ln>
                <a:solidFill>
                  <a:srgbClr val="003896"/>
                </a:solidFill>
                <a:effectLst/>
                <a:uLnTx/>
                <a:uFillTx/>
                <a:latin typeface="Arial"/>
                <a:ea typeface="+mn-ea"/>
                <a:cs typeface="Arial"/>
              </a:rPr>
              <a:t>Landline			:  +2711 516 7607</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1" i="0" u="sng" strike="noStrike" kern="0" cap="none" spc="0" normalizeH="0" baseline="0" noProof="0" dirty="0">
                <a:ln>
                  <a:noFill/>
                </a:ln>
                <a:solidFill>
                  <a:srgbClr val="003896"/>
                </a:solidFill>
                <a:effectLst/>
                <a:uLnTx/>
                <a:uFillTx/>
                <a:latin typeface="Arial"/>
                <a:ea typeface="+mn-ea"/>
                <a:cs typeface="Arial"/>
              </a:rPr>
              <a:t>Timelines</a:t>
            </a:r>
            <a:r>
              <a:rPr kumimoji="0" lang="en-ZA" sz="2000" b="1" i="0" u="none" strike="noStrike" kern="0" cap="none" spc="0" normalizeH="0" baseline="0" noProof="0" dirty="0">
                <a:ln>
                  <a:noFill/>
                </a:ln>
                <a:solidFill>
                  <a:srgbClr val="003896"/>
                </a:solidFill>
                <a:effectLst/>
                <a:uLnTx/>
                <a:uFillTx/>
                <a:latin typeface="Arial"/>
                <a:ea typeface="+mn-ea"/>
                <a:cs typeface="Arial"/>
              </a:rPr>
              <a:t> </a:t>
            </a:r>
            <a:endParaRPr kumimoji="0" lang="en-ZA" sz="2000" b="0" i="0" u="none" strike="noStrike" kern="0" cap="none" spc="0" normalizeH="0" baseline="0" noProof="0" dirty="0">
              <a:ln>
                <a:noFill/>
              </a:ln>
              <a:solidFill>
                <a:srgbClr val="003896"/>
              </a:solidFill>
              <a:effectLst/>
              <a:uLnTx/>
              <a:uFillTx/>
              <a:latin typeface="Arial"/>
              <a:ea typeface="+mn-ea"/>
              <a:cs typeface="Arial"/>
            </a:endParaRP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none" strike="noStrike" kern="0" cap="none" spc="0" normalizeH="0" baseline="0" noProof="0" dirty="0">
                <a:ln>
                  <a:noFill/>
                </a:ln>
                <a:solidFill>
                  <a:srgbClr val="003896"/>
                </a:solidFill>
                <a:effectLst/>
                <a:uLnTx/>
                <a:uFillTx/>
                <a:latin typeface="Arial"/>
                <a:ea typeface="+mn-ea"/>
                <a:cs typeface="Arial"/>
              </a:rPr>
              <a:t>Non-Compulsory Clarification meeting	: 10 September 2026</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none" strike="noStrike" kern="0" cap="none" spc="0" normalizeH="0" baseline="0" noProof="0" dirty="0">
                <a:ln>
                  <a:noFill/>
                </a:ln>
                <a:solidFill>
                  <a:srgbClr val="003896"/>
                </a:solidFill>
                <a:effectLst/>
                <a:uLnTx/>
                <a:uFillTx/>
                <a:latin typeface="Arial"/>
                <a:ea typeface="+mn-ea"/>
                <a:cs typeface="Arial"/>
              </a:rPr>
              <a:t>Clarification Queries Closing Date</a:t>
            </a:r>
            <a:r>
              <a:rPr kumimoji="0" lang="en-ZA" sz="2000" b="0" i="0" u="sng" strike="noStrike" kern="0" cap="none" spc="0" normalizeH="0" baseline="0" noProof="0" dirty="0">
                <a:ln>
                  <a:noFill/>
                </a:ln>
                <a:solidFill>
                  <a:srgbClr val="003896"/>
                </a:solidFill>
                <a:effectLst/>
                <a:uLnTx/>
                <a:uFillTx/>
                <a:latin typeface="Arial"/>
                <a:ea typeface="+mn-ea"/>
                <a:cs typeface="Arial"/>
              </a:rPr>
              <a:t> </a:t>
            </a:r>
            <a:r>
              <a:rPr kumimoji="0" lang="en-ZA" sz="2000" b="0" i="0" u="none" strike="noStrike" kern="0" cap="none" spc="0" normalizeH="0" baseline="0" noProof="0" dirty="0">
                <a:ln>
                  <a:noFill/>
                </a:ln>
                <a:solidFill>
                  <a:srgbClr val="003896"/>
                </a:solidFill>
                <a:effectLst/>
                <a:uLnTx/>
                <a:uFillTx/>
                <a:latin typeface="Arial"/>
                <a:ea typeface="+mn-ea"/>
                <a:cs typeface="Arial"/>
              </a:rPr>
              <a:t>	: </a:t>
            </a:r>
            <a:r>
              <a:rPr lang="en-ZA" sz="2000" b="1" kern="0" dirty="0">
                <a:solidFill>
                  <a:srgbClr val="FF0000"/>
                </a:solidFill>
                <a:latin typeface="Arial"/>
                <a:cs typeface="Arial"/>
              </a:rPr>
              <a:t>Five</a:t>
            </a:r>
            <a:r>
              <a:rPr kumimoji="0" lang="en-ZA" sz="2000" b="1" i="0" u="none" strike="noStrike" kern="0" cap="none" spc="0" normalizeH="0" baseline="0" noProof="0" dirty="0">
                <a:ln>
                  <a:noFill/>
                </a:ln>
                <a:solidFill>
                  <a:srgbClr val="FF0000"/>
                </a:solidFill>
                <a:effectLst/>
                <a:uLnTx/>
                <a:uFillTx/>
                <a:latin typeface="Arial"/>
                <a:ea typeface="+mn-ea"/>
                <a:cs typeface="Arial"/>
              </a:rPr>
              <a:t> (</a:t>
            </a:r>
            <a:r>
              <a:rPr lang="en-ZA" sz="2000" b="1" kern="0" dirty="0">
                <a:solidFill>
                  <a:srgbClr val="FF0000"/>
                </a:solidFill>
                <a:latin typeface="Arial"/>
                <a:cs typeface="Arial"/>
              </a:rPr>
              <a:t>05</a:t>
            </a:r>
            <a:r>
              <a:rPr kumimoji="0" lang="en-ZA" sz="2000" b="1" i="0" u="none" strike="noStrike" kern="0" cap="none" spc="0" normalizeH="0" baseline="0" noProof="0" dirty="0">
                <a:ln>
                  <a:noFill/>
                </a:ln>
                <a:solidFill>
                  <a:srgbClr val="FF0000"/>
                </a:solidFill>
                <a:effectLst/>
                <a:uLnTx/>
                <a:uFillTx/>
                <a:latin typeface="Arial"/>
                <a:ea typeface="+mn-ea"/>
                <a:cs typeface="Arial"/>
              </a:rPr>
              <a:t>) working days prior to tender closing    						(including requests for extensions)</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sng" strike="noStrike" kern="0" cap="none" spc="0" normalizeH="0" baseline="0" noProof="0" dirty="0">
                <a:ln>
                  <a:noFill/>
                </a:ln>
                <a:solidFill>
                  <a:srgbClr val="003896"/>
                </a:solidFill>
                <a:effectLst/>
                <a:uLnTx/>
                <a:uFillTx/>
                <a:latin typeface="Arial"/>
                <a:ea typeface="+mn-ea"/>
                <a:cs typeface="Arial"/>
              </a:rPr>
              <a:t>Enquiry Closing Date and Time</a:t>
            </a:r>
            <a:r>
              <a:rPr kumimoji="0" lang="en-ZA" sz="2000" b="0" i="0" u="none" strike="noStrike" kern="0" cap="none" spc="0" normalizeH="0" baseline="0" noProof="0" dirty="0">
                <a:ln>
                  <a:noFill/>
                </a:ln>
                <a:solidFill>
                  <a:srgbClr val="003896"/>
                </a:solidFill>
                <a:effectLst/>
                <a:uLnTx/>
                <a:uFillTx/>
                <a:latin typeface="Arial"/>
                <a:ea typeface="+mn-ea"/>
                <a:cs typeface="Arial"/>
              </a:rPr>
              <a:t>	: 30 September 2026, Strictly </a:t>
            </a:r>
            <a:r>
              <a:rPr kumimoji="0" lang="en-ZA" sz="2000" b="1" i="0" u="none" strike="noStrike" kern="0" cap="none" spc="0" normalizeH="0" baseline="0" noProof="0" dirty="0">
                <a:ln>
                  <a:noFill/>
                </a:ln>
                <a:solidFill>
                  <a:srgbClr val="003896"/>
                </a:solidFill>
                <a:effectLst/>
                <a:uLnTx/>
                <a:uFillTx/>
                <a:latin typeface="Arial"/>
                <a:ea typeface="+mn-ea"/>
                <a:cs typeface="Arial"/>
              </a:rPr>
              <a:t>10:00am (SAST) </a:t>
            </a:r>
          </a:p>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ZA" sz="2000" b="0" i="0" u="none" strike="noStrike" kern="0" cap="none" spc="0" normalizeH="0" baseline="0" noProof="0" dirty="0">
                <a:ln>
                  <a:noFill/>
                </a:ln>
                <a:solidFill>
                  <a:srgbClr val="FF0000"/>
                </a:solidFill>
                <a:effectLst/>
                <a:uLnTx/>
                <a:uFillTx/>
                <a:latin typeface="Arial"/>
                <a:ea typeface="+mn-ea"/>
                <a:cs typeface="Arial"/>
              </a:rPr>
              <a:t>No Late Submission/s will be accepted under any circumstances- </a:t>
            </a:r>
            <a:r>
              <a:rPr kumimoji="0" lang="en-ZA" sz="2000" b="1" i="0" u="sng" strike="noStrike" kern="0" cap="none" spc="0" normalizeH="0" baseline="0" noProof="0" dirty="0">
                <a:ln>
                  <a:noFill/>
                </a:ln>
                <a:solidFill>
                  <a:srgbClr val="FF0000"/>
                </a:solidFill>
                <a:effectLst/>
                <a:uLnTx/>
                <a:uFillTx/>
                <a:latin typeface="Arial"/>
                <a:ea typeface="+mn-ea"/>
                <a:cs typeface="Arial"/>
              </a:rPr>
              <a:t>Not even by a second</a:t>
            </a:r>
            <a:endParaRPr lang="en-US" sz="2000" b="1" u="sng" dirty="0"/>
          </a:p>
        </p:txBody>
      </p:sp>
      <p:sp>
        <p:nvSpPr>
          <p:cNvPr id="5" name="Slide Number Placeholder 5">
            <a:extLst>
              <a:ext uri="{FF2B5EF4-FFF2-40B4-BE49-F238E27FC236}">
                <a16:creationId xmlns:a16="http://schemas.microsoft.com/office/drawing/2014/main" id="{4066D841-776C-9498-60ED-205E0B4437F8}"/>
              </a:ext>
            </a:extLst>
          </p:cNvPr>
          <p:cNvSpPr>
            <a:spLocks noGrp="1"/>
          </p:cNvSpPr>
          <p:nvPr>
            <p:ph type="sldNum" sz="quarter" idx="4"/>
          </p:nvPr>
        </p:nvSpPr>
        <p:spPr>
          <a:prstGeom prst="rect">
            <a:avLst/>
          </a:prstGeom>
        </p:spPr>
        <p:txBody>
          <a:bodyPr vert="horz" lIns="91440" tIns="45720" rIns="91440" bIns="45720" rtlCol="0" anchor="ctr"/>
          <a:lstStyle>
            <a:lvl1pPr algn="r">
              <a:defRPr sz="1000">
                <a:solidFill>
                  <a:schemeClr val="tx1">
                    <a:tint val="75000"/>
                  </a:schemeClr>
                </a:solidFill>
                <a:latin typeface="Arial" panose="020B0604020202020204" pitchFamily="34" charset="0"/>
                <a:cs typeface="Arial" panose="020B0604020202020204" pitchFamily="34" charset="0"/>
              </a:defRPr>
            </a:lvl1pPr>
          </a:lstStyle>
          <a:p>
            <a:fld id="{56B1497D-D85C-49F0-B0C9-9C5FED4EAE9E}" type="slidenum">
              <a:rPr lang="en-ZA" smtClean="0"/>
              <a:pPr/>
              <a:t>4</a:t>
            </a:fld>
            <a:endParaRPr lang="en-ZA" dirty="0"/>
          </a:p>
        </p:txBody>
      </p:sp>
      <p:sp>
        <p:nvSpPr>
          <p:cNvPr id="2" name="Title 1">
            <a:extLst>
              <a:ext uri="{FF2B5EF4-FFF2-40B4-BE49-F238E27FC236}">
                <a16:creationId xmlns:a16="http://schemas.microsoft.com/office/drawing/2014/main" id="{38FFCD6B-9FE8-D7A0-A749-2C4EED65C4EA}"/>
              </a:ext>
            </a:extLst>
          </p:cNvPr>
          <p:cNvSpPr>
            <a:spLocks noGrp="1"/>
          </p:cNvSpPr>
          <p:nvPr>
            <p:ph type="title"/>
          </p:nvPr>
        </p:nvSpPr>
        <p:spPr/>
        <p:txBody>
          <a:bodyPr/>
          <a:lstStyle/>
          <a:p>
            <a:r>
              <a:rPr lang="en-ZA" altLang="en-US" dirty="0"/>
              <a:t>Timelines, Invitation to tender Conditions &amp; Communication</a:t>
            </a:r>
            <a:endParaRPr lang="en-US" dirty="0"/>
          </a:p>
        </p:txBody>
      </p:sp>
    </p:spTree>
    <p:extLst>
      <p:ext uri="{BB962C8B-B14F-4D97-AF65-F5344CB8AC3E}">
        <p14:creationId xmlns:p14="http://schemas.microsoft.com/office/powerpoint/2010/main" val="37989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7A000-E5C7-48F0-2021-6D094F397B50}"/>
              </a:ext>
            </a:extLst>
          </p:cNvPr>
          <p:cNvSpPr>
            <a:spLocks noGrp="1"/>
          </p:cNvSpPr>
          <p:nvPr>
            <p:ph type="title"/>
          </p:nvPr>
        </p:nvSpPr>
        <p:spPr/>
        <p:txBody>
          <a:bodyPr/>
          <a:lstStyle/>
          <a:p>
            <a:r>
              <a:rPr lang="en-ZA" altLang="en-US" dirty="0">
                <a:latin typeface="Gill Sans MT" panose="020B0502020104020203" pitchFamily="34" charset="0"/>
              </a:rPr>
              <a:t>Timelines, </a:t>
            </a:r>
            <a:r>
              <a:rPr lang="en-ZA" altLang="en-US" dirty="0"/>
              <a:t>Invitation to tender </a:t>
            </a:r>
            <a:r>
              <a:rPr lang="en-ZA" altLang="en-US" dirty="0">
                <a:latin typeface="Gill Sans MT" panose="020B0502020104020203" pitchFamily="34" charset="0"/>
              </a:rPr>
              <a:t>Conditions &amp; Communication</a:t>
            </a:r>
            <a:endParaRPr lang="en-ZA" dirty="0"/>
          </a:p>
        </p:txBody>
      </p:sp>
      <p:sp>
        <p:nvSpPr>
          <p:cNvPr id="3" name="Content Placeholder 2">
            <a:extLst>
              <a:ext uri="{FF2B5EF4-FFF2-40B4-BE49-F238E27FC236}">
                <a16:creationId xmlns:a16="http://schemas.microsoft.com/office/drawing/2014/main" id="{998939D6-C954-E4E8-8773-185B208F589C}"/>
              </a:ext>
            </a:extLst>
          </p:cNvPr>
          <p:cNvSpPr>
            <a:spLocks noGrp="1"/>
          </p:cNvSpPr>
          <p:nvPr>
            <p:ph idx="1"/>
          </p:nvPr>
        </p:nvSpPr>
        <p:spPr>
          <a:xfrm>
            <a:off x="361682" y="1098803"/>
            <a:ext cx="11383851" cy="5315852"/>
          </a:xfrm>
        </p:spPr>
        <p:txBody>
          <a:bodyPr>
            <a:normAutofit fontScale="92500" lnSpcReduction="20000"/>
          </a:bodyPr>
          <a:lstStyle/>
          <a:p>
            <a:pPr marR="0" lvl="0" algn="just" defTabSz="914400" rtl="0" eaLnBrk="0" fontAlgn="base" latinLnBrk="0" hangingPunct="0">
              <a:lnSpc>
                <a:spcPct val="90000"/>
              </a:lnSpc>
              <a:spcBef>
                <a:spcPct val="100000"/>
              </a:spcBef>
              <a:spcAft>
                <a:spcPct val="0"/>
              </a:spcAft>
              <a:buClr>
                <a:srgbClr val="8C7F6D"/>
              </a:buClr>
              <a:buSzTx/>
              <a:buFont typeface="Arial" panose="020B0604020202020204" pitchFamily="34" charset="0"/>
              <a:buChar char="•"/>
              <a:tabLst/>
              <a:defRPr/>
            </a:pPr>
            <a:r>
              <a:rPr kumimoji="0" lang="en-US" sz="2000" b="1" i="0" u="none" strike="noStrike" kern="0" cap="none" spc="0" normalizeH="0" baseline="0" noProof="0" dirty="0">
                <a:ln>
                  <a:noFill/>
                </a:ln>
                <a:solidFill>
                  <a:srgbClr val="003896"/>
                </a:solidFill>
                <a:effectLst/>
                <a:uLnTx/>
                <a:uFillTx/>
                <a:latin typeface="+mj-lt"/>
                <a:ea typeface="+mn-ea"/>
                <a:cs typeface="Arial"/>
              </a:rPr>
              <a:t>All questions </a:t>
            </a:r>
            <a:r>
              <a:rPr kumimoji="0" lang="en-US" sz="2000" b="0" i="0" u="none" strike="noStrike" kern="0" cap="none" spc="0" normalizeH="0" baseline="0" noProof="0" dirty="0">
                <a:ln>
                  <a:noFill/>
                </a:ln>
                <a:solidFill>
                  <a:srgbClr val="003896"/>
                </a:solidFill>
                <a:effectLst/>
                <a:uLnTx/>
                <a:uFillTx/>
                <a:latin typeface="+mj-lt"/>
                <a:ea typeface="+mn-ea"/>
                <a:cs typeface="Arial"/>
              </a:rPr>
              <a:t>and </a:t>
            </a:r>
            <a:r>
              <a:rPr kumimoji="0" lang="en-US" sz="2000" b="1" i="0" u="none" strike="noStrike" kern="0" cap="none" spc="0" normalizeH="0" baseline="0" noProof="0" dirty="0">
                <a:ln>
                  <a:noFill/>
                </a:ln>
                <a:solidFill>
                  <a:srgbClr val="003896"/>
                </a:solidFill>
                <a:effectLst/>
                <a:uLnTx/>
                <a:uFillTx/>
                <a:latin typeface="+mj-lt"/>
                <a:ea typeface="+mn-ea"/>
                <a:cs typeface="Arial"/>
              </a:rPr>
              <a:t>clarifications</a:t>
            </a:r>
            <a:r>
              <a:rPr kumimoji="0" lang="en-US" sz="2000" b="0" i="0" u="none" strike="noStrike" kern="0" cap="none" spc="0" normalizeH="0" baseline="0" noProof="0" dirty="0">
                <a:ln>
                  <a:noFill/>
                </a:ln>
                <a:solidFill>
                  <a:srgbClr val="003896"/>
                </a:solidFill>
                <a:effectLst/>
                <a:uLnTx/>
                <a:uFillTx/>
                <a:latin typeface="+mj-lt"/>
                <a:ea typeface="+mn-ea"/>
                <a:cs typeface="Arial"/>
              </a:rPr>
              <a:t> pertaining to this enquiry will be </a:t>
            </a:r>
            <a:r>
              <a:rPr kumimoji="0" lang="en-US" sz="2000" b="1" i="0" u="none" strike="noStrike" kern="0" cap="none" spc="0" normalizeH="0" baseline="0" noProof="0" dirty="0">
                <a:ln>
                  <a:noFill/>
                </a:ln>
                <a:solidFill>
                  <a:srgbClr val="003896"/>
                </a:solidFill>
                <a:effectLst/>
                <a:uLnTx/>
                <a:uFillTx/>
                <a:latin typeface="+mj-lt"/>
                <a:ea typeface="+mn-ea"/>
                <a:cs typeface="Arial"/>
              </a:rPr>
              <a:t>in writing only</a:t>
            </a:r>
            <a:r>
              <a:rPr kumimoji="0" lang="en-US" sz="2000" b="0" i="0" u="none" strike="noStrike" kern="0" cap="none" spc="0" normalizeH="0" baseline="0" noProof="0" dirty="0">
                <a:ln>
                  <a:noFill/>
                </a:ln>
                <a:solidFill>
                  <a:srgbClr val="003896"/>
                </a:solidFill>
                <a:effectLst/>
                <a:uLnTx/>
                <a:uFillTx/>
                <a:latin typeface="+mj-lt"/>
                <a:ea typeface="+mn-ea"/>
                <a:cs typeface="Arial"/>
              </a:rPr>
              <a:t> and addressed </a:t>
            </a:r>
            <a:r>
              <a:rPr kumimoji="0" lang="en-US" sz="2000" b="1" i="0" u="none" strike="noStrike" kern="0" cap="none" spc="0" normalizeH="0" baseline="0" noProof="0" dirty="0">
                <a:ln>
                  <a:noFill/>
                </a:ln>
                <a:solidFill>
                  <a:srgbClr val="003896"/>
                </a:solidFill>
                <a:effectLst/>
                <a:uLnTx/>
                <a:uFillTx/>
                <a:latin typeface="+mj-lt"/>
                <a:ea typeface="+mn-ea"/>
                <a:cs typeface="Arial"/>
              </a:rPr>
              <a:t>via email </a:t>
            </a:r>
            <a:r>
              <a:rPr kumimoji="0" lang="en-US" sz="2000" b="0" i="0" u="none" strike="noStrike" kern="0" cap="none" spc="0" normalizeH="0" baseline="0" noProof="0" dirty="0">
                <a:ln>
                  <a:noFill/>
                </a:ln>
                <a:solidFill>
                  <a:srgbClr val="003896"/>
                </a:solidFill>
                <a:effectLst/>
                <a:uLnTx/>
                <a:uFillTx/>
                <a:latin typeface="+mj-lt"/>
                <a:ea typeface="+mn-ea"/>
                <a:cs typeface="Arial"/>
              </a:rPr>
              <a:t>to the NTCSA Representative. </a:t>
            </a:r>
          </a:p>
          <a:p>
            <a:pPr marR="0" lvl="0" algn="just" defTabSz="914400" rtl="0" eaLnBrk="0" fontAlgn="base" latinLnBrk="0" hangingPunct="0">
              <a:lnSpc>
                <a:spcPct val="90000"/>
              </a:lnSpc>
              <a:spcBef>
                <a:spcPct val="100000"/>
              </a:spcBef>
              <a:spcAft>
                <a:spcPct val="0"/>
              </a:spcAft>
              <a:buClr>
                <a:srgbClr val="8C7F6D"/>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3896"/>
                </a:solidFill>
                <a:effectLst/>
                <a:uLnTx/>
                <a:uFillTx/>
                <a:latin typeface="+mj-lt"/>
                <a:ea typeface="+mn-ea"/>
                <a:cs typeface="Arial"/>
              </a:rPr>
              <a:t>No </a:t>
            </a:r>
            <a:r>
              <a:rPr lang="en-US" sz="2000" kern="0" dirty="0">
                <a:solidFill>
                  <a:srgbClr val="003896"/>
                </a:solidFill>
                <a:latin typeface="+mj-lt"/>
                <a:cs typeface="Arial"/>
              </a:rPr>
              <a:t>responses to individual suppliers. All responses will be </a:t>
            </a:r>
            <a:r>
              <a:rPr kumimoji="0" lang="en-US" sz="2000" b="0" i="0" u="none" strike="noStrike" kern="0" cap="none" spc="0" normalizeH="0" baseline="0" noProof="0" dirty="0">
                <a:ln>
                  <a:noFill/>
                </a:ln>
                <a:solidFill>
                  <a:srgbClr val="003896"/>
                </a:solidFill>
                <a:effectLst/>
                <a:uLnTx/>
                <a:uFillTx/>
                <a:latin typeface="+mj-lt"/>
                <a:ea typeface="+mn-ea"/>
                <a:cs typeface="Arial"/>
              </a:rPr>
              <a:t>uploaded on the National Treasury e-tender portal and NTCSA tender bulletin only. </a:t>
            </a:r>
          </a:p>
          <a:p>
            <a:pPr algn="just" defTabSz="914400" eaLnBrk="0" fontAlgn="base" hangingPunct="0">
              <a:spcBef>
                <a:spcPct val="100000"/>
              </a:spcBef>
              <a:spcAft>
                <a:spcPct val="0"/>
              </a:spcAft>
              <a:buClr>
                <a:srgbClr val="8C7F6D"/>
              </a:buClr>
              <a:buFont typeface="Arial" panose="020B0604020202020204" pitchFamily="34" charset="0"/>
              <a:buChar char="•"/>
              <a:defRPr/>
            </a:pPr>
            <a:r>
              <a:rPr lang="en-US" sz="2000" dirty="0">
                <a:latin typeface="+mj-lt"/>
              </a:rPr>
              <a:t>Escalation of ITT issues to NTCSA Chief Executive or Eskom Group Chief Executive is an avenue of last resort and Tenderers should refrain from escalating ITT issues to this level and should rather submit such </a:t>
            </a:r>
            <a:r>
              <a:rPr lang="en-US" sz="2000" b="1" u="sng" dirty="0">
                <a:latin typeface="+mj-lt"/>
              </a:rPr>
              <a:t>to the individuals specified on the ITT (page 16 of 72, point </a:t>
            </a:r>
            <a:r>
              <a:rPr lang="en-US" sz="2000" b="1" u="sng" dirty="0"/>
              <a:t>1.1</a:t>
            </a:r>
            <a:r>
              <a:rPr lang="en-US" sz="2000" b="1" u="sng" dirty="0">
                <a:latin typeface="+mj-lt"/>
              </a:rPr>
              <a:t>)</a:t>
            </a:r>
          </a:p>
          <a:p>
            <a:pPr algn="just" defTabSz="914400" eaLnBrk="0" fontAlgn="base" hangingPunct="0">
              <a:spcBef>
                <a:spcPct val="100000"/>
              </a:spcBef>
              <a:spcAft>
                <a:spcPct val="0"/>
              </a:spcAft>
              <a:buClr>
                <a:srgbClr val="8C7F6D"/>
              </a:buClr>
              <a:buFont typeface="Arial" panose="020B0604020202020204" pitchFamily="34" charset="0"/>
              <a:buChar char="•"/>
              <a:defRPr/>
            </a:pPr>
            <a:r>
              <a:rPr lang="en-US" sz="2000" dirty="0">
                <a:latin typeface="+mj-lt"/>
              </a:rPr>
              <a:t>Tenders are to be submitted </a:t>
            </a:r>
            <a:r>
              <a:rPr lang="en-US" sz="2000" b="1" dirty="0">
                <a:solidFill>
                  <a:srgbClr val="FF0000"/>
                </a:solidFill>
                <a:latin typeface="+mj-lt"/>
              </a:rPr>
              <a:t>electronically </a:t>
            </a:r>
            <a:r>
              <a:rPr lang="en-US" sz="2000" dirty="0">
                <a:latin typeface="+mj-lt"/>
              </a:rPr>
              <a:t>via Eskom E- tendering site by the stipulated closing date and time.</a:t>
            </a:r>
          </a:p>
          <a:p>
            <a:pPr marR="0" lvl="0" algn="just" defTabSz="914400" rtl="0" eaLnBrk="0" fontAlgn="base" latinLnBrk="0" hangingPunct="0">
              <a:lnSpc>
                <a:spcPct val="90000"/>
              </a:lnSpc>
              <a:spcBef>
                <a:spcPct val="100000"/>
              </a:spcBef>
              <a:spcAft>
                <a:spcPct val="0"/>
              </a:spcAft>
              <a:buClr>
                <a:srgbClr val="8C7F6D"/>
              </a:buClr>
              <a:buSzTx/>
              <a:buFont typeface="Arial" panose="020B0604020202020204" pitchFamily="34" charset="0"/>
              <a:buChar char="•"/>
              <a:tabLst/>
              <a:defRPr/>
            </a:pPr>
            <a:r>
              <a:rPr lang="en-US" sz="2000" b="1" dirty="0">
                <a:latin typeface="+mj-lt"/>
              </a:rPr>
              <a:t>Tender </a:t>
            </a:r>
            <a:r>
              <a:rPr lang="en-US" sz="2000" b="1" dirty="0" err="1">
                <a:latin typeface="+mj-lt"/>
              </a:rPr>
              <a:t>Returnables</a:t>
            </a:r>
            <a:r>
              <a:rPr lang="en-US" sz="2000" b="1" dirty="0">
                <a:latin typeface="+mj-lt"/>
              </a:rPr>
              <a:t> </a:t>
            </a:r>
            <a:r>
              <a:rPr lang="en-US" sz="2000" dirty="0">
                <a:latin typeface="+mj-lt"/>
              </a:rPr>
              <a:t>(To be submitted at tender closing):</a:t>
            </a:r>
          </a:p>
          <a:p>
            <a:pPr marL="0" lvl="0" indent="0" algn="just" defTabSz="914400" eaLnBrk="0" fontAlgn="base" hangingPunct="0">
              <a:spcBef>
                <a:spcPct val="100000"/>
              </a:spcBef>
              <a:spcAft>
                <a:spcPct val="0"/>
              </a:spcAft>
              <a:buClr>
                <a:srgbClr val="8C7F6D"/>
              </a:buClr>
              <a:buNone/>
              <a:defRPr/>
            </a:pPr>
            <a:r>
              <a:rPr lang="en-US" sz="2000" dirty="0">
                <a:latin typeface="+mj-lt"/>
              </a:rPr>
              <a:t>* </a:t>
            </a:r>
            <a:r>
              <a:rPr lang="en-US" sz="2200" u="sng" dirty="0" err="1">
                <a:latin typeface="+mj-lt"/>
              </a:rPr>
              <a:t>Returnables</a:t>
            </a:r>
            <a:r>
              <a:rPr lang="en-US" sz="2200" u="sng" dirty="0">
                <a:latin typeface="+mj-lt"/>
              </a:rPr>
              <a:t> required at Tender closing (disqualifiable).</a:t>
            </a:r>
          </a:p>
          <a:p>
            <a:pPr marL="0" lvl="0" indent="0" algn="just" defTabSz="914400" eaLnBrk="0" fontAlgn="base" hangingPunct="0">
              <a:spcBef>
                <a:spcPct val="100000"/>
              </a:spcBef>
              <a:spcAft>
                <a:spcPct val="0"/>
              </a:spcAft>
              <a:buClr>
                <a:srgbClr val="8C7F6D"/>
              </a:buClr>
              <a:buNone/>
              <a:defRPr/>
            </a:pPr>
            <a:r>
              <a:rPr lang="en-US" sz="2200" dirty="0">
                <a:latin typeface="+mj-lt"/>
              </a:rPr>
              <a:t> ** </a:t>
            </a:r>
            <a:r>
              <a:rPr lang="en-US" sz="2200" u="sng" dirty="0">
                <a:latin typeface="+mj-lt"/>
              </a:rPr>
              <a:t>Returnable required at Tender closing (non-disqualifiable) – Tenderers afforded 5 days to submit from request date</a:t>
            </a:r>
          </a:p>
          <a:p>
            <a:pPr marL="0" lvl="0" indent="0" algn="just" defTabSz="914400" eaLnBrk="0" fontAlgn="base" hangingPunct="0">
              <a:spcBef>
                <a:spcPct val="100000"/>
              </a:spcBef>
              <a:spcAft>
                <a:spcPct val="0"/>
              </a:spcAft>
              <a:buClr>
                <a:srgbClr val="8C7F6D"/>
              </a:buClr>
              <a:buNone/>
              <a:defRPr/>
            </a:pPr>
            <a:r>
              <a:rPr lang="en-US" sz="2200" dirty="0">
                <a:latin typeface="+mj-lt"/>
              </a:rPr>
              <a:t># </a:t>
            </a:r>
            <a:r>
              <a:rPr lang="en-US" sz="2200" u="sng" dirty="0" err="1">
                <a:latin typeface="+mj-lt"/>
              </a:rPr>
              <a:t>Returnables</a:t>
            </a:r>
            <a:r>
              <a:rPr lang="en-US" sz="2200" u="sng" dirty="0">
                <a:latin typeface="+mj-lt"/>
              </a:rPr>
              <a:t> required at Tender Closing date and time for evaluation</a:t>
            </a:r>
          </a:p>
          <a:p>
            <a:pPr marL="0" lvl="0" indent="0" algn="just" defTabSz="914400" eaLnBrk="0" fontAlgn="base" hangingPunct="0">
              <a:spcBef>
                <a:spcPct val="100000"/>
              </a:spcBef>
              <a:spcAft>
                <a:spcPct val="0"/>
              </a:spcAft>
              <a:buClr>
                <a:srgbClr val="8C7F6D"/>
              </a:buClr>
              <a:buNone/>
              <a:defRPr/>
            </a:pPr>
            <a:endParaRPr lang="en-US" sz="2200" dirty="0">
              <a:latin typeface="+mj-lt"/>
            </a:endParaRPr>
          </a:p>
          <a:p>
            <a:pPr marL="0" indent="0">
              <a:buNone/>
            </a:pPr>
            <a:endParaRPr lang="en-ZA" sz="1800" dirty="0">
              <a:latin typeface="+mn-lt"/>
            </a:endParaRPr>
          </a:p>
          <a:p>
            <a:pPr marL="0" indent="0" algn="just">
              <a:lnSpc>
                <a:spcPct val="114000"/>
              </a:lnSpc>
              <a:spcBef>
                <a:spcPts val="0"/>
              </a:spcBef>
              <a:buFontTx/>
              <a:buNone/>
              <a:defRPr/>
            </a:pPr>
            <a:endParaRPr lang="en-US" sz="1800" b="1" dirty="0">
              <a:solidFill>
                <a:srgbClr val="FF0000"/>
              </a:solidFill>
            </a:endParaRPr>
          </a:p>
          <a:p>
            <a:endParaRPr lang="en-ZA" dirty="0"/>
          </a:p>
        </p:txBody>
      </p:sp>
    </p:spTree>
    <p:extLst>
      <p:ext uri="{BB962C8B-B14F-4D97-AF65-F5344CB8AC3E}">
        <p14:creationId xmlns:p14="http://schemas.microsoft.com/office/powerpoint/2010/main" val="32971351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55D13-7364-3AB2-E97F-070FD961D3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63AEB-69DB-A777-EC1D-F6103F4AFB21}"/>
              </a:ext>
            </a:extLst>
          </p:cNvPr>
          <p:cNvSpPr>
            <a:spLocks noGrp="1"/>
          </p:cNvSpPr>
          <p:nvPr>
            <p:ph type="title"/>
          </p:nvPr>
        </p:nvSpPr>
        <p:spPr/>
        <p:txBody>
          <a:bodyPr/>
          <a:lstStyle/>
          <a:p>
            <a:r>
              <a:rPr lang="en-US" dirty="0"/>
              <a:t>Tender Conditions</a:t>
            </a:r>
            <a:endParaRPr lang="en-ZA" dirty="0"/>
          </a:p>
        </p:txBody>
      </p:sp>
      <p:sp>
        <p:nvSpPr>
          <p:cNvPr id="3" name="Content Placeholder 2">
            <a:extLst>
              <a:ext uri="{FF2B5EF4-FFF2-40B4-BE49-F238E27FC236}">
                <a16:creationId xmlns:a16="http://schemas.microsoft.com/office/drawing/2014/main" id="{F6CAC44B-660A-A2B2-603A-7A6A5081150A}"/>
              </a:ext>
            </a:extLst>
          </p:cNvPr>
          <p:cNvSpPr>
            <a:spLocks noGrp="1"/>
          </p:cNvSpPr>
          <p:nvPr>
            <p:ph idx="1"/>
          </p:nvPr>
        </p:nvSpPr>
        <p:spPr/>
        <p:txBody>
          <a:bodyPr>
            <a:normAutofit fontScale="92500" lnSpcReduction="20000"/>
          </a:bodyPr>
          <a:lstStyle/>
          <a:p>
            <a:pPr marL="0" indent="0">
              <a:buNone/>
            </a:pPr>
            <a:r>
              <a:rPr kumimoji="0" lang="en-US" altLang="en-US" sz="2000" b="0" i="0" u="none" strike="noStrike" kern="0" cap="none" spc="0" normalizeH="0" baseline="0" noProof="0" dirty="0">
                <a:ln>
                  <a:noFill/>
                </a:ln>
                <a:solidFill>
                  <a:srgbClr val="003896"/>
                </a:solidFill>
                <a:effectLst/>
                <a:uLnTx/>
                <a:uFillTx/>
                <a:latin typeface="Arial"/>
                <a:ea typeface="+mn-ea"/>
                <a:cs typeface="Arial"/>
              </a:rPr>
              <a:t>The tender will be for the </a:t>
            </a:r>
            <a:r>
              <a:rPr kumimoji="0" lang="en-US" altLang="en-US" sz="2000" b="1" i="0" u="none" strike="noStrike" kern="0" cap="none" spc="0" normalizeH="0" baseline="0" noProof="0" dirty="0">
                <a:ln>
                  <a:noFill/>
                </a:ln>
                <a:solidFill>
                  <a:srgbClr val="FF0000"/>
                </a:solidFill>
                <a:effectLst/>
                <a:uLnTx/>
                <a:uFillTx/>
                <a:latin typeface="Arial"/>
                <a:ea typeface="+mn-ea"/>
                <a:cs typeface="Arial"/>
              </a:rPr>
              <a:t>whole</a:t>
            </a:r>
            <a:r>
              <a:rPr kumimoji="0" lang="en-US" altLang="en-US" sz="2000" b="0" i="0" u="none" strike="noStrike" kern="0" cap="none" spc="0" normalizeH="0" baseline="0" noProof="0" dirty="0">
                <a:ln>
                  <a:noFill/>
                </a:ln>
                <a:solidFill>
                  <a:srgbClr val="003896"/>
                </a:solidFill>
                <a:effectLst/>
                <a:uLnTx/>
                <a:uFillTx/>
                <a:latin typeface="Arial"/>
                <a:ea typeface="+mn-ea"/>
                <a:cs typeface="Arial"/>
              </a:rPr>
              <a:t> or </a:t>
            </a:r>
            <a:r>
              <a:rPr kumimoji="0" lang="en-US" altLang="en-US" sz="2000" b="1" i="0" u="none" strike="noStrike" kern="0" cap="none" spc="0" normalizeH="0" baseline="0" noProof="0" dirty="0">
                <a:ln>
                  <a:noFill/>
                </a:ln>
                <a:solidFill>
                  <a:srgbClr val="FF0000"/>
                </a:solidFill>
                <a:effectLst/>
                <a:uLnTx/>
                <a:uFillTx/>
                <a:latin typeface="Arial"/>
                <a:ea typeface="+mn-ea"/>
                <a:cs typeface="Arial"/>
              </a:rPr>
              <a:t>part</a:t>
            </a:r>
            <a:r>
              <a:rPr kumimoji="0" lang="en-US" altLang="en-US" sz="2000" b="0" i="0" u="none" strike="noStrike" kern="0" cap="none" spc="0" normalizeH="0" baseline="0" noProof="0" dirty="0">
                <a:ln>
                  <a:noFill/>
                </a:ln>
                <a:solidFill>
                  <a:srgbClr val="FF0000"/>
                </a:solidFill>
                <a:effectLst/>
                <a:uLnTx/>
                <a:uFillTx/>
                <a:latin typeface="Arial"/>
                <a:ea typeface="+mn-ea"/>
                <a:cs typeface="Arial"/>
              </a:rPr>
              <a:t> </a:t>
            </a:r>
            <a:r>
              <a:rPr kumimoji="0" lang="en-US" altLang="en-US" sz="2000" b="0" i="0" u="none" strike="noStrike" kern="0" cap="none" spc="0" normalizeH="0" baseline="0" noProof="0" dirty="0">
                <a:ln>
                  <a:noFill/>
                </a:ln>
                <a:solidFill>
                  <a:srgbClr val="003896"/>
                </a:solidFill>
                <a:effectLst/>
                <a:uLnTx/>
                <a:uFillTx/>
                <a:latin typeface="Arial"/>
                <a:ea typeface="+mn-ea"/>
                <a:cs typeface="Arial"/>
              </a:rPr>
              <a:t>of the contract.</a:t>
            </a:r>
          </a:p>
          <a:p>
            <a:pPr marL="0" indent="0">
              <a:buNone/>
            </a:pPr>
            <a:endParaRPr kumimoji="0" lang="en-US" altLang="en-US" sz="2000" b="0" i="0" u="none" strike="noStrike" kern="0" cap="none" spc="0" normalizeH="0" baseline="0" noProof="0" dirty="0">
              <a:ln>
                <a:noFill/>
              </a:ln>
              <a:solidFill>
                <a:srgbClr val="003896"/>
              </a:solidFill>
              <a:effectLst/>
              <a:uLnTx/>
              <a:uFillTx/>
              <a:latin typeface="Arial"/>
              <a:ea typeface="+mn-ea"/>
              <a:cs typeface="Arial"/>
            </a:endParaRPr>
          </a:p>
          <a:p>
            <a:r>
              <a:rPr lang="en-US" sz="2000" b="1" i="0" u="none" strike="noStrike" baseline="0" dirty="0">
                <a:latin typeface="Arial" panose="020B0604020202020204" pitchFamily="34" charset="0"/>
              </a:rPr>
              <a:t>Whole </a:t>
            </a:r>
            <a:r>
              <a:rPr lang="en-ZA" sz="2000" dirty="0"/>
              <a:t>refers to the supply, testing, delivery and-off loading of all items on the forecast as issued in the tender.</a:t>
            </a:r>
          </a:p>
          <a:p>
            <a:pPr marL="0" indent="0">
              <a:buNone/>
            </a:pPr>
            <a:r>
              <a:rPr lang="en-ZA" sz="2000" dirty="0"/>
              <a:t>	</a:t>
            </a:r>
          </a:p>
          <a:p>
            <a:pPr algn="l"/>
            <a:r>
              <a:rPr lang="en-US" sz="2000" b="1" i="0" u="none" strike="noStrike" baseline="0" dirty="0">
                <a:latin typeface="Arial" panose="020B0604020202020204" pitchFamily="34" charset="0"/>
              </a:rPr>
              <a:t>Part </a:t>
            </a:r>
            <a:r>
              <a:rPr lang="en-ZA" sz="2000" i="0" u="none" strike="noStrike" baseline="0" dirty="0">
                <a:latin typeface="Arial" panose="020B0604020202020204" pitchFamily="34" charset="0"/>
              </a:rPr>
              <a:t>denotes </a:t>
            </a:r>
            <a:r>
              <a:rPr lang="en-ZA" sz="2000" b="1" i="0" u="none" strike="noStrike" baseline="0" dirty="0">
                <a:latin typeface="Arial" panose="020B0604020202020204" pitchFamily="34" charset="0"/>
              </a:rPr>
              <a:t>some items for the full value chain </a:t>
            </a:r>
            <a:r>
              <a:rPr lang="en-ZA" sz="2000" i="0" u="none" strike="noStrike" baseline="0" dirty="0">
                <a:latin typeface="Arial" panose="020B0604020202020204" pitchFamily="34" charset="0"/>
              </a:rPr>
              <a:t>i.e. supply, testing, delivery and-off loading of some of the items.</a:t>
            </a:r>
          </a:p>
          <a:p>
            <a:pPr algn="l"/>
            <a:endParaRPr lang="en-ZA" sz="2000" dirty="0"/>
          </a:p>
          <a:p>
            <a:r>
              <a:rPr lang="en-ZA" sz="2000" b="1" dirty="0"/>
              <a:t>Award</a:t>
            </a:r>
            <a:r>
              <a:rPr lang="en-ZA" sz="2000" dirty="0"/>
              <a:t>: the contract up to the highest-ranked supplier in proportion to the PPPFA scoring.</a:t>
            </a:r>
          </a:p>
          <a:p>
            <a:endParaRPr lang="en-ZA" sz="2000" b="1" dirty="0"/>
          </a:p>
          <a:p>
            <a:r>
              <a:rPr lang="en-ZA" sz="2000" b="1" dirty="0"/>
              <a:t>Proof of CSD registration</a:t>
            </a:r>
            <a:r>
              <a:rPr lang="en-ZA" sz="2000" dirty="0"/>
              <a:t>:</a:t>
            </a:r>
          </a:p>
          <a:p>
            <a:pPr marL="0" indent="0" algn="just">
              <a:buNone/>
            </a:pPr>
            <a:r>
              <a:rPr lang="en-ZA" sz="2000" dirty="0">
                <a:solidFill>
                  <a:srgbClr val="FF0000"/>
                </a:solidFill>
              </a:rPr>
              <a:t>If a tenderer's Central Supplier Database (CSD) status is non-compliant at the time of contract award, the tenderer shall be afforded a period of seven (7) calendar days to remedy such non-compliance and provide proof thereof. Should the tenderer fail to achieve CSD compliance within the prescribed period, NTCSA reserves the right,  to revoke the contract award and proceed with any other remedy available in law. </a:t>
            </a:r>
          </a:p>
          <a:p>
            <a:pPr marL="0" indent="0" algn="l">
              <a:buNone/>
            </a:pPr>
            <a:endParaRPr lang="en-ZA" sz="2000" dirty="0"/>
          </a:p>
        </p:txBody>
      </p:sp>
    </p:spTree>
    <p:extLst>
      <p:ext uri="{BB962C8B-B14F-4D97-AF65-F5344CB8AC3E}">
        <p14:creationId xmlns:p14="http://schemas.microsoft.com/office/powerpoint/2010/main" val="46951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73F77-98FB-3216-33BE-553558695AE3}"/>
              </a:ext>
            </a:extLst>
          </p:cNvPr>
          <p:cNvSpPr>
            <a:spLocks noGrp="1"/>
          </p:cNvSpPr>
          <p:nvPr>
            <p:ph type="title"/>
          </p:nvPr>
        </p:nvSpPr>
        <p:spPr/>
        <p:txBody>
          <a:bodyPr/>
          <a:lstStyle/>
          <a:p>
            <a:r>
              <a:rPr lang="en-US" dirty="0"/>
              <a:t>Tender conditions</a:t>
            </a:r>
            <a:endParaRPr lang="en-ZA" dirty="0"/>
          </a:p>
        </p:txBody>
      </p:sp>
      <p:sp>
        <p:nvSpPr>
          <p:cNvPr id="3" name="Content Placeholder 2">
            <a:extLst>
              <a:ext uri="{FF2B5EF4-FFF2-40B4-BE49-F238E27FC236}">
                <a16:creationId xmlns:a16="http://schemas.microsoft.com/office/drawing/2014/main" id="{BC5541F9-0887-CC39-7390-303D682FBD44}"/>
              </a:ext>
            </a:extLst>
          </p:cNvPr>
          <p:cNvSpPr>
            <a:spLocks noGrp="1"/>
          </p:cNvSpPr>
          <p:nvPr>
            <p:ph idx="1"/>
          </p:nvPr>
        </p:nvSpPr>
        <p:spPr>
          <a:xfrm>
            <a:off x="181572" y="1110413"/>
            <a:ext cx="11383851" cy="5541818"/>
          </a:xfrm>
        </p:spPr>
        <p:txBody>
          <a:bodyPr>
            <a:normAutofit fontScale="85000" lnSpcReduction="20000"/>
          </a:bodyPr>
          <a:lstStyle/>
          <a:p>
            <a:pPr algn="just"/>
            <a:r>
              <a:rPr lang="en-US" sz="2400" dirty="0"/>
              <a:t>The tender validity period is </a:t>
            </a:r>
            <a:r>
              <a:rPr lang="en-US" sz="2400" b="1" dirty="0">
                <a:solidFill>
                  <a:srgbClr val="FF0000"/>
                </a:solidFill>
              </a:rPr>
              <a:t>31 weeks </a:t>
            </a:r>
            <a:r>
              <a:rPr lang="en-US" sz="2400" dirty="0"/>
              <a:t>from tender closing date and time. Should this be extended</a:t>
            </a:r>
            <a:r>
              <a:rPr lang="en-US" sz="2400" b="1" dirty="0"/>
              <a:t> tenderers agreeing to the request will not be required or  permitted to modify a tender. If a tenderer modifies a tender, such a tender will be disqualified from the evaluation process.</a:t>
            </a:r>
          </a:p>
          <a:p>
            <a:pPr algn="just"/>
            <a:r>
              <a:rPr lang="en-US" sz="2400" dirty="0"/>
              <a:t>No alternative tenders.</a:t>
            </a:r>
          </a:p>
          <a:p>
            <a:pPr algn="just"/>
            <a:r>
              <a:rPr lang="en-US" sz="2400" dirty="0"/>
              <a:t>Specific goals will be scored out of </a:t>
            </a:r>
            <a:r>
              <a:rPr lang="en-US" sz="2400" b="1" dirty="0"/>
              <a:t>20 or 10</a:t>
            </a:r>
            <a:r>
              <a:rPr lang="en-US" sz="2400" dirty="0"/>
              <a:t> points in accordance with the PPPFA.  </a:t>
            </a:r>
            <a:r>
              <a:rPr lang="en-US" sz="2400" b="1" dirty="0"/>
              <a:t>If a tenderer fails to submit evidence of its points claim for a Specific Goal, it will not be disqualified. However, it will be awarded 0 points for that Specific Goal.</a:t>
            </a:r>
          </a:p>
          <a:p>
            <a:pPr algn="just"/>
            <a:r>
              <a:rPr lang="en-US" sz="2400" dirty="0"/>
              <a:t>Price points: Either 80/90 will apply. </a:t>
            </a:r>
          </a:p>
          <a:p>
            <a:pPr algn="just"/>
            <a:r>
              <a:rPr lang="en-US" sz="2400" dirty="0"/>
              <a:t>Ranking: Pricing points and Specific goals points will be added together  to rank suppliers (2 decimal points).</a:t>
            </a:r>
          </a:p>
          <a:p>
            <a:pPr algn="just"/>
            <a:r>
              <a:rPr lang="en-US" sz="2400" dirty="0"/>
              <a:t>Objective criteria applicable: Designated Material, Subcontracting &amp; SDL&amp; I objectives.</a:t>
            </a:r>
          </a:p>
          <a:p>
            <a:pPr algn="just"/>
            <a:r>
              <a:rPr lang="en-US" sz="2400" dirty="0"/>
              <a:t>Functionality is applicable</a:t>
            </a:r>
          </a:p>
          <a:p>
            <a:pPr algn="just"/>
            <a:r>
              <a:rPr lang="en-US" sz="2400" i="0" u="none" strike="noStrike" baseline="0" dirty="0">
                <a:latin typeface="Arial" panose="020B0604020202020204" pitchFamily="34" charset="0"/>
              </a:rPr>
              <a:t>Contractual requirements applicable: Proof of CSD registration, </a:t>
            </a:r>
            <a:r>
              <a:rPr lang="en-ZA" sz="2400" i="0" u="none" strike="noStrike" baseline="0" dirty="0">
                <a:latin typeface="Arial" panose="020B0604020202020204" pitchFamily="34" charset="0"/>
              </a:rPr>
              <a:t>Financial analysis, Safety, Environmental  and Quality</a:t>
            </a:r>
            <a:r>
              <a:rPr lang="en-ZA" sz="2400" dirty="0"/>
              <a:t>. Contractual Requirements are not evaluation criteria - assessed after the evaluation and ranking of the tenders. Proof that the tenderer recommended for award has met the stipulated contractual requirements must be submitted prior to contract award</a:t>
            </a:r>
          </a:p>
          <a:p>
            <a:pPr algn="just"/>
            <a:r>
              <a:rPr lang="en-US" sz="2400" dirty="0"/>
              <a:t>Contractual Conditions: NEC3 Supply Contract</a:t>
            </a:r>
            <a:endParaRPr lang="en-ZA" sz="2400" dirty="0"/>
          </a:p>
          <a:p>
            <a:pPr marL="0" indent="0" algn="just">
              <a:buNone/>
            </a:pPr>
            <a:r>
              <a:rPr lang="en-ZA" sz="2400" dirty="0"/>
              <a:t>	</a:t>
            </a:r>
          </a:p>
          <a:p>
            <a:pPr marL="0" indent="0" algn="l">
              <a:buNone/>
            </a:pPr>
            <a:endParaRPr lang="en-ZA" sz="2000" dirty="0"/>
          </a:p>
        </p:txBody>
      </p:sp>
    </p:spTree>
    <p:extLst>
      <p:ext uri="{BB962C8B-B14F-4D97-AF65-F5344CB8AC3E}">
        <p14:creationId xmlns:p14="http://schemas.microsoft.com/office/powerpoint/2010/main" val="999418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3126-9592-5596-75E1-51B513286290}"/>
              </a:ext>
            </a:extLst>
          </p:cNvPr>
          <p:cNvSpPr>
            <a:spLocks noGrp="1"/>
          </p:cNvSpPr>
          <p:nvPr>
            <p:ph type="title"/>
          </p:nvPr>
        </p:nvSpPr>
        <p:spPr/>
        <p:txBody>
          <a:bodyPr/>
          <a:lstStyle/>
          <a:p>
            <a:r>
              <a:rPr kumimoji="0" lang="en-US" altLang="en-US" sz="2400" b="0" i="0" u="none" strike="noStrike" kern="0" cap="none" spc="0" normalizeH="0" baseline="0" noProof="0" dirty="0">
                <a:ln>
                  <a:noFill/>
                </a:ln>
                <a:solidFill>
                  <a:srgbClr val="FFFFFF"/>
                </a:solidFill>
                <a:effectLst/>
                <a:uLnTx/>
                <a:uFillTx/>
                <a:latin typeface="Arial"/>
                <a:ea typeface="+mj-ea"/>
                <a:cs typeface="Arial"/>
              </a:rPr>
              <a:t>Electronic Tender Submissions</a:t>
            </a:r>
            <a:endParaRPr lang="en-ZA" dirty="0"/>
          </a:p>
        </p:txBody>
      </p:sp>
      <p:sp>
        <p:nvSpPr>
          <p:cNvPr id="3" name="Content Placeholder 2">
            <a:extLst>
              <a:ext uri="{FF2B5EF4-FFF2-40B4-BE49-F238E27FC236}">
                <a16:creationId xmlns:a16="http://schemas.microsoft.com/office/drawing/2014/main" id="{167974EF-0910-3072-6771-05361C012F7D}"/>
              </a:ext>
            </a:extLst>
          </p:cNvPr>
          <p:cNvSpPr>
            <a:spLocks noGrp="1"/>
          </p:cNvSpPr>
          <p:nvPr>
            <p:ph idx="1"/>
          </p:nvPr>
        </p:nvSpPr>
        <p:spPr>
          <a:xfrm>
            <a:off x="223135" y="1071093"/>
            <a:ext cx="11871883" cy="5581138"/>
          </a:xfrm>
        </p:spPr>
        <p:txBody>
          <a:bodyPr>
            <a:noAutofit/>
          </a:bodyPr>
          <a:lstStyle/>
          <a:p>
            <a:pPr algn="just"/>
            <a:r>
              <a:rPr lang="en-US" sz="2000" dirty="0"/>
              <a:t>The tenderer must upload the Invitation to tender via NTCSA Tender bulletin site on the Eskom E- tendering page. The documents uploaded under the folders:  Technical, Commercial, Financial, Quality and other.</a:t>
            </a:r>
          </a:p>
          <a:p>
            <a:pPr marL="0" indent="0" algn="just">
              <a:buNone/>
            </a:pPr>
            <a:endParaRPr lang="en-US" sz="200" dirty="0"/>
          </a:p>
          <a:p>
            <a:pPr algn="just"/>
            <a:r>
              <a:rPr lang="en-US" sz="2000" dirty="0"/>
              <a:t>All documents need to be submitted in a PDF and Excel format (The limit is 50MB per file and total submission of 900MB per submission). </a:t>
            </a:r>
          </a:p>
          <a:p>
            <a:pPr algn="just"/>
            <a:r>
              <a:rPr lang="en-US" sz="2000" b="1" dirty="0"/>
              <a:t>The price list to be submitted in PDF (signed) and a copy </a:t>
            </a:r>
            <a:r>
              <a:rPr lang="en-ZA" sz="2000" b="1" dirty="0"/>
              <a:t>in excel format</a:t>
            </a:r>
            <a:r>
              <a:rPr lang="en-ZA" sz="2000" dirty="0"/>
              <a:t>.</a:t>
            </a:r>
          </a:p>
          <a:p>
            <a:pPr marL="0" indent="0" algn="just">
              <a:buNone/>
            </a:pPr>
            <a:endParaRPr lang="en-ZA" sz="200" dirty="0"/>
          </a:p>
          <a:p>
            <a:pPr algn="just"/>
            <a:r>
              <a:rPr lang="en-US" sz="2000" b="1" dirty="0"/>
              <a:t>No Zip/condense files can be uploaded</a:t>
            </a:r>
          </a:p>
          <a:p>
            <a:pPr marL="0" indent="0" algn="just">
              <a:buNone/>
            </a:pPr>
            <a:endParaRPr lang="en-US" sz="200" dirty="0"/>
          </a:p>
          <a:p>
            <a:pPr algn="just"/>
            <a:r>
              <a:rPr lang="en-US" sz="2000" b="1" dirty="0"/>
              <a:t>No hard copy files submitted to NTCSA will be accepted, </a:t>
            </a:r>
            <a:r>
              <a:rPr lang="en-US" sz="2000" b="1" dirty="0">
                <a:solidFill>
                  <a:srgbClr val="FF0000"/>
                </a:solidFill>
              </a:rPr>
              <a:t>any hardcopy files submitted will be regarded as non-responsive and will be disqualified and not evaluated further.</a:t>
            </a:r>
            <a:endParaRPr lang="en-US" sz="2000" b="1" dirty="0"/>
          </a:p>
          <a:p>
            <a:pPr algn="just"/>
            <a:r>
              <a:rPr lang="en-US" sz="2000" b="1" dirty="0">
                <a:solidFill>
                  <a:srgbClr val="FF0000"/>
                </a:solidFill>
              </a:rPr>
              <a:t>Any resubmission, </a:t>
            </a:r>
            <a:r>
              <a:rPr lang="en-US" sz="2000" b="1" i="0" u="none" strike="noStrike" baseline="0" dirty="0">
                <a:solidFill>
                  <a:srgbClr val="FF0000"/>
                </a:solidFill>
                <a:latin typeface="Arial" panose="020B0604020202020204" pitchFamily="34" charset="0"/>
              </a:rPr>
              <a:t>the latest version of the invitation to tender submitted will only be accepted and all previous submission/s will be null and void</a:t>
            </a:r>
            <a:r>
              <a:rPr lang="en-US" sz="2000" b="0" i="0" u="none" strike="noStrike" baseline="0" dirty="0">
                <a:solidFill>
                  <a:srgbClr val="000000"/>
                </a:solidFill>
                <a:latin typeface="Arial" panose="020B0604020202020204" pitchFamily="34" charset="0"/>
              </a:rPr>
              <a:t>.</a:t>
            </a:r>
          </a:p>
          <a:p>
            <a:pPr algn="just"/>
            <a:r>
              <a:rPr lang="en-US" sz="2000" dirty="0"/>
              <a:t>Please </a:t>
            </a:r>
            <a:r>
              <a:rPr lang="en-US" sz="2000" b="1" dirty="0"/>
              <a:t>ensure</a:t>
            </a:r>
            <a:r>
              <a:rPr lang="en-US" sz="2000" dirty="0"/>
              <a:t> that the </a:t>
            </a:r>
            <a:r>
              <a:rPr lang="en-US" sz="2000" b="1" dirty="0"/>
              <a:t>submission status </a:t>
            </a:r>
            <a:r>
              <a:rPr lang="en-US" sz="2000" dirty="0"/>
              <a:t>is indicated as </a:t>
            </a:r>
            <a:r>
              <a:rPr lang="en-US" sz="2000" b="1" dirty="0"/>
              <a:t>complete</a:t>
            </a:r>
            <a:r>
              <a:rPr lang="en-US" sz="2000" dirty="0"/>
              <a:t>.</a:t>
            </a:r>
          </a:p>
          <a:p>
            <a:pPr algn="just"/>
            <a:r>
              <a:rPr lang="en-US" sz="2000" dirty="0"/>
              <a:t>Supplier Help Manual guide and video can be found on Eskom E-tendering </a:t>
            </a:r>
            <a:r>
              <a:rPr lang="en-ZA" sz="2000" dirty="0"/>
              <a:t>page</a:t>
            </a:r>
          </a:p>
          <a:p>
            <a:pPr marL="0" indent="0" algn="just">
              <a:lnSpc>
                <a:spcPct val="114000"/>
              </a:lnSpc>
              <a:spcBef>
                <a:spcPts val="0"/>
              </a:spcBef>
              <a:buNone/>
              <a:defRPr/>
            </a:pPr>
            <a:endParaRPr lang="en-US" sz="300" b="1" dirty="0"/>
          </a:p>
          <a:p>
            <a:pPr marL="0" indent="0" algn="just">
              <a:lnSpc>
                <a:spcPct val="114000"/>
              </a:lnSpc>
              <a:spcBef>
                <a:spcPts val="0"/>
              </a:spcBef>
              <a:buNone/>
              <a:defRPr/>
            </a:pPr>
            <a:r>
              <a:rPr lang="en-US" sz="2000" b="1" dirty="0"/>
              <a:t>Note: Supplier’s responsibility to ensure that the tender submission is uploaded timeously.</a:t>
            </a:r>
          </a:p>
        </p:txBody>
      </p:sp>
    </p:spTree>
    <p:extLst>
      <p:ext uri="{BB962C8B-B14F-4D97-AF65-F5344CB8AC3E}">
        <p14:creationId xmlns:p14="http://schemas.microsoft.com/office/powerpoint/2010/main" val="2389178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06691-782A-0688-7D9E-CEBC592F7812}"/>
              </a:ext>
            </a:extLst>
          </p:cNvPr>
          <p:cNvSpPr>
            <a:spLocks noGrp="1"/>
          </p:cNvSpPr>
          <p:nvPr>
            <p:ph type="title"/>
          </p:nvPr>
        </p:nvSpPr>
        <p:spPr/>
        <p:txBody>
          <a:bodyPr/>
          <a:lstStyle/>
          <a:p>
            <a:r>
              <a:rPr kumimoji="0" lang="en-US" altLang="en-US" sz="2400" b="0" i="0" u="none" strike="noStrike" kern="0" cap="none" spc="0" normalizeH="0" baseline="0" noProof="0" dirty="0">
                <a:ln>
                  <a:noFill/>
                </a:ln>
                <a:solidFill>
                  <a:srgbClr val="FFFFFF"/>
                </a:solidFill>
                <a:effectLst/>
                <a:uLnTx/>
                <a:uFillTx/>
                <a:latin typeface="Arial"/>
                <a:ea typeface="+mj-ea"/>
                <a:cs typeface="Arial"/>
              </a:rPr>
              <a:t>Evaluation of Tender</a:t>
            </a:r>
            <a:endParaRPr lang="en-ZA" dirty="0"/>
          </a:p>
        </p:txBody>
      </p:sp>
      <p:sp>
        <p:nvSpPr>
          <p:cNvPr id="3" name="Content Placeholder 2">
            <a:extLst>
              <a:ext uri="{FF2B5EF4-FFF2-40B4-BE49-F238E27FC236}">
                <a16:creationId xmlns:a16="http://schemas.microsoft.com/office/drawing/2014/main" id="{8D00194B-9590-E207-6C09-07AC816561E8}"/>
              </a:ext>
            </a:extLst>
          </p:cNvPr>
          <p:cNvSpPr>
            <a:spLocks noGrp="1"/>
          </p:cNvSpPr>
          <p:nvPr>
            <p:ph idx="1"/>
          </p:nvPr>
        </p:nvSpPr>
        <p:spPr/>
        <p:txBody>
          <a:bodyPr/>
          <a:lstStyle/>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lang="en-US" sz="2000" kern="0" dirty="0">
                <a:solidFill>
                  <a:srgbClr val="003896"/>
                </a:solidFill>
                <a:latin typeface="+mn-lt"/>
                <a:cs typeface="Arial"/>
              </a:rPr>
              <a:t>Evaluations comprise four (4) steps as follows:</a:t>
            </a:r>
          </a:p>
          <a:p>
            <a:pPr marR="0" lvl="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r>
              <a:rPr lang="en-US" sz="2000" kern="0" dirty="0">
                <a:solidFill>
                  <a:srgbClr val="003896"/>
                </a:solidFill>
                <a:latin typeface="+mn-lt"/>
                <a:cs typeface="Arial"/>
              </a:rPr>
              <a:t> Basic compliance: Assess tender responsiveness</a:t>
            </a:r>
          </a:p>
          <a:p>
            <a:pPr marR="0" lvl="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r>
              <a:rPr lang="en-US" sz="2000" kern="0" dirty="0">
                <a:solidFill>
                  <a:srgbClr val="003896"/>
                </a:solidFill>
                <a:latin typeface="+mn-lt"/>
                <a:cs typeface="Arial"/>
              </a:rPr>
              <a:t>Functionality - </a:t>
            </a:r>
          </a:p>
          <a:p>
            <a:pPr marR="0" lvl="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r>
              <a:rPr lang="en-US" sz="2000" kern="0" dirty="0">
                <a:solidFill>
                  <a:srgbClr val="003896"/>
                </a:solidFill>
                <a:latin typeface="+mn-lt"/>
                <a:cs typeface="Arial"/>
              </a:rPr>
              <a:t> Price and Preference</a:t>
            </a:r>
          </a:p>
          <a:p>
            <a:pPr marR="0" lvl="0" algn="l" defTabSz="914400" rtl="0" eaLnBrk="0" fontAlgn="base" latinLnBrk="0" hangingPunct="0">
              <a:lnSpc>
                <a:spcPct val="90000"/>
              </a:lnSpc>
              <a:spcBef>
                <a:spcPct val="100000"/>
              </a:spcBef>
              <a:spcAft>
                <a:spcPct val="0"/>
              </a:spcAft>
              <a:buClr>
                <a:srgbClr val="8C7F6D"/>
              </a:buClr>
              <a:buSzTx/>
              <a:buFont typeface="Wingdings" panose="05000000000000000000" pitchFamily="2" charset="2"/>
              <a:buChar char="v"/>
              <a:tabLst/>
              <a:defRPr/>
            </a:pPr>
            <a:r>
              <a:rPr lang="en-US" sz="2000" kern="0" dirty="0">
                <a:solidFill>
                  <a:srgbClr val="003896"/>
                </a:solidFill>
                <a:latin typeface="+mn-lt"/>
                <a:cs typeface="Arial"/>
              </a:rPr>
              <a:t>Objective Criteria ( Contractual requirements)</a:t>
            </a:r>
          </a:p>
        </p:txBody>
      </p:sp>
    </p:spTree>
    <p:extLst>
      <p:ext uri="{BB962C8B-B14F-4D97-AF65-F5344CB8AC3E}">
        <p14:creationId xmlns:p14="http://schemas.microsoft.com/office/powerpoint/2010/main" val="717960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8A644-DEFC-121B-1E24-F91058B64143}"/>
              </a:ext>
            </a:extLst>
          </p:cNvPr>
          <p:cNvSpPr>
            <a:spLocks noGrp="1"/>
          </p:cNvSpPr>
          <p:nvPr>
            <p:ph type="title"/>
          </p:nvPr>
        </p:nvSpPr>
        <p:spPr/>
        <p:txBody>
          <a:bodyPr/>
          <a:lstStyle/>
          <a:p>
            <a:r>
              <a:rPr kumimoji="0" lang="en-ZA" altLang="en-US" sz="2400" b="0" i="0" u="none" strike="noStrike" kern="0" cap="none" spc="0" normalizeH="0" baseline="0" noProof="0" dirty="0">
                <a:ln>
                  <a:noFill/>
                </a:ln>
                <a:solidFill>
                  <a:srgbClr val="FFFFFF"/>
                </a:solidFill>
                <a:effectLst/>
                <a:uLnTx/>
                <a:uFillTx/>
                <a:latin typeface="Arial"/>
                <a:ea typeface="+mj-ea"/>
                <a:cs typeface="Arial"/>
              </a:rPr>
              <a:t>Evaluation of prices</a:t>
            </a:r>
            <a:endParaRPr lang="en-ZA" dirty="0"/>
          </a:p>
        </p:txBody>
      </p:sp>
      <p:sp>
        <p:nvSpPr>
          <p:cNvPr id="3" name="Content Placeholder 2">
            <a:extLst>
              <a:ext uri="{FF2B5EF4-FFF2-40B4-BE49-F238E27FC236}">
                <a16:creationId xmlns:a16="http://schemas.microsoft.com/office/drawing/2014/main" id="{435E980C-6206-3017-BA20-6D0DD13120E4}"/>
              </a:ext>
            </a:extLst>
          </p:cNvPr>
          <p:cNvSpPr>
            <a:spLocks noGrp="1"/>
          </p:cNvSpPr>
          <p:nvPr>
            <p:ph idx="1"/>
          </p:nvPr>
        </p:nvSpPr>
        <p:spPr/>
        <p:txBody>
          <a:bodyPr>
            <a:noAutofit/>
          </a:bodyPr>
          <a:lstStyle/>
          <a:p>
            <a:pPr marL="0" marR="0" lvl="0" indent="0" algn="l" defTabSz="914400" rtl="0" eaLnBrk="0" fontAlgn="base" latinLnBrk="0" hangingPunct="0">
              <a:lnSpc>
                <a:spcPct val="90000"/>
              </a:lnSpc>
              <a:spcBef>
                <a:spcPct val="100000"/>
              </a:spcBef>
              <a:spcAft>
                <a:spcPct val="0"/>
              </a:spcAft>
              <a:buClr>
                <a:srgbClr val="8C7F6D"/>
              </a:buClr>
              <a:buSzTx/>
              <a:buFontTx/>
              <a:buNone/>
              <a:tabLst/>
              <a:defRPr/>
            </a:pPr>
            <a:r>
              <a:rPr kumimoji="0" lang="en-US" sz="2000" b="0" i="0" u="none" strike="noStrike" kern="0" cap="none" spc="0" normalizeH="0" baseline="0" noProof="0" dirty="0">
                <a:ln>
                  <a:noFill/>
                </a:ln>
                <a:solidFill>
                  <a:srgbClr val="003896"/>
                </a:solidFill>
                <a:effectLst/>
                <a:uLnTx/>
                <a:uFillTx/>
                <a:latin typeface="Arial"/>
                <a:ea typeface="+mn-ea"/>
                <a:cs typeface="Arial"/>
              </a:rPr>
              <a:t>Prices will be evaluated as follows:</a:t>
            </a:r>
            <a:endParaRPr lang="en-ZA" sz="2000" b="0" i="0" u="none" strike="noStrike" baseline="0" dirty="0">
              <a:solidFill>
                <a:srgbClr val="000000"/>
              </a:solidFill>
              <a:latin typeface="Arial" panose="020B0604020202020204" pitchFamily="34" charset="0"/>
            </a:endParaRPr>
          </a:p>
          <a:p>
            <a:r>
              <a:rPr lang="en-ZA" sz="2000" kern="0" dirty="0">
                <a:solidFill>
                  <a:srgbClr val="003896"/>
                </a:solidFill>
                <a:latin typeface="Arial"/>
                <a:cs typeface="Arial"/>
              </a:rPr>
              <a:t>Inclusive of VAT; </a:t>
            </a:r>
          </a:p>
          <a:p>
            <a:r>
              <a:rPr lang="en-ZA" sz="2000" kern="0" dirty="0">
                <a:solidFill>
                  <a:srgbClr val="003896"/>
                </a:solidFill>
                <a:latin typeface="Arial"/>
                <a:cs typeface="Arial"/>
              </a:rPr>
              <a:t>Corrected for arithmetical errors; </a:t>
            </a:r>
          </a:p>
          <a:p>
            <a:r>
              <a:rPr lang="en-ZA" sz="2000" kern="0" dirty="0">
                <a:solidFill>
                  <a:srgbClr val="003896"/>
                </a:solidFill>
                <a:latin typeface="Arial"/>
                <a:cs typeface="Arial"/>
              </a:rPr>
              <a:t>Excluding contingencies in any bill of quantities or activity schedule’ </a:t>
            </a:r>
          </a:p>
          <a:p>
            <a:r>
              <a:rPr lang="en-ZA" sz="2000" kern="0" dirty="0">
                <a:solidFill>
                  <a:srgbClr val="003896"/>
                </a:solidFill>
                <a:latin typeface="Arial"/>
                <a:cs typeface="Arial"/>
              </a:rPr>
              <a:t>Adjusted for any other acceptable variations, deviations, or alternative tenders submitted; and </a:t>
            </a:r>
          </a:p>
          <a:p>
            <a:r>
              <a:rPr lang="en-ZA" sz="2000" kern="0" dirty="0">
                <a:solidFill>
                  <a:srgbClr val="003896"/>
                </a:solidFill>
                <a:latin typeface="Arial"/>
                <a:cs typeface="Arial"/>
              </a:rPr>
              <a:t>Making a comparison of the Net Present Value of each adjusted tender based on the tendered programme (if provided) and prices, on the estimated effect of Price Adjustment Factors and rate of exchange fluctuations (if applicable) and on other evaluation parameters relating to uncertainty and risk, where applicable. </a:t>
            </a:r>
          </a:p>
          <a:p>
            <a:r>
              <a:rPr lang="en-ZA" sz="2000" kern="0" dirty="0">
                <a:solidFill>
                  <a:srgbClr val="003896"/>
                </a:solidFill>
                <a:latin typeface="Arial"/>
                <a:cs typeface="Arial"/>
              </a:rPr>
              <a:t>Unconditional discounts will be taken into account for evaluation purposes. </a:t>
            </a:r>
          </a:p>
          <a:p>
            <a:r>
              <a:rPr lang="en-ZA" sz="2000" kern="0" dirty="0">
                <a:solidFill>
                  <a:srgbClr val="003896"/>
                </a:solidFill>
                <a:latin typeface="Arial"/>
                <a:cs typeface="Arial"/>
              </a:rPr>
              <a:t>Conditional discounts will not be taken into account for evaluation purposes but will be implemented when payment is effected.</a:t>
            </a:r>
          </a:p>
        </p:txBody>
      </p:sp>
    </p:spTree>
    <p:extLst>
      <p:ext uri="{BB962C8B-B14F-4D97-AF65-F5344CB8AC3E}">
        <p14:creationId xmlns:p14="http://schemas.microsoft.com/office/powerpoint/2010/main" val="9964242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50EAC-8896-6604-65AC-F9D02EB05E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B40E9-0CE5-D5AC-0816-857F7C94235A}"/>
              </a:ext>
            </a:extLst>
          </p:cNvPr>
          <p:cNvSpPr>
            <a:spLocks noGrp="1"/>
          </p:cNvSpPr>
          <p:nvPr>
            <p:ph type="title"/>
          </p:nvPr>
        </p:nvSpPr>
        <p:spPr/>
        <p:txBody>
          <a:bodyPr/>
          <a:lstStyle/>
          <a:p>
            <a:r>
              <a:rPr lang="en-US" dirty="0"/>
              <a:t>Important to note</a:t>
            </a:r>
            <a:endParaRPr lang="en-ZA" dirty="0"/>
          </a:p>
        </p:txBody>
      </p:sp>
      <p:sp>
        <p:nvSpPr>
          <p:cNvPr id="3" name="Content Placeholder 2">
            <a:extLst>
              <a:ext uri="{FF2B5EF4-FFF2-40B4-BE49-F238E27FC236}">
                <a16:creationId xmlns:a16="http://schemas.microsoft.com/office/drawing/2014/main" id="{169A2E53-BCD5-D9D1-491B-C832065C41D9}"/>
              </a:ext>
            </a:extLst>
          </p:cNvPr>
          <p:cNvSpPr>
            <a:spLocks noGrp="1"/>
          </p:cNvSpPr>
          <p:nvPr>
            <p:ph idx="1"/>
          </p:nvPr>
        </p:nvSpPr>
        <p:spPr/>
        <p:txBody>
          <a:bodyPr>
            <a:normAutofit/>
          </a:bodyPr>
          <a:lstStyle/>
          <a:p>
            <a:pPr>
              <a:buFont typeface="Wingdings" panose="05000000000000000000" pitchFamily="2" charset="2"/>
              <a:buChar char="v"/>
            </a:pPr>
            <a:r>
              <a:rPr lang="en-US" sz="2000" dirty="0"/>
              <a:t>Tax compliance: If not compliant, tenderer will be afforded 7 days to resolve with SARS, failure to do so will result in disqualification.</a:t>
            </a:r>
          </a:p>
          <a:p>
            <a:pPr marL="0" indent="0">
              <a:buNone/>
            </a:pPr>
            <a:endParaRPr lang="en-US" sz="300" dirty="0"/>
          </a:p>
          <a:p>
            <a:pPr>
              <a:buFont typeface="Wingdings" panose="05000000000000000000" pitchFamily="2" charset="2"/>
              <a:buChar char="v"/>
            </a:pPr>
            <a:r>
              <a:rPr lang="en-US" sz="2000" dirty="0"/>
              <a:t>Quality Compliance: If not compliant, afforded 7 days to comply and resubmit – if non complaint, become conditions of contract and may be disqualified.</a:t>
            </a:r>
          </a:p>
          <a:p>
            <a:pPr marL="0" indent="0">
              <a:buNone/>
            </a:pPr>
            <a:endParaRPr lang="en-US" sz="300" dirty="0"/>
          </a:p>
          <a:p>
            <a:pPr>
              <a:buFont typeface="Wingdings" panose="05000000000000000000" pitchFamily="2" charset="2"/>
              <a:buChar char="v"/>
            </a:pPr>
            <a:r>
              <a:rPr lang="en-US" sz="2000" dirty="0"/>
              <a:t>Price Evaluations – Standard conditions vs. ITT – ITT take precedence.</a:t>
            </a:r>
          </a:p>
          <a:p>
            <a:pPr marL="0" indent="0">
              <a:buNone/>
            </a:pPr>
            <a:endParaRPr lang="en-US" sz="300" dirty="0"/>
          </a:p>
          <a:p>
            <a:pPr>
              <a:buFont typeface="Wingdings" panose="05000000000000000000" pitchFamily="2" charset="2"/>
              <a:buChar char="v"/>
            </a:pPr>
            <a:r>
              <a:rPr lang="en-US" sz="2000" dirty="0"/>
              <a:t>Addendum will be uploaded with some technical changes re: sample evaluation.</a:t>
            </a:r>
          </a:p>
          <a:p>
            <a:pPr marL="0" indent="0">
              <a:buNone/>
            </a:pPr>
            <a:endParaRPr lang="en-US" sz="300" dirty="0"/>
          </a:p>
          <a:p>
            <a:pPr>
              <a:buFont typeface="Wingdings" panose="05000000000000000000" pitchFamily="2" charset="2"/>
              <a:buChar char="v"/>
            </a:pPr>
            <a:r>
              <a:rPr lang="en-US" sz="2000" dirty="0"/>
              <a:t>Escalation of ITT issues to NTCSA Chief Executive or Eskom Group Chief Executive is an avenue of last resort and Tenderers should refrain from escalating ITT issues to this level and should rather submit such </a:t>
            </a:r>
            <a:r>
              <a:rPr lang="en-ZA" sz="2000" u="sng" dirty="0"/>
              <a:t>to the individuals specified on the ITT (page 16 of 72, point 1.1)</a:t>
            </a:r>
          </a:p>
          <a:p>
            <a:pPr>
              <a:buFont typeface="Wingdings" panose="05000000000000000000" pitchFamily="2" charset="2"/>
              <a:buChar char="v"/>
            </a:pPr>
            <a:endParaRPr lang="en-ZA" sz="2000" dirty="0"/>
          </a:p>
        </p:txBody>
      </p:sp>
    </p:spTree>
    <p:extLst>
      <p:ext uri="{BB962C8B-B14F-4D97-AF65-F5344CB8AC3E}">
        <p14:creationId xmlns:p14="http://schemas.microsoft.com/office/powerpoint/2010/main" val="2611334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0FAF6-1BE2-9D79-C294-4B876675ADDC}"/>
              </a:ext>
            </a:extLst>
          </p:cNvPr>
          <p:cNvSpPr>
            <a:spLocks noGrp="1"/>
          </p:cNvSpPr>
          <p:nvPr>
            <p:ph type="ctrTitle"/>
          </p:nvPr>
        </p:nvSpPr>
        <p:spPr/>
        <p:txBody>
          <a:bodyPr/>
          <a:lstStyle/>
          <a:p>
            <a:r>
              <a:rPr lang="en-US" dirty="0"/>
              <a:t>Conclusion</a:t>
            </a:r>
          </a:p>
        </p:txBody>
      </p:sp>
      <p:pic>
        <p:nvPicPr>
          <p:cNvPr id="5" name="Picture Placeholder 4">
            <a:extLst>
              <a:ext uri="{FF2B5EF4-FFF2-40B4-BE49-F238E27FC236}">
                <a16:creationId xmlns:a16="http://schemas.microsoft.com/office/drawing/2014/main" id="{5EAD2719-A108-14FA-3D7A-D668FA5A259F}"/>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pic>
        <p:nvPicPr>
          <p:cNvPr id="8" name="Picture Placeholder 7">
            <a:extLst>
              <a:ext uri="{FF2B5EF4-FFF2-40B4-BE49-F238E27FC236}">
                <a16:creationId xmlns:a16="http://schemas.microsoft.com/office/drawing/2014/main" id="{E2C57C52-6723-79BE-E47B-9C9B7E2BA215}"/>
              </a:ext>
            </a:extLst>
          </p:cNvPr>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p:blipFill>
        <p:spPr>
          <a:xfrm>
            <a:off x="738189" y="3376613"/>
            <a:ext cx="1895475" cy="1895475"/>
          </a:xfrm>
          <a:prstGeom prst="ellipse">
            <a:avLst/>
          </a:prstGeom>
        </p:spPr>
      </p:pic>
    </p:spTree>
    <p:extLst>
      <p:ext uri="{BB962C8B-B14F-4D97-AF65-F5344CB8AC3E}">
        <p14:creationId xmlns:p14="http://schemas.microsoft.com/office/powerpoint/2010/main" val="3495748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5852-4CE1-737D-B8CD-C625AC180450}"/>
              </a:ext>
            </a:extLst>
          </p:cNvPr>
          <p:cNvSpPr>
            <a:spLocks noGrp="1"/>
          </p:cNvSpPr>
          <p:nvPr>
            <p:ph type="title"/>
          </p:nvPr>
        </p:nvSpPr>
        <p:spPr/>
        <p:txBody>
          <a:bodyPr/>
          <a:lstStyle/>
          <a:p>
            <a:r>
              <a:rPr lang="en-US" dirty="0"/>
              <a:t>Q&amp;A</a:t>
            </a:r>
            <a:endParaRPr lang="en-ZA" dirty="0"/>
          </a:p>
        </p:txBody>
      </p:sp>
      <p:sp>
        <p:nvSpPr>
          <p:cNvPr id="3" name="Content Placeholder 2">
            <a:extLst>
              <a:ext uri="{FF2B5EF4-FFF2-40B4-BE49-F238E27FC236}">
                <a16:creationId xmlns:a16="http://schemas.microsoft.com/office/drawing/2014/main" id="{0E30087B-0702-4793-619E-409FED65DF4B}"/>
              </a:ext>
            </a:extLst>
          </p:cNvPr>
          <p:cNvSpPr>
            <a:spLocks noGrp="1"/>
          </p:cNvSpPr>
          <p:nvPr>
            <p:ph idx="1"/>
          </p:nvPr>
        </p:nvSpPr>
        <p:spPr/>
        <p:txBody>
          <a:bodyPr/>
          <a:lstStyle/>
          <a:p>
            <a:endParaRPr lang="en-US" dirty="0"/>
          </a:p>
          <a:p>
            <a:r>
              <a:rPr lang="en-ZA" sz="2400" b="1" dirty="0"/>
              <a:t>Questions?</a:t>
            </a:r>
          </a:p>
          <a:p>
            <a:pPr marL="0" indent="0">
              <a:buNone/>
            </a:pPr>
            <a:endParaRPr lang="en-ZA" dirty="0"/>
          </a:p>
        </p:txBody>
      </p:sp>
      <p:pic>
        <p:nvPicPr>
          <p:cNvPr id="4" name="Picture 3">
            <a:extLst>
              <a:ext uri="{FF2B5EF4-FFF2-40B4-BE49-F238E27FC236}">
                <a16:creationId xmlns:a16="http://schemas.microsoft.com/office/drawing/2014/main" id="{F28267DF-BC6F-9670-812F-7569D4E3472A}"/>
              </a:ext>
            </a:extLst>
          </p:cNvPr>
          <p:cNvPicPr>
            <a:picLocks noChangeAspect="1"/>
          </p:cNvPicPr>
          <p:nvPr/>
        </p:nvPicPr>
        <p:blipFill>
          <a:blip r:embed="rId2"/>
          <a:stretch>
            <a:fillRect/>
          </a:stretch>
        </p:blipFill>
        <p:spPr>
          <a:xfrm>
            <a:off x="577872" y="2429435"/>
            <a:ext cx="11167659" cy="2689411"/>
          </a:xfrm>
          <a:prstGeom prst="rect">
            <a:avLst/>
          </a:prstGeom>
        </p:spPr>
      </p:pic>
    </p:spTree>
    <p:extLst>
      <p:ext uri="{BB962C8B-B14F-4D97-AF65-F5344CB8AC3E}">
        <p14:creationId xmlns:p14="http://schemas.microsoft.com/office/powerpoint/2010/main" val="14185454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Yvz9s1FQRQK70D8H52w3U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6yJ7c7QzT92Xgk69G6qK3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1NPUJZfVS7.d8Aqx0sFn4Q"/>
</p:tagLst>
</file>

<file path=ppt/theme/theme1.xml><?xml version="1.0" encoding="utf-8"?>
<a:theme xmlns:a="http://schemas.openxmlformats.org/drawingml/2006/main" name="Office Theme">
  <a:themeElements>
    <a:clrScheme name="Eskom Wide">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858705"/>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Eskom Widescreen_Without Visuals" id="{A8DDC17B-1581-4D7F-8C14-7723306C0474}" vid="{AABB89EC-0ED7-46E8-A361-2FD02679C18D}"/>
    </a:ext>
  </a:extLst>
</a:theme>
</file>

<file path=ppt/theme/theme2.xml><?xml version="1.0" encoding="utf-8"?>
<a:theme xmlns:a="http://schemas.openxmlformats.org/drawingml/2006/main" name="Content Slide Master">
  <a:themeElements>
    <a:clrScheme name="Eskom">
      <a:dk1>
        <a:srgbClr val="003896"/>
      </a:dk1>
      <a:lt1>
        <a:srgbClr val="FFFFFF"/>
      </a:lt1>
      <a:dk2>
        <a:srgbClr val="83725B"/>
      </a:dk2>
      <a:lt2>
        <a:srgbClr val="DDDDDD"/>
      </a:lt2>
      <a:accent1>
        <a:srgbClr val="003896"/>
      </a:accent1>
      <a:accent2>
        <a:srgbClr val="9B6D56"/>
      </a:accent2>
      <a:accent3>
        <a:srgbClr val="96330F"/>
      </a:accent3>
      <a:accent4>
        <a:srgbClr val="C97A00"/>
      </a:accent4>
      <a:accent5>
        <a:srgbClr val="598787"/>
      </a:accent5>
      <a:accent6>
        <a:srgbClr val="0DAF2B"/>
      </a:accent6>
      <a:hlink>
        <a:srgbClr val="83725B"/>
      </a:hlink>
      <a:folHlink>
        <a:srgbClr val="C97A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285750" indent="-285750">
          <a:buClr>
            <a:schemeClr val="bg1">
              <a:lumMod val="50000"/>
            </a:schemeClr>
          </a:buClr>
          <a:buFont typeface="Wingdings" panose="05000000000000000000" pitchFamily="2" charset="2"/>
          <a:buChar char="§"/>
          <a:defRPr sz="1400" dirty="0" err="1" smtClean="0"/>
        </a:defPPr>
      </a:lstStyle>
    </a:txDef>
  </a:objectDefaults>
  <a:extraClrSchemeLst/>
  <a:extLst>
    <a:ext uri="{05A4C25C-085E-4340-85A3-A5531E510DB2}">
      <thm15:themeFamily xmlns:thm15="http://schemas.microsoft.com/office/thememl/2012/main" name="Presentation1" id="{1E5B683E-D731-44A3-995F-FBDD736D6143}" vid="{6AEA1211-FEE5-49DA-A65B-5350B454C76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7FD266D1C1FED4CB3FCAC2B8A65254D" ma:contentTypeVersion="15" ma:contentTypeDescription="Create a new document." ma:contentTypeScope="" ma:versionID="31bae44c2d5926684ed7b1d6e208e159">
  <xsd:schema xmlns:xsd="http://www.w3.org/2001/XMLSchema" xmlns:xs="http://www.w3.org/2001/XMLSchema" xmlns:p="http://schemas.microsoft.com/office/2006/metadata/properties" xmlns:ns2="9dcbbbe0-33f4-4495-a835-a8d3aeecfc53" xmlns:ns3="c1bba7c4-3cfe-4019-90b1-4f4f2d7a4018" targetNamespace="http://schemas.microsoft.com/office/2006/metadata/properties" ma:root="true" ma:fieldsID="888f3464c33204888032d12180a4713f" ns2:_="" ns3:_="">
    <xsd:import namespace="9dcbbbe0-33f4-4495-a835-a8d3aeecfc53"/>
    <xsd:import namespace="c1bba7c4-3cfe-4019-90b1-4f4f2d7a401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cbbbe0-33f4-4495-a835-a8d3aeecfc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5fa3029-581b-4330-9c67-5ed5a891eaa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1bba7c4-3cfe-4019-90b1-4f4f2d7a401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8b541d7-edd8-4d2c-8c53-207f74bde388}" ma:internalName="TaxCatchAll" ma:showField="CatchAllData" ma:web="c1bba7c4-3cfe-4019-90b1-4f4f2d7a401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cbbbe0-33f4-4495-a835-a8d3aeecfc53">
      <Terms xmlns="http://schemas.microsoft.com/office/infopath/2007/PartnerControls"/>
    </lcf76f155ced4ddcb4097134ff3c332f>
    <TaxCatchAll xmlns="c1bba7c4-3cfe-4019-90b1-4f4f2d7a4018" xsi:nil="true"/>
  </documentManagement>
</p:properties>
</file>

<file path=customXml/itemProps1.xml><?xml version="1.0" encoding="utf-8"?>
<ds:datastoreItem xmlns:ds="http://schemas.openxmlformats.org/officeDocument/2006/customXml" ds:itemID="{72843052-7C98-4039-A01B-A7D2445D37AA}">
  <ds:schemaRefs>
    <ds:schemaRef ds:uri="http://schemas.microsoft.com/sharepoint/v3/contenttype/forms"/>
  </ds:schemaRefs>
</ds:datastoreItem>
</file>

<file path=customXml/itemProps2.xml><?xml version="1.0" encoding="utf-8"?>
<ds:datastoreItem xmlns:ds="http://schemas.openxmlformats.org/officeDocument/2006/customXml" ds:itemID="{1FD12155-2121-4AAF-899B-F13CE19D35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cbbbe0-33f4-4495-a835-a8d3aeecfc53"/>
    <ds:schemaRef ds:uri="c1bba7c4-3cfe-4019-90b1-4f4f2d7a40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15F72-8B51-4AB2-A549-B466A03DE751}">
  <ds:schemaRefs>
    <ds:schemaRef ds:uri="http://schemas.microsoft.com/office/2006/metadata/properties"/>
    <ds:schemaRef ds:uri="http://schemas.microsoft.com/office/infopath/2007/PartnerControls"/>
    <ds:schemaRef ds:uri="9dcbbbe0-33f4-4495-a835-a8d3aeecfc53"/>
    <ds:schemaRef ds:uri="c1bba7c4-3cfe-4019-90b1-4f4f2d7a4018"/>
  </ds:schemaRefs>
</ds:datastoreItem>
</file>

<file path=docMetadata/LabelInfo.xml><?xml version="1.0" encoding="utf-8"?>
<clbl:labelList xmlns:clbl="http://schemas.microsoft.com/office/2020/mipLabelMetadata">
  <clbl:label id="{dd17a35c-9c67-4dda-b948-74ee3b80cf57}" enabled="1" method="Standard" siteId="{93aedbdc-cc67-4652-aa12-d250a876ae79}" removed="0"/>
</clbl:labelList>
</file>

<file path=docProps/app.xml><?xml version="1.0" encoding="utf-8"?>
<Properties xmlns="http://schemas.openxmlformats.org/officeDocument/2006/extended-properties" xmlns:vt="http://schemas.openxmlformats.org/officeDocument/2006/docPropsVTypes">
  <Template/>
  <TotalTime>5077</TotalTime>
  <Words>1330</Words>
  <Application>Microsoft Office PowerPoint</Application>
  <PresentationFormat>Widescreen</PresentationFormat>
  <Paragraphs>141</Paragraphs>
  <Slides>13</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13</vt:i4>
      </vt:variant>
    </vt:vector>
  </HeadingPairs>
  <TitlesOfParts>
    <vt:vector size="21" baseType="lpstr">
      <vt:lpstr>Arial</vt:lpstr>
      <vt:lpstr>Calibri</vt:lpstr>
      <vt:lpstr>Courier New</vt:lpstr>
      <vt:lpstr>Gill Sans MT</vt:lpstr>
      <vt:lpstr>Wingdings</vt:lpstr>
      <vt:lpstr>Office Theme</vt:lpstr>
      <vt:lpstr>Content Slide Master</vt:lpstr>
      <vt:lpstr>think-cell Slide</vt:lpstr>
      <vt:lpstr>CLARIFICATION MEETING   Enquiry Number: E3387NTCSAMWP   THE SUPPLY, TESTING, DELIVERY AND-OFF LOADING OF POWER LINE CARRIER (PLC) EQUIPMENT</vt:lpstr>
      <vt:lpstr>AGENDA</vt:lpstr>
      <vt:lpstr>Session Objectives</vt:lpstr>
      <vt:lpstr>Timelines, Invitation to tender Conditions &amp; Communication</vt:lpstr>
      <vt:lpstr>Timelines, Invitation to tender Conditions &amp; Communication</vt:lpstr>
      <vt:lpstr>Tender Conditions</vt:lpstr>
      <vt:lpstr>Tender conditions</vt:lpstr>
      <vt:lpstr>Electronic Tender Submissions</vt:lpstr>
      <vt:lpstr>Evaluation of Tender</vt:lpstr>
      <vt:lpstr>Evaluation of prices</vt:lpstr>
      <vt:lpstr>Important to note</vt:lpstr>
      <vt:lpstr>Conclusion</vt:lpstr>
      <vt:lpstr>Q&amp;A</vt:lpstr>
    </vt:vector>
  </TitlesOfParts>
  <Company>Eskom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Hanlie Smit</dc:creator>
  <cp:lastModifiedBy>Thandazile Timana</cp:lastModifiedBy>
  <cp:revision>87</cp:revision>
  <dcterms:created xsi:type="dcterms:W3CDTF">2020-01-06T09:48:40Z</dcterms:created>
  <dcterms:modified xsi:type="dcterms:W3CDTF">2026-09-10T12:12:32Z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0x010100E7FD266D1C1FED4CB3FCAC2B8A65254D</vt:lpwstr>
  </property>
  <property fmtid="{D5CDD505-2E9C-101B-9397-08002B2CF9AE}" pid="3" name="MediaServiceImageTags">
    <vt:lpwstr/>
  </property>
</Properties>
</file>