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 id="2147483658" r:id="rId6"/>
  </p:sldMasterIdLst>
  <p:notesMasterIdLst>
    <p:notesMasterId r:id="rId26"/>
  </p:notesMasterIdLst>
  <p:sldIdLst>
    <p:sldId id="295" r:id="rId7"/>
    <p:sldId id="279" r:id="rId8"/>
    <p:sldId id="304" r:id="rId9"/>
    <p:sldId id="305" r:id="rId10"/>
    <p:sldId id="306" r:id="rId11"/>
    <p:sldId id="310" r:id="rId12"/>
    <p:sldId id="314" r:id="rId13"/>
    <p:sldId id="317" r:id="rId14"/>
    <p:sldId id="315" r:id="rId15"/>
    <p:sldId id="316" r:id="rId16"/>
    <p:sldId id="307" r:id="rId17"/>
    <p:sldId id="308" r:id="rId18"/>
    <p:sldId id="318" r:id="rId19"/>
    <p:sldId id="319" r:id="rId20"/>
    <p:sldId id="309" r:id="rId21"/>
    <p:sldId id="311" r:id="rId22"/>
    <p:sldId id="312" r:id="rId23"/>
    <p:sldId id="313" r:id="rId24"/>
    <p:sldId id="302" r:id="rId25"/>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C3C3"/>
    <a:srgbClr val="CDB6AA"/>
    <a:srgbClr val="ACC3C3"/>
    <a:srgbClr val="E4BC7F"/>
    <a:srgbClr val="C2C382"/>
    <a:srgbClr val="CA9987"/>
    <a:srgbClr val="B49180"/>
    <a:srgbClr val="82A5A5"/>
    <a:srgbClr val="D69B40"/>
    <a:srgbClr val="A3A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60"/>
  </p:normalViewPr>
  <p:slideViewPr>
    <p:cSldViewPr snapToGrid="0">
      <p:cViewPr>
        <p:scale>
          <a:sx n="100" d="100"/>
          <a:sy n="100" d="100"/>
        </p:scale>
        <p:origin x="19" y="-8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2026/09/08</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 y="4118011"/>
            <a:ext cx="12191985" cy="2464126"/>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 y="4118011"/>
            <a:ext cx="12191985" cy="2464126"/>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5"/>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Title 1">
            <a:extLst>
              <a:ext uri="{FF2B5EF4-FFF2-40B4-BE49-F238E27FC236}">
                <a16:creationId xmlns:a16="http://schemas.microsoft.com/office/drawing/2014/main" id="{9A5B62EC-B6C1-F2E0-BCEA-0FBCE2710A8C}"/>
              </a:ext>
            </a:extLst>
          </p:cNvPr>
          <p:cNvSpPr>
            <a:spLocks noGrp="1"/>
          </p:cNvSpPr>
          <p:nvPr>
            <p:ph type="title"/>
          </p:nvPr>
        </p:nvSpPr>
        <p:spPr>
          <a:xfrm>
            <a:off x="361681" y="205769"/>
            <a:ext cx="9511777" cy="666000"/>
          </a:xfrm>
        </p:spPr>
        <p:txBody>
          <a:bodyPr>
            <a:noAutofit/>
          </a:bodyPr>
          <a:lstStyle/>
          <a:p>
            <a:r>
              <a:rPr lang="en-US"/>
              <a:t>Click to edit Master title style</a:t>
            </a:r>
            <a:endParaRPr lang="en-ZA" dirty="0"/>
          </a:p>
        </p:txBody>
      </p:sp>
      <p:sp>
        <p:nvSpPr>
          <p:cNvPr id="5" name="Content Placeholder 2">
            <a:extLst>
              <a:ext uri="{FF2B5EF4-FFF2-40B4-BE49-F238E27FC236}">
                <a16:creationId xmlns:a16="http://schemas.microsoft.com/office/drawing/2014/main" id="{E8C84CC2-2711-547D-23F8-A313AB59ECF8}"/>
              </a:ext>
            </a:extLst>
          </p:cNvPr>
          <p:cNvSpPr>
            <a:spLocks noGrp="1"/>
          </p:cNvSpPr>
          <p:nvPr>
            <p:ph idx="1"/>
          </p:nvPr>
        </p:nvSpPr>
        <p:spPr>
          <a:xfrm>
            <a:off x="361681" y="1223493"/>
            <a:ext cx="11383851" cy="48590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24167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801110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oleObject" Target="../embeddings/oleObject4.bin"/><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3.xml"/><Relationship Id="rId7" Type="http://schemas.openxmlformats.org/officeDocument/2006/relationships/image" Target="../media/image1.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oleObject" Target="../embeddings/oleObject4.bin"/><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CE3E3-9DDD-720F-B114-D73CEB41A5FD}"/>
              </a:ext>
            </a:extLst>
          </p:cNvPr>
          <p:cNvPicPr>
            <a:picLocks noChangeAspect="1"/>
          </p:cNvPicPr>
          <p:nvPr userDrawn="1"/>
        </p:nvPicPr>
        <p:blipFill>
          <a:blip r:embed="rId11"/>
          <a:stretch>
            <a:fillRect/>
          </a:stretch>
        </p:blipFill>
        <p:spPr>
          <a:xfrm>
            <a:off x="10234592" y="544512"/>
            <a:ext cx="1422400" cy="368300"/>
          </a:xfrm>
          <a:prstGeom prst="rect">
            <a:avLst/>
          </a:prstGeom>
        </p:spPr>
      </p:pic>
      <p:pic>
        <p:nvPicPr>
          <p:cNvPr id="17" name="Picture 16">
            <a:extLst>
              <a:ext uri="{FF2B5EF4-FFF2-40B4-BE49-F238E27FC236}">
                <a16:creationId xmlns:a16="http://schemas.microsoft.com/office/drawing/2014/main" id="{FBDB45C7-CE4D-C529-B1D9-402A7799F835}"/>
              </a:ext>
            </a:extLst>
          </p:cNvPr>
          <p:cNvPicPr>
            <a:picLocks noChangeAspect="1"/>
          </p:cNvPicPr>
          <p:nvPr userDrawn="1"/>
        </p:nvPicPr>
        <p:blipFill>
          <a:blip r:embed="rId12"/>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2540211694"/>
      </p:ext>
    </p:extLst>
  </p:cSld>
  <p:clrMap bg1="lt1" tx1="dk1" bg2="lt2" tx2="dk2" accent1="accent1" accent2="accent2" accent3="accent3" accent4="accent4" accent5="accent5" accent6="accent6" hlink="hlink" folHlink="folHlink"/>
  <p:sldLayoutIdLst>
    <p:sldLayoutId id="2147483659" r:id="rId1"/>
    <p:sldLayoutId id="2147483660"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etendering.eskom.co.za/"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hyperlink" Target="mailto:thagwaaf@eskom.co.za" TargetMode="Externa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439589" y="2010278"/>
            <a:ext cx="7295501" cy="676275"/>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r>
              <a:rPr lang="en-US" dirty="0"/>
              <a:t>Non-compulsory clarification meeting/site visit  </a:t>
            </a:r>
            <a:br>
              <a:rPr lang="en-ZA" b="1" dirty="0"/>
            </a:br>
            <a:r>
              <a:rPr lang="en-ZA" b="1" dirty="0"/>
              <a:t> Ash Giant Mixer Conditioner Refurbishment over a period of five (5) years on an as-and-when required at Matimba Power Station </a:t>
            </a:r>
            <a:endParaRPr lang="en-US" b="1" dirty="0"/>
          </a:p>
        </p:txBody>
      </p:sp>
      <p:sp>
        <p:nvSpPr>
          <p:cNvPr id="3" name="Subtitle 2">
            <a:extLst>
              <a:ext uri="{FF2B5EF4-FFF2-40B4-BE49-F238E27FC236}">
                <a16:creationId xmlns:a16="http://schemas.microsoft.com/office/drawing/2014/main" id="{D8BACADA-DE41-379E-EBA9-025F5F59D21B}"/>
              </a:ext>
            </a:extLst>
          </p:cNvPr>
          <p:cNvSpPr>
            <a:spLocks noGrp="1"/>
          </p:cNvSpPr>
          <p:nvPr>
            <p:ph type="subTitle" idx="1"/>
          </p:nvPr>
        </p:nvSpPr>
        <p:spPr/>
        <p:txBody>
          <a:bodyPr/>
          <a:lstStyle/>
          <a:p>
            <a:r>
              <a:rPr lang="en-US" dirty="0"/>
              <a:t>Officer Procurement : Azwifaneli Thagwana</a:t>
            </a:r>
          </a:p>
        </p:txBody>
      </p:sp>
      <p:sp>
        <p:nvSpPr>
          <p:cNvPr id="4" name="Text Placeholder 3">
            <a:extLst>
              <a:ext uri="{FF2B5EF4-FFF2-40B4-BE49-F238E27FC236}">
                <a16:creationId xmlns:a16="http://schemas.microsoft.com/office/drawing/2014/main" id="{A1E3E007-85FD-6A38-301F-BC4870BEDB78}"/>
              </a:ext>
            </a:extLst>
          </p:cNvPr>
          <p:cNvSpPr>
            <a:spLocks noGrp="1"/>
          </p:cNvSpPr>
          <p:nvPr>
            <p:ph type="body" sz="quarter" idx="10"/>
          </p:nvPr>
        </p:nvSpPr>
        <p:spPr/>
        <p:txBody>
          <a:bodyPr/>
          <a:lstStyle/>
          <a:p>
            <a:r>
              <a:rPr lang="en-US" dirty="0"/>
              <a:t>Matimba Power Station, Auditorium</a:t>
            </a:r>
            <a:r>
              <a:rPr lang="en-ZA" dirty="0"/>
              <a:t> 	</a:t>
            </a:r>
          </a:p>
          <a:p>
            <a:endParaRPr lang="en-US" dirty="0"/>
          </a:p>
        </p:txBody>
      </p:sp>
      <p:pic>
        <p:nvPicPr>
          <p:cNvPr id="12" name="Picture Placeholder 11">
            <a:extLst>
              <a:ext uri="{FF2B5EF4-FFF2-40B4-BE49-F238E27FC236}">
                <a16:creationId xmlns:a16="http://schemas.microsoft.com/office/drawing/2014/main" id="{7A67D64F-AB05-8402-5AAA-9017ADDDC4CF}"/>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16709" r="16709"/>
          <a:stretch>
            <a:fillRect/>
          </a:stretch>
        </p:blipFill>
        <p:spPr/>
      </p:pic>
      <p:pic>
        <p:nvPicPr>
          <p:cNvPr id="9" name="Picture Placeholder 8" descr="A couple of men looking at windmills&#10;&#10;Description automatically generated">
            <a:extLst>
              <a:ext uri="{FF2B5EF4-FFF2-40B4-BE49-F238E27FC236}">
                <a16:creationId xmlns:a16="http://schemas.microsoft.com/office/drawing/2014/main" id="{FFBD1EF7-2CDB-C03B-400E-8370239DFE7A}"/>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21096" t="16158" r="23284" b="395"/>
          <a:stretch/>
        </p:blipFill>
        <p:spPr>
          <a:xfrm>
            <a:off x="981350" y="2527772"/>
            <a:ext cx="3294850" cy="3294850"/>
          </a:xfrm>
        </p:spPr>
      </p:pic>
    </p:spTree>
    <p:extLst>
      <p:ext uri="{BB962C8B-B14F-4D97-AF65-F5344CB8AC3E}">
        <p14:creationId xmlns:p14="http://schemas.microsoft.com/office/powerpoint/2010/main" val="33552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lstStyle/>
          <a:p>
            <a:pPr marL="0" indent="0">
              <a:spcBef>
                <a:spcPct val="30000"/>
              </a:spcBef>
              <a:spcAft>
                <a:spcPct val="0"/>
              </a:spcAft>
              <a:buNone/>
              <a:defRPr/>
            </a:pPr>
            <a:endParaRPr lang="en-ZA" altLang="en-US" sz="1400" kern="0" dirty="0"/>
          </a:p>
          <a:p>
            <a:pPr marL="0" indent="0">
              <a:spcBef>
                <a:spcPct val="30000"/>
              </a:spcBef>
              <a:spcAft>
                <a:spcPct val="0"/>
              </a:spcAft>
              <a:buNone/>
              <a:defRPr/>
            </a:pPr>
            <a:endParaRPr lang="en-ZA" altLang="en-US" sz="1400" kern="0" dirty="0"/>
          </a:p>
          <a:p>
            <a:pPr>
              <a:spcBef>
                <a:spcPct val="30000"/>
              </a:spcBef>
              <a:spcAft>
                <a:spcPct val="0"/>
              </a:spcAft>
              <a:defRPr/>
            </a:pPr>
            <a:endParaRPr lang="en-ZA" altLang="en-US" sz="1400" kern="0" dirty="0"/>
          </a:p>
          <a:p>
            <a:pPr>
              <a:spcBef>
                <a:spcPct val="30000"/>
              </a:spcBef>
              <a:spcAft>
                <a:spcPct val="0"/>
              </a:spcAft>
            </a:pPr>
            <a:endParaRPr lang="en-ZA" sz="1400" dirty="0"/>
          </a:p>
          <a:p>
            <a:pPr marL="0" indent="0">
              <a:buNone/>
            </a:pPr>
            <a:endParaRPr lang="en-US"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graphicFrame>
        <p:nvGraphicFramePr>
          <p:cNvPr id="7" name="Table 6">
            <a:extLst>
              <a:ext uri="{FF2B5EF4-FFF2-40B4-BE49-F238E27FC236}">
                <a16:creationId xmlns:a16="http://schemas.microsoft.com/office/drawing/2014/main" id="{3A0B6739-6FC4-048D-8B6D-0DB44A74791B}"/>
              </a:ext>
            </a:extLst>
          </p:cNvPr>
          <p:cNvGraphicFramePr>
            <a:graphicFrameLocks noGrp="1"/>
          </p:cNvGraphicFramePr>
          <p:nvPr>
            <p:extLst>
              <p:ext uri="{D42A27DB-BD31-4B8C-83A1-F6EECF244321}">
                <p14:modId xmlns:p14="http://schemas.microsoft.com/office/powerpoint/2010/main" val="2036155523"/>
              </p:ext>
            </p:extLst>
          </p:nvPr>
        </p:nvGraphicFramePr>
        <p:xfrm>
          <a:off x="0" y="949658"/>
          <a:ext cx="12192000" cy="5908343"/>
        </p:xfrm>
        <a:graphic>
          <a:graphicData uri="http://schemas.openxmlformats.org/drawingml/2006/table">
            <a:tbl>
              <a:tblPr>
                <a:tableStyleId>{5C22544A-7EE6-4342-B048-85BDC9FD1C3A}</a:tableStyleId>
              </a:tblPr>
              <a:tblGrid>
                <a:gridCol w="954156">
                  <a:extLst>
                    <a:ext uri="{9D8B030D-6E8A-4147-A177-3AD203B41FA5}">
                      <a16:colId xmlns:a16="http://schemas.microsoft.com/office/drawing/2014/main" val="2284828215"/>
                    </a:ext>
                  </a:extLst>
                </a:gridCol>
                <a:gridCol w="7527234">
                  <a:extLst>
                    <a:ext uri="{9D8B030D-6E8A-4147-A177-3AD203B41FA5}">
                      <a16:colId xmlns:a16="http://schemas.microsoft.com/office/drawing/2014/main" val="3000017711"/>
                    </a:ext>
                  </a:extLst>
                </a:gridCol>
                <a:gridCol w="3710610">
                  <a:extLst>
                    <a:ext uri="{9D8B030D-6E8A-4147-A177-3AD203B41FA5}">
                      <a16:colId xmlns:a16="http://schemas.microsoft.com/office/drawing/2014/main" val="3854100323"/>
                    </a:ext>
                  </a:extLst>
                </a:gridCol>
              </a:tblGrid>
              <a:tr h="330549">
                <a:tc>
                  <a:txBody>
                    <a:bodyPr/>
                    <a:lstStyle/>
                    <a:p>
                      <a:pPr algn="just">
                        <a:spcAft>
                          <a:spcPts val="1200"/>
                        </a:spcAft>
                        <a:buNone/>
                        <a:tabLst>
                          <a:tab pos="228600" algn="l"/>
                        </a:tabLst>
                      </a:pPr>
                      <a:r>
                        <a:rPr lang="en-US" sz="1800" b="1" dirty="0">
                          <a:effectLst/>
                        </a:rPr>
                        <a:t>No.</a:t>
                      </a:r>
                      <a:endParaRPr lang="en-ZA" sz="1400" b="1" dirty="0">
                        <a:effectLst/>
                        <a:latin typeface="Times New Roman" panose="02020603050405020304" pitchFamily="18" charset="0"/>
                      </a:endParaRPr>
                    </a:p>
                  </a:txBody>
                  <a:tcPr marL="68580" marR="68580" marT="0" marB="0"/>
                </a:tc>
                <a:tc>
                  <a:txBody>
                    <a:bodyPr/>
                    <a:lstStyle/>
                    <a:p>
                      <a:pPr algn="just">
                        <a:spcAft>
                          <a:spcPts val="1200"/>
                        </a:spcAft>
                        <a:buNone/>
                        <a:tabLst>
                          <a:tab pos="228600" algn="l"/>
                        </a:tabLst>
                      </a:pPr>
                      <a:r>
                        <a:rPr lang="en-US" sz="1800" b="1">
                          <a:effectLst/>
                        </a:rPr>
                        <a:t>Subject</a:t>
                      </a:r>
                      <a:endParaRPr lang="en-ZA" sz="1400" b="1">
                        <a:effectLst/>
                        <a:latin typeface="Times New Roman" panose="02020603050405020304" pitchFamily="18" charset="0"/>
                      </a:endParaRPr>
                    </a:p>
                  </a:txBody>
                  <a:tcPr marL="68580" marR="68580" marT="0" marB="0"/>
                </a:tc>
                <a:tc>
                  <a:txBody>
                    <a:bodyPr/>
                    <a:lstStyle/>
                    <a:p>
                      <a:pPr>
                        <a:buNone/>
                        <a:tabLst>
                          <a:tab pos="450215" algn="l"/>
                        </a:tabLst>
                      </a:pPr>
                      <a:r>
                        <a:rPr lang="en-US" sz="1800" b="1" dirty="0">
                          <a:effectLst/>
                        </a:rPr>
                        <a:t>Presenter</a:t>
                      </a:r>
                      <a:endParaRPr lang="en-ZA"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95043209"/>
                  </a:ext>
                </a:extLst>
              </a:tr>
              <a:tr h="916696">
                <a:tc>
                  <a:txBody>
                    <a:bodyPr/>
                    <a:lstStyle/>
                    <a:p>
                      <a:pPr marL="0" lvl="0" indent="0">
                        <a:spcBef>
                          <a:spcPts val="300"/>
                        </a:spcBef>
                        <a:spcAft>
                          <a:spcPts val="300"/>
                        </a:spcAft>
                        <a:buFont typeface="+mj-lt"/>
                        <a:buNone/>
                        <a:tabLst>
                          <a:tab pos="450215" algn="l"/>
                        </a:tabLst>
                      </a:pPr>
                      <a:r>
                        <a:rPr lang="en-US" sz="1600" dirty="0">
                          <a:effectLst/>
                        </a:rPr>
                        <a:t>1. 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28600">
                        <a:spcBef>
                          <a:spcPts val="300"/>
                        </a:spcBef>
                        <a:spcAft>
                          <a:spcPts val="300"/>
                        </a:spcAft>
                        <a:buNone/>
                        <a:tabLst>
                          <a:tab pos="450215" algn="l"/>
                        </a:tabLst>
                      </a:pPr>
                      <a:r>
                        <a:rPr lang="en-US" sz="1600" b="1" dirty="0">
                          <a:effectLst/>
                        </a:rPr>
                        <a:t>Opening:</a:t>
                      </a:r>
                      <a:endParaRPr lang="en-ZA" sz="1200" b="1" dirty="0">
                        <a:effectLst/>
                      </a:endParaRPr>
                    </a:p>
                    <a:p>
                      <a:pPr marL="228600">
                        <a:spcBef>
                          <a:spcPts val="300"/>
                        </a:spcBef>
                        <a:spcAft>
                          <a:spcPts val="300"/>
                        </a:spcAft>
                        <a:buNone/>
                      </a:pPr>
                      <a:r>
                        <a:rPr lang="en-US" sz="1600" dirty="0">
                          <a:effectLst/>
                        </a:rPr>
                        <a:t>1.1 Welcome</a:t>
                      </a:r>
                      <a:endParaRPr lang="en-ZA" sz="1200" dirty="0">
                        <a:effectLst/>
                      </a:endParaRPr>
                    </a:p>
                    <a:p>
                      <a:pPr marL="228600">
                        <a:spcBef>
                          <a:spcPts val="300"/>
                        </a:spcBef>
                        <a:spcAft>
                          <a:spcPts val="300"/>
                        </a:spcAft>
                        <a:buNone/>
                        <a:tabLst>
                          <a:tab pos="450215" algn="l"/>
                        </a:tabLst>
                      </a:pPr>
                      <a:r>
                        <a:rPr lang="en-US" sz="1600" dirty="0">
                          <a:effectLst/>
                        </a:rPr>
                        <a:t>1.2 Apologies and quorum</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300"/>
                        </a:spcBef>
                        <a:spcAft>
                          <a:spcPts val="300"/>
                        </a:spcAft>
                        <a:buNone/>
                        <a:tabLst>
                          <a:tab pos="450215" algn="l"/>
                        </a:tabLst>
                      </a:pPr>
                      <a:r>
                        <a:rPr lang="en-US" sz="1600" dirty="0">
                          <a:effectLst/>
                        </a:rPr>
                        <a:t>Chairperson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33672256"/>
                  </a:ext>
                </a:extLst>
              </a:tr>
              <a:tr h="330549">
                <a:tc>
                  <a:txBody>
                    <a:bodyPr/>
                    <a:lstStyle/>
                    <a:p>
                      <a:pPr marL="0" lvl="0" indent="0">
                        <a:spcBef>
                          <a:spcPts val="300"/>
                        </a:spcBef>
                        <a:spcAft>
                          <a:spcPts val="300"/>
                        </a:spcAft>
                        <a:buFont typeface="+mj-lt"/>
                        <a:buNone/>
                        <a:tabLst>
                          <a:tab pos="450215" algn="l"/>
                        </a:tabLst>
                      </a:pPr>
                      <a:r>
                        <a:rPr lang="en-US" sz="1600" dirty="0">
                          <a:effectLst/>
                        </a:rPr>
                        <a:t>2. 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28600">
                        <a:spcBef>
                          <a:spcPts val="300"/>
                        </a:spcBef>
                        <a:spcAft>
                          <a:spcPts val="300"/>
                        </a:spcAft>
                        <a:buNone/>
                        <a:tabLst>
                          <a:tab pos="450215" algn="l"/>
                        </a:tabLst>
                      </a:pPr>
                      <a:r>
                        <a:rPr lang="en-US" sz="1600" b="1" dirty="0">
                          <a:effectLst/>
                        </a:rPr>
                        <a:t>Safety and Emergency Evacuation Procedure</a:t>
                      </a:r>
                      <a:endParaRPr lang="en-ZA"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300"/>
                        </a:spcBef>
                        <a:spcAft>
                          <a:spcPts val="300"/>
                        </a:spcAft>
                        <a:buNone/>
                        <a:tabLst>
                          <a:tab pos="450215" algn="l"/>
                        </a:tabLst>
                      </a:pPr>
                      <a:r>
                        <a:rPr lang="en-US" sz="1600" dirty="0">
                          <a:effectLst/>
                        </a:rPr>
                        <a:t>Safety Rep</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00013815"/>
                  </a:ext>
                </a:extLst>
              </a:tr>
              <a:tr h="330549">
                <a:tc>
                  <a:txBody>
                    <a:bodyPr/>
                    <a:lstStyle/>
                    <a:p>
                      <a:pPr marL="0" lvl="0" indent="0">
                        <a:spcBef>
                          <a:spcPts val="300"/>
                        </a:spcBef>
                        <a:spcAft>
                          <a:spcPts val="300"/>
                        </a:spcAft>
                        <a:buFont typeface="+mj-lt"/>
                        <a:buNone/>
                        <a:tabLst>
                          <a:tab pos="450215" algn="l"/>
                        </a:tabLst>
                      </a:pPr>
                      <a:r>
                        <a:rPr lang="en-US" sz="1600" dirty="0">
                          <a:effectLst/>
                        </a:rPr>
                        <a:t>3. 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28600">
                        <a:spcBef>
                          <a:spcPts val="300"/>
                        </a:spcBef>
                        <a:spcAft>
                          <a:spcPts val="300"/>
                        </a:spcAft>
                        <a:buNone/>
                        <a:tabLst>
                          <a:tab pos="450215" algn="l"/>
                        </a:tabLst>
                      </a:pPr>
                      <a:r>
                        <a:rPr lang="en-US" sz="1600" b="1" dirty="0">
                          <a:effectLst/>
                        </a:rPr>
                        <a:t>Declaration of Interest </a:t>
                      </a:r>
                      <a:r>
                        <a:rPr lang="en-US" sz="1600" dirty="0">
                          <a:effectLst/>
                        </a:rPr>
                        <a:t>(Eskom Rep and Suppliers Rep)</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300"/>
                        </a:spcBef>
                        <a:spcAft>
                          <a:spcPts val="300"/>
                        </a:spcAft>
                        <a:buNone/>
                        <a:tabLst>
                          <a:tab pos="450215" algn="l"/>
                        </a:tabLst>
                      </a:pPr>
                      <a:r>
                        <a:rPr lang="en-US" sz="1600">
                          <a:effectLst/>
                        </a:rPr>
                        <a:t>All</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43165249"/>
                  </a:ext>
                </a:extLst>
              </a:tr>
              <a:tr h="330549">
                <a:tc>
                  <a:txBody>
                    <a:bodyPr/>
                    <a:lstStyle/>
                    <a:p>
                      <a:pPr marL="0" lvl="0" indent="0">
                        <a:spcBef>
                          <a:spcPts val="300"/>
                        </a:spcBef>
                        <a:spcAft>
                          <a:spcPts val="300"/>
                        </a:spcAft>
                        <a:buFont typeface="+mj-lt"/>
                        <a:buNone/>
                        <a:tabLst>
                          <a:tab pos="450215" algn="l"/>
                        </a:tabLst>
                      </a:pPr>
                      <a:r>
                        <a:rPr lang="en-US" sz="1600" dirty="0">
                          <a:effectLst/>
                        </a:rPr>
                        <a:t>4 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28600">
                        <a:spcBef>
                          <a:spcPts val="300"/>
                        </a:spcBef>
                        <a:spcAft>
                          <a:spcPts val="300"/>
                        </a:spcAft>
                        <a:buNone/>
                        <a:tabLst>
                          <a:tab pos="450215" algn="l"/>
                        </a:tabLst>
                      </a:pPr>
                      <a:r>
                        <a:rPr lang="en-US" sz="1600" b="1" dirty="0">
                          <a:effectLst/>
                        </a:rPr>
                        <a:t>Matters for Discussion </a:t>
                      </a:r>
                      <a:endParaRPr lang="en-ZA"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300"/>
                        </a:spcBef>
                        <a:spcAft>
                          <a:spcPts val="300"/>
                        </a:spcAft>
                        <a:buNone/>
                        <a:tabLst>
                          <a:tab pos="450215" algn="l"/>
                        </a:tabLst>
                      </a:pPr>
                      <a:r>
                        <a:rPr lang="en-US" sz="1600" dirty="0">
                          <a:effectLst/>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75125996"/>
                  </a:ext>
                </a:extLst>
              </a:tr>
              <a:tr h="758645">
                <a:tc>
                  <a:txBody>
                    <a:bodyPr/>
                    <a:lstStyle/>
                    <a:p>
                      <a:pPr marL="228600" indent="-228600">
                        <a:spcBef>
                          <a:spcPts val="300"/>
                        </a:spcBef>
                        <a:spcAft>
                          <a:spcPts val="300"/>
                        </a:spcAft>
                        <a:buNone/>
                        <a:tabLst>
                          <a:tab pos="228600" algn="l"/>
                        </a:tabLst>
                      </a:pPr>
                      <a:r>
                        <a:rPr lang="en-US" sz="1600">
                          <a:effectLst/>
                        </a:rPr>
                        <a:t>4.1</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94310">
                        <a:spcBef>
                          <a:spcPts val="300"/>
                        </a:spcBef>
                        <a:spcAft>
                          <a:spcPts val="300"/>
                        </a:spcAft>
                        <a:buNone/>
                      </a:pPr>
                      <a:r>
                        <a:rPr lang="en-ZA" sz="1600" kern="1200" dirty="0">
                          <a:solidFill>
                            <a:schemeClr val="dk1"/>
                          </a:solidFill>
                          <a:effectLst/>
                          <a:latin typeface="+mn-lt"/>
                          <a:ea typeface="+mn-ea"/>
                          <a:cs typeface="+mn-cs"/>
                        </a:rPr>
                        <a:t>E3430GXLPMAT Invitation to Tender - Ash Giant Mixer Conditioner Refurbishment over a period of five (5) years on an as-and-when required at Matimba Power Station.</a:t>
                      </a:r>
                    </a:p>
                  </a:txBody>
                  <a:tcPr marL="68580" marR="68580" marT="0" marB="0"/>
                </a:tc>
                <a:tc>
                  <a:txBody>
                    <a:bodyPr/>
                    <a:lstStyle/>
                    <a:p>
                      <a:pPr>
                        <a:spcBef>
                          <a:spcPts val="300"/>
                        </a:spcBef>
                        <a:spcAft>
                          <a:spcPts val="300"/>
                        </a:spcAft>
                        <a:buNone/>
                        <a:tabLst>
                          <a:tab pos="450215" algn="l"/>
                        </a:tabLst>
                      </a:pPr>
                      <a:r>
                        <a:rPr lang="en-US" sz="1600">
                          <a:effectLst/>
                        </a:rPr>
                        <a:t>Chairperson</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21315572"/>
                  </a:ext>
                </a:extLst>
              </a:tr>
              <a:tr h="449495">
                <a:tc>
                  <a:txBody>
                    <a:bodyPr/>
                    <a:lstStyle/>
                    <a:p>
                      <a:pPr marL="228600" indent="-228600">
                        <a:spcBef>
                          <a:spcPts val="300"/>
                        </a:spcBef>
                        <a:spcAft>
                          <a:spcPts val="300"/>
                        </a:spcAft>
                        <a:buNone/>
                        <a:tabLst>
                          <a:tab pos="228600" algn="l"/>
                        </a:tabLst>
                      </a:pPr>
                      <a:r>
                        <a:rPr lang="en-US" sz="1600">
                          <a:effectLst/>
                        </a:rPr>
                        <a:t>4.2</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94310">
                        <a:spcBef>
                          <a:spcPts val="300"/>
                        </a:spcBef>
                        <a:spcAft>
                          <a:spcPts val="300"/>
                        </a:spcAft>
                        <a:buNone/>
                      </a:pPr>
                      <a:r>
                        <a:rPr lang="en-US" sz="1600" dirty="0">
                          <a:effectLst/>
                        </a:rPr>
                        <a:t>(Technical Evaluation) Mandatory and Qualitative Evaluation</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300"/>
                        </a:spcBef>
                        <a:spcAft>
                          <a:spcPts val="300"/>
                        </a:spcAft>
                        <a:buNone/>
                        <a:tabLst>
                          <a:tab pos="450215" algn="l"/>
                        </a:tabLst>
                      </a:pPr>
                      <a:r>
                        <a:rPr lang="en-US" sz="1600">
                          <a:effectLst/>
                        </a:rPr>
                        <a:t>Technical Team</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05981544"/>
                  </a:ext>
                </a:extLst>
              </a:tr>
              <a:tr h="449495">
                <a:tc>
                  <a:txBody>
                    <a:bodyPr/>
                    <a:lstStyle/>
                    <a:p>
                      <a:pPr marL="228600" indent="-228600">
                        <a:spcBef>
                          <a:spcPts val="300"/>
                        </a:spcBef>
                        <a:spcAft>
                          <a:spcPts val="300"/>
                        </a:spcAft>
                        <a:buNone/>
                        <a:tabLst>
                          <a:tab pos="228600" algn="l"/>
                        </a:tabLst>
                      </a:pPr>
                      <a:r>
                        <a:rPr lang="en-US" sz="1600">
                          <a:effectLst/>
                        </a:rPr>
                        <a:t>4.3</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94310">
                        <a:spcBef>
                          <a:spcPts val="300"/>
                        </a:spcBef>
                        <a:spcAft>
                          <a:spcPts val="300"/>
                        </a:spcAft>
                        <a:buNone/>
                      </a:pPr>
                      <a:r>
                        <a:rPr lang="en-US" sz="1600" dirty="0">
                          <a:effectLst/>
                        </a:rPr>
                        <a:t>Quantity Surveyor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300"/>
                        </a:spcBef>
                        <a:spcAft>
                          <a:spcPts val="300"/>
                        </a:spcAft>
                        <a:buNone/>
                        <a:tabLst>
                          <a:tab pos="450215" algn="l"/>
                        </a:tabLst>
                      </a:pPr>
                      <a:r>
                        <a:rPr lang="en-US" sz="1600">
                          <a:effectLst/>
                        </a:rPr>
                        <a:t>QS rep</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10022000"/>
                  </a:ext>
                </a:extLst>
              </a:tr>
              <a:tr h="449495">
                <a:tc>
                  <a:txBody>
                    <a:bodyPr/>
                    <a:lstStyle/>
                    <a:p>
                      <a:pPr marL="228600" indent="-228600">
                        <a:spcBef>
                          <a:spcPts val="300"/>
                        </a:spcBef>
                        <a:spcAft>
                          <a:spcPts val="300"/>
                        </a:spcAft>
                        <a:buNone/>
                        <a:tabLst>
                          <a:tab pos="228600" algn="l"/>
                        </a:tabLst>
                      </a:pPr>
                      <a:r>
                        <a:rPr lang="en-US" sz="1600">
                          <a:effectLst/>
                        </a:rPr>
                        <a:t>4.4</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94310">
                        <a:spcBef>
                          <a:spcPts val="300"/>
                        </a:spcBef>
                        <a:spcAft>
                          <a:spcPts val="300"/>
                        </a:spcAft>
                        <a:buNone/>
                      </a:pPr>
                      <a:r>
                        <a:rPr lang="en-US" sz="1600" dirty="0">
                          <a:effectLst/>
                        </a:rPr>
                        <a:t>SDL&amp;I</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300"/>
                        </a:spcBef>
                        <a:spcAft>
                          <a:spcPts val="300"/>
                        </a:spcAft>
                        <a:buNone/>
                        <a:tabLst>
                          <a:tab pos="450215" algn="l"/>
                        </a:tabLst>
                      </a:pPr>
                      <a:r>
                        <a:rPr lang="en-US" sz="1600">
                          <a:effectLst/>
                        </a:rPr>
                        <a:t>SDL&amp; I rep</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64748982"/>
                  </a:ext>
                </a:extLst>
              </a:tr>
              <a:tr h="661097">
                <a:tc>
                  <a:txBody>
                    <a:bodyPr/>
                    <a:lstStyle/>
                    <a:p>
                      <a:pPr>
                        <a:spcBef>
                          <a:spcPts val="300"/>
                        </a:spcBef>
                        <a:spcAft>
                          <a:spcPts val="300"/>
                        </a:spcAft>
                        <a:buNone/>
                        <a:tabLst>
                          <a:tab pos="228600" algn="l"/>
                        </a:tabLst>
                      </a:pPr>
                      <a:r>
                        <a:rPr lang="en-US" sz="1600">
                          <a:effectLst/>
                        </a:rPr>
                        <a:t>4.5</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94310">
                        <a:spcBef>
                          <a:spcPts val="300"/>
                        </a:spcBef>
                        <a:spcAft>
                          <a:spcPts val="300"/>
                        </a:spcAft>
                        <a:buNone/>
                      </a:pPr>
                      <a:r>
                        <a:rPr lang="en-US" sz="1600" dirty="0">
                          <a:effectLst/>
                        </a:rPr>
                        <a:t>SHEQ (Occupational Health and Safety, Environmental and Quality Requirements)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300"/>
                        </a:spcBef>
                        <a:spcAft>
                          <a:spcPts val="300"/>
                        </a:spcAft>
                        <a:buNone/>
                        <a:tabLst>
                          <a:tab pos="450215" algn="l"/>
                        </a:tabLst>
                      </a:pPr>
                      <a:r>
                        <a:rPr lang="en-US" sz="1600" dirty="0">
                          <a:effectLst/>
                        </a:rPr>
                        <a:t>SHEQ Reps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41945009"/>
                  </a:ext>
                </a:extLst>
              </a:tr>
              <a:tr h="589383">
                <a:tc>
                  <a:txBody>
                    <a:bodyPr/>
                    <a:lstStyle/>
                    <a:p>
                      <a:pPr>
                        <a:spcBef>
                          <a:spcPts val="300"/>
                        </a:spcBef>
                        <a:spcAft>
                          <a:spcPts val="300"/>
                        </a:spcAft>
                        <a:buNone/>
                      </a:pPr>
                      <a:r>
                        <a:rPr lang="en-US" sz="1600">
                          <a:effectLst/>
                        </a:rPr>
                        <a:t>5</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28600" algn="l" defTabSz="914400" rtl="0" eaLnBrk="1" latinLnBrk="0" hangingPunct="1">
                        <a:spcBef>
                          <a:spcPts val="300"/>
                        </a:spcBef>
                        <a:spcAft>
                          <a:spcPts val="300"/>
                        </a:spcAft>
                        <a:buNone/>
                      </a:pPr>
                      <a:r>
                        <a:rPr lang="en-US" sz="1600" b="1" kern="1200" dirty="0">
                          <a:solidFill>
                            <a:schemeClr val="dk1"/>
                          </a:solidFill>
                          <a:effectLst/>
                          <a:latin typeface="+mn-lt"/>
                          <a:ea typeface="+mn-ea"/>
                          <a:cs typeface="+mn-cs"/>
                        </a:rPr>
                        <a:t>General (before Viewing of site)</a:t>
                      </a:r>
                      <a:endParaRPr lang="en-ZA" sz="1600" b="1" kern="1200" dirty="0">
                        <a:solidFill>
                          <a:schemeClr val="dk1"/>
                        </a:solidFill>
                        <a:effectLst/>
                        <a:latin typeface="+mn-lt"/>
                        <a:ea typeface="+mn-ea"/>
                        <a:cs typeface="+mn-cs"/>
                      </a:endParaRPr>
                    </a:p>
                  </a:txBody>
                  <a:tcPr marL="68580" marR="68580" marT="0" marB="0"/>
                </a:tc>
                <a:tc>
                  <a:txBody>
                    <a:bodyPr/>
                    <a:lstStyle/>
                    <a:p>
                      <a:pPr>
                        <a:spcBef>
                          <a:spcPts val="300"/>
                        </a:spcBef>
                        <a:spcAft>
                          <a:spcPts val="300"/>
                        </a:spcAft>
                        <a:buNone/>
                        <a:tabLst>
                          <a:tab pos="450215" algn="l"/>
                        </a:tabLst>
                      </a:pPr>
                      <a:r>
                        <a:rPr lang="en-US" sz="1600" dirty="0">
                          <a:effectLst/>
                        </a:rPr>
                        <a:t>All</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87232831"/>
                  </a:ext>
                </a:extLst>
              </a:tr>
              <a:tr h="311841">
                <a:tc>
                  <a:txBody>
                    <a:bodyPr/>
                    <a:lstStyle/>
                    <a:p>
                      <a:pPr>
                        <a:spcBef>
                          <a:spcPts val="300"/>
                        </a:spcBef>
                        <a:spcAft>
                          <a:spcPts val="300"/>
                        </a:spcAft>
                        <a:buNone/>
                        <a:tabLst>
                          <a:tab pos="2226310" algn="l"/>
                        </a:tabLst>
                      </a:pPr>
                      <a:r>
                        <a:rPr lang="en-US" sz="1600" dirty="0">
                          <a:effectLst/>
                        </a:rPr>
                        <a:t>6</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600" kern="1200" dirty="0">
                          <a:solidFill>
                            <a:schemeClr val="dk1"/>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600" b="1" kern="1200" dirty="0">
                          <a:solidFill>
                            <a:schemeClr val="dk1"/>
                          </a:solidFill>
                          <a:effectLst/>
                          <a:latin typeface="+mn-lt"/>
                          <a:ea typeface="+mn-ea"/>
                          <a:cs typeface="+mn-cs"/>
                        </a:rPr>
                        <a:t>Viewing Site</a:t>
                      </a:r>
                      <a:r>
                        <a:rPr lang="en-ZA" sz="1600" b="1" kern="1200" dirty="0">
                          <a:solidFill>
                            <a:schemeClr val="dk1"/>
                          </a:solidFill>
                          <a:effectLst/>
                          <a:latin typeface="+mn-lt"/>
                          <a:ea typeface="+mn-ea"/>
                          <a:cs typeface="+mn-cs"/>
                        </a:rPr>
                        <a:t> at Matimba Power Station for </a:t>
                      </a:r>
                      <a:r>
                        <a:rPr lang="en-ZA" sz="1800" b="1" i="0" u="none" strike="noStrike" kern="1200" baseline="0" dirty="0">
                          <a:solidFill>
                            <a:schemeClr val="dk1"/>
                          </a:solidFill>
                          <a:latin typeface="+mn-lt"/>
                          <a:ea typeface="+mn-ea"/>
                          <a:cs typeface="+mn-cs"/>
                        </a:rPr>
                        <a:t>Ash Giant Mixer </a:t>
                      </a:r>
                      <a:r>
                        <a:rPr lang="en-ZA" sz="1600" b="1" kern="1200" dirty="0">
                          <a:solidFill>
                            <a:schemeClr val="dk1"/>
                          </a:solidFill>
                          <a:effectLst/>
                          <a:latin typeface="+mn-lt"/>
                          <a:ea typeface="+mn-ea"/>
                          <a:cs typeface="+mn-cs"/>
                        </a:rPr>
                        <a:t>Conditioner</a:t>
                      </a:r>
                      <a:r>
                        <a:rPr lang="en-ZA" sz="1800" b="1" i="0" u="none" strike="noStrike" kern="1200" baseline="0" dirty="0">
                          <a:solidFill>
                            <a:schemeClr val="dk1"/>
                          </a:solidFill>
                          <a:latin typeface="+mn-lt"/>
                          <a:ea typeface="+mn-ea"/>
                          <a:cs typeface="+mn-cs"/>
                        </a:rPr>
                        <a:t> </a:t>
                      </a:r>
                      <a:endParaRPr lang="en-ZA" sz="1600" b="1" kern="1200" dirty="0">
                        <a:solidFill>
                          <a:schemeClr val="dk1"/>
                        </a:solidFill>
                        <a:effectLst/>
                        <a:latin typeface="+mn-lt"/>
                        <a:ea typeface="+mn-ea"/>
                        <a:cs typeface="+mn-cs"/>
                      </a:endParaRPr>
                    </a:p>
                  </a:txBody>
                  <a:tcPr marL="68580" marR="68580" marT="0" marB="0"/>
                </a:tc>
                <a:tc>
                  <a:txBody>
                    <a:bodyPr/>
                    <a:lstStyle/>
                    <a:p>
                      <a:pPr>
                        <a:spcBef>
                          <a:spcPts val="300"/>
                        </a:spcBef>
                        <a:spcAft>
                          <a:spcPts val="300"/>
                        </a:spcAft>
                        <a:buNone/>
                        <a:tabLst>
                          <a:tab pos="450215" algn="l"/>
                        </a:tabLst>
                      </a:pPr>
                      <a:r>
                        <a:rPr lang="en-US" sz="1600" dirty="0">
                          <a:effectLst/>
                          <a:latin typeface="Arial" panose="020B0604020202020204" pitchFamily="34" charset="0"/>
                          <a:ea typeface="Times New Roman" panose="02020603050405020304" pitchFamily="18" charset="0"/>
                          <a:cs typeface="Times New Roman" panose="02020603050405020304" pitchFamily="18" charset="0"/>
                        </a:rPr>
                        <a:t>Technical and All</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1958050"/>
                  </a:ext>
                </a:extLst>
              </a:tr>
            </a:tbl>
          </a:graphicData>
        </a:graphic>
      </p:graphicFrame>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endParaRPr lang="en-US"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
        <p:nvSpPr>
          <p:cNvPr id="7" name="Content Placeholder 6">
            <a:extLst>
              <a:ext uri="{FF2B5EF4-FFF2-40B4-BE49-F238E27FC236}">
                <a16:creationId xmlns:a16="http://schemas.microsoft.com/office/drawing/2014/main" id="{C964A014-CD68-A012-423E-55AF72B43341}"/>
              </a:ext>
            </a:extLst>
          </p:cNvPr>
          <p:cNvSpPr>
            <a:spLocks noGrp="1"/>
          </p:cNvSpPr>
          <p:nvPr>
            <p:ph idx="1"/>
          </p:nvPr>
        </p:nvSpPr>
        <p:spPr/>
        <p:txBody>
          <a:bodyPr/>
          <a:lstStyle/>
          <a:p>
            <a:pPr marL="0" indent="0">
              <a:buNone/>
            </a:pPr>
            <a:r>
              <a:rPr lang="en-US" sz="1800" b="1" dirty="0"/>
              <a:t>Submission of commercial Documents: Invitation to Tender</a:t>
            </a:r>
            <a:endParaRPr lang="en-ZA" sz="1800" dirty="0"/>
          </a:p>
          <a:p>
            <a:r>
              <a:rPr lang="en-ZA" sz="1800" b="1" dirty="0">
                <a:hlinkClick r:id="rId2"/>
              </a:rPr>
              <a:t>https://etendering.eskom.co.za</a:t>
            </a:r>
            <a:endParaRPr lang="en-ZA" sz="1800" b="1" dirty="0"/>
          </a:p>
          <a:p>
            <a:r>
              <a:rPr lang="en-ZA" sz="1800" b="1" dirty="0"/>
              <a:t>Folders of submission</a:t>
            </a:r>
          </a:p>
          <a:p>
            <a:pPr>
              <a:buFontTx/>
              <a:buChar char="-"/>
            </a:pPr>
            <a:r>
              <a:rPr lang="en-ZA" sz="1800" b="1" dirty="0"/>
              <a:t>Commercial – fully Completed ITT, CSD report, </a:t>
            </a:r>
            <a:r>
              <a:rPr lang="en-ZA" sz="1800" b="1" dirty="0" err="1"/>
              <a:t>Coida</a:t>
            </a:r>
            <a:r>
              <a:rPr lang="en-ZA" sz="1800" b="1" dirty="0"/>
              <a:t>, BBBEE, and E-tendering acknowledgement.</a:t>
            </a:r>
          </a:p>
          <a:p>
            <a:pPr>
              <a:buFontTx/>
              <a:buChar char="-"/>
            </a:pPr>
            <a:r>
              <a:rPr lang="en-ZA" sz="1800" b="1" dirty="0"/>
              <a:t>Finance – fully completed NEC TSC3 with the price schedule and Audited financial statements.</a:t>
            </a:r>
          </a:p>
          <a:p>
            <a:pPr>
              <a:buFontTx/>
              <a:buChar char="-"/>
            </a:pPr>
            <a:r>
              <a:rPr lang="en-ZA" sz="1800" b="1" dirty="0"/>
              <a:t>SHEQ &amp; SDL&amp;I</a:t>
            </a:r>
          </a:p>
          <a:p>
            <a:pPr>
              <a:buFontTx/>
              <a:buChar char="-"/>
            </a:pPr>
            <a:r>
              <a:rPr lang="en-ZA" sz="1800" b="1" dirty="0"/>
              <a:t>Technical</a:t>
            </a:r>
          </a:p>
          <a:p>
            <a:pPr marL="0" indent="0">
              <a:buNone/>
            </a:pPr>
            <a:r>
              <a:rPr lang="en-ZA" sz="1800" b="1" dirty="0"/>
              <a:t>As indicated Below:</a:t>
            </a:r>
          </a:p>
          <a:p>
            <a:pPr marL="0" indent="0">
              <a:buNone/>
            </a:pPr>
            <a:endParaRPr lang="en-ZA" sz="1800" b="1" dirty="0"/>
          </a:p>
          <a:p>
            <a:pPr marL="0" indent="0">
              <a:buNone/>
            </a:pPr>
            <a:endParaRPr lang="en-US" b="1" dirty="0"/>
          </a:p>
          <a:p>
            <a:pPr marL="0" indent="0">
              <a:buNone/>
            </a:pPr>
            <a:endParaRPr lang="en-US" b="1" dirty="0"/>
          </a:p>
          <a:p>
            <a:pPr marL="0" indent="0">
              <a:buNone/>
            </a:pPr>
            <a:endParaRPr lang="en-US" b="1" dirty="0"/>
          </a:p>
          <a:p>
            <a:pPr marL="0" indent="0">
              <a:buNone/>
            </a:pPr>
            <a:endParaRPr lang="en-US" dirty="0"/>
          </a:p>
        </p:txBody>
      </p:sp>
      <p:pic>
        <p:nvPicPr>
          <p:cNvPr id="6" name="Picture 5">
            <a:extLst>
              <a:ext uri="{FF2B5EF4-FFF2-40B4-BE49-F238E27FC236}">
                <a16:creationId xmlns:a16="http://schemas.microsoft.com/office/drawing/2014/main" id="{3AEF8384-696B-C46B-DD67-C7EBA7DC8EAB}"/>
              </a:ext>
            </a:extLst>
          </p:cNvPr>
          <p:cNvPicPr>
            <a:picLocks noChangeAspect="1"/>
          </p:cNvPicPr>
          <p:nvPr/>
        </p:nvPicPr>
        <p:blipFill>
          <a:blip r:embed="rId3"/>
          <a:stretch>
            <a:fillRect/>
          </a:stretch>
        </p:blipFill>
        <p:spPr>
          <a:xfrm>
            <a:off x="280641" y="4166428"/>
            <a:ext cx="10249788" cy="1790855"/>
          </a:xfrm>
          <a:prstGeom prst="rect">
            <a:avLst/>
          </a:prstGeom>
        </p:spPr>
      </p:pic>
    </p:spTree>
    <p:extLst>
      <p:ext uri="{BB962C8B-B14F-4D97-AF65-F5344CB8AC3E}">
        <p14:creationId xmlns:p14="http://schemas.microsoft.com/office/powerpoint/2010/main" val="3114450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196CB-4FF6-4E90-93CF-534250497B58}"/>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897E4FDC-D5CD-58C8-BE13-2C2508BA07CB}"/>
              </a:ext>
            </a:extLst>
          </p:cNvPr>
          <p:cNvSpPr>
            <a:spLocks noGrp="1"/>
          </p:cNvSpPr>
          <p:nvPr>
            <p:ph idx="1"/>
          </p:nvPr>
        </p:nvSpPr>
        <p:spPr/>
        <p:txBody>
          <a:bodyPr>
            <a:normAutofit fontScale="85000" lnSpcReduction="20000"/>
          </a:bodyPr>
          <a:lstStyle/>
          <a:p>
            <a:r>
              <a:rPr lang="en-ZA" sz="1800" b="1" dirty="0"/>
              <a:t>ITT Page to be noted: </a:t>
            </a:r>
          </a:p>
          <a:p>
            <a:pPr marL="0" indent="0">
              <a:buNone/>
            </a:pPr>
            <a:r>
              <a:rPr lang="en-ZA" sz="1800" b="1" dirty="0"/>
              <a:t>Page No.1</a:t>
            </a:r>
          </a:p>
          <a:p>
            <a:pPr marL="0" indent="0">
              <a:buNone/>
            </a:pPr>
            <a:r>
              <a:rPr lang="en-ZA" sz="1800" dirty="0"/>
              <a:t>Closing date and time </a:t>
            </a:r>
            <a:r>
              <a:rPr lang="en-ZA" sz="1800" b="1" dirty="0"/>
              <a:t>25/09/2026</a:t>
            </a:r>
          </a:p>
          <a:p>
            <a:pPr marL="0" indent="0">
              <a:buNone/>
            </a:pPr>
            <a:r>
              <a:rPr lang="en-ZA" sz="1800" dirty="0"/>
              <a:t>Tender validity period </a:t>
            </a:r>
            <a:r>
              <a:rPr lang="en-ZA" sz="1800" b="1" dirty="0"/>
              <a:t>180 days from the closing date and time</a:t>
            </a:r>
          </a:p>
          <a:p>
            <a:pPr marL="0" indent="0">
              <a:buNone/>
            </a:pPr>
            <a:endParaRPr lang="en-US" sz="1800" b="1" dirty="0"/>
          </a:p>
          <a:p>
            <a:pPr marL="0" indent="0">
              <a:buNone/>
            </a:pPr>
            <a:r>
              <a:rPr lang="en-US" sz="1800" b="1" dirty="0"/>
              <a:t>2.7-.2.11 Submitting a tender </a:t>
            </a:r>
          </a:p>
          <a:p>
            <a:pPr marL="0" indent="0">
              <a:buNone/>
            </a:pPr>
            <a:endParaRPr lang="en-ZA" sz="1800" b="1" dirty="0"/>
          </a:p>
          <a:p>
            <a:r>
              <a:rPr lang="en-US" sz="1800" dirty="0"/>
              <a:t>All documents need to be submitted in a PDF format (The upload size per document is 500 megabytes and total submission is restricted to 4 gigabytes). The price list needs to be submitted in PDF and a copy in excel format.</a:t>
            </a:r>
          </a:p>
          <a:p>
            <a:pPr marL="0" indent="0">
              <a:buNone/>
            </a:pPr>
            <a:endParaRPr lang="en-ZA" sz="1800" dirty="0"/>
          </a:p>
          <a:p>
            <a:r>
              <a:rPr lang="en-US" sz="1800" dirty="0"/>
              <a:t>No Zip/condense files can be uploaded</a:t>
            </a:r>
            <a:endParaRPr lang="en-ZA" sz="1800" dirty="0"/>
          </a:p>
          <a:p>
            <a:r>
              <a:rPr lang="en-US" sz="1800" dirty="0"/>
              <a:t>No hard copy will be accepted </a:t>
            </a:r>
            <a:endParaRPr lang="en-ZA" sz="1800" dirty="0"/>
          </a:p>
          <a:p>
            <a:pPr marL="0" indent="0">
              <a:buNone/>
            </a:pPr>
            <a:endParaRPr lang="en-ZA" sz="1800" b="1" dirty="0"/>
          </a:p>
          <a:p>
            <a:pPr marL="0" indent="0">
              <a:buNone/>
            </a:pPr>
            <a:r>
              <a:rPr lang="en-ZA" sz="1800" b="1" dirty="0"/>
              <a:t>Page No. 28 – 32 (Commercial Evaluations Checklist)</a:t>
            </a:r>
          </a:p>
          <a:p>
            <a:pPr marL="0" indent="0">
              <a:buNone/>
            </a:pPr>
            <a:r>
              <a:rPr lang="en-US" sz="1800" dirty="0"/>
              <a:t>Returnable required at Tender closing (disqualifiable)</a:t>
            </a:r>
          </a:p>
          <a:p>
            <a:pPr marL="0" indent="0">
              <a:buNone/>
            </a:pPr>
            <a:r>
              <a:rPr lang="en-US" sz="1800" dirty="0"/>
              <a:t>Returnable required at Tender closing (Non-disqualifiable)</a:t>
            </a:r>
          </a:p>
          <a:p>
            <a:pPr marL="0" indent="0">
              <a:buNone/>
            </a:pPr>
            <a:r>
              <a:rPr lang="en-US" sz="1800" dirty="0"/>
              <a:t>Returnable required prior to contract Award.</a:t>
            </a:r>
          </a:p>
        </p:txBody>
      </p:sp>
    </p:spTree>
    <p:extLst>
      <p:ext uri="{BB962C8B-B14F-4D97-AF65-F5344CB8AC3E}">
        <p14:creationId xmlns:p14="http://schemas.microsoft.com/office/powerpoint/2010/main" val="3029615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942F5-8154-AF5D-F946-EE0BE2491F49}"/>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6B3F1517-1761-6688-EFB1-5FEEDEC9B20F}"/>
              </a:ext>
            </a:extLst>
          </p:cNvPr>
          <p:cNvSpPr>
            <a:spLocks noGrp="1"/>
          </p:cNvSpPr>
          <p:nvPr>
            <p:ph idx="1"/>
          </p:nvPr>
        </p:nvSpPr>
        <p:spPr/>
        <p:txBody>
          <a:bodyPr>
            <a:normAutofit/>
          </a:bodyPr>
          <a:lstStyle/>
          <a:p>
            <a:r>
              <a:rPr lang="en-US" sz="2800" b="1" dirty="0"/>
              <a:t>Basic compliance submission</a:t>
            </a:r>
          </a:p>
          <a:p>
            <a:pPr>
              <a:buFontTx/>
              <a:buChar char="-"/>
            </a:pPr>
            <a:r>
              <a:rPr lang="en-US" sz="2800" dirty="0"/>
              <a:t>Fully completed ITT.</a:t>
            </a:r>
          </a:p>
          <a:p>
            <a:pPr>
              <a:buFontTx/>
              <a:buChar char="-"/>
            </a:pPr>
            <a:r>
              <a:rPr lang="en-US" sz="2800" dirty="0"/>
              <a:t>Fully completed NEC3 ECC.</a:t>
            </a:r>
          </a:p>
          <a:p>
            <a:pPr>
              <a:buFontTx/>
              <a:buChar char="-"/>
            </a:pPr>
            <a:r>
              <a:rPr lang="en-US" sz="2800" dirty="0"/>
              <a:t>Technical folder as part of the submission.</a:t>
            </a:r>
          </a:p>
          <a:p>
            <a:pPr>
              <a:buFontTx/>
              <a:buChar char="-"/>
            </a:pPr>
            <a:r>
              <a:rPr lang="en-US" sz="2800" dirty="0"/>
              <a:t>SHEQ folder with their requirements as well.</a:t>
            </a:r>
          </a:p>
          <a:p>
            <a:pPr>
              <a:buFontTx/>
              <a:buChar char="-"/>
            </a:pPr>
            <a:r>
              <a:rPr lang="en-US" sz="2800" dirty="0"/>
              <a:t>Due Diligence/financial analysis.</a:t>
            </a:r>
            <a:endParaRPr lang="en-ZA" sz="2800" dirty="0"/>
          </a:p>
        </p:txBody>
      </p:sp>
    </p:spTree>
    <p:extLst>
      <p:ext uri="{BB962C8B-B14F-4D97-AF65-F5344CB8AC3E}">
        <p14:creationId xmlns:p14="http://schemas.microsoft.com/office/powerpoint/2010/main" val="173782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FE31B-1E95-80AD-14D7-ECDE1A4D789E}"/>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35DEC9A6-3F41-B205-23DE-345A53749C74}"/>
              </a:ext>
            </a:extLst>
          </p:cNvPr>
          <p:cNvSpPr>
            <a:spLocks noGrp="1"/>
          </p:cNvSpPr>
          <p:nvPr>
            <p:ph idx="1"/>
          </p:nvPr>
        </p:nvSpPr>
        <p:spPr>
          <a:xfrm>
            <a:off x="289250" y="1232824"/>
            <a:ext cx="11541070" cy="5625176"/>
          </a:xfrm>
        </p:spPr>
        <p:txBody>
          <a:bodyPr>
            <a:normAutofit/>
          </a:bodyPr>
          <a:lstStyle/>
          <a:p>
            <a:pPr marL="0" indent="0">
              <a:buNone/>
            </a:pPr>
            <a:r>
              <a:rPr lang="en-US" sz="1800" b="1" dirty="0"/>
              <a:t>(Technical Evaluation) Mandatory and Qualitative Evaluation)</a:t>
            </a:r>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endParaRPr lang="en-ZA" b="1" u="sng" dirty="0"/>
          </a:p>
          <a:p>
            <a:pPr marL="0" indent="0">
              <a:buNone/>
            </a:pPr>
            <a:r>
              <a:rPr lang="en-ZA" b="1" u="sng" dirty="0"/>
              <a:t>Qualitative Technical Evaluation Criteria</a:t>
            </a:r>
          </a:p>
          <a:p>
            <a:pPr marL="0" indent="0">
              <a:buNone/>
            </a:pPr>
            <a:r>
              <a:rPr lang="en-ZA" dirty="0"/>
              <a:t>The minimum weighted final score (threshold) required for a tender to be considered from a technical perspective is </a:t>
            </a:r>
            <a:r>
              <a:rPr lang="en-ZA" b="1" dirty="0"/>
              <a:t>70%.</a:t>
            </a:r>
          </a:p>
          <a:p>
            <a:pPr marL="0" indent="0">
              <a:buNone/>
            </a:pPr>
            <a:endParaRPr lang="en-US" sz="1800" b="1" dirty="0"/>
          </a:p>
          <a:p>
            <a:pPr marL="0" indent="0">
              <a:buNone/>
            </a:pPr>
            <a:endParaRPr lang="en-ZA" b="1" dirty="0">
              <a:ea typeface="Times New Roman" panose="02020603050405020304" pitchFamily="18" charset="0"/>
              <a:cs typeface="Times New Roman" panose="02020603050405020304" pitchFamily="18" charset="0"/>
            </a:endParaRPr>
          </a:p>
          <a:p>
            <a:pPr marL="0" indent="0">
              <a:buNone/>
            </a:pPr>
            <a:endParaRPr lang="en-ZA" dirty="0"/>
          </a:p>
        </p:txBody>
      </p:sp>
      <p:graphicFrame>
        <p:nvGraphicFramePr>
          <p:cNvPr id="5" name="Table 4">
            <a:extLst>
              <a:ext uri="{FF2B5EF4-FFF2-40B4-BE49-F238E27FC236}">
                <a16:creationId xmlns:a16="http://schemas.microsoft.com/office/drawing/2014/main" id="{9694E4E5-B38F-AEBD-E322-786C6612200B}"/>
              </a:ext>
            </a:extLst>
          </p:cNvPr>
          <p:cNvGraphicFramePr>
            <a:graphicFrameLocks noGrp="1"/>
          </p:cNvGraphicFramePr>
          <p:nvPr>
            <p:extLst>
              <p:ext uri="{D42A27DB-BD31-4B8C-83A1-F6EECF244321}">
                <p14:modId xmlns:p14="http://schemas.microsoft.com/office/powerpoint/2010/main" val="3903795317"/>
              </p:ext>
            </p:extLst>
          </p:nvPr>
        </p:nvGraphicFramePr>
        <p:xfrm>
          <a:off x="289250" y="1586205"/>
          <a:ext cx="11541071" cy="4349305"/>
        </p:xfrm>
        <a:graphic>
          <a:graphicData uri="http://schemas.openxmlformats.org/drawingml/2006/table">
            <a:tbl>
              <a:tblPr firstRow="1" firstCol="1" bandRow="1">
                <a:tableStyleId>{5C22544A-7EE6-4342-B048-85BDC9FD1C3A}</a:tableStyleId>
              </a:tblPr>
              <a:tblGrid>
                <a:gridCol w="823326">
                  <a:extLst>
                    <a:ext uri="{9D8B030D-6E8A-4147-A177-3AD203B41FA5}">
                      <a16:colId xmlns:a16="http://schemas.microsoft.com/office/drawing/2014/main" val="2579213951"/>
                    </a:ext>
                  </a:extLst>
                </a:gridCol>
                <a:gridCol w="3332353">
                  <a:extLst>
                    <a:ext uri="{9D8B030D-6E8A-4147-A177-3AD203B41FA5}">
                      <a16:colId xmlns:a16="http://schemas.microsoft.com/office/drawing/2014/main" val="1374941806"/>
                    </a:ext>
                  </a:extLst>
                </a:gridCol>
                <a:gridCol w="3585596">
                  <a:extLst>
                    <a:ext uri="{9D8B030D-6E8A-4147-A177-3AD203B41FA5}">
                      <a16:colId xmlns:a16="http://schemas.microsoft.com/office/drawing/2014/main" val="82902592"/>
                    </a:ext>
                  </a:extLst>
                </a:gridCol>
                <a:gridCol w="3799796">
                  <a:extLst>
                    <a:ext uri="{9D8B030D-6E8A-4147-A177-3AD203B41FA5}">
                      <a16:colId xmlns:a16="http://schemas.microsoft.com/office/drawing/2014/main" val="1757097653"/>
                    </a:ext>
                  </a:extLst>
                </a:gridCol>
              </a:tblGrid>
              <a:tr h="298379">
                <a:tc gridSpan="2">
                  <a:txBody>
                    <a:bodyPr/>
                    <a:lstStyle/>
                    <a:p>
                      <a:endParaRPr lang="en-ZA" sz="1600"/>
                    </a:p>
                  </a:txBody>
                  <a:tcPr marL="60998" marR="60998" marT="0" marB="0"/>
                </a:tc>
                <a:tc hMerge="1">
                  <a:txBody>
                    <a:bodyPr/>
                    <a:lstStyle/>
                    <a:p>
                      <a:endParaRPr lang="en-ZA"/>
                    </a:p>
                  </a:txBody>
                  <a:tcPr/>
                </a:tc>
                <a:tc>
                  <a:txBody>
                    <a:bodyPr/>
                    <a:lstStyle/>
                    <a:p>
                      <a:endParaRPr lang="en-ZA" sz="1600"/>
                    </a:p>
                  </a:txBody>
                  <a:tcPr marL="81331" marR="81331" marT="40665" marB="40665"/>
                </a:tc>
                <a:tc>
                  <a:txBody>
                    <a:bodyPr/>
                    <a:lstStyle/>
                    <a:p>
                      <a:endParaRPr lang="en-ZA" sz="1600"/>
                    </a:p>
                  </a:txBody>
                  <a:tcPr marL="81331" marR="81331" marT="40665" marB="40665"/>
                </a:tc>
                <a:extLst>
                  <a:ext uri="{0D108BD9-81ED-4DB2-BD59-A6C34878D82A}">
                    <a16:rowId xmlns:a16="http://schemas.microsoft.com/office/drawing/2014/main" val="1283681806"/>
                  </a:ext>
                </a:extLst>
              </a:tr>
              <a:tr h="340944">
                <a:tc gridSpan="2">
                  <a:txBody>
                    <a:bodyPr/>
                    <a:lstStyle/>
                    <a:p>
                      <a:pPr algn="just">
                        <a:lnSpc>
                          <a:spcPct val="115000"/>
                        </a:lnSpc>
                        <a:spcAft>
                          <a:spcPts val="1000"/>
                        </a:spcAft>
                        <a:buNone/>
                      </a:pPr>
                      <a:r>
                        <a:rPr lang="en-ZA" sz="1000" spc="-10">
                          <a:effectLst/>
                        </a:rPr>
                        <a:t>Technical Mandatory requirements:</a:t>
                      </a:r>
                      <a:endParaRPr lang="en-ZA" sz="1000">
                        <a:effectLst/>
                        <a:latin typeface="Calibri" panose="020F0502020204030204" pitchFamily="34" charset="0"/>
                        <a:ea typeface="Calibri" panose="020F0502020204030204" pitchFamily="34" charset="0"/>
                        <a:cs typeface="Times New Roman" panose="02020603050405020304" pitchFamily="18" charset="0"/>
                      </a:endParaRPr>
                    </a:p>
                  </a:txBody>
                  <a:tcPr marL="60998" marR="60998" marT="40665" marB="40665"/>
                </a:tc>
                <a:tc hMerge="1">
                  <a:txBody>
                    <a:bodyPr/>
                    <a:lstStyle/>
                    <a:p>
                      <a:endParaRPr lang="en-ZA"/>
                    </a:p>
                  </a:txBody>
                  <a:tcPr/>
                </a:tc>
                <a:tc>
                  <a:txBody>
                    <a:bodyPr/>
                    <a:lstStyle/>
                    <a:p>
                      <a:endParaRPr lang="en-ZA" sz="1600"/>
                    </a:p>
                  </a:txBody>
                  <a:tcPr marL="81331" marR="81331" marT="40665" marB="40665"/>
                </a:tc>
                <a:tc>
                  <a:txBody>
                    <a:bodyPr/>
                    <a:lstStyle/>
                    <a:p>
                      <a:endParaRPr lang="en-ZA" sz="1600"/>
                    </a:p>
                  </a:txBody>
                  <a:tcPr marL="81331" marR="81331" marT="40665" marB="40665"/>
                </a:tc>
                <a:extLst>
                  <a:ext uri="{0D108BD9-81ED-4DB2-BD59-A6C34878D82A}">
                    <a16:rowId xmlns:a16="http://schemas.microsoft.com/office/drawing/2014/main" val="3832327622"/>
                  </a:ext>
                </a:extLst>
              </a:tr>
              <a:tr h="359489">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a:effectLst/>
                        </a:rPr>
                        <a:t>Item</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0998" marR="60998" marT="0" marB="0"/>
                </a:tc>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a:effectLst/>
                        </a:rPr>
                        <a:t>Mandatory Technical Criteria Description</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0998" marR="60998" marT="0" marB="0"/>
                </a:tc>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a:effectLst/>
                        </a:rPr>
                        <a:t>Reference to Technical Specification / Tender Returnable</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0998" marR="60998" marT="0" marB="0"/>
                </a:tc>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Motivation for use of Criteria</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0998" marR="60998" marT="0" marB="0"/>
                </a:tc>
                <a:extLst>
                  <a:ext uri="{0D108BD9-81ED-4DB2-BD59-A6C34878D82A}">
                    <a16:rowId xmlns:a16="http://schemas.microsoft.com/office/drawing/2014/main" val="4121154231"/>
                  </a:ext>
                </a:extLst>
              </a:tr>
              <a:tr h="3040160">
                <a:tc>
                  <a:txBody>
                    <a:bodyPr/>
                    <a:lstStyle/>
                    <a:p>
                      <a:pPr marL="228600" algn="ctr">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900">
                          <a:effectLst/>
                        </a:rPr>
                        <a:t>1</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60998" marR="60998" marT="0" marB="0"/>
                </a:tc>
                <a:tc>
                  <a:txBody>
                    <a:bodyPr/>
                    <a:lstStyle/>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ZA" sz="1100" dirty="0">
                          <a:effectLst/>
                        </a:rPr>
                        <a:t>Ownership/ access to a workshop with steel fabrication machines</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0998" marR="60998" marT="0" marB="0"/>
                </a:tc>
                <a:tc>
                  <a:txBody>
                    <a:bodyPr/>
                    <a:lstStyle/>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100" dirty="0">
                          <a:effectLst/>
                        </a:rPr>
                        <a:t>Submit proof of ownership/access to a workshop that will be used to refurbish the conditioners with steel fabrication machines, the proof should include:</a:t>
                      </a:r>
                      <a:endParaRPr lang="en-ZA" sz="1100" dirty="0">
                        <a:effectLst/>
                      </a:endParaRPr>
                    </a:p>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100" dirty="0">
                          <a:effectLst/>
                        </a:rPr>
                        <a:t>1. Proof of lease/title deed/ownership of the workshop facility with a floor size greater than 500 m</a:t>
                      </a:r>
                      <a:r>
                        <a:rPr lang="en-GB" sz="1100" baseline="30000" dirty="0">
                          <a:effectLst/>
                        </a:rPr>
                        <a:t>2</a:t>
                      </a:r>
                      <a:r>
                        <a:rPr lang="en-GB" sz="1100" dirty="0">
                          <a:effectLst/>
                        </a:rPr>
                        <a:t> OR</a:t>
                      </a:r>
                      <a:endParaRPr lang="en-ZA" sz="1100" dirty="0">
                        <a:effectLst/>
                      </a:endParaRPr>
                    </a:p>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100" dirty="0">
                          <a:effectLst/>
                        </a:rPr>
                        <a:t>Proof of partnership with workshop facility floor size greater than 500 m</a:t>
                      </a:r>
                      <a:r>
                        <a:rPr lang="en-GB" sz="1100" baseline="30000" dirty="0">
                          <a:effectLst/>
                        </a:rPr>
                        <a:t>2</a:t>
                      </a:r>
                      <a:endParaRPr lang="en-ZA" sz="1100" dirty="0">
                        <a:effectLst/>
                      </a:endParaRPr>
                    </a:p>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100" dirty="0">
                          <a:effectLst/>
                        </a:rPr>
                        <a:t>2. Certificates and images of workshop machines: 10-ton overhead crane, CO</a:t>
                      </a:r>
                      <a:r>
                        <a:rPr lang="en-GB" sz="1100" baseline="-25000" dirty="0">
                          <a:effectLst/>
                        </a:rPr>
                        <a:t>2 </a:t>
                      </a:r>
                      <a:r>
                        <a:rPr lang="en-GB" sz="1100" dirty="0">
                          <a:effectLst/>
                        </a:rPr>
                        <a:t>welders, sheet metal roller and gelatine.</a:t>
                      </a:r>
                    </a:p>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endParaRPr lang="en-ZA" sz="1100" dirty="0">
                        <a:effectLst/>
                      </a:endParaRPr>
                    </a:p>
                    <a:p>
                      <a:pPr algn="just">
                        <a:lnSpc>
                          <a:spcPct val="115000"/>
                        </a:lnSpc>
                        <a:buNone/>
                      </a:pPr>
                      <a:r>
                        <a:rPr lang="en-ZA" sz="1100" dirty="0">
                          <a:effectLst/>
                        </a:rPr>
                        <a:t>Mandatory site visits will be conducted by TET evaluators for verification. Non-compliance or false information will lead to disqualification. </a:t>
                      </a:r>
                      <a:endParaRPr lang="en-ZA"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0998" marR="60998" marT="0" marB="0"/>
                </a:tc>
                <a:tc>
                  <a:txBody>
                    <a:bodyPr/>
                    <a:lstStyle/>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100" dirty="0">
                          <a:effectLst/>
                        </a:rPr>
                        <a:t>It is mandatory that the service provider can have access to a workshop for efficient refurbishment of the conditioners. Incompetence will compromise the quality of the refurbishment; delays will slow down on production and return to service times for the conditioners.  </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0998" marR="60998" marT="0" marB="0"/>
                </a:tc>
                <a:extLst>
                  <a:ext uri="{0D108BD9-81ED-4DB2-BD59-A6C34878D82A}">
                    <a16:rowId xmlns:a16="http://schemas.microsoft.com/office/drawing/2014/main" val="311780125"/>
                  </a:ext>
                </a:extLst>
              </a:tr>
            </a:tbl>
          </a:graphicData>
        </a:graphic>
      </p:graphicFrame>
    </p:spTree>
    <p:extLst>
      <p:ext uri="{BB962C8B-B14F-4D97-AF65-F5344CB8AC3E}">
        <p14:creationId xmlns:p14="http://schemas.microsoft.com/office/powerpoint/2010/main" val="1508411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EF33-8259-8B1D-943F-D0A41D141A40}"/>
              </a:ext>
            </a:extLst>
          </p:cNvPr>
          <p:cNvSpPr>
            <a:spLocks noGrp="1"/>
          </p:cNvSpPr>
          <p:nvPr>
            <p:ph type="title"/>
          </p:nvPr>
        </p:nvSpPr>
        <p:spPr/>
        <p:txBody>
          <a:bodyPr/>
          <a:lstStyle/>
          <a:p>
            <a:r>
              <a:rPr lang="en-US" dirty="0"/>
              <a:t>Qualitative technical evaluation criteria</a:t>
            </a:r>
            <a:endParaRPr lang="en-ZA" dirty="0"/>
          </a:p>
        </p:txBody>
      </p:sp>
      <p:graphicFrame>
        <p:nvGraphicFramePr>
          <p:cNvPr id="7" name="Content Placeholder 6">
            <a:extLst>
              <a:ext uri="{FF2B5EF4-FFF2-40B4-BE49-F238E27FC236}">
                <a16:creationId xmlns:a16="http://schemas.microsoft.com/office/drawing/2014/main" id="{656A1CC0-3299-6850-65CD-0C7A6FB90E5B}"/>
              </a:ext>
            </a:extLst>
          </p:cNvPr>
          <p:cNvGraphicFramePr>
            <a:graphicFrameLocks noGrp="1"/>
          </p:cNvGraphicFramePr>
          <p:nvPr>
            <p:ph idx="1"/>
            <p:extLst>
              <p:ext uri="{D42A27DB-BD31-4B8C-83A1-F6EECF244321}">
                <p14:modId xmlns:p14="http://schemas.microsoft.com/office/powerpoint/2010/main" val="3604233268"/>
              </p:ext>
            </p:extLst>
          </p:nvPr>
        </p:nvGraphicFramePr>
        <p:xfrm>
          <a:off x="0" y="970384"/>
          <a:ext cx="12192000" cy="5893595"/>
        </p:xfrm>
        <a:graphic>
          <a:graphicData uri="http://schemas.openxmlformats.org/drawingml/2006/table">
            <a:tbl>
              <a:tblPr firstRow="1" firstCol="1" bandRow="1">
                <a:tableStyleId>{5C22544A-7EE6-4342-B048-85BDC9FD1C3A}</a:tableStyleId>
              </a:tblPr>
              <a:tblGrid>
                <a:gridCol w="4003765">
                  <a:extLst>
                    <a:ext uri="{9D8B030D-6E8A-4147-A177-3AD203B41FA5}">
                      <a16:colId xmlns:a16="http://schemas.microsoft.com/office/drawing/2014/main" val="1901212123"/>
                    </a:ext>
                  </a:extLst>
                </a:gridCol>
                <a:gridCol w="2383575">
                  <a:extLst>
                    <a:ext uri="{9D8B030D-6E8A-4147-A177-3AD203B41FA5}">
                      <a16:colId xmlns:a16="http://schemas.microsoft.com/office/drawing/2014/main" val="1328324095"/>
                    </a:ext>
                  </a:extLst>
                </a:gridCol>
                <a:gridCol w="1800895">
                  <a:extLst>
                    <a:ext uri="{9D8B030D-6E8A-4147-A177-3AD203B41FA5}">
                      <a16:colId xmlns:a16="http://schemas.microsoft.com/office/drawing/2014/main" val="990498098"/>
                    </a:ext>
                  </a:extLst>
                </a:gridCol>
                <a:gridCol w="4003765">
                  <a:extLst>
                    <a:ext uri="{9D8B030D-6E8A-4147-A177-3AD203B41FA5}">
                      <a16:colId xmlns:a16="http://schemas.microsoft.com/office/drawing/2014/main" val="2033289596"/>
                    </a:ext>
                  </a:extLst>
                </a:gridCol>
              </a:tblGrid>
              <a:tr h="743058">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Qualitative Technical Criteria Description</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a:effectLst/>
                        </a:rPr>
                        <a:t>Tender Returnable(s)</a:t>
                      </a:r>
                      <a:endParaRPr lang="en-ZA" sz="1400">
                        <a:effectLst/>
                      </a:endParaRPr>
                    </a:p>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a:effectLst/>
                        </a:rPr>
                        <a:t>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Sub Weighting</a:t>
                      </a:r>
                      <a:endParaRPr lang="en-ZA" sz="1400" dirty="0">
                        <a:effectLst/>
                      </a:endParaRPr>
                    </a:p>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Scoring Criteria</a:t>
                      </a:r>
                      <a:endParaRPr lang="en-ZA" sz="1400" dirty="0">
                        <a:effectLst/>
                      </a:endParaRPr>
                    </a:p>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45451611"/>
                  </a:ext>
                </a:extLst>
              </a:tr>
              <a:tr h="1494402">
                <a:tc rowSpan="4">
                  <a:txBody>
                    <a:bodyPr/>
                    <a:lstStyle/>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Company profile and proven experience in conditioner/giant mixer overhaul and refurbishment. Attach the following as proof:</a:t>
                      </a:r>
                      <a:endParaRPr lang="en-ZA" sz="1400" dirty="0">
                        <a:effectLst/>
                      </a:endParaRPr>
                    </a:p>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Company Profile with Company record proving technical expert works undertaken and organogram depicting company resources and following:</a:t>
                      </a:r>
                      <a:endParaRPr lang="en-ZA" sz="1400" dirty="0">
                        <a:effectLst/>
                      </a:endParaRPr>
                    </a:p>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2. Contract number with SOW with defects clearance certificate for completed projects OR</a:t>
                      </a:r>
                      <a:endParaRPr lang="en-ZA" sz="1400" dirty="0">
                        <a:effectLst/>
                      </a:endParaRPr>
                    </a:p>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3. Purchase order number with SOW with defects clearance certificate for completed projects OR</a:t>
                      </a:r>
                      <a:endParaRPr lang="en-ZA" sz="1400" dirty="0">
                        <a:effectLst/>
                      </a:endParaRPr>
                    </a:p>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4. Completion certificate with SOW with defects clearance certificate for completed project.</a:t>
                      </a:r>
                      <a:endParaRPr lang="en-ZA" sz="1400" dirty="0">
                        <a:effectLst/>
                        <a:latin typeface="Arial" panose="020B0604020202020204" pitchFamily="34" charset="0"/>
                        <a:ea typeface="+mn-ea"/>
                        <a:cs typeface="Times New Roman" panose="02020603050405020304" pitchFamily="18" charset="0"/>
                      </a:endParaRPr>
                    </a:p>
                  </a:txBody>
                  <a:tcPr marL="68580" marR="68580" marT="0" marB="0"/>
                </a:tc>
                <a:tc rowSpan="4">
                  <a:txBody>
                    <a:bodyPr/>
                    <a:lstStyle/>
                    <a:p>
                      <a:pPr algn="ctr">
                        <a:lnSpc>
                          <a:spcPct val="115000"/>
                        </a:lnSpc>
                        <a:buNone/>
                      </a:pPr>
                      <a:r>
                        <a:rPr lang="en-ZA" sz="1400" dirty="0">
                          <a:effectLst/>
                        </a:rPr>
                        <a:t>Section 3.2 - Table 2 – Item 2</a:t>
                      </a:r>
                      <a:endParaRPr lang="en-ZA"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rowSpan="4">
                  <a:txBody>
                    <a:bodyPr/>
                    <a:lstStyle/>
                    <a:p>
                      <a:pPr algn="ctr">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400">
                          <a:effectLst/>
                        </a:rPr>
                        <a:t>60%</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400" b="1" dirty="0">
                          <a:effectLst/>
                        </a:rPr>
                        <a:t>COMPLIANT: Score = 5 (100%).</a:t>
                      </a:r>
                      <a:endParaRPr lang="en-ZA" sz="1400" b="1" dirty="0">
                        <a:effectLst/>
                      </a:endParaRPr>
                    </a:p>
                    <a:p>
                      <a:pPr marL="0" lvl="0" indent="0" algn="just">
                        <a:lnSpc>
                          <a:spcPct val="120000"/>
                        </a:lnSpc>
                        <a:spcBef>
                          <a:spcPts val="400"/>
                        </a:spcBef>
                        <a:spcAft>
                          <a:spcPts val="400"/>
                        </a:spcAft>
                        <a:buFont typeface="Symbol" panose="05050102010706020507" pitchFamily="18" charset="2"/>
                        <a:buNone/>
                        <a:tabLst>
                          <a:tab pos="252095" algn="l"/>
                          <a:tab pos="504190" algn="l"/>
                          <a:tab pos="756285" algn="l"/>
                          <a:tab pos="1007745" algn="l"/>
                          <a:tab pos="1259840" algn="l"/>
                          <a:tab pos="1511935" algn="l"/>
                          <a:tab pos="1764030" algn="l"/>
                          <a:tab pos="2016125" algn="l"/>
                          <a:tab pos="2268220" algn="l"/>
                        </a:tabLst>
                      </a:pPr>
                      <a:r>
                        <a:rPr lang="en-GB" sz="1400" dirty="0">
                          <a:effectLst/>
                        </a:rPr>
                        <a:t>5 years or more proven experience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27999431"/>
                  </a:ext>
                </a:extLst>
              </a:tr>
              <a:tr h="1494402">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nSpc>
                          <a:spcPct val="120000"/>
                        </a:lnSpc>
                        <a:spcBef>
                          <a:spcPts val="400"/>
                        </a:spcBef>
                        <a:spcAft>
                          <a:spcPts val="400"/>
                        </a:spcAft>
                        <a:buNone/>
                      </a:pPr>
                      <a:r>
                        <a:rPr lang="en-ZA" sz="1400" b="1" dirty="0">
                          <a:effectLst/>
                        </a:rPr>
                        <a:t>COMPLIANT WITH ASSOCIATED QUALIFICATIONS: Score = 4 (80%).</a:t>
                      </a:r>
                      <a:endParaRPr lang="en-ZA" sz="1800" b="1" dirty="0">
                        <a:effectLst/>
                      </a:endParaRPr>
                    </a:p>
                    <a:p>
                      <a:pPr marL="0" lvl="0" indent="0" algn="just">
                        <a:lnSpc>
                          <a:spcPct val="120000"/>
                        </a:lnSpc>
                        <a:spcBef>
                          <a:spcPts val="400"/>
                        </a:spcBef>
                        <a:spcAft>
                          <a:spcPts val="400"/>
                        </a:spcAft>
                        <a:buFont typeface="Symbol" panose="05050102010706020507" pitchFamily="18" charset="2"/>
                        <a:buNone/>
                        <a:tabLst>
                          <a:tab pos="252095" algn="l"/>
                          <a:tab pos="504190" algn="l"/>
                          <a:tab pos="756285" algn="l"/>
                          <a:tab pos="1007745" algn="l"/>
                          <a:tab pos="1259840" algn="l"/>
                          <a:tab pos="1511935" algn="l"/>
                          <a:tab pos="1764030" algn="l"/>
                          <a:tab pos="2016125" algn="l"/>
                          <a:tab pos="2268220" algn="l"/>
                        </a:tabLst>
                      </a:pPr>
                      <a:r>
                        <a:rPr lang="en-GB" sz="1400" dirty="0">
                          <a:effectLst/>
                        </a:rPr>
                        <a:t>4 years proven experience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36718940"/>
                  </a:ext>
                </a:extLst>
              </a:tr>
              <a:tr h="1315595">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400" b="1" dirty="0">
                          <a:effectLst/>
                        </a:rPr>
                        <a:t>NON-COMPLIANT: Score = 2 (40%).</a:t>
                      </a:r>
                      <a:endParaRPr lang="en-ZA" sz="1400" b="1" dirty="0">
                        <a:effectLst/>
                      </a:endParaRPr>
                    </a:p>
                    <a:p>
                      <a:pPr marL="0" lvl="0" indent="0" algn="just">
                        <a:lnSpc>
                          <a:spcPct val="120000"/>
                        </a:lnSpc>
                        <a:spcBef>
                          <a:spcPts val="400"/>
                        </a:spcBef>
                        <a:spcAft>
                          <a:spcPts val="400"/>
                        </a:spcAft>
                        <a:buFont typeface="Symbol" panose="05050102010706020507" pitchFamily="18" charset="2"/>
                        <a:buNone/>
                        <a:tabLst>
                          <a:tab pos="252095" algn="l"/>
                          <a:tab pos="504190" algn="l"/>
                          <a:tab pos="756285" algn="l"/>
                          <a:tab pos="1007745" algn="l"/>
                          <a:tab pos="1259840" algn="l"/>
                          <a:tab pos="1511935" algn="l"/>
                          <a:tab pos="1764030" algn="l"/>
                          <a:tab pos="2016125" algn="l"/>
                          <a:tab pos="2268220" algn="l"/>
                          <a:tab pos="252095" algn="l"/>
                          <a:tab pos="756285" algn="l"/>
                          <a:tab pos="1007745" algn="l"/>
                          <a:tab pos="1259840" algn="l"/>
                          <a:tab pos="1511935" algn="l"/>
                          <a:tab pos="1764030" algn="l"/>
                          <a:tab pos="2016125" algn="l"/>
                          <a:tab pos="2268220" algn="l"/>
                        </a:tabLst>
                      </a:pPr>
                      <a:r>
                        <a:rPr lang="en-GB" sz="1400" dirty="0">
                          <a:effectLst/>
                        </a:rPr>
                        <a:t>Less than 3 years proven experience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37385477"/>
                  </a:ext>
                </a:extLst>
              </a:tr>
              <a:tr h="840159">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algn="just">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400" b="1" dirty="0">
                          <a:effectLst/>
                        </a:rPr>
                        <a:t>TOTALLY DEFICIENT OR NON-RESPONSIVE: Score = 0 (0%).</a:t>
                      </a:r>
                      <a:endParaRPr lang="en-ZA" sz="1400" b="1" dirty="0">
                        <a:effectLst/>
                      </a:endParaRPr>
                    </a:p>
                    <a:p>
                      <a:pPr marL="0" lvl="0" indent="0" algn="just">
                        <a:lnSpc>
                          <a:spcPct val="120000"/>
                        </a:lnSpc>
                        <a:spcBef>
                          <a:spcPts val="400"/>
                        </a:spcBef>
                        <a:spcAft>
                          <a:spcPts val="400"/>
                        </a:spcAft>
                        <a:buFont typeface="Symbol" panose="05050102010706020507" pitchFamily="18" charset="2"/>
                        <a:buNone/>
                        <a:tabLst>
                          <a:tab pos="252095" algn="l"/>
                          <a:tab pos="504190" algn="l"/>
                          <a:tab pos="756285" algn="l"/>
                          <a:tab pos="1007745" algn="l"/>
                          <a:tab pos="1259840" algn="l"/>
                          <a:tab pos="1511935" algn="l"/>
                          <a:tab pos="1764030" algn="l"/>
                          <a:tab pos="2016125" algn="l"/>
                          <a:tab pos="2268220" algn="l"/>
                        </a:tabLst>
                      </a:pPr>
                      <a:r>
                        <a:rPr lang="en-GB" sz="1400" dirty="0">
                          <a:effectLst/>
                        </a:rPr>
                        <a:t>No experience/minimum qualification/response</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59060418"/>
                  </a:ext>
                </a:extLst>
              </a:tr>
            </a:tbl>
          </a:graphicData>
        </a:graphic>
      </p:graphicFrame>
    </p:spTree>
    <p:extLst>
      <p:ext uri="{BB962C8B-B14F-4D97-AF65-F5344CB8AC3E}">
        <p14:creationId xmlns:p14="http://schemas.microsoft.com/office/powerpoint/2010/main" val="811535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2BBA0-21CF-AD37-3A7E-4EE77BC29CC2}"/>
              </a:ext>
            </a:extLst>
          </p:cNvPr>
          <p:cNvSpPr>
            <a:spLocks noGrp="1"/>
          </p:cNvSpPr>
          <p:nvPr>
            <p:ph type="title"/>
          </p:nvPr>
        </p:nvSpPr>
        <p:spPr/>
        <p:txBody>
          <a:bodyPr/>
          <a:lstStyle/>
          <a:p>
            <a:r>
              <a:rPr lang="en-US" dirty="0"/>
              <a:t>Qualitative technical evaluation criteria</a:t>
            </a:r>
            <a:endParaRPr lang="en-ZA" dirty="0"/>
          </a:p>
        </p:txBody>
      </p:sp>
      <p:graphicFrame>
        <p:nvGraphicFramePr>
          <p:cNvPr id="4" name="Content Placeholder 3">
            <a:extLst>
              <a:ext uri="{FF2B5EF4-FFF2-40B4-BE49-F238E27FC236}">
                <a16:creationId xmlns:a16="http://schemas.microsoft.com/office/drawing/2014/main" id="{42402725-8BD8-ABD8-F90A-D2016D92BB22}"/>
              </a:ext>
            </a:extLst>
          </p:cNvPr>
          <p:cNvGraphicFramePr>
            <a:graphicFrameLocks noGrp="1"/>
          </p:cNvGraphicFramePr>
          <p:nvPr>
            <p:ph idx="1"/>
            <p:extLst>
              <p:ext uri="{D42A27DB-BD31-4B8C-83A1-F6EECF244321}">
                <p14:modId xmlns:p14="http://schemas.microsoft.com/office/powerpoint/2010/main" val="3421558113"/>
              </p:ext>
            </p:extLst>
          </p:nvPr>
        </p:nvGraphicFramePr>
        <p:xfrm>
          <a:off x="0" y="979713"/>
          <a:ext cx="12192000" cy="5806354"/>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138419590"/>
                    </a:ext>
                  </a:extLst>
                </a:gridCol>
                <a:gridCol w="3048000">
                  <a:extLst>
                    <a:ext uri="{9D8B030D-6E8A-4147-A177-3AD203B41FA5}">
                      <a16:colId xmlns:a16="http://schemas.microsoft.com/office/drawing/2014/main" val="549462375"/>
                    </a:ext>
                  </a:extLst>
                </a:gridCol>
                <a:gridCol w="3048000">
                  <a:extLst>
                    <a:ext uri="{9D8B030D-6E8A-4147-A177-3AD203B41FA5}">
                      <a16:colId xmlns:a16="http://schemas.microsoft.com/office/drawing/2014/main" val="520869746"/>
                    </a:ext>
                  </a:extLst>
                </a:gridCol>
                <a:gridCol w="3048000">
                  <a:extLst>
                    <a:ext uri="{9D8B030D-6E8A-4147-A177-3AD203B41FA5}">
                      <a16:colId xmlns:a16="http://schemas.microsoft.com/office/drawing/2014/main" val="2336354853"/>
                    </a:ext>
                  </a:extLst>
                </a:gridCol>
              </a:tblGrid>
              <a:tr h="506543">
                <a:tc>
                  <a:txBody>
                    <a:bodyPr/>
                    <a:lstStyle/>
                    <a:p>
                      <a:pPr marL="0" marR="0" lvl="0" indent="0" algn="ctr" defTabSz="914400" rtl="0" eaLnBrk="1" fontAlgn="auto" latinLnBrk="0" hangingPunct="1">
                        <a:lnSpc>
                          <a:spcPct val="110000"/>
                        </a:lnSpc>
                        <a:spcBef>
                          <a:spcPts val="300"/>
                        </a:spcBef>
                        <a:spcAft>
                          <a:spcPts val="300"/>
                        </a:spcAft>
                        <a:buClrTx/>
                        <a:buSzTx/>
                        <a:buFontTx/>
                        <a:buNone/>
                        <a:tabLst>
                          <a:tab pos="252095" algn="l"/>
                          <a:tab pos="504190" algn="l"/>
                          <a:tab pos="756285" algn="l"/>
                          <a:tab pos="1007745" algn="l"/>
                          <a:tab pos="1259840" algn="l"/>
                          <a:tab pos="1511935" algn="l"/>
                          <a:tab pos="1764030" algn="l"/>
                          <a:tab pos="2016125" algn="l"/>
                          <a:tab pos="2268220" algn="l"/>
                        </a:tabLst>
                        <a:defRPr/>
                      </a:pPr>
                      <a:r>
                        <a:rPr lang="en-GB" sz="1400" dirty="0">
                          <a:effectLst/>
                        </a:rPr>
                        <a:t>Qualitative Technical Criteria Description</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10000"/>
                        </a:lnSpc>
                        <a:spcBef>
                          <a:spcPts val="300"/>
                        </a:spcBef>
                        <a:spcAft>
                          <a:spcPts val="300"/>
                        </a:spcAft>
                        <a:buClrTx/>
                        <a:buSzTx/>
                        <a:buFontTx/>
                        <a:buNone/>
                        <a:tabLst>
                          <a:tab pos="252095" algn="l"/>
                          <a:tab pos="504190" algn="l"/>
                          <a:tab pos="756285" algn="l"/>
                          <a:tab pos="1007745" algn="l"/>
                          <a:tab pos="1259840" algn="l"/>
                          <a:tab pos="1511935" algn="l"/>
                          <a:tab pos="1764030" algn="l"/>
                          <a:tab pos="2016125" algn="l"/>
                          <a:tab pos="2268220" algn="l"/>
                        </a:tabLst>
                        <a:defRPr/>
                      </a:pPr>
                      <a:r>
                        <a:rPr lang="en-GB" sz="1400" dirty="0">
                          <a:effectLst/>
                        </a:rPr>
                        <a:t>Tender Returnable(s) Sub Weighting</a:t>
                      </a:r>
                      <a:endParaRPr lang="en-ZA" sz="1400" dirty="0">
                        <a:effectLst/>
                      </a:endParaRPr>
                    </a:p>
                  </a:txBody>
                  <a:tcPr marL="68580" marR="68580" marT="0" marB="0"/>
                </a:tc>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Sub Weighting</a:t>
                      </a:r>
                      <a:endParaRPr lang="en-ZA" sz="1400" dirty="0">
                        <a:effectLst/>
                      </a:endParaRPr>
                    </a:p>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10000"/>
                        </a:lnSpc>
                        <a:spcBef>
                          <a:spcPts val="300"/>
                        </a:spcBef>
                        <a:spcAft>
                          <a:spcPts val="300"/>
                        </a:spcAft>
                        <a:buClrTx/>
                        <a:buSzTx/>
                        <a:buFontTx/>
                        <a:buNone/>
                        <a:tabLst>
                          <a:tab pos="252095" algn="l"/>
                          <a:tab pos="504190" algn="l"/>
                          <a:tab pos="756285" algn="l"/>
                          <a:tab pos="1007745" algn="l"/>
                          <a:tab pos="1259840" algn="l"/>
                          <a:tab pos="1511935" algn="l"/>
                          <a:tab pos="1764030" algn="l"/>
                          <a:tab pos="2016125" algn="l"/>
                          <a:tab pos="2268220" algn="l"/>
                        </a:tabLst>
                        <a:defRPr/>
                      </a:pPr>
                      <a:r>
                        <a:rPr lang="en-GB" sz="1400" dirty="0">
                          <a:effectLst/>
                        </a:rPr>
                        <a:t>Scoring Criteria</a:t>
                      </a:r>
                      <a:endParaRPr lang="en-ZA" sz="1400" dirty="0">
                        <a:effectLst/>
                      </a:endParaRPr>
                    </a:p>
                  </a:txBody>
                  <a:tcPr marL="68580" marR="68580" marT="0" marB="0"/>
                </a:tc>
                <a:extLst>
                  <a:ext uri="{0D108BD9-81ED-4DB2-BD59-A6C34878D82A}">
                    <a16:rowId xmlns:a16="http://schemas.microsoft.com/office/drawing/2014/main" val="2274952586"/>
                  </a:ext>
                </a:extLst>
              </a:tr>
              <a:tr h="2042335">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600" dirty="0">
                          <a:effectLst/>
                          <a:latin typeface="Calibri" panose="020F0502020204030204" pitchFamily="34" charset="0"/>
                          <a:ea typeface="Calibri" panose="020F0502020204030204" pitchFamily="34" charset="0"/>
                          <a:cs typeface="Times New Roman" panose="02020603050405020304" pitchFamily="18" charset="0"/>
                        </a:rPr>
                        <a:t>Detailed ash conditioner refurbishment programme </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ZA" sz="1600" dirty="0"/>
                    </a:p>
                  </a:txBody>
                  <a:tcPr marL="68580" marR="68580" marT="0" marB="0" anchor="ct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600" dirty="0">
                          <a:effectLst/>
                          <a:latin typeface="Calibri" panose="020F0502020204030204" pitchFamily="34" charset="0"/>
                          <a:ea typeface="Calibri" panose="020F0502020204030204" pitchFamily="34" charset="0"/>
                          <a:cs typeface="Times New Roman" panose="02020603050405020304" pitchFamily="18" charset="0"/>
                        </a:rPr>
                        <a:t>Section 3.2 – Table 2 - Item 4</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ZA" sz="1600" dirty="0"/>
                    </a:p>
                  </a:txBody>
                  <a:tcPr/>
                </a:tc>
                <a:tc rowSpan="3">
                  <a:txBody>
                    <a:bodyPr/>
                    <a:lstStyle/>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t>10%</a:t>
                      </a:r>
                      <a:endParaRPr lang="en-ZA" sz="1600" dirty="0"/>
                    </a:p>
                  </a:txBody>
                  <a:tcPr/>
                </a:tc>
                <a:tc>
                  <a:txBody>
                    <a:bodyPr/>
                    <a:lstStyle/>
                    <a:p>
                      <a:pPr marL="0" algn="l" defTabSz="914400" rtl="0" eaLnBrk="1" latinLnBrk="0" hangingPunct="1"/>
                      <a:r>
                        <a:rPr lang="en-GB"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COMPLIANT: Score = 5 (100%).</a:t>
                      </a: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r>
                        <a:rPr lang="en-ZA"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Submitted and detailed with tasks including man hours. The method statement and QCP are aligning </a:t>
                      </a:r>
                    </a:p>
                    <a:p>
                      <a:pPr marL="0" algn="l" defTabSz="914400" rtl="0" eaLnBrk="1" latinLnBrk="0" hangingPunct="1"/>
                      <a:endParaRPr lang="en-ZA"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286996942"/>
                  </a:ext>
                </a:extLst>
              </a:tr>
              <a:tr h="1307095">
                <a:tc vMerge="1">
                  <a:txBody>
                    <a:bodyPr/>
                    <a:lstStyle/>
                    <a:p>
                      <a:endParaRPr lang="en-ZA"/>
                    </a:p>
                  </a:txBody>
                  <a:tcPr/>
                </a:tc>
                <a:tc vMerge="1">
                  <a:txBody>
                    <a:bodyPr/>
                    <a:lstStyle/>
                    <a:p>
                      <a:pPr algn="just">
                        <a:lnSpc>
                          <a:spcPct val="120000"/>
                        </a:lnSpc>
                        <a:spcBef>
                          <a:spcPts val="400"/>
                        </a:spcBef>
                        <a:spcAft>
                          <a:spcPts val="400"/>
                        </a:spcAft>
                        <a:buNone/>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pPr algn="just">
                        <a:lnSpc>
                          <a:spcPct val="120000"/>
                        </a:lnSpc>
                        <a:spcBef>
                          <a:spcPts val="400"/>
                        </a:spcBef>
                        <a:spcAft>
                          <a:spcPts val="400"/>
                        </a:spcAft>
                        <a:buNone/>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l" defTabSz="914400" rtl="0" eaLnBrk="1" latinLnBrk="0" hangingPunct="1"/>
                      <a:r>
                        <a:rPr lang="en-GB"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NON-COMPLIANT: Score = 2 (40%).</a:t>
                      </a: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r>
                        <a:rPr lang="en-ZA"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Submitted but not detailed </a:t>
                      </a:r>
                    </a:p>
                    <a:p>
                      <a:pPr marL="0" algn="l" defTabSz="914400" rtl="0" eaLnBrk="1" latinLnBrk="0" hangingPunct="1"/>
                      <a:endParaRPr lang="en-ZA"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962906844"/>
                  </a:ext>
                </a:extLst>
              </a:tr>
              <a:tr h="1929556">
                <a:tc vMerge="1">
                  <a:txBody>
                    <a:bodyPr/>
                    <a:lstStyle/>
                    <a:p>
                      <a:endParaRPr lang="en-ZA" dirty="0"/>
                    </a:p>
                  </a:txBody>
                  <a:tcPr marL="68580" marR="68580" marT="0" marB="0" anchor="ctr"/>
                </a:tc>
                <a:tc vMerge="1">
                  <a:txBody>
                    <a:bodyPr/>
                    <a:lstStyle/>
                    <a:p>
                      <a:pPr algn="just">
                        <a:lnSpc>
                          <a:spcPct val="120000"/>
                        </a:lnSpc>
                        <a:spcBef>
                          <a:spcPts val="400"/>
                        </a:spcBef>
                        <a:spcAft>
                          <a:spcPts val="400"/>
                        </a:spcAft>
                        <a:buNone/>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ZA" dirty="0"/>
                    </a:p>
                  </a:txBody>
                  <a:tcPr marL="68580" marR="68580" marT="0" marB="0" anchor="ctr"/>
                </a:tc>
                <a:tc>
                  <a:txBody>
                    <a:bodyPr/>
                    <a:lstStyle/>
                    <a:p>
                      <a:pPr marL="0" algn="l" defTabSz="914400" rtl="0" eaLnBrk="1" latinLnBrk="0" hangingPunct="1">
                        <a:lnSpc>
                          <a:spcPct val="120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TOTALLY DEFICIENT OR NON-RESPONSIVE: Score = 0 (0%).</a:t>
                      </a: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r>
                        <a:rPr lang="en-ZA"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Not submitted</a:t>
                      </a:r>
                    </a:p>
                    <a:p>
                      <a:pPr marL="0" algn="l" defTabSz="914400" rtl="0" eaLnBrk="1" latinLnBrk="0" hangingPunct="1"/>
                      <a:endParaRPr lang="en-ZA"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349959830"/>
                  </a:ext>
                </a:extLst>
              </a:tr>
            </a:tbl>
          </a:graphicData>
        </a:graphic>
      </p:graphicFrame>
    </p:spTree>
    <p:extLst>
      <p:ext uri="{BB962C8B-B14F-4D97-AF65-F5344CB8AC3E}">
        <p14:creationId xmlns:p14="http://schemas.microsoft.com/office/powerpoint/2010/main" val="3626245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D6B4-4150-00A8-7B0F-DD0E820C1793}"/>
              </a:ext>
            </a:extLst>
          </p:cNvPr>
          <p:cNvSpPr>
            <a:spLocks noGrp="1"/>
          </p:cNvSpPr>
          <p:nvPr>
            <p:ph type="title"/>
          </p:nvPr>
        </p:nvSpPr>
        <p:spPr/>
        <p:txBody>
          <a:bodyPr/>
          <a:lstStyle/>
          <a:p>
            <a:r>
              <a:rPr lang="en-US" dirty="0"/>
              <a:t>Qualitative technical evaluation criteria</a:t>
            </a:r>
            <a:endParaRPr lang="en-ZA" dirty="0"/>
          </a:p>
        </p:txBody>
      </p:sp>
      <p:graphicFrame>
        <p:nvGraphicFramePr>
          <p:cNvPr id="7" name="Content Placeholder 6">
            <a:extLst>
              <a:ext uri="{FF2B5EF4-FFF2-40B4-BE49-F238E27FC236}">
                <a16:creationId xmlns:a16="http://schemas.microsoft.com/office/drawing/2014/main" id="{CDF5EEB8-469B-7A14-D25B-F8023CFA3E00}"/>
              </a:ext>
            </a:extLst>
          </p:cNvPr>
          <p:cNvGraphicFramePr>
            <a:graphicFrameLocks noGrp="1"/>
          </p:cNvGraphicFramePr>
          <p:nvPr>
            <p:ph idx="1"/>
            <p:extLst>
              <p:ext uri="{D42A27DB-BD31-4B8C-83A1-F6EECF244321}">
                <p14:modId xmlns:p14="http://schemas.microsoft.com/office/powerpoint/2010/main" val="4183467069"/>
              </p:ext>
            </p:extLst>
          </p:nvPr>
        </p:nvGraphicFramePr>
        <p:xfrm>
          <a:off x="0" y="1000030"/>
          <a:ext cx="12192000" cy="619075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606867944"/>
                    </a:ext>
                  </a:extLst>
                </a:gridCol>
                <a:gridCol w="3048000">
                  <a:extLst>
                    <a:ext uri="{9D8B030D-6E8A-4147-A177-3AD203B41FA5}">
                      <a16:colId xmlns:a16="http://schemas.microsoft.com/office/drawing/2014/main" val="2565932829"/>
                    </a:ext>
                  </a:extLst>
                </a:gridCol>
                <a:gridCol w="3048000">
                  <a:extLst>
                    <a:ext uri="{9D8B030D-6E8A-4147-A177-3AD203B41FA5}">
                      <a16:colId xmlns:a16="http://schemas.microsoft.com/office/drawing/2014/main" val="566352436"/>
                    </a:ext>
                  </a:extLst>
                </a:gridCol>
                <a:gridCol w="3048000">
                  <a:extLst>
                    <a:ext uri="{9D8B030D-6E8A-4147-A177-3AD203B41FA5}">
                      <a16:colId xmlns:a16="http://schemas.microsoft.com/office/drawing/2014/main" val="2545394160"/>
                    </a:ext>
                  </a:extLst>
                </a:gridCol>
              </a:tblGrid>
              <a:tr h="816774">
                <a:tc>
                  <a:txBody>
                    <a:bodyPr/>
                    <a:lstStyle/>
                    <a:p>
                      <a:pPr marL="0" marR="0" lvl="0" indent="0" algn="ctr" defTabSz="914400" rtl="0" eaLnBrk="1" fontAlgn="auto" latinLnBrk="0" hangingPunct="1">
                        <a:lnSpc>
                          <a:spcPct val="110000"/>
                        </a:lnSpc>
                        <a:spcBef>
                          <a:spcPts val="300"/>
                        </a:spcBef>
                        <a:spcAft>
                          <a:spcPts val="300"/>
                        </a:spcAft>
                        <a:buClrTx/>
                        <a:buSzTx/>
                        <a:buFontTx/>
                        <a:buNone/>
                        <a:tabLst>
                          <a:tab pos="252095" algn="l"/>
                          <a:tab pos="504190" algn="l"/>
                          <a:tab pos="756285" algn="l"/>
                          <a:tab pos="1007745" algn="l"/>
                          <a:tab pos="1259840" algn="l"/>
                          <a:tab pos="1511935" algn="l"/>
                          <a:tab pos="1764030" algn="l"/>
                          <a:tab pos="2016125" algn="l"/>
                          <a:tab pos="2268220" algn="l"/>
                        </a:tabLst>
                        <a:defRPr/>
                      </a:pPr>
                      <a:r>
                        <a:rPr lang="en-GB" sz="1400" dirty="0">
                          <a:effectLst/>
                        </a:rPr>
                        <a:t>Qualitative Technical Criteria Description</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10000"/>
                        </a:lnSpc>
                        <a:spcBef>
                          <a:spcPts val="300"/>
                        </a:spcBef>
                        <a:spcAft>
                          <a:spcPts val="300"/>
                        </a:spcAft>
                        <a:buClrTx/>
                        <a:buSzTx/>
                        <a:buFontTx/>
                        <a:buNone/>
                        <a:tabLst>
                          <a:tab pos="252095" algn="l"/>
                          <a:tab pos="504190" algn="l"/>
                          <a:tab pos="756285" algn="l"/>
                          <a:tab pos="1007745" algn="l"/>
                          <a:tab pos="1259840" algn="l"/>
                          <a:tab pos="1511935" algn="l"/>
                          <a:tab pos="1764030" algn="l"/>
                          <a:tab pos="2016125" algn="l"/>
                          <a:tab pos="2268220" algn="l"/>
                        </a:tabLst>
                        <a:defRPr/>
                      </a:pPr>
                      <a:r>
                        <a:rPr lang="en-GB" sz="1400" dirty="0">
                          <a:effectLst/>
                        </a:rPr>
                        <a:t>Tender Returnable(s) Sub Weighting</a:t>
                      </a:r>
                      <a:endParaRPr lang="en-ZA" sz="1400" dirty="0">
                        <a:effectLst/>
                      </a:endParaRPr>
                    </a:p>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Sub Weighting</a:t>
                      </a:r>
                      <a:endParaRPr lang="en-ZA" sz="1400" dirty="0">
                        <a:effectLst/>
                      </a:endParaRPr>
                    </a:p>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10000"/>
                        </a:lnSpc>
                        <a:spcBef>
                          <a:spcPts val="300"/>
                        </a:spcBef>
                        <a:spcAft>
                          <a:spcPts val="300"/>
                        </a:spcAft>
                        <a:buClrTx/>
                        <a:buSzTx/>
                        <a:buFontTx/>
                        <a:buNone/>
                        <a:tabLst>
                          <a:tab pos="252095" algn="l"/>
                          <a:tab pos="504190" algn="l"/>
                          <a:tab pos="756285" algn="l"/>
                          <a:tab pos="1007745" algn="l"/>
                          <a:tab pos="1259840" algn="l"/>
                          <a:tab pos="1511935" algn="l"/>
                          <a:tab pos="1764030" algn="l"/>
                          <a:tab pos="2016125" algn="l"/>
                          <a:tab pos="2268220" algn="l"/>
                        </a:tabLst>
                        <a:defRPr/>
                      </a:pPr>
                      <a:r>
                        <a:rPr lang="en-GB" sz="1400" dirty="0">
                          <a:effectLst/>
                        </a:rPr>
                        <a:t>Scoring Criteria</a:t>
                      </a:r>
                      <a:endParaRPr lang="en-ZA" sz="1400" dirty="0">
                        <a:effectLst/>
                      </a:endParaRPr>
                    </a:p>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76085483"/>
                  </a:ext>
                </a:extLst>
              </a:tr>
              <a:tr h="950172">
                <a:tc rowSpan="3">
                  <a:txBody>
                    <a:bodyPr/>
                    <a:lstStyle/>
                    <a:p>
                      <a:pPr algn="just">
                        <a:lnSpc>
                          <a:spcPct val="115000"/>
                        </a:lnSpc>
                        <a:spcAft>
                          <a:spcPts val="1000"/>
                        </a:spcAft>
                        <a:buNone/>
                      </a:pPr>
                      <a:r>
                        <a:rPr lang="en-ZA" sz="1800" dirty="0">
                          <a:effectLst/>
                          <a:latin typeface="Calibri" panose="020F0502020204030204" pitchFamily="34" charset="0"/>
                          <a:ea typeface="Calibri" panose="020F0502020204030204" pitchFamily="34" charset="0"/>
                          <a:cs typeface="Times New Roman" panose="02020603050405020304" pitchFamily="18" charset="0"/>
                        </a:rPr>
                        <a:t>Method statement for refurbishment of conditioners </a:t>
                      </a:r>
                      <a:endParaRPr lang="en-Z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3">
                  <a:txBody>
                    <a:bodyPr/>
                    <a:lstStyle/>
                    <a:p>
                      <a:pPr>
                        <a:lnSpc>
                          <a:spcPct val="115000"/>
                        </a:lnSpc>
                        <a:spcAft>
                          <a:spcPts val="1000"/>
                        </a:spcAft>
                        <a:buNone/>
                      </a:pPr>
                      <a:r>
                        <a:rPr lang="en-ZA" sz="1800" dirty="0">
                          <a:effectLst/>
                          <a:latin typeface="Calibri" panose="020F0502020204030204" pitchFamily="34" charset="0"/>
                          <a:ea typeface="Calibri" panose="020F0502020204030204" pitchFamily="34" charset="0"/>
                          <a:cs typeface="Times New Roman" panose="02020603050405020304" pitchFamily="18" charset="0"/>
                        </a:rPr>
                        <a:t>Section 3.2 – Table 2 - Item 5</a:t>
                      </a:r>
                      <a:endParaRPr lang="en-Z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3">
                  <a:txBody>
                    <a:bodyPr/>
                    <a:lstStyle/>
                    <a:p>
                      <a:pPr algn="ctr">
                        <a:lnSpc>
                          <a:spcPct val="115000"/>
                        </a:lnSpc>
                        <a:spcAft>
                          <a:spcPts val="1000"/>
                        </a:spcAft>
                        <a:buNone/>
                      </a:pPr>
                      <a:r>
                        <a:rPr lang="en-GB" sz="18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15%</a:t>
                      </a:r>
                      <a:endParaRPr lang="en-Z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just" defTabSz="914400" rtl="0" eaLnBrk="1" latinLnBrk="0" hangingPunct="1">
                        <a:lnSpc>
                          <a:spcPct val="115000"/>
                        </a:lnSpc>
                        <a:spcBef>
                          <a:spcPts val="400"/>
                        </a:spcBef>
                        <a:spcAft>
                          <a:spcPts val="1000"/>
                        </a:spcAft>
                        <a:buNone/>
                        <a:tabLst>
                          <a:tab pos="252095" algn="l"/>
                          <a:tab pos="504190" algn="l"/>
                          <a:tab pos="756285" algn="l"/>
                          <a:tab pos="1007745" algn="l"/>
                          <a:tab pos="1259840" algn="l"/>
                          <a:tab pos="1511935" algn="l"/>
                          <a:tab pos="1764030" algn="l"/>
                          <a:tab pos="2016125" algn="l"/>
                          <a:tab pos="2268220" algn="l"/>
                        </a:tabLst>
                      </a:pPr>
                      <a:r>
                        <a:rPr lang="en-GB"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COMPLIANT: Score = 5 (100%).</a:t>
                      </a: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defTabSz="914400" rtl="0" eaLnBrk="1" latinLnBrk="0" hangingPunct="1">
                        <a:lnSpc>
                          <a:spcPct val="115000"/>
                        </a:lnSpc>
                        <a:spcBef>
                          <a:spcPts val="400"/>
                        </a:spcBef>
                        <a:spcAft>
                          <a:spcPts val="1000"/>
                        </a:spcAft>
                        <a:buFont typeface="Symbol" panose="05050102010706020507" pitchFamily="18" charset="2"/>
                        <a:buNone/>
                        <a:tabLst>
                          <a:tab pos="252095" algn="l"/>
                          <a:tab pos="504190" algn="l"/>
                          <a:tab pos="756285" algn="l"/>
                          <a:tab pos="1007745" algn="l"/>
                          <a:tab pos="1259840" algn="l"/>
                          <a:tab pos="1511935" algn="l"/>
                          <a:tab pos="1764030" algn="l"/>
                          <a:tab pos="2016125" algn="l"/>
                          <a:tab pos="2268220" algn="l"/>
                        </a:tabLst>
                      </a:pPr>
                      <a:r>
                        <a:rPr lang="en-GB"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Submitted and technically adequate with all the necessary steps and sequence. </a:t>
                      </a:r>
                      <a:endParaRPr lang="en-ZA"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52798508"/>
                  </a:ext>
                </a:extLst>
              </a:tr>
              <a:tr h="1720031">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marL="0" algn="just" defTabSz="914400" rtl="0" eaLnBrk="1" latinLnBrk="0" hangingPunct="1">
                        <a:lnSpc>
                          <a:spcPct val="115000"/>
                        </a:lnSpc>
                        <a:spcBef>
                          <a:spcPts val="400"/>
                        </a:spcBef>
                        <a:spcAft>
                          <a:spcPts val="1000"/>
                        </a:spcAft>
                        <a:buNone/>
                        <a:tabLst>
                          <a:tab pos="252095" algn="l"/>
                          <a:tab pos="504190" algn="l"/>
                          <a:tab pos="756285" algn="l"/>
                          <a:tab pos="1007745" algn="l"/>
                          <a:tab pos="1259840" algn="l"/>
                          <a:tab pos="1511935" algn="l"/>
                          <a:tab pos="1764030" algn="l"/>
                          <a:tab pos="2016125" algn="l"/>
                          <a:tab pos="2268220" algn="l"/>
                        </a:tabLst>
                      </a:pPr>
                      <a:r>
                        <a:rPr lang="en-GB" sz="18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NON-COMPLIANT: Score = 2 (40%).</a:t>
                      </a:r>
                      <a:endParaRPr lang="en-ZA" sz="18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400"/>
                        </a:spcBef>
                        <a:spcAft>
                          <a:spcPts val="1000"/>
                        </a:spcAft>
                        <a:buClrTx/>
                        <a:buSzTx/>
                        <a:buFont typeface="Symbol" panose="05050102010706020507" pitchFamily="18" charset="2"/>
                        <a:buNone/>
                        <a:tabLst>
                          <a:tab pos="252095" algn="l"/>
                          <a:tab pos="504190" algn="l"/>
                          <a:tab pos="756285" algn="l"/>
                          <a:tab pos="1007745" algn="l"/>
                          <a:tab pos="1259840" algn="l"/>
                          <a:tab pos="1511935" algn="l"/>
                          <a:tab pos="1764030" algn="l"/>
                          <a:tab pos="2016125" algn="l"/>
                          <a:tab pos="2268220" algn="l"/>
                        </a:tabLst>
                        <a:defRPr/>
                      </a:pPr>
                      <a:r>
                        <a:rPr lang="en-GB" sz="18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Submitted but not technically detailed</a:t>
                      </a:r>
                      <a:endParaRPr lang="en-ZA" sz="18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913596895"/>
                  </a:ext>
                </a:extLst>
              </a:tr>
              <a:tr h="2370993">
                <a:tc vMerge="1">
                  <a:txBody>
                    <a:bodyPr/>
                    <a:lstStyle/>
                    <a:p>
                      <a:endParaRPr lang="en-ZA" dirty="0"/>
                    </a:p>
                  </a:txBody>
                  <a:tcPr/>
                </a:tc>
                <a:tc vMerge="1">
                  <a:txBody>
                    <a:bodyPr/>
                    <a:lstStyle/>
                    <a:p>
                      <a:endParaRPr lang="en-ZA"/>
                    </a:p>
                  </a:txBody>
                  <a:tcPr/>
                </a:tc>
                <a:tc vMerge="1">
                  <a:txBody>
                    <a:bodyPr/>
                    <a:lstStyle/>
                    <a:p>
                      <a:endParaRPr lang="en-ZA"/>
                    </a:p>
                  </a:txBody>
                  <a:tcPr/>
                </a:tc>
                <a:tc>
                  <a:txBody>
                    <a:bodyPr/>
                    <a:lstStyle/>
                    <a:p>
                      <a:pPr marL="0" algn="just" defTabSz="914400" rtl="0" eaLnBrk="1" latinLnBrk="0" hangingPunct="1">
                        <a:lnSpc>
                          <a:spcPct val="115000"/>
                        </a:lnSpc>
                        <a:spcBef>
                          <a:spcPts val="400"/>
                        </a:spcBef>
                        <a:spcAft>
                          <a:spcPts val="1000"/>
                        </a:spcAft>
                        <a:buNone/>
                        <a:tabLst>
                          <a:tab pos="252095" algn="l"/>
                          <a:tab pos="504190" algn="l"/>
                          <a:tab pos="756285" algn="l"/>
                          <a:tab pos="1007745" algn="l"/>
                          <a:tab pos="1259840" algn="l"/>
                          <a:tab pos="1511935" algn="l"/>
                          <a:tab pos="1764030" algn="l"/>
                          <a:tab pos="2016125" algn="l"/>
                          <a:tab pos="2268220" algn="l"/>
                        </a:tabLst>
                      </a:pPr>
                      <a:r>
                        <a:rPr lang="en-GB" sz="18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TOTALLY DEFICIENT OR NON-RESPONSIVE: Score = 0 (0%).</a:t>
                      </a:r>
                      <a:endParaRPr lang="en-ZA" sz="18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defTabSz="914400" rtl="0" eaLnBrk="1" latinLnBrk="0" hangingPunct="1">
                        <a:lnSpc>
                          <a:spcPct val="115000"/>
                        </a:lnSpc>
                        <a:spcBef>
                          <a:spcPts val="400"/>
                        </a:spcBef>
                        <a:spcAft>
                          <a:spcPts val="1000"/>
                        </a:spcAft>
                        <a:buFont typeface="Symbol" panose="05050102010706020507" pitchFamily="18" charset="2"/>
                        <a:buNone/>
                        <a:tabLst>
                          <a:tab pos="252095" algn="l"/>
                          <a:tab pos="504190" algn="l"/>
                          <a:tab pos="756285" algn="l"/>
                          <a:tab pos="1007745" algn="l"/>
                          <a:tab pos="1259840" algn="l"/>
                          <a:tab pos="1511935" algn="l"/>
                          <a:tab pos="1764030" algn="l"/>
                          <a:tab pos="2016125" algn="l"/>
                          <a:tab pos="2268220" algn="l"/>
                        </a:tabLst>
                      </a:pPr>
                      <a:r>
                        <a:rPr lang="en-ZA" sz="18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Not submitted</a:t>
                      </a:r>
                    </a:p>
                    <a:p>
                      <a:pPr marL="0" algn="just" defTabSz="914400" rtl="0" eaLnBrk="1" latinLnBrk="0" hangingPunct="1">
                        <a:lnSpc>
                          <a:spcPct val="115000"/>
                        </a:lnSpc>
                        <a:spcAft>
                          <a:spcPts val="1000"/>
                        </a:spcAft>
                        <a:buNone/>
                      </a:pPr>
                      <a:endParaRPr lang="en-ZA" sz="18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4050672187"/>
                  </a:ext>
                </a:extLst>
              </a:tr>
            </a:tbl>
          </a:graphicData>
        </a:graphic>
      </p:graphicFrame>
    </p:spTree>
    <p:extLst>
      <p:ext uri="{BB962C8B-B14F-4D97-AF65-F5344CB8AC3E}">
        <p14:creationId xmlns:p14="http://schemas.microsoft.com/office/powerpoint/2010/main" val="1660022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60AC-C531-21DC-C879-41DD96F10C70}"/>
              </a:ext>
            </a:extLst>
          </p:cNvPr>
          <p:cNvSpPr>
            <a:spLocks noGrp="1"/>
          </p:cNvSpPr>
          <p:nvPr>
            <p:ph type="title"/>
          </p:nvPr>
        </p:nvSpPr>
        <p:spPr/>
        <p:txBody>
          <a:bodyPr/>
          <a:lstStyle/>
          <a:p>
            <a:r>
              <a:rPr lang="en-US" dirty="0"/>
              <a:t>Qualitative technical evaluation criteria</a:t>
            </a:r>
            <a:endParaRPr lang="en-ZA" dirty="0"/>
          </a:p>
        </p:txBody>
      </p:sp>
      <p:graphicFrame>
        <p:nvGraphicFramePr>
          <p:cNvPr id="4" name="Content Placeholder 3">
            <a:extLst>
              <a:ext uri="{FF2B5EF4-FFF2-40B4-BE49-F238E27FC236}">
                <a16:creationId xmlns:a16="http://schemas.microsoft.com/office/drawing/2014/main" id="{2B08C949-E2BA-5623-36E9-5B4802DCAD42}"/>
              </a:ext>
            </a:extLst>
          </p:cNvPr>
          <p:cNvGraphicFramePr>
            <a:graphicFrameLocks noGrp="1"/>
          </p:cNvGraphicFramePr>
          <p:nvPr>
            <p:ph idx="1"/>
            <p:extLst>
              <p:ext uri="{D42A27DB-BD31-4B8C-83A1-F6EECF244321}">
                <p14:modId xmlns:p14="http://schemas.microsoft.com/office/powerpoint/2010/main" val="1649232873"/>
              </p:ext>
            </p:extLst>
          </p:nvPr>
        </p:nvGraphicFramePr>
        <p:xfrm>
          <a:off x="0" y="998377"/>
          <a:ext cx="12192000" cy="5859622"/>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881020371"/>
                    </a:ext>
                  </a:extLst>
                </a:gridCol>
                <a:gridCol w="3048000">
                  <a:extLst>
                    <a:ext uri="{9D8B030D-6E8A-4147-A177-3AD203B41FA5}">
                      <a16:colId xmlns:a16="http://schemas.microsoft.com/office/drawing/2014/main" val="2222859510"/>
                    </a:ext>
                  </a:extLst>
                </a:gridCol>
                <a:gridCol w="3048000">
                  <a:extLst>
                    <a:ext uri="{9D8B030D-6E8A-4147-A177-3AD203B41FA5}">
                      <a16:colId xmlns:a16="http://schemas.microsoft.com/office/drawing/2014/main" val="331988448"/>
                    </a:ext>
                  </a:extLst>
                </a:gridCol>
                <a:gridCol w="3048000">
                  <a:extLst>
                    <a:ext uri="{9D8B030D-6E8A-4147-A177-3AD203B41FA5}">
                      <a16:colId xmlns:a16="http://schemas.microsoft.com/office/drawing/2014/main" val="2615334243"/>
                    </a:ext>
                  </a:extLst>
                </a:gridCol>
              </a:tblGrid>
              <a:tr h="604666">
                <a:tc>
                  <a:txBody>
                    <a:bodyPr/>
                    <a:lstStyle/>
                    <a:p>
                      <a:pPr marL="0" marR="0" lvl="0" indent="0" algn="ctr" defTabSz="914400" rtl="0" eaLnBrk="1" fontAlgn="auto" latinLnBrk="0" hangingPunct="1">
                        <a:lnSpc>
                          <a:spcPct val="110000"/>
                        </a:lnSpc>
                        <a:spcBef>
                          <a:spcPts val="300"/>
                        </a:spcBef>
                        <a:spcAft>
                          <a:spcPts val="300"/>
                        </a:spcAft>
                        <a:buClrTx/>
                        <a:buSzTx/>
                        <a:buFontTx/>
                        <a:buNone/>
                        <a:tabLst>
                          <a:tab pos="252095" algn="l"/>
                          <a:tab pos="504190" algn="l"/>
                          <a:tab pos="756285" algn="l"/>
                          <a:tab pos="1007745" algn="l"/>
                          <a:tab pos="1259840" algn="l"/>
                          <a:tab pos="1511935" algn="l"/>
                          <a:tab pos="1764030" algn="l"/>
                          <a:tab pos="2016125" algn="l"/>
                          <a:tab pos="2268220" algn="l"/>
                        </a:tabLst>
                        <a:defRPr/>
                      </a:pPr>
                      <a:r>
                        <a:rPr lang="en-GB" sz="1400" dirty="0">
                          <a:effectLst/>
                        </a:rPr>
                        <a:t>Qualitative Technical Criteria Description</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10000"/>
                        </a:lnSpc>
                        <a:spcBef>
                          <a:spcPts val="300"/>
                        </a:spcBef>
                        <a:spcAft>
                          <a:spcPts val="300"/>
                        </a:spcAft>
                        <a:buClrTx/>
                        <a:buSzTx/>
                        <a:buFontTx/>
                        <a:buNone/>
                        <a:tabLst>
                          <a:tab pos="252095" algn="l"/>
                          <a:tab pos="504190" algn="l"/>
                          <a:tab pos="756285" algn="l"/>
                          <a:tab pos="1007745" algn="l"/>
                          <a:tab pos="1259840" algn="l"/>
                          <a:tab pos="1511935" algn="l"/>
                          <a:tab pos="1764030" algn="l"/>
                          <a:tab pos="2016125" algn="l"/>
                          <a:tab pos="2268220" algn="l"/>
                        </a:tabLst>
                        <a:defRPr/>
                      </a:pPr>
                      <a:r>
                        <a:rPr lang="en-GB" sz="1400" dirty="0">
                          <a:effectLst/>
                        </a:rPr>
                        <a:t>Tender Returnable(s) Sub Weighting</a:t>
                      </a:r>
                      <a:endParaRPr lang="en-ZA" sz="1400" dirty="0">
                        <a:effectLst/>
                      </a:endParaRPr>
                    </a:p>
                  </a:txBody>
                  <a:tcPr marL="68580" marR="68580" marT="0" marB="0"/>
                </a:tc>
                <a:tc>
                  <a:txBody>
                    <a:bodyPr/>
                    <a:lstStyle/>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Sub Weighting</a:t>
                      </a:r>
                      <a:endParaRPr lang="en-ZA" sz="1400" dirty="0">
                        <a:effectLst/>
                      </a:endParaRPr>
                    </a:p>
                    <a:p>
                      <a:pPr algn="ctr">
                        <a:lnSpc>
                          <a:spcPct val="110000"/>
                        </a:lnSpc>
                        <a:spcBef>
                          <a:spcPts val="300"/>
                        </a:spcBef>
                        <a:spcAft>
                          <a:spcPts val="300"/>
                        </a:spcAft>
                        <a:buNone/>
                        <a:tabLst>
                          <a:tab pos="252095" algn="l"/>
                          <a:tab pos="504190" algn="l"/>
                          <a:tab pos="756285" algn="l"/>
                          <a:tab pos="1007745" algn="l"/>
                          <a:tab pos="1259840" algn="l"/>
                          <a:tab pos="1511935" algn="l"/>
                          <a:tab pos="1764030" algn="l"/>
                          <a:tab pos="2016125" algn="l"/>
                          <a:tab pos="2268220" algn="l"/>
                        </a:tabLst>
                      </a:pPr>
                      <a:r>
                        <a:rPr lang="en-GB" sz="1400" dirty="0">
                          <a:effectLst/>
                        </a:rPr>
                        <a:t>(%) </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10000"/>
                        </a:lnSpc>
                        <a:spcBef>
                          <a:spcPts val="300"/>
                        </a:spcBef>
                        <a:spcAft>
                          <a:spcPts val="300"/>
                        </a:spcAft>
                        <a:buClrTx/>
                        <a:buSzTx/>
                        <a:buFontTx/>
                        <a:buNone/>
                        <a:tabLst>
                          <a:tab pos="252095" algn="l"/>
                          <a:tab pos="504190" algn="l"/>
                          <a:tab pos="756285" algn="l"/>
                          <a:tab pos="1007745" algn="l"/>
                          <a:tab pos="1259840" algn="l"/>
                          <a:tab pos="1511935" algn="l"/>
                          <a:tab pos="1764030" algn="l"/>
                          <a:tab pos="2016125" algn="l"/>
                          <a:tab pos="2268220" algn="l"/>
                        </a:tabLst>
                        <a:defRPr/>
                      </a:pPr>
                      <a:r>
                        <a:rPr lang="en-GB" sz="1400" dirty="0">
                          <a:effectLst/>
                        </a:rPr>
                        <a:t>Scoring Criteria</a:t>
                      </a:r>
                      <a:endParaRPr lang="en-ZA" sz="1400" dirty="0">
                        <a:effectLst/>
                      </a:endParaRPr>
                    </a:p>
                  </a:txBody>
                  <a:tcPr marL="68580" marR="68580" marT="0" marB="0"/>
                </a:tc>
                <a:extLst>
                  <a:ext uri="{0D108BD9-81ED-4DB2-BD59-A6C34878D82A}">
                    <a16:rowId xmlns:a16="http://schemas.microsoft.com/office/drawing/2014/main" val="3663859264"/>
                  </a:ext>
                </a:extLst>
              </a:tr>
              <a:tr h="1716756">
                <a:tc rowSpan="3">
                  <a:txBody>
                    <a:bodyPr/>
                    <a:lstStyle/>
                    <a:p>
                      <a:pPr marL="0" algn="l" defTabSz="914400" rtl="0" eaLnBrk="1" latinLnBrk="0" hangingPunct="1">
                        <a:lnSpc>
                          <a:spcPct val="115000"/>
                        </a:lnSpc>
                        <a:buNone/>
                      </a:pPr>
                      <a:r>
                        <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Quality control procedure (QCP) for conditioner refurbishment </a:t>
                      </a:r>
                    </a:p>
                  </a:txBody>
                  <a:tcPr marL="68580" marR="68580" marT="0" marB="0" anchor="ctr"/>
                </a:tc>
                <a:tc rowSpan="3">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Section 3.2 – Table 2 - Item 8</a:t>
                      </a:r>
                    </a:p>
                    <a:p>
                      <a:pPr marL="0" algn="l" defTabSz="914400" rtl="0" eaLnBrk="1" latinLnBrk="0" hangingPunct="1">
                        <a:lnSpc>
                          <a:spcPct val="115000"/>
                        </a:lnSpc>
                        <a:buNone/>
                      </a:pP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tc>
                <a:tc rowSpan="3">
                  <a:txBody>
                    <a:bodyPr/>
                    <a:lstStyle/>
                    <a:p>
                      <a:pPr marL="0" algn="l" defTabSz="914400" rtl="0" eaLnBrk="1" latinLnBrk="0" hangingPunct="1">
                        <a:lnSpc>
                          <a:spcPct val="115000"/>
                        </a:lnSpc>
                        <a:buNone/>
                      </a:pPr>
                      <a:endParaRPr lang="en-US"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endParaRPr lang="en-US"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endParaRPr lang="en-US"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endParaRPr lang="en-US"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endParaRPr lang="en-US"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endParaRPr lang="en-US"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endParaRPr lang="en-US"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endParaRPr lang="en-US"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r>
                        <a:rPr lang="en-US"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15%</a:t>
                      </a:r>
                      <a:endPar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algn="l" defTabSz="914400" rtl="0" eaLnBrk="1" latinLnBrk="0" hangingPunct="1">
                        <a:lnSpc>
                          <a:spcPct val="115000"/>
                        </a:lnSpc>
                        <a:buNone/>
                      </a:pPr>
                      <a:r>
                        <a:rPr lang="en-GB"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COMPLIANT: Score = 5 (100%).</a:t>
                      </a: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r>
                        <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Submitted and aligning with the method statement </a:t>
                      </a:r>
                    </a:p>
                    <a:p>
                      <a:pPr marL="0" algn="l" defTabSz="914400" rtl="0" eaLnBrk="1" latinLnBrk="0" hangingPunct="1">
                        <a:lnSpc>
                          <a:spcPct val="115000"/>
                        </a:lnSpc>
                        <a:buNone/>
                      </a:pP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178664976"/>
                  </a:ext>
                </a:extLst>
              </a:tr>
              <a:tr h="1716756">
                <a:tc vMerge="1">
                  <a:txBody>
                    <a:bodyPr/>
                    <a:lstStyle/>
                    <a:p>
                      <a:endParaRPr/>
                    </a:p>
                  </a:txBody>
                  <a:tcPr marL="68580" marR="68580" marT="0" marB="0" anchor="ctr"/>
                </a:tc>
                <a:tc vMerge="1">
                  <a:txBody>
                    <a:bodyPr/>
                    <a:lstStyle/>
                    <a:p>
                      <a:endParaRPr/>
                    </a:p>
                  </a:txBody>
                  <a:tcPr marL="68580" marR="68580" marT="0" marB="0" anchor="ctr"/>
                </a:tc>
                <a:tc vMerge="1">
                  <a:txBody>
                    <a:bodyPr/>
                    <a:lstStyle/>
                    <a:p>
                      <a:endParaRPr/>
                    </a:p>
                  </a:txBody>
                  <a:tcPr/>
                </a:tc>
                <a:tc>
                  <a:txBody>
                    <a:bodyPr/>
                    <a:lstStyle/>
                    <a:p>
                      <a:pPr marL="0" algn="l" defTabSz="914400" rtl="0" eaLnBrk="1" latinLnBrk="0" hangingPunct="1">
                        <a:lnSpc>
                          <a:spcPct val="115000"/>
                        </a:lnSpc>
                        <a:buNone/>
                      </a:pPr>
                      <a:r>
                        <a:rPr lang="en-GB"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NON-COMPLIANT: Score = 2 (40%).</a:t>
                      </a: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r>
                        <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Submitted but not aligned with the method statement </a:t>
                      </a:r>
                    </a:p>
                    <a:p>
                      <a:pPr marL="0" algn="l" defTabSz="914400" rtl="0" eaLnBrk="1" latinLnBrk="0" hangingPunct="1">
                        <a:lnSpc>
                          <a:spcPct val="115000"/>
                        </a:lnSpc>
                        <a:buNone/>
                      </a:pP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509961008"/>
                  </a:ext>
                </a:extLst>
              </a:tr>
              <a:tr h="1821444">
                <a:tc vMerge="1">
                  <a:txBody>
                    <a:bodyPr/>
                    <a:lstStyle/>
                    <a:p>
                      <a:pPr>
                        <a:lnSpc>
                          <a:spcPct val="115000"/>
                        </a:lnSpc>
                        <a:buNone/>
                      </a:pPr>
                      <a:endParaRPr lang="en-ZA" sz="1100" dirty="0">
                        <a:effectLst/>
                        <a:latin typeface="Calibri" panose="020F0502020204030204" pitchFamily="34" charset="0"/>
                        <a:cs typeface="Times New Roman" panose="02020603050405020304" pitchFamily="18" charset="0"/>
                      </a:endParaRPr>
                    </a:p>
                  </a:txBody>
                  <a:tcPr marL="68580" marR="68580" marT="0" marB="0" anchor="ctr"/>
                </a:tc>
                <a:tc vMerge="1">
                  <a:txBody>
                    <a:bodyPr/>
                    <a:lstStyle/>
                    <a:p>
                      <a:pPr>
                        <a:lnSpc>
                          <a:spcPct val="115000"/>
                        </a:lnSpc>
                        <a:buNone/>
                      </a:pPr>
                      <a:endParaRPr lang="en-ZA" sz="1100" dirty="0">
                        <a:effectLst/>
                        <a:latin typeface="Calibri" panose="020F0502020204030204" pitchFamily="34" charset="0"/>
                        <a:cs typeface="Times New Roman" panose="02020603050405020304" pitchFamily="18" charset="0"/>
                      </a:endParaRPr>
                    </a:p>
                  </a:txBody>
                  <a:tcPr marL="68580" marR="68580" marT="0" marB="0" anchor="ctr"/>
                </a:tc>
                <a:tc vMerge="1">
                  <a:txBody>
                    <a:bodyPr/>
                    <a:lstStyle/>
                    <a:p>
                      <a:endParaRPr lang="en-ZA" dirty="0"/>
                    </a:p>
                  </a:txBody>
                  <a:tcPr/>
                </a:tc>
                <a:tc>
                  <a:txBody>
                    <a:bodyPr/>
                    <a:lstStyle/>
                    <a:p>
                      <a:pPr marL="0" algn="l" defTabSz="914400" rtl="0" eaLnBrk="1" latinLnBrk="0" hangingPunct="1">
                        <a:lnSpc>
                          <a:spcPct val="115000"/>
                        </a:lnSpc>
                        <a:spcBef>
                          <a:spcPts val="400"/>
                        </a:spcBef>
                        <a:spcAft>
                          <a:spcPts val="400"/>
                        </a:spcAft>
                        <a:buNone/>
                        <a:tabLst>
                          <a:tab pos="252095" algn="l"/>
                          <a:tab pos="504190" algn="l"/>
                          <a:tab pos="756285" algn="l"/>
                          <a:tab pos="1007745" algn="l"/>
                          <a:tab pos="1259840" algn="l"/>
                          <a:tab pos="1511935" algn="l"/>
                          <a:tab pos="1764030" algn="l"/>
                          <a:tab pos="2016125" algn="l"/>
                          <a:tab pos="2268220" algn="l"/>
                        </a:tabLst>
                      </a:pPr>
                      <a:r>
                        <a:rPr lang="en-GB"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TOTALLY DEFICIENT OR NON-RESPONSIVE: Score = 0 (0%).</a:t>
                      </a: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p>
                      <a:pPr marL="0" algn="l" defTabSz="914400" rtl="0" eaLnBrk="1" latinLnBrk="0" hangingPunct="1">
                        <a:lnSpc>
                          <a:spcPct val="115000"/>
                        </a:lnSpc>
                        <a:buNone/>
                      </a:pPr>
                      <a:r>
                        <a:rPr lang="en-ZA" sz="1600" b="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Not submitted</a:t>
                      </a:r>
                    </a:p>
                    <a:p>
                      <a:pPr marL="0" algn="l" defTabSz="914400" rtl="0" eaLnBrk="1" latinLnBrk="0" hangingPunct="1">
                        <a:lnSpc>
                          <a:spcPct val="115000"/>
                        </a:lnSpc>
                        <a:buNone/>
                      </a:pPr>
                      <a:endParaRPr lang="en-ZA" sz="1600" b="1"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40552684"/>
                  </a:ext>
                </a:extLst>
              </a:tr>
            </a:tbl>
          </a:graphicData>
        </a:graphic>
      </p:graphicFrame>
    </p:spTree>
    <p:extLst>
      <p:ext uri="{BB962C8B-B14F-4D97-AF65-F5344CB8AC3E}">
        <p14:creationId xmlns:p14="http://schemas.microsoft.com/office/powerpoint/2010/main" val="4275693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4CA9-1BBF-E584-7B1C-CA83C743773E}"/>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5F28B2D4-7848-E347-6018-7F9BFA2DF7C1}"/>
              </a:ext>
            </a:extLst>
          </p:cNvPr>
          <p:cNvSpPr>
            <a:spLocks noGrp="1"/>
          </p:cNvSpPr>
          <p:nvPr>
            <p:ph idx="1"/>
          </p:nvPr>
        </p:nvSpPr>
        <p:spPr>
          <a:xfrm>
            <a:off x="361681" y="1223493"/>
            <a:ext cx="11383851" cy="5428738"/>
          </a:xfrm>
        </p:spPr>
        <p:txBody>
          <a:bodyPr/>
          <a:lstStyle/>
          <a:p>
            <a:pPr marL="0" indent="0">
              <a:buNone/>
            </a:pPr>
            <a:r>
              <a:rPr lang="en-US" sz="1600" b="1" dirty="0"/>
              <a:t>Quantity Surveyor</a:t>
            </a:r>
          </a:p>
          <a:p>
            <a:r>
              <a:rPr lang="en-GB" dirty="0"/>
              <a:t>C2.2 the activity schedule as per the NEC3 ECC provided</a:t>
            </a:r>
            <a:endParaRPr lang="en-ZA" dirty="0"/>
          </a:p>
          <a:p>
            <a:pPr marL="0" indent="0">
              <a:buNone/>
            </a:pPr>
            <a:endParaRPr lang="en-ZA" sz="1100" b="1" dirty="0">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093E8B65-C2B8-2689-B1EF-CDC82D8EEA1F}"/>
              </a:ext>
            </a:extLst>
          </p:cNvPr>
          <p:cNvGraphicFramePr>
            <a:graphicFrameLocks noGrp="1"/>
          </p:cNvGraphicFramePr>
          <p:nvPr>
            <p:extLst>
              <p:ext uri="{D42A27DB-BD31-4B8C-83A1-F6EECF244321}">
                <p14:modId xmlns:p14="http://schemas.microsoft.com/office/powerpoint/2010/main" val="1906592306"/>
              </p:ext>
            </p:extLst>
          </p:nvPr>
        </p:nvGraphicFramePr>
        <p:xfrm>
          <a:off x="446467" y="1969476"/>
          <a:ext cx="10507672" cy="4002116"/>
        </p:xfrm>
        <a:graphic>
          <a:graphicData uri="http://schemas.openxmlformats.org/drawingml/2006/table">
            <a:tbl>
              <a:tblPr firstRow="1" firstCol="1" bandRow="1">
                <a:tableStyleId>{5C22544A-7EE6-4342-B048-85BDC9FD1C3A}</a:tableStyleId>
              </a:tblPr>
              <a:tblGrid>
                <a:gridCol w="883803">
                  <a:extLst>
                    <a:ext uri="{9D8B030D-6E8A-4147-A177-3AD203B41FA5}">
                      <a16:colId xmlns:a16="http://schemas.microsoft.com/office/drawing/2014/main" val="2350634696"/>
                    </a:ext>
                  </a:extLst>
                </a:gridCol>
                <a:gridCol w="2525150">
                  <a:extLst>
                    <a:ext uri="{9D8B030D-6E8A-4147-A177-3AD203B41FA5}">
                      <a16:colId xmlns:a16="http://schemas.microsoft.com/office/drawing/2014/main" val="3419733177"/>
                    </a:ext>
                  </a:extLst>
                </a:gridCol>
                <a:gridCol w="1458492">
                  <a:extLst>
                    <a:ext uri="{9D8B030D-6E8A-4147-A177-3AD203B41FA5}">
                      <a16:colId xmlns:a16="http://schemas.microsoft.com/office/drawing/2014/main" val="961995824"/>
                    </a:ext>
                  </a:extLst>
                </a:gridCol>
                <a:gridCol w="1166793">
                  <a:extLst>
                    <a:ext uri="{9D8B030D-6E8A-4147-A177-3AD203B41FA5}">
                      <a16:colId xmlns:a16="http://schemas.microsoft.com/office/drawing/2014/main" val="2125851827"/>
                    </a:ext>
                  </a:extLst>
                </a:gridCol>
                <a:gridCol w="1884067">
                  <a:extLst>
                    <a:ext uri="{9D8B030D-6E8A-4147-A177-3AD203B41FA5}">
                      <a16:colId xmlns:a16="http://schemas.microsoft.com/office/drawing/2014/main" val="904908182"/>
                    </a:ext>
                  </a:extLst>
                </a:gridCol>
                <a:gridCol w="2589367">
                  <a:extLst>
                    <a:ext uri="{9D8B030D-6E8A-4147-A177-3AD203B41FA5}">
                      <a16:colId xmlns:a16="http://schemas.microsoft.com/office/drawing/2014/main" val="2251199778"/>
                    </a:ext>
                  </a:extLst>
                </a:gridCol>
              </a:tblGrid>
              <a:tr h="1190950">
                <a:tc>
                  <a:txBody>
                    <a:bodyPr/>
                    <a:lstStyle/>
                    <a:p>
                      <a:pPr algn="ctr">
                        <a:buNone/>
                        <a:tabLst>
                          <a:tab pos="226695" algn="l"/>
                        </a:tabLst>
                      </a:pPr>
                      <a:r>
                        <a:rPr lang="en-ZA" sz="1100">
                          <a:effectLst/>
                        </a:rPr>
                        <a:t>Item No.</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a:effectLst/>
                        </a:rPr>
                        <a:t>Description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a:effectLst/>
                        </a:rPr>
                        <a:t>Unit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buNone/>
                        <a:tabLst>
                          <a:tab pos="226695" algn="l"/>
                        </a:tabLst>
                      </a:pPr>
                      <a:r>
                        <a:rPr lang="en-ZA" sz="1100">
                          <a:effectLst/>
                        </a:rPr>
                        <a:t>Quantity</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buNone/>
                        <a:tabLst>
                          <a:tab pos="226695" algn="l"/>
                        </a:tabLst>
                      </a:pPr>
                      <a:r>
                        <a:rPr lang="en-ZA" sz="1100">
                          <a:effectLst/>
                        </a:rPr>
                        <a:t>Amount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dirty="0">
                          <a:effectLst/>
                        </a:rPr>
                        <a:t>Total in 60 Months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238898436"/>
                  </a:ext>
                </a:extLst>
              </a:tr>
              <a:tr h="945823">
                <a:tc>
                  <a:txBody>
                    <a:bodyPr/>
                    <a:lstStyle/>
                    <a:p>
                      <a:pPr algn="ctr">
                        <a:buNone/>
                        <a:tabLst>
                          <a:tab pos="226695" algn="l"/>
                        </a:tabLst>
                      </a:pPr>
                      <a:r>
                        <a:rPr lang="en-ZA" sz="1100">
                          <a:effectLst/>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a:effectLst/>
                        </a:rPr>
                        <a:t>Major Refurbishment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dirty="0">
                          <a:effectLst/>
                        </a:rPr>
                        <a:t>Sum</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buNone/>
                        <a:tabLst>
                          <a:tab pos="226695" algn="l"/>
                        </a:tabLst>
                      </a:pPr>
                      <a:r>
                        <a:rPr lang="en-ZA" sz="1100" dirty="0">
                          <a:effectLst/>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buNone/>
                        <a:tabLst>
                          <a:tab pos="226695" algn="l"/>
                        </a:tabLst>
                      </a:pPr>
                      <a:r>
                        <a:rPr lang="en-ZA" sz="1100">
                          <a:effectLst/>
                        </a:rPr>
                        <a:t>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dirty="0">
                          <a:effectLst/>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358745735"/>
                  </a:ext>
                </a:extLst>
              </a:tr>
              <a:tr h="1155077">
                <a:tc>
                  <a:txBody>
                    <a:bodyPr/>
                    <a:lstStyle/>
                    <a:p>
                      <a:pPr algn="ctr">
                        <a:buNone/>
                        <a:tabLst>
                          <a:tab pos="226695" algn="l"/>
                        </a:tabLst>
                      </a:pPr>
                      <a:r>
                        <a:rPr lang="en-ZA" sz="1100">
                          <a:effectLst/>
                        </a:rPr>
                        <a:t>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a:effectLst/>
                        </a:rPr>
                        <a:t>Minor Refurbishment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a:effectLst/>
                        </a:rPr>
                        <a:t>Sum</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buNone/>
                        <a:tabLst>
                          <a:tab pos="226695" algn="l"/>
                        </a:tabLst>
                      </a:pPr>
                      <a:r>
                        <a:rPr lang="en-ZA" sz="1100">
                          <a:effectLst/>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buNone/>
                        <a:tabLst>
                          <a:tab pos="226695" algn="l"/>
                        </a:tabLst>
                      </a:pPr>
                      <a:r>
                        <a:rPr lang="en-ZA" sz="1100">
                          <a:effectLst/>
                        </a:rPr>
                        <a:t>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a:effectLst/>
                        </a:rPr>
                        <a:t>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74971608"/>
                  </a:ext>
                </a:extLst>
              </a:tr>
              <a:tr h="355133">
                <a:tc>
                  <a:txBody>
                    <a:bodyPr/>
                    <a:lstStyle/>
                    <a:p>
                      <a:pPr algn="ctr">
                        <a:buNone/>
                        <a:tabLst>
                          <a:tab pos="226695" algn="l"/>
                        </a:tabLst>
                      </a:pPr>
                      <a:r>
                        <a:rPr lang="en-ZA" sz="1100">
                          <a:effectLst/>
                        </a:rPr>
                        <a:t>3</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a:effectLst/>
                        </a:rPr>
                        <a:t>Spares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a:effectLst/>
                        </a:rPr>
                        <a:t>Sum</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lgn="ctr">
                        <a:buNone/>
                        <a:tabLst>
                          <a:tab pos="226695" algn="l"/>
                        </a:tabLst>
                      </a:pPr>
                      <a:r>
                        <a:rPr lang="en-ZA" sz="1100" dirty="0">
                          <a:effectLst/>
                        </a:rPr>
                        <a:t>1</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a:buNone/>
                        <a:tabLst>
                          <a:tab pos="226695" algn="l"/>
                        </a:tabLst>
                      </a:pPr>
                      <a:r>
                        <a:rPr lang="en-ZA" sz="1100" dirty="0">
                          <a:effectLst/>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a:txBody>
                    <a:bodyPr/>
                    <a:lstStyle/>
                    <a:p>
                      <a:pPr>
                        <a:buNone/>
                        <a:tabLst>
                          <a:tab pos="226695" algn="l"/>
                        </a:tabLst>
                      </a:pPr>
                      <a:r>
                        <a:rPr lang="en-ZA" sz="1100" dirty="0">
                          <a:effectLst/>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171195772"/>
                  </a:ext>
                </a:extLst>
              </a:tr>
              <a:tr h="355133">
                <a:tc gridSpan="5">
                  <a:txBody>
                    <a:bodyPr/>
                    <a:lstStyle/>
                    <a:p>
                      <a:pPr>
                        <a:buNone/>
                        <a:tabLst>
                          <a:tab pos="226695" algn="l"/>
                        </a:tabLst>
                      </a:pPr>
                      <a:r>
                        <a:rPr lang="en-ZA" sz="1100" dirty="0">
                          <a:effectLst/>
                        </a:rPr>
                        <a:t>Total Amount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buNone/>
                        <a:tabLst>
                          <a:tab pos="226695" algn="l"/>
                        </a:tabLst>
                      </a:pPr>
                      <a:r>
                        <a:rPr lang="en-ZA" sz="1100" dirty="0">
                          <a:effectLst/>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826846663"/>
                  </a:ext>
                </a:extLst>
              </a:tr>
            </a:tbl>
          </a:graphicData>
        </a:graphic>
      </p:graphicFrame>
    </p:spTree>
    <p:extLst>
      <p:ext uri="{BB962C8B-B14F-4D97-AF65-F5344CB8AC3E}">
        <p14:creationId xmlns:p14="http://schemas.microsoft.com/office/powerpoint/2010/main" val="3905759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50D57-EC4B-F05C-A716-0475A747DF39}"/>
              </a:ext>
            </a:extLst>
          </p:cNvPr>
          <p:cNvSpPr>
            <a:spLocks noGrp="1"/>
          </p:cNvSpPr>
          <p:nvPr>
            <p:ph type="title"/>
          </p:nvPr>
        </p:nvSpPr>
        <p:spPr/>
        <p:txBody>
          <a:bodyPr/>
          <a:lstStyle/>
          <a:p>
            <a:r>
              <a:rPr lang="en-US" b="1" dirty="0"/>
              <a:t>SDL&amp;I</a:t>
            </a:r>
            <a:endParaRPr lang="en-ZA" dirty="0"/>
          </a:p>
        </p:txBody>
      </p:sp>
      <p:sp>
        <p:nvSpPr>
          <p:cNvPr id="3" name="Content Placeholder 2">
            <a:extLst>
              <a:ext uri="{FF2B5EF4-FFF2-40B4-BE49-F238E27FC236}">
                <a16:creationId xmlns:a16="http://schemas.microsoft.com/office/drawing/2014/main" id="{354A4798-86E0-3459-C18B-10733934224A}"/>
              </a:ext>
            </a:extLst>
          </p:cNvPr>
          <p:cNvSpPr>
            <a:spLocks noGrp="1"/>
          </p:cNvSpPr>
          <p:nvPr>
            <p:ph idx="1"/>
          </p:nvPr>
        </p:nvSpPr>
        <p:spPr/>
        <p:txBody>
          <a:bodyPr/>
          <a:lstStyle/>
          <a:p>
            <a:pPr marL="0" indent="0">
              <a:buNone/>
            </a:pPr>
            <a:r>
              <a:rPr lang="en-US" b="1" dirty="0"/>
              <a:t>SDL&amp;I</a:t>
            </a:r>
            <a:endParaRPr lang="en-ZA" sz="1100" b="1" dirty="0">
              <a:ea typeface="Times New Roman" panose="02020603050405020304" pitchFamily="18" charset="0"/>
              <a:cs typeface="Times New Roman" panose="02020603050405020304" pitchFamily="18" charset="0"/>
            </a:endParaRPr>
          </a:p>
          <a:p>
            <a:pPr marL="0" indent="0">
              <a:buNone/>
            </a:pPr>
            <a:r>
              <a:rPr lang="en-ZA" dirty="0"/>
              <a:t>SBD 6.1  PREFERENCE POINTS CLAIM FORM IN TERMS OF THE PREFERENTIAL PROCUREMENT REGULATIONS 2022 BBBEE</a:t>
            </a:r>
          </a:p>
          <a:p>
            <a:pPr marL="0" indent="0">
              <a:buNone/>
            </a:pPr>
            <a:endParaRPr lang="en-ZA" dirty="0"/>
          </a:p>
        </p:txBody>
      </p:sp>
      <p:graphicFrame>
        <p:nvGraphicFramePr>
          <p:cNvPr id="4" name="Table 3">
            <a:extLst>
              <a:ext uri="{FF2B5EF4-FFF2-40B4-BE49-F238E27FC236}">
                <a16:creationId xmlns:a16="http://schemas.microsoft.com/office/drawing/2014/main" id="{ED62E42C-04C5-AF4C-9A83-53A3FA15644B}"/>
              </a:ext>
            </a:extLst>
          </p:cNvPr>
          <p:cNvGraphicFramePr>
            <a:graphicFrameLocks noGrp="1"/>
          </p:cNvGraphicFramePr>
          <p:nvPr>
            <p:extLst>
              <p:ext uri="{D42A27DB-BD31-4B8C-83A1-F6EECF244321}">
                <p14:modId xmlns:p14="http://schemas.microsoft.com/office/powerpoint/2010/main" val="3276128351"/>
              </p:ext>
            </p:extLst>
          </p:nvPr>
        </p:nvGraphicFramePr>
        <p:xfrm>
          <a:off x="446468" y="1904633"/>
          <a:ext cx="5861026" cy="3254949"/>
        </p:xfrm>
        <a:graphic>
          <a:graphicData uri="http://schemas.openxmlformats.org/drawingml/2006/table">
            <a:tbl>
              <a:tblPr firstRow="1" firstCol="1" bandRow="1">
                <a:tableStyleId>{5C22544A-7EE6-4342-B048-85BDC9FD1C3A}</a:tableStyleId>
              </a:tblPr>
              <a:tblGrid>
                <a:gridCol w="3262968">
                  <a:extLst>
                    <a:ext uri="{9D8B030D-6E8A-4147-A177-3AD203B41FA5}">
                      <a16:colId xmlns:a16="http://schemas.microsoft.com/office/drawing/2014/main" val="1906126507"/>
                    </a:ext>
                  </a:extLst>
                </a:gridCol>
                <a:gridCol w="2598058">
                  <a:extLst>
                    <a:ext uri="{9D8B030D-6E8A-4147-A177-3AD203B41FA5}">
                      <a16:colId xmlns:a16="http://schemas.microsoft.com/office/drawing/2014/main" val="316495990"/>
                    </a:ext>
                  </a:extLst>
                </a:gridCol>
              </a:tblGrid>
              <a:tr h="736481">
                <a:tc>
                  <a:txBody>
                    <a:bodyPr/>
                    <a:lstStyle/>
                    <a:p>
                      <a:pPr algn="ctr" eaLnBrk="0" fontAlgn="base" hangingPunct="0">
                        <a:lnSpc>
                          <a:spcPct val="115000"/>
                        </a:lnSpc>
                        <a:spcBef>
                          <a:spcPts val="480"/>
                        </a:spcBef>
                        <a:buNone/>
                      </a:pPr>
                      <a:r>
                        <a:rPr lang="en-US" sz="1000" kern="1200">
                          <a:effectLst/>
                        </a:rPr>
                        <a:t>B-BBEE Status Level of Contributor</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eaLnBrk="0" fontAlgn="base" hangingPunct="0">
                        <a:lnSpc>
                          <a:spcPct val="115000"/>
                        </a:lnSpc>
                        <a:spcBef>
                          <a:spcPts val="480"/>
                        </a:spcBef>
                        <a:buNone/>
                      </a:pPr>
                      <a:r>
                        <a:rPr lang="en-US" sz="1000" kern="1200" dirty="0">
                          <a:effectLst/>
                        </a:rPr>
                        <a:t>Number of points</a:t>
                      </a:r>
                      <a:endParaRPr lang="en-ZA" sz="1200" dirty="0">
                        <a:effectLst/>
                      </a:endParaRPr>
                    </a:p>
                    <a:p>
                      <a:pPr algn="ctr" eaLnBrk="0" fontAlgn="base" hangingPunct="0">
                        <a:lnSpc>
                          <a:spcPct val="115000"/>
                        </a:lnSpc>
                        <a:spcBef>
                          <a:spcPts val="480"/>
                        </a:spcBef>
                        <a:buNone/>
                      </a:pPr>
                      <a:r>
                        <a:rPr lang="en-US" sz="1000" kern="1200" dirty="0">
                          <a:effectLst/>
                        </a:rPr>
                        <a:t>(90/10 system)</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05994870"/>
                  </a:ext>
                </a:extLst>
              </a:tr>
              <a:tr h="270526">
                <a:tc>
                  <a:txBody>
                    <a:bodyPr/>
                    <a:lstStyle/>
                    <a:p>
                      <a:pPr algn="ctr" eaLnBrk="0" fontAlgn="base" hangingPunct="0">
                        <a:lnSpc>
                          <a:spcPct val="115000"/>
                        </a:lnSpc>
                        <a:spcBef>
                          <a:spcPts val="575"/>
                        </a:spcBef>
                        <a:buNone/>
                      </a:pPr>
                      <a:r>
                        <a:rPr lang="en-US" sz="1000" kern="1200">
                          <a:effectLst/>
                        </a:rPr>
                        <a:t>1</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buNone/>
                      </a:pPr>
                      <a:r>
                        <a:rPr lang="en-US" sz="1000" kern="1200" dirty="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80374595"/>
                  </a:ext>
                </a:extLst>
              </a:tr>
              <a:tr h="270526">
                <a:tc>
                  <a:txBody>
                    <a:bodyPr/>
                    <a:lstStyle/>
                    <a:p>
                      <a:pPr algn="ctr" eaLnBrk="0" fontAlgn="base" hangingPunct="0">
                        <a:lnSpc>
                          <a:spcPct val="115000"/>
                        </a:lnSpc>
                        <a:spcBef>
                          <a:spcPts val="575"/>
                        </a:spcBef>
                        <a:buNone/>
                      </a:pPr>
                      <a:r>
                        <a:rPr lang="en-US" sz="1000" kern="1200">
                          <a:effectLst/>
                        </a:rPr>
                        <a:t>2</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buNone/>
                      </a:pPr>
                      <a:r>
                        <a:rPr lang="en-US" sz="1000" kern="1200" dirty="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61419101"/>
                  </a:ext>
                </a:extLst>
              </a:tr>
              <a:tr h="270526">
                <a:tc>
                  <a:txBody>
                    <a:bodyPr/>
                    <a:lstStyle/>
                    <a:p>
                      <a:pPr algn="ctr" eaLnBrk="0" fontAlgn="base" hangingPunct="0">
                        <a:lnSpc>
                          <a:spcPct val="115000"/>
                        </a:lnSpc>
                        <a:spcBef>
                          <a:spcPts val="575"/>
                        </a:spcBef>
                        <a:buNone/>
                      </a:pPr>
                      <a:r>
                        <a:rPr lang="en-US" sz="1000" kern="1200">
                          <a:effectLst/>
                        </a:rPr>
                        <a:t>3</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buNone/>
                      </a:pPr>
                      <a:r>
                        <a:rPr lang="en-US" sz="1000" kern="1200" dirty="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33513641"/>
                  </a:ext>
                </a:extLst>
              </a:tr>
              <a:tr h="270526">
                <a:tc>
                  <a:txBody>
                    <a:bodyPr/>
                    <a:lstStyle/>
                    <a:p>
                      <a:pPr algn="ctr" eaLnBrk="0" fontAlgn="base" hangingPunct="0">
                        <a:lnSpc>
                          <a:spcPct val="115000"/>
                        </a:lnSpc>
                        <a:spcBef>
                          <a:spcPts val="575"/>
                        </a:spcBef>
                        <a:buNone/>
                      </a:pPr>
                      <a:r>
                        <a:rPr lang="en-US" sz="1000" kern="1200">
                          <a:effectLst/>
                        </a:rPr>
                        <a:t>4</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buNone/>
                      </a:pPr>
                      <a:r>
                        <a:rPr lang="en-US" sz="1000" kern="1200" dirty="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03987333"/>
                  </a:ext>
                </a:extLst>
              </a:tr>
              <a:tr h="354260">
                <a:tc>
                  <a:txBody>
                    <a:bodyPr/>
                    <a:lstStyle/>
                    <a:p>
                      <a:pPr algn="ctr" eaLnBrk="0" fontAlgn="base" hangingPunct="0">
                        <a:lnSpc>
                          <a:spcPct val="115000"/>
                        </a:lnSpc>
                        <a:spcBef>
                          <a:spcPts val="575"/>
                        </a:spcBef>
                        <a:buNone/>
                      </a:pPr>
                      <a:r>
                        <a:rPr lang="en-US" sz="1000" kern="1200">
                          <a:effectLst/>
                        </a:rPr>
                        <a:t>5</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buNone/>
                      </a:pPr>
                      <a:r>
                        <a:rPr lang="en-US" sz="1000" kern="1200" dirty="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80440897"/>
                  </a:ext>
                </a:extLst>
              </a:tr>
              <a:tr h="270526">
                <a:tc>
                  <a:txBody>
                    <a:bodyPr/>
                    <a:lstStyle/>
                    <a:p>
                      <a:pPr algn="ctr" eaLnBrk="0" fontAlgn="base" hangingPunct="0">
                        <a:lnSpc>
                          <a:spcPct val="115000"/>
                        </a:lnSpc>
                        <a:spcBef>
                          <a:spcPts val="575"/>
                        </a:spcBef>
                        <a:buNone/>
                      </a:pPr>
                      <a:r>
                        <a:rPr lang="en-US" sz="1000" kern="1200">
                          <a:effectLst/>
                        </a:rPr>
                        <a:t>6</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buNone/>
                      </a:pPr>
                      <a:r>
                        <a:rPr lang="en-US" sz="1000" kern="1200" dirty="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93621394"/>
                  </a:ext>
                </a:extLst>
              </a:tr>
              <a:tr h="270526">
                <a:tc>
                  <a:txBody>
                    <a:bodyPr/>
                    <a:lstStyle/>
                    <a:p>
                      <a:pPr algn="ctr" eaLnBrk="0" fontAlgn="base" hangingPunct="0">
                        <a:lnSpc>
                          <a:spcPct val="115000"/>
                        </a:lnSpc>
                        <a:spcBef>
                          <a:spcPts val="575"/>
                        </a:spcBef>
                        <a:buNone/>
                      </a:pPr>
                      <a:r>
                        <a:rPr lang="en-US" sz="1000" kern="1200">
                          <a:effectLst/>
                        </a:rPr>
                        <a:t>7</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98699754"/>
                  </a:ext>
                </a:extLst>
              </a:tr>
              <a:tr h="270526">
                <a:tc>
                  <a:txBody>
                    <a:bodyPr/>
                    <a:lstStyle/>
                    <a:p>
                      <a:pPr algn="ctr" eaLnBrk="0" fontAlgn="base" hangingPunct="0">
                        <a:lnSpc>
                          <a:spcPct val="115000"/>
                        </a:lnSpc>
                        <a:spcBef>
                          <a:spcPts val="575"/>
                        </a:spcBef>
                        <a:buNone/>
                      </a:pPr>
                      <a:r>
                        <a:rPr lang="en-US" sz="1000" kern="1200">
                          <a:effectLst/>
                        </a:rPr>
                        <a:t>8</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buNone/>
                      </a:pPr>
                      <a:r>
                        <a:rPr lang="en-US" sz="1000" kern="1200" dirty="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13097132"/>
                  </a:ext>
                </a:extLst>
              </a:tr>
              <a:tr h="270526">
                <a:tc>
                  <a:txBody>
                    <a:bodyPr/>
                    <a:lstStyle/>
                    <a:p>
                      <a:pPr algn="ctr" eaLnBrk="0" fontAlgn="base" hangingPunct="0">
                        <a:lnSpc>
                          <a:spcPct val="115000"/>
                        </a:lnSpc>
                        <a:spcBef>
                          <a:spcPts val="575"/>
                        </a:spcBef>
                        <a:buNone/>
                      </a:pPr>
                      <a:r>
                        <a:rPr lang="en-US" sz="1000" kern="1200">
                          <a:effectLst/>
                        </a:rPr>
                        <a:t>Non-compliant contributor</a:t>
                      </a:r>
                      <a:endParaRPr lang="en-Z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eaLnBrk="0" fontAlgn="base" hangingPunct="0">
                        <a:lnSpc>
                          <a:spcPct val="115000"/>
                        </a:lnSpc>
                        <a:spcBef>
                          <a:spcPts val="575"/>
                        </a:spcBef>
                        <a:buNone/>
                      </a:pPr>
                      <a:r>
                        <a:rPr lang="en-US" sz="1000" kern="1200" dirty="0">
                          <a:effectLst/>
                        </a:rPr>
                        <a:t>0</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01395465"/>
                  </a:ext>
                </a:extLst>
              </a:tr>
            </a:tbl>
          </a:graphicData>
        </a:graphic>
      </p:graphicFrame>
    </p:spTree>
    <p:extLst>
      <p:ext uri="{BB962C8B-B14F-4D97-AF65-F5344CB8AC3E}">
        <p14:creationId xmlns:p14="http://schemas.microsoft.com/office/powerpoint/2010/main" val="3467318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FD05B-4DE3-5ABC-0E69-A825317CE67C}"/>
              </a:ext>
            </a:extLst>
          </p:cNvPr>
          <p:cNvSpPr>
            <a:spLocks noGrp="1"/>
          </p:cNvSpPr>
          <p:nvPr>
            <p:ph type="title"/>
          </p:nvPr>
        </p:nvSpPr>
        <p:spPr/>
        <p:txBody>
          <a:bodyPr/>
          <a:lstStyle/>
          <a:p>
            <a:r>
              <a:rPr lang="en-US" b="1" dirty="0"/>
              <a:t>SDL&amp;I</a:t>
            </a:r>
            <a:endParaRPr lang="en-ZA" dirty="0"/>
          </a:p>
        </p:txBody>
      </p:sp>
      <p:graphicFrame>
        <p:nvGraphicFramePr>
          <p:cNvPr id="4" name="Content Placeholder 3">
            <a:extLst>
              <a:ext uri="{FF2B5EF4-FFF2-40B4-BE49-F238E27FC236}">
                <a16:creationId xmlns:a16="http://schemas.microsoft.com/office/drawing/2014/main" id="{B758C4AA-53DA-2D5E-6261-52D095CCA6A7}"/>
              </a:ext>
            </a:extLst>
          </p:cNvPr>
          <p:cNvGraphicFramePr>
            <a:graphicFrameLocks noGrp="1"/>
          </p:cNvGraphicFramePr>
          <p:nvPr>
            <p:ph idx="1"/>
            <p:extLst>
              <p:ext uri="{D42A27DB-BD31-4B8C-83A1-F6EECF244321}">
                <p14:modId xmlns:p14="http://schemas.microsoft.com/office/powerpoint/2010/main" val="648011173"/>
              </p:ext>
            </p:extLst>
          </p:nvPr>
        </p:nvGraphicFramePr>
        <p:xfrm>
          <a:off x="0" y="979714"/>
          <a:ext cx="12192000" cy="5784979"/>
        </p:xfrm>
        <a:graphic>
          <a:graphicData uri="http://schemas.openxmlformats.org/drawingml/2006/table">
            <a:tbl>
              <a:tblPr firstRow="1" firstCol="1" lastRow="1" lastCol="1" bandRow="1" bandCol="1">
                <a:tableStyleId>{5C22544A-7EE6-4342-B048-85BDC9FD1C3A}</a:tableStyleId>
              </a:tblPr>
              <a:tblGrid>
                <a:gridCol w="12192000">
                  <a:extLst>
                    <a:ext uri="{9D8B030D-6E8A-4147-A177-3AD203B41FA5}">
                      <a16:colId xmlns:a16="http://schemas.microsoft.com/office/drawing/2014/main" val="3761808222"/>
                    </a:ext>
                  </a:extLst>
                </a:gridCol>
              </a:tblGrid>
              <a:tr h="290312">
                <a:tc>
                  <a:txBody>
                    <a:bodyPr/>
                    <a:lstStyle/>
                    <a:p>
                      <a:endParaRPr lang="en-ZA" sz="1600" dirty="0"/>
                    </a:p>
                  </a:txBody>
                  <a:tcPr marL="61058" marR="61058" marT="0" marB="0"/>
                </a:tc>
                <a:extLst>
                  <a:ext uri="{0D108BD9-81ED-4DB2-BD59-A6C34878D82A}">
                    <a16:rowId xmlns:a16="http://schemas.microsoft.com/office/drawing/2014/main" val="41602230"/>
                  </a:ext>
                </a:extLst>
              </a:tr>
              <a:tr h="5494667">
                <a:tc>
                  <a:txBody>
                    <a:bodyPr/>
                    <a:lstStyle/>
                    <a:p>
                      <a:pPr marL="85725" marR="85725" algn="l" defTabSz="914400" rtl="0" eaLnBrk="1" latinLnBrk="0" hangingPunct="1">
                        <a:lnSpc>
                          <a:spcPct val="115000"/>
                        </a:lnSpc>
                        <a:spcAft>
                          <a:spcPts val="1000"/>
                        </a:spcAft>
                        <a:buNone/>
                      </a:pPr>
                      <a:r>
                        <a:rPr lang="en-US" sz="1400" b="1" kern="1200" dirty="0">
                          <a:solidFill>
                            <a:schemeClr val="lt1"/>
                          </a:solidFill>
                          <a:effectLst/>
                          <a:latin typeface="+mn-lt"/>
                          <a:ea typeface="+mn-ea"/>
                          <a:cs typeface="+mn-cs"/>
                        </a:rPr>
                        <a:t>Objective criteria are applicable. </a:t>
                      </a:r>
                      <a:endParaRPr lang="en-ZA" sz="1400" b="1" kern="1200" dirty="0">
                        <a:solidFill>
                          <a:schemeClr val="lt1"/>
                        </a:solidFill>
                        <a:effectLst/>
                        <a:latin typeface="+mn-lt"/>
                        <a:ea typeface="+mn-ea"/>
                        <a:cs typeface="+mn-cs"/>
                      </a:endParaRPr>
                    </a:p>
                    <a:p>
                      <a:pPr marL="85725" marR="85725" algn="l" defTabSz="914400" rtl="0" eaLnBrk="1" latinLnBrk="0" hangingPunct="1">
                        <a:lnSpc>
                          <a:spcPct val="115000"/>
                        </a:lnSpc>
                        <a:spcAft>
                          <a:spcPts val="1000"/>
                        </a:spcAft>
                        <a:buNone/>
                      </a:pPr>
                      <a:r>
                        <a:rPr lang="en-US" sz="1400" b="1" kern="1200" dirty="0">
                          <a:solidFill>
                            <a:schemeClr val="lt1"/>
                          </a:solidFill>
                          <a:effectLst/>
                          <a:latin typeface="+mn-lt"/>
                          <a:ea typeface="+mn-ea"/>
                          <a:cs typeface="+mn-cs"/>
                        </a:rPr>
                        <a:t>Please note that Eskom may award the contract to a tenderer other than the highest scoring if objective criteria justify the award.</a:t>
                      </a:r>
                      <a:endParaRPr lang="en-ZA" sz="1400" b="1" kern="1200" dirty="0">
                        <a:solidFill>
                          <a:schemeClr val="lt1"/>
                        </a:solidFill>
                        <a:effectLst/>
                        <a:latin typeface="+mn-lt"/>
                        <a:ea typeface="+mn-ea"/>
                        <a:cs typeface="+mn-cs"/>
                      </a:endParaRPr>
                    </a:p>
                    <a:p>
                      <a:pPr marL="85725" marR="85725" algn="l" defTabSz="914400" rtl="0" eaLnBrk="1" latinLnBrk="0" hangingPunct="1">
                        <a:lnSpc>
                          <a:spcPct val="115000"/>
                        </a:lnSpc>
                        <a:spcAft>
                          <a:spcPts val="1000"/>
                        </a:spcAft>
                        <a:buNone/>
                      </a:pPr>
                      <a:r>
                        <a:rPr lang="en-US" sz="1400" b="1" kern="1200" dirty="0">
                          <a:solidFill>
                            <a:schemeClr val="lt1"/>
                          </a:solidFill>
                          <a:effectLst/>
                          <a:latin typeface="+mn-lt"/>
                          <a:ea typeface="+mn-ea"/>
                          <a:cs typeface="+mn-cs"/>
                        </a:rPr>
                        <a:t>The following objective criteria apply to the tender:</a:t>
                      </a:r>
                      <a:r>
                        <a:rPr lang="en-US" sz="1000" dirty="0">
                          <a:effectLst/>
                        </a:rPr>
                        <a:t>	</a:t>
                      </a:r>
                      <a:endParaRPr lang="en-ZA" sz="1000" dirty="0">
                        <a:effectLst/>
                      </a:endParaRPr>
                    </a:p>
                    <a:p>
                      <a:pPr marL="85725" marR="85725" algn="l">
                        <a:lnSpc>
                          <a:spcPct val="115000"/>
                        </a:lnSpc>
                        <a:spcAft>
                          <a:spcPts val="1000"/>
                        </a:spcAft>
                        <a:buNone/>
                      </a:pPr>
                      <a:r>
                        <a:rPr lang="en-US" sz="1400" dirty="0">
                          <a:effectLst/>
                        </a:rPr>
                        <a:t>Objective Criteria that SDL&amp;I </a:t>
                      </a:r>
                      <a:endParaRPr lang="en-ZA" sz="1400" dirty="0">
                        <a:effectLst/>
                      </a:endParaRPr>
                    </a:p>
                    <a:p>
                      <a:pPr marL="85725" marR="85725" algn="l">
                        <a:lnSpc>
                          <a:spcPct val="115000"/>
                        </a:lnSpc>
                        <a:spcAft>
                          <a:spcPts val="1000"/>
                        </a:spcAft>
                        <a:buNone/>
                      </a:pPr>
                      <a:r>
                        <a:rPr lang="en-ZA" sz="1400" dirty="0">
                          <a:effectLst/>
                        </a:rPr>
                        <a:t>This tender concerns a service that has material and commodities that are part of the designated sector as per regulation. Therefore, only locally produced goods or services with a stipulated minimum threshold for Local Production and Content will be considered. Therefore SBD 6.2 and supporting annexures WILL form part of tender returnable.</a:t>
                      </a:r>
                    </a:p>
                    <a:p>
                      <a:pPr marL="85725" marR="85725" algn="l">
                        <a:lnSpc>
                          <a:spcPct val="115000"/>
                        </a:lnSpc>
                        <a:spcAft>
                          <a:spcPts val="1000"/>
                        </a:spcAft>
                        <a:buNone/>
                      </a:pP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p>
                      <a:pPr marL="85725" marR="85725" algn="l">
                        <a:lnSpc>
                          <a:spcPct val="115000"/>
                        </a:lnSpc>
                        <a:spcAft>
                          <a:spcPts val="1000"/>
                        </a:spcAft>
                        <a:buNone/>
                      </a:pP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p>
                      <a:pPr marL="85725" marR="85725" algn="l">
                        <a:lnSpc>
                          <a:spcPct val="115000"/>
                        </a:lnSpc>
                        <a:spcAft>
                          <a:spcPts val="1000"/>
                        </a:spcAft>
                        <a:buNone/>
                      </a:pP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p>
                      <a:pPr marL="85725" marR="85725" algn="l">
                        <a:lnSpc>
                          <a:spcPct val="115000"/>
                        </a:lnSpc>
                        <a:spcAft>
                          <a:spcPts val="1000"/>
                        </a:spcAft>
                        <a:buNone/>
                      </a:pPr>
                      <a:r>
                        <a:rPr lang="en-ZA" sz="1400" dirty="0">
                          <a:effectLst/>
                          <a:latin typeface="Calibri" panose="020F0502020204030204" pitchFamily="34" charset="0"/>
                          <a:ea typeface="Calibri" panose="020F0502020204030204" pitchFamily="34" charset="0"/>
                          <a:cs typeface="Times New Roman" panose="02020603050405020304" pitchFamily="18" charset="0"/>
                        </a:rPr>
                        <a:t>Local Procurement Content</a:t>
                      </a:r>
                    </a:p>
                    <a:p>
                      <a:pPr marL="85725" marR="85725" algn="l">
                        <a:lnSpc>
                          <a:spcPct val="115000"/>
                        </a:lnSpc>
                        <a:spcAft>
                          <a:spcPts val="1000"/>
                        </a:spcAft>
                        <a:buNone/>
                      </a:pPr>
                      <a:r>
                        <a:rPr lang="en-ZA" sz="1400" dirty="0">
                          <a:effectLst/>
                          <a:latin typeface="Calibri" panose="020F0502020204030204" pitchFamily="34" charset="0"/>
                          <a:ea typeface="Calibri" panose="020F0502020204030204" pitchFamily="34" charset="0"/>
                          <a:cs typeface="Times New Roman" panose="02020603050405020304" pitchFamily="18" charset="0"/>
                        </a:rPr>
                        <a:t>Tender will stipulate local procurement content for the works</a:t>
                      </a:r>
                    </a:p>
                    <a:p>
                      <a:pPr marL="85725" marR="85725" algn="l">
                        <a:lnSpc>
                          <a:spcPct val="115000"/>
                        </a:lnSpc>
                        <a:spcAft>
                          <a:spcPts val="1000"/>
                        </a:spcAft>
                        <a:buNone/>
                      </a:pPr>
                      <a:r>
                        <a:rPr lang="en-ZA" sz="1800" b="1" u="sng" dirty="0">
                          <a:effectLst/>
                          <a:latin typeface="Calibri" panose="020F0502020204030204" pitchFamily="34" charset="0"/>
                          <a:ea typeface="Calibri" panose="020F0502020204030204" pitchFamily="34" charset="0"/>
                          <a:cs typeface="Times New Roman" panose="02020603050405020304" pitchFamily="18" charset="0"/>
                        </a:rPr>
                        <a:t>Subcontracting</a:t>
                      </a:r>
                    </a:p>
                  </a:txBody>
                  <a:tcPr marL="61058" marR="61058" marT="0" marB="0"/>
                </a:tc>
                <a:extLst>
                  <a:ext uri="{0D108BD9-81ED-4DB2-BD59-A6C34878D82A}">
                    <a16:rowId xmlns:a16="http://schemas.microsoft.com/office/drawing/2014/main" val="1672450387"/>
                  </a:ext>
                </a:extLst>
              </a:tr>
            </a:tbl>
          </a:graphicData>
        </a:graphic>
      </p:graphicFrame>
      <p:graphicFrame>
        <p:nvGraphicFramePr>
          <p:cNvPr id="5" name="Table 4">
            <a:extLst>
              <a:ext uri="{FF2B5EF4-FFF2-40B4-BE49-F238E27FC236}">
                <a16:creationId xmlns:a16="http://schemas.microsoft.com/office/drawing/2014/main" id="{4E618440-83D7-EFE3-4742-5DCF93990B99}"/>
              </a:ext>
            </a:extLst>
          </p:cNvPr>
          <p:cNvGraphicFramePr>
            <a:graphicFrameLocks noGrp="1"/>
          </p:cNvGraphicFramePr>
          <p:nvPr>
            <p:extLst>
              <p:ext uri="{D42A27DB-BD31-4B8C-83A1-F6EECF244321}">
                <p14:modId xmlns:p14="http://schemas.microsoft.com/office/powerpoint/2010/main" val="3126821589"/>
              </p:ext>
            </p:extLst>
          </p:nvPr>
        </p:nvGraphicFramePr>
        <p:xfrm>
          <a:off x="186613" y="3584164"/>
          <a:ext cx="8128000" cy="11125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511745074"/>
                    </a:ext>
                  </a:extLst>
                </a:gridCol>
                <a:gridCol w="4064000">
                  <a:extLst>
                    <a:ext uri="{9D8B030D-6E8A-4147-A177-3AD203B41FA5}">
                      <a16:colId xmlns:a16="http://schemas.microsoft.com/office/drawing/2014/main" val="3173954131"/>
                    </a:ext>
                  </a:extLst>
                </a:gridCol>
              </a:tblGrid>
              <a:tr h="370840">
                <a:tc>
                  <a:txBody>
                    <a:bodyPr/>
                    <a:lstStyle/>
                    <a:p>
                      <a:r>
                        <a:rPr lang="en-US" dirty="0"/>
                        <a:t>Material</a:t>
                      </a:r>
                      <a:endParaRPr lang="en-ZA" dirty="0"/>
                    </a:p>
                  </a:txBody>
                  <a:tcPr/>
                </a:tc>
                <a:tc>
                  <a:txBody>
                    <a:bodyPr/>
                    <a:lstStyle/>
                    <a:p>
                      <a:r>
                        <a:rPr lang="en-US" dirty="0"/>
                        <a:t>Threshold%</a:t>
                      </a:r>
                      <a:endParaRPr lang="en-ZA" dirty="0"/>
                    </a:p>
                  </a:txBody>
                  <a:tcPr/>
                </a:tc>
                <a:extLst>
                  <a:ext uri="{0D108BD9-81ED-4DB2-BD59-A6C34878D82A}">
                    <a16:rowId xmlns:a16="http://schemas.microsoft.com/office/drawing/2014/main" val="1661673133"/>
                  </a:ext>
                </a:extLst>
              </a:tr>
              <a:tr h="370840">
                <a:tc>
                  <a:txBody>
                    <a:bodyPr/>
                    <a:lstStyle/>
                    <a:p>
                      <a:r>
                        <a:rPr lang="en-US" dirty="0"/>
                        <a:t>Valves </a:t>
                      </a:r>
                      <a:endParaRPr lang="en-ZA" dirty="0"/>
                    </a:p>
                  </a:txBody>
                  <a:tcPr/>
                </a:tc>
                <a:tc>
                  <a:txBody>
                    <a:bodyPr/>
                    <a:lstStyle/>
                    <a:p>
                      <a:r>
                        <a:rPr lang="en-US" dirty="0"/>
                        <a:t>70%</a:t>
                      </a:r>
                      <a:endParaRPr lang="en-ZA" dirty="0"/>
                    </a:p>
                  </a:txBody>
                  <a:tcPr/>
                </a:tc>
                <a:extLst>
                  <a:ext uri="{0D108BD9-81ED-4DB2-BD59-A6C34878D82A}">
                    <a16:rowId xmlns:a16="http://schemas.microsoft.com/office/drawing/2014/main" val="799514530"/>
                  </a:ext>
                </a:extLst>
              </a:tr>
              <a:tr h="370840">
                <a:tc>
                  <a:txBody>
                    <a:bodyPr/>
                    <a:lstStyle/>
                    <a:p>
                      <a:r>
                        <a:rPr lang="en-US" dirty="0"/>
                        <a:t>Fasteners</a:t>
                      </a:r>
                      <a:endParaRPr lang="en-ZA" dirty="0"/>
                    </a:p>
                  </a:txBody>
                  <a:tcPr/>
                </a:tc>
                <a:tc>
                  <a:txBody>
                    <a:bodyPr/>
                    <a:lstStyle/>
                    <a:p>
                      <a:r>
                        <a:rPr lang="en-US" dirty="0"/>
                        <a:t>100%</a:t>
                      </a:r>
                      <a:endParaRPr lang="en-ZA" dirty="0"/>
                    </a:p>
                  </a:txBody>
                  <a:tcPr/>
                </a:tc>
                <a:extLst>
                  <a:ext uri="{0D108BD9-81ED-4DB2-BD59-A6C34878D82A}">
                    <a16:rowId xmlns:a16="http://schemas.microsoft.com/office/drawing/2014/main" val="3695991978"/>
                  </a:ext>
                </a:extLst>
              </a:tr>
            </a:tbl>
          </a:graphicData>
        </a:graphic>
      </p:graphicFrame>
    </p:spTree>
    <p:extLst>
      <p:ext uri="{BB962C8B-B14F-4D97-AF65-F5344CB8AC3E}">
        <p14:creationId xmlns:p14="http://schemas.microsoft.com/office/powerpoint/2010/main" val="3098638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DE6F1-1030-E4B7-CEFD-9848E10B085A}"/>
              </a:ext>
            </a:extLst>
          </p:cNvPr>
          <p:cNvSpPr>
            <a:spLocks noGrp="1"/>
          </p:cNvSpPr>
          <p:nvPr>
            <p:ph type="title"/>
          </p:nvPr>
        </p:nvSpPr>
        <p:spPr/>
        <p:txBody>
          <a:bodyPr/>
          <a:lstStyle/>
          <a:p>
            <a:r>
              <a:rPr lang="en-US" dirty="0"/>
              <a:t>SDL&amp;I</a:t>
            </a:r>
            <a:endParaRPr lang="en-ZA" dirty="0"/>
          </a:p>
        </p:txBody>
      </p:sp>
      <p:sp>
        <p:nvSpPr>
          <p:cNvPr id="3" name="Content Placeholder 2">
            <a:extLst>
              <a:ext uri="{FF2B5EF4-FFF2-40B4-BE49-F238E27FC236}">
                <a16:creationId xmlns:a16="http://schemas.microsoft.com/office/drawing/2014/main" id="{AB5EBEDD-0951-22FD-D092-731AEDFFA33D}"/>
              </a:ext>
            </a:extLst>
          </p:cNvPr>
          <p:cNvSpPr>
            <a:spLocks noGrp="1"/>
          </p:cNvSpPr>
          <p:nvPr>
            <p:ph idx="1"/>
          </p:nvPr>
        </p:nvSpPr>
        <p:spPr>
          <a:xfrm>
            <a:off x="1" y="1007706"/>
            <a:ext cx="11745532" cy="5074809"/>
          </a:xfrm>
        </p:spPr>
        <p:txBody>
          <a:bodyPr/>
          <a:lstStyle/>
          <a:p>
            <a:pPr marL="0" indent="0">
              <a:buNone/>
            </a:pPr>
            <a:r>
              <a:rPr lang="en-ZA" sz="1800" dirty="0"/>
              <a:t>The winning tenderer is encouraged to procure/spend on designated groups from rural / underdeveloped / township.</a:t>
            </a:r>
          </a:p>
          <a:p>
            <a:pPr marL="0" indent="0">
              <a:buNone/>
            </a:pPr>
            <a:endParaRPr lang="en-ZA" sz="1800" dirty="0"/>
          </a:p>
          <a:p>
            <a:pPr marL="0" indent="0">
              <a:buNone/>
            </a:pPr>
            <a:endParaRPr lang="en-ZA" sz="1800" dirty="0"/>
          </a:p>
          <a:p>
            <a:pPr marL="0" indent="0">
              <a:buNone/>
            </a:pPr>
            <a:r>
              <a:rPr lang="en-ZA" sz="1800" b="1" u="sng" dirty="0"/>
              <a:t>Returnable</a:t>
            </a:r>
          </a:p>
          <a:p>
            <a:pPr marL="0" indent="0">
              <a:buNone/>
            </a:pPr>
            <a:r>
              <a:rPr lang="en-ZA" sz="1800" dirty="0"/>
              <a:t>Letter if intent to subcontract.</a:t>
            </a:r>
          </a:p>
          <a:p>
            <a:pPr marL="0" indent="0">
              <a:buNone/>
            </a:pPr>
            <a:r>
              <a:rPr lang="en-ZA" sz="1800" b="1" u="sng" dirty="0"/>
              <a:t>Skills Development</a:t>
            </a:r>
          </a:p>
          <a:p>
            <a:pPr marL="0" indent="0">
              <a:buNone/>
            </a:pPr>
            <a:r>
              <a:rPr lang="en-ZA" sz="1800" dirty="0"/>
              <a:t>The SD&amp;L Matrix is not an evaluation criterion; however, Tenderer are encouraged to make proposals before they are eligible for award in accordance with develop the skills in line with the SOW as illustrated on a below table. Skills development candidates should be from Lephalale Municipality area</a:t>
            </a:r>
          </a:p>
        </p:txBody>
      </p:sp>
      <p:graphicFrame>
        <p:nvGraphicFramePr>
          <p:cNvPr id="7" name="Table 6">
            <a:extLst>
              <a:ext uri="{FF2B5EF4-FFF2-40B4-BE49-F238E27FC236}">
                <a16:creationId xmlns:a16="http://schemas.microsoft.com/office/drawing/2014/main" id="{48458840-0C26-F2AA-E1C8-79FD2D17CA8F}"/>
              </a:ext>
            </a:extLst>
          </p:cNvPr>
          <p:cNvGraphicFramePr>
            <a:graphicFrameLocks noGrp="1"/>
          </p:cNvGraphicFramePr>
          <p:nvPr>
            <p:extLst>
              <p:ext uri="{D42A27DB-BD31-4B8C-83A1-F6EECF244321}">
                <p14:modId xmlns:p14="http://schemas.microsoft.com/office/powerpoint/2010/main" val="565379032"/>
              </p:ext>
            </p:extLst>
          </p:nvPr>
        </p:nvGraphicFramePr>
        <p:xfrm>
          <a:off x="91904" y="1326155"/>
          <a:ext cx="4162855" cy="1010920"/>
        </p:xfrm>
        <a:graphic>
          <a:graphicData uri="http://schemas.openxmlformats.org/drawingml/2006/table">
            <a:tbl>
              <a:tblPr firstRow="1" bandRow="1">
                <a:tableStyleId>{5C22544A-7EE6-4342-B048-85BDC9FD1C3A}</a:tableStyleId>
              </a:tblPr>
              <a:tblGrid>
                <a:gridCol w="2613974">
                  <a:extLst>
                    <a:ext uri="{9D8B030D-6E8A-4147-A177-3AD203B41FA5}">
                      <a16:colId xmlns:a16="http://schemas.microsoft.com/office/drawing/2014/main" val="4094995544"/>
                    </a:ext>
                  </a:extLst>
                </a:gridCol>
                <a:gridCol w="1548881">
                  <a:extLst>
                    <a:ext uri="{9D8B030D-6E8A-4147-A177-3AD203B41FA5}">
                      <a16:colId xmlns:a16="http://schemas.microsoft.com/office/drawing/2014/main" val="3162145183"/>
                    </a:ext>
                  </a:extLst>
                </a:gridCol>
              </a:tblGrid>
              <a:tr h="370840">
                <a:tc>
                  <a:txBody>
                    <a:bodyPr/>
                    <a:lstStyle/>
                    <a:p>
                      <a:r>
                        <a:rPr lang="en-US" b="0" dirty="0"/>
                        <a:t>Procurement from designated group</a:t>
                      </a:r>
                      <a:endParaRPr lang="en-ZA" b="0" dirty="0"/>
                    </a:p>
                  </a:txBody>
                  <a:tcPr/>
                </a:tc>
                <a:tc>
                  <a:txBody>
                    <a:bodyPr/>
                    <a:lstStyle/>
                    <a:p>
                      <a:r>
                        <a:rPr lang="en-US" b="0" dirty="0"/>
                        <a:t>Eskom Target</a:t>
                      </a:r>
                      <a:endParaRPr lang="en-ZA" b="0" dirty="0"/>
                    </a:p>
                  </a:txBody>
                  <a:tcPr/>
                </a:tc>
                <a:extLst>
                  <a:ext uri="{0D108BD9-81ED-4DB2-BD59-A6C34878D82A}">
                    <a16:rowId xmlns:a16="http://schemas.microsoft.com/office/drawing/2014/main" val="356568136"/>
                  </a:ext>
                </a:extLst>
              </a:tr>
              <a:tr h="370840">
                <a:tc>
                  <a:txBody>
                    <a:bodyPr/>
                    <a:lstStyle/>
                    <a:p>
                      <a:r>
                        <a:rPr lang="en-US" dirty="0"/>
                        <a:t>Black Owned</a:t>
                      </a:r>
                      <a:endParaRPr lang="en-ZA" dirty="0"/>
                    </a:p>
                  </a:txBody>
                  <a:tcPr/>
                </a:tc>
                <a:tc>
                  <a:txBody>
                    <a:bodyPr/>
                    <a:lstStyle/>
                    <a:p>
                      <a:r>
                        <a:rPr lang="en-US" dirty="0"/>
                        <a:t>20%</a:t>
                      </a:r>
                      <a:endParaRPr lang="en-ZA" dirty="0"/>
                    </a:p>
                  </a:txBody>
                  <a:tcPr/>
                </a:tc>
                <a:extLst>
                  <a:ext uri="{0D108BD9-81ED-4DB2-BD59-A6C34878D82A}">
                    <a16:rowId xmlns:a16="http://schemas.microsoft.com/office/drawing/2014/main" val="2722382582"/>
                  </a:ext>
                </a:extLst>
              </a:tr>
            </a:tbl>
          </a:graphicData>
        </a:graphic>
      </p:graphicFrame>
      <p:graphicFrame>
        <p:nvGraphicFramePr>
          <p:cNvPr id="8" name="Table 7">
            <a:extLst>
              <a:ext uri="{FF2B5EF4-FFF2-40B4-BE49-F238E27FC236}">
                <a16:creationId xmlns:a16="http://schemas.microsoft.com/office/drawing/2014/main" id="{84D939A1-0554-4590-8A40-1EF870931B9C}"/>
              </a:ext>
            </a:extLst>
          </p:cNvPr>
          <p:cNvGraphicFramePr>
            <a:graphicFrameLocks noGrp="1"/>
          </p:cNvGraphicFramePr>
          <p:nvPr>
            <p:extLst>
              <p:ext uri="{D42A27DB-BD31-4B8C-83A1-F6EECF244321}">
                <p14:modId xmlns:p14="http://schemas.microsoft.com/office/powerpoint/2010/main" val="1449777488"/>
              </p:ext>
            </p:extLst>
          </p:nvPr>
        </p:nvGraphicFramePr>
        <p:xfrm>
          <a:off x="91904" y="4411677"/>
          <a:ext cx="8128000" cy="128016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139524686"/>
                    </a:ext>
                  </a:extLst>
                </a:gridCol>
                <a:gridCol w="1625600">
                  <a:extLst>
                    <a:ext uri="{9D8B030D-6E8A-4147-A177-3AD203B41FA5}">
                      <a16:colId xmlns:a16="http://schemas.microsoft.com/office/drawing/2014/main" val="2823075922"/>
                    </a:ext>
                  </a:extLst>
                </a:gridCol>
                <a:gridCol w="1625600">
                  <a:extLst>
                    <a:ext uri="{9D8B030D-6E8A-4147-A177-3AD203B41FA5}">
                      <a16:colId xmlns:a16="http://schemas.microsoft.com/office/drawing/2014/main" val="291267587"/>
                    </a:ext>
                  </a:extLst>
                </a:gridCol>
                <a:gridCol w="1625600">
                  <a:extLst>
                    <a:ext uri="{9D8B030D-6E8A-4147-A177-3AD203B41FA5}">
                      <a16:colId xmlns:a16="http://schemas.microsoft.com/office/drawing/2014/main" val="2748997050"/>
                    </a:ext>
                  </a:extLst>
                </a:gridCol>
                <a:gridCol w="1625600">
                  <a:extLst>
                    <a:ext uri="{9D8B030D-6E8A-4147-A177-3AD203B41FA5}">
                      <a16:colId xmlns:a16="http://schemas.microsoft.com/office/drawing/2014/main" val="3453692031"/>
                    </a:ext>
                  </a:extLst>
                </a:gridCol>
              </a:tblGrid>
              <a:tr h="370840">
                <a:tc>
                  <a:txBody>
                    <a:bodyPr/>
                    <a:lstStyle/>
                    <a:p>
                      <a:r>
                        <a:rPr lang="en-US" dirty="0"/>
                        <a:t>Skills type</a:t>
                      </a:r>
                      <a:endParaRPr lang="en-ZA" dirty="0"/>
                    </a:p>
                  </a:txBody>
                  <a:tcPr/>
                </a:tc>
                <a:tc>
                  <a:txBody>
                    <a:bodyPr/>
                    <a:lstStyle/>
                    <a:p>
                      <a:r>
                        <a:rPr lang="en-US" dirty="0"/>
                        <a:t>Eskom target </a:t>
                      </a:r>
                      <a:endParaRPr lang="en-ZA" dirty="0"/>
                    </a:p>
                  </a:txBody>
                  <a:tcPr/>
                </a:tc>
                <a:tc>
                  <a:txBody>
                    <a:bodyPr/>
                    <a:lstStyle/>
                    <a:p>
                      <a:r>
                        <a:rPr lang="en-US" dirty="0"/>
                        <a:t>Entry Level</a:t>
                      </a:r>
                      <a:endParaRPr lang="en-ZA" dirty="0"/>
                    </a:p>
                  </a:txBody>
                  <a:tcPr/>
                </a:tc>
                <a:tc>
                  <a:txBody>
                    <a:bodyPr/>
                    <a:lstStyle/>
                    <a:p>
                      <a:r>
                        <a:rPr lang="en-US" dirty="0"/>
                        <a:t>Output</a:t>
                      </a:r>
                      <a:endParaRPr lang="en-ZA" dirty="0"/>
                    </a:p>
                  </a:txBody>
                  <a:tcPr/>
                </a:tc>
                <a:tc>
                  <a:txBody>
                    <a:bodyPr/>
                    <a:lstStyle/>
                    <a:p>
                      <a:r>
                        <a:rPr lang="en-US" dirty="0"/>
                        <a:t>Tenderers Proposal</a:t>
                      </a:r>
                      <a:endParaRPr lang="en-ZA" dirty="0"/>
                    </a:p>
                  </a:txBody>
                  <a:tcPr/>
                </a:tc>
                <a:extLst>
                  <a:ext uri="{0D108BD9-81ED-4DB2-BD59-A6C34878D82A}">
                    <a16:rowId xmlns:a16="http://schemas.microsoft.com/office/drawing/2014/main" val="1603048617"/>
                  </a:ext>
                </a:extLst>
              </a:tr>
              <a:tr h="370840">
                <a:tc>
                  <a:txBody>
                    <a:bodyPr/>
                    <a:lstStyle/>
                    <a:p>
                      <a:r>
                        <a:rPr lang="en-US" dirty="0"/>
                        <a:t>Mechanical Technician</a:t>
                      </a:r>
                      <a:endParaRPr lang="en-ZA" dirty="0"/>
                    </a:p>
                  </a:txBody>
                  <a:tcPr/>
                </a:tc>
                <a:tc>
                  <a:txBody>
                    <a:bodyPr/>
                    <a:lstStyle/>
                    <a:p>
                      <a:r>
                        <a:rPr lang="en-US" dirty="0"/>
                        <a:t>1</a:t>
                      </a:r>
                      <a:endParaRPr lang="en-ZA" dirty="0"/>
                    </a:p>
                  </a:txBody>
                  <a:tcPr/>
                </a:tc>
                <a:tc>
                  <a:txBody>
                    <a:bodyPr/>
                    <a:lstStyle/>
                    <a:p>
                      <a:r>
                        <a:rPr lang="en-US" dirty="0"/>
                        <a:t>Diploma / N Diploma</a:t>
                      </a:r>
                      <a:endParaRPr lang="en-ZA" dirty="0"/>
                    </a:p>
                  </a:txBody>
                  <a:tcPr/>
                </a:tc>
                <a:tc>
                  <a:txBody>
                    <a:bodyPr/>
                    <a:lstStyle/>
                    <a:p>
                      <a:r>
                        <a:rPr lang="en-US" dirty="0"/>
                        <a:t>On job Training</a:t>
                      </a:r>
                      <a:endParaRPr lang="en-ZA" dirty="0"/>
                    </a:p>
                  </a:txBody>
                  <a:tcPr/>
                </a:tc>
                <a:tc>
                  <a:txBody>
                    <a:bodyPr/>
                    <a:lstStyle/>
                    <a:p>
                      <a:endParaRPr lang="en-ZA" dirty="0"/>
                    </a:p>
                  </a:txBody>
                  <a:tcPr/>
                </a:tc>
                <a:extLst>
                  <a:ext uri="{0D108BD9-81ED-4DB2-BD59-A6C34878D82A}">
                    <a16:rowId xmlns:a16="http://schemas.microsoft.com/office/drawing/2014/main" val="2332264822"/>
                  </a:ext>
                </a:extLst>
              </a:tr>
            </a:tbl>
          </a:graphicData>
        </a:graphic>
      </p:graphicFrame>
    </p:spTree>
    <p:extLst>
      <p:ext uri="{BB962C8B-B14F-4D97-AF65-F5344CB8AC3E}">
        <p14:creationId xmlns:p14="http://schemas.microsoft.com/office/powerpoint/2010/main" val="2929861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A1780-1830-ABF3-11D4-A483EA108002}"/>
              </a:ext>
            </a:extLst>
          </p:cNvPr>
          <p:cNvSpPr>
            <a:spLocks noGrp="1"/>
          </p:cNvSpPr>
          <p:nvPr>
            <p:ph type="title"/>
          </p:nvPr>
        </p:nvSpPr>
        <p:spPr>
          <a:xfrm>
            <a:off x="361681" y="299075"/>
            <a:ext cx="9511777" cy="666000"/>
          </a:xfrm>
        </p:spPr>
        <p:txBody>
          <a:bodyPr/>
          <a:lstStyle/>
          <a:p>
            <a:r>
              <a:rPr lang="en-US" b="1" dirty="0"/>
              <a:t>SHEQ (Occupational Health and Safety, Environmental and Quality Requirements)</a:t>
            </a:r>
            <a:br>
              <a:rPr lang="en-ZA" sz="1800" b="1" dirty="0">
                <a:ea typeface="Times New Roman" panose="02020603050405020304" pitchFamily="18" charset="0"/>
                <a:cs typeface="Times New Roman" panose="02020603050405020304" pitchFamily="18" charset="0"/>
              </a:rPr>
            </a:br>
            <a:endParaRPr lang="en-ZA" dirty="0"/>
          </a:p>
        </p:txBody>
      </p:sp>
      <p:sp>
        <p:nvSpPr>
          <p:cNvPr id="3" name="Content Placeholder 2">
            <a:extLst>
              <a:ext uri="{FF2B5EF4-FFF2-40B4-BE49-F238E27FC236}">
                <a16:creationId xmlns:a16="http://schemas.microsoft.com/office/drawing/2014/main" id="{544EA8E9-D8F8-365D-23BC-00CAE581CE7C}"/>
              </a:ext>
            </a:extLst>
          </p:cNvPr>
          <p:cNvSpPr>
            <a:spLocks noGrp="1"/>
          </p:cNvSpPr>
          <p:nvPr>
            <p:ph idx="1"/>
          </p:nvPr>
        </p:nvSpPr>
        <p:spPr>
          <a:xfrm>
            <a:off x="93306" y="1054359"/>
            <a:ext cx="11924523" cy="5673012"/>
          </a:xfrm>
        </p:spPr>
        <p:txBody>
          <a:bodyPr>
            <a:normAutofit/>
          </a:bodyPr>
          <a:lstStyle/>
          <a:p>
            <a:pPr marL="0" indent="0">
              <a:buNone/>
            </a:pPr>
            <a:r>
              <a:rPr lang="en-ZA" b="1" u="heavy" dirty="0"/>
              <a:t>Occupational health and Safety</a:t>
            </a:r>
            <a:r>
              <a:rPr lang="en-ZA" dirty="0"/>
              <a:t> </a:t>
            </a:r>
          </a:p>
          <a:p>
            <a:pPr marL="0" indent="0">
              <a:buNone/>
            </a:pPr>
            <a:r>
              <a:rPr lang="en-ZA" dirty="0"/>
              <a:t>Contractual requirements mean all suppliers must submit the OHS returnable on the tender closing date. OHS will evaluate the suppliers that have passed functionality and mandatory. The suppliers who have not submitted all the requirements or the compliance standards is not satisfactory, OHS will request the outstanding documents from the suppliers only once through the buyer. The suppliers will be given 7 working days to respond to the request. The suppliers that responded within the stipulated time will be re-evaluated, failure to submit the outstanding document will be rendered non-responsive. The evaluation report will be submitted to procurement. This Safety requirements are for OHS (Occupational Health and safety)</a:t>
            </a:r>
          </a:p>
          <a:p>
            <a:pPr lvl="0"/>
            <a:r>
              <a:rPr lang="en-ZA" b="1" dirty="0"/>
              <a:t>Annexure B</a:t>
            </a:r>
            <a:r>
              <a:rPr lang="en-ZA" dirty="0"/>
              <a:t>- Is the acknowledgement of Eskom's OHS legal and other requirements form signed and submitted by the tenderer?</a:t>
            </a:r>
          </a:p>
          <a:p>
            <a:pPr lvl="0"/>
            <a:r>
              <a:rPr lang="en-ZA" b="1" dirty="0"/>
              <a:t>Health and Safety Plan</a:t>
            </a:r>
            <a:r>
              <a:rPr lang="en-ZA" dirty="0"/>
              <a:t>- (must address the project /scope of work OHS risk(s) and aligned with the health and safety specification or requirements)</a:t>
            </a:r>
          </a:p>
          <a:p>
            <a:pPr lvl="0"/>
            <a:r>
              <a:rPr lang="en-ZA" b="1" dirty="0"/>
              <a:t>Costing for Health and Safety management </a:t>
            </a:r>
            <a:r>
              <a:rPr lang="en-ZA" dirty="0"/>
              <a:t>- Has the tenderer submitted detailed costing for OHS (the cost should be broken down not provided as a lump sum)</a:t>
            </a:r>
          </a:p>
          <a:p>
            <a:pPr marL="0" lvl="0" indent="0">
              <a:buNone/>
            </a:pPr>
            <a:r>
              <a:rPr lang="en-ZA" dirty="0"/>
              <a:t>     - The costing must be based on the overall scope of work/service to be performed</a:t>
            </a:r>
          </a:p>
          <a:p>
            <a:pPr marL="0" lvl="0" indent="0">
              <a:buNone/>
            </a:pPr>
            <a:r>
              <a:rPr lang="en-ZA" dirty="0"/>
              <a:t>     - The scope of work and the risk assessment may serve as a guideline</a:t>
            </a:r>
          </a:p>
          <a:p>
            <a:pPr lvl="0"/>
            <a:r>
              <a:rPr lang="en-ZA" b="1" dirty="0"/>
              <a:t>Valid Letter of Good Standing</a:t>
            </a:r>
            <a:r>
              <a:rPr lang="en-ZA" dirty="0"/>
              <a:t> (COIDA or equivalent)</a:t>
            </a:r>
          </a:p>
          <a:p>
            <a:pPr lvl="0"/>
            <a:r>
              <a:rPr lang="en-ZA" b="1" dirty="0"/>
              <a:t>OHS policy signed by CEO</a:t>
            </a:r>
            <a:r>
              <a:rPr lang="en-ZA" dirty="0"/>
              <a:t>- The submitted policy must comply to OHS Act Section 7</a:t>
            </a:r>
          </a:p>
          <a:p>
            <a:pPr lvl="0"/>
            <a:r>
              <a:rPr lang="en-ZA" b="1" dirty="0"/>
              <a:t>OHS Competency </a:t>
            </a:r>
            <a:r>
              <a:rPr lang="en-ZA" dirty="0"/>
              <a:t>- (Consider scope of work, risks, OHS plan and applicability) CV, s and qualifications / certificates (List competencies required) </a:t>
            </a:r>
          </a:p>
          <a:p>
            <a:pPr marL="0" indent="0">
              <a:buNone/>
            </a:pPr>
            <a:r>
              <a:rPr lang="en-ZA" dirty="0"/>
              <a:t>      </a:t>
            </a:r>
            <a:endParaRPr lang="en-US" sz="1600" b="1" dirty="0"/>
          </a:p>
        </p:txBody>
      </p:sp>
    </p:spTree>
    <p:extLst>
      <p:ext uri="{BB962C8B-B14F-4D97-AF65-F5344CB8AC3E}">
        <p14:creationId xmlns:p14="http://schemas.microsoft.com/office/powerpoint/2010/main" val="701740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D1D4B-F556-147A-FD30-818C4C81CE0F}"/>
              </a:ext>
            </a:extLst>
          </p:cNvPr>
          <p:cNvSpPr>
            <a:spLocks noGrp="1"/>
          </p:cNvSpPr>
          <p:nvPr>
            <p:ph type="title"/>
          </p:nvPr>
        </p:nvSpPr>
        <p:spPr/>
        <p:txBody>
          <a:bodyPr/>
          <a:lstStyle/>
          <a:p>
            <a:r>
              <a:rPr lang="en-ZA" b="1" dirty="0"/>
              <a:t>Environmental requirements </a:t>
            </a:r>
            <a:br>
              <a:rPr lang="en-ZA" dirty="0"/>
            </a:br>
            <a:endParaRPr lang="en-ZA" dirty="0"/>
          </a:p>
        </p:txBody>
      </p:sp>
      <p:graphicFrame>
        <p:nvGraphicFramePr>
          <p:cNvPr id="6" name="Content Placeholder 5">
            <a:extLst>
              <a:ext uri="{FF2B5EF4-FFF2-40B4-BE49-F238E27FC236}">
                <a16:creationId xmlns:a16="http://schemas.microsoft.com/office/drawing/2014/main" id="{A9332641-9CCE-07C6-2278-41ECECD19480}"/>
              </a:ext>
            </a:extLst>
          </p:cNvPr>
          <p:cNvGraphicFramePr>
            <a:graphicFrameLocks noGrp="1"/>
          </p:cNvGraphicFramePr>
          <p:nvPr>
            <p:ph idx="1"/>
            <p:extLst>
              <p:ext uri="{D42A27DB-BD31-4B8C-83A1-F6EECF244321}">
                <p14:modId xmlns:p14="http://schemas.microsoft.com/office/powerpoint/2010/main" val="326694131"/>
              </p:ext>
            </p:extLst>
          </p:nvPr>
        </p:nvGraphicFramePr>
        <p:xfrm>
          <a:off x="0" y="992774"/>
          <a:ext cx="12192000" cy="5869425"/>
        </p:xfrm>
        <a:graphic>
          <a:graphicData uri="http://schemas.openxmlformats.org/drawingml/2006/table">
            <a:tbl>
              <a:tblPr>
                <a:tableStyleId>{5C22544A-7EE6-4342-B048-85BDC9FD1C3A}</a:tableStyleId>
              </a:tblPr>
              <a:tblGrid>
                <a:gridCol w="670070">
                  <a:extLst>
                    <a:ext uri="{9D8B030D-6E8A-4147-A177-3AD203B41FA5}">
                      <a16:colId xmlns:a16="http://schemas.microsoft.com/office/drawing/2014/main" val="1018171677"/>
                    </a:ext>
                  </a:extLst>
                </a:gridCol>
                <a:gridCol w="3791614">
                  <a:extLst>
                    <a:ext uri="{9D8B030D-6E8A-4147-A177-3AD203B41FA5}">
                      <a16:colId xmlns:a16="http://schemas.microsoft.com/office/drawing/2014/main" val="2499300564"/>
                    </a:ext>
                  </a:extLst>
                </a:gridCol>
                <a:gridCol w="3301319">
                  <a:extLst>
                    <a:ext uri="{9D8B030D-6E8A-4147-A177-3AD203B41FA5}">
                      <a16:colId xmlns:a16="http://schemas.microsoft.com/office/drawing/2014/main" val="793509229"/>
                    </a:ext>
                  </a:extLst>
                </a:gridCol>
                <a:gridCol w="4428997">
                  <a:extLst>
                    <a:ext uri="{9D8B030D-6E8A-4147-A177-3AD203B41FA5}">
                      <a16:colId xmlns:a16="http://schemas.microsoft.com/office/drawing/2014/main" val="70736524"/>
                    </a:ext>
                  </a:extLst>
                </a:gridCol>
              </a:tblGrid>
              <a:tr h="217876">
                <a:tc>
                  <a:txBody>
                    <a:bodyPr/>
                    <a:lstStyle/>
                    <a:p>
                      <a:pPr algn="ctr" fontAlgn="ctr">
                        <a:buNone/>
                      </a:pPr>
                      <a:r>
                        <a:rPr lang="en-ZA" sz="1400" b="1" u="none" strike="noStrike" dirty="0">
                          <a:effectLst/>
                        </a:rPr>
                        <a:t>No.</a:t>
                      </a:r>
                      <a:endParaRPr lang="en-ZA" sz="14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buNone/>
                      </a:pPr>
                      <a:r>
                        <a:rPr lang="en-ZA" sz="1400" b="1" u="none" strike="noStrike">
                          <a:effectLst/>
                        </a:rPr>
                        <a:t>Description</a:t>
                      </a:r>
                      <a:endParaRPr lang="en-ZA" sz="14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buNone/>
                      </a:pPr>
                      <a:r>
                        <a:rPr lang="en-ZA" sz="1400" b="1" u="none" strike="noStrike">
                          <a:effectLst/>
                        </a:rPr>
                        <a:t>Relative weight score</a:t>
                      </a:r>
                      <a:endParaRPr lang="en-ZA" sz="14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buNone/>
                      </a:pPr>
                      <a:r>
                        <a:rPr lang="en-ZA" sz="1400" b="1" u="none" strike="noStrike" dirty="0">
                          <a:effectLst/>
                        </a:rPr>
                        <a:t>Compliance Criteria</a:t>
                      </a:r>
                      <a:endParaRPr lang="en-ZA" sz="14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821970019"/>
                  </a:ext>
                </a:extLst>
              </a:tr>
              <a:tr h="1254967">
                <a:tc>
                  <a:txBody>
                    <a:bodyPr/>
                    <a:lstStyle/>
                    <a:p>
                      <a:pPr algn="ctr" fontAlgn="ctr">
                        <a:buNone/>
                      </a:pPr>
                      <a:r>
                        <a:rPr lang="en-ZA" sz="1400" u="none" strike="noStrike" dirty="0">
                          <a:effectLst/>
                        </a:rPr>
                        <a:t>1</a:t>
                      </a:r>
                      <a:endParaRPr lang="en-ZA" sz="14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t">
                        <a:buNone/>
                      </a:pPr>
                      <a:r>
                        <a:rPr lang="en-ZA" sz="1400" u="none" strike="noStrike" dirty="0">
                          <a:effectLst/>
                        </a:rPr>
                        <a:t>Environmental Policy</a:t>
                      </a:r>
                      <a:br>
                        <a:rPr lang="en-ZA" sz="1400" u="none" strike="noStrike" dirty="0">
                          <a:effectLst/>
                        </a:rPr>
                      </a:br>
                      <a:r>
                        <a:rPr lang="en-ZA" sz="1400" u="none" strike="noStrike" dirty="0">
                          <a:effectLst/>
                        </a:rPr>
                        <a:t>the policy statement should commit to:</a:t>
                      </a:r>
                      <a:br>
                        <a:rPr lang="en-ZA" sz="1400" u="none" strike="noStrike" dirty="0">
                          <a:effectLst/>
                        </a:rPr>
                      </a:br>
                      <a:r>
                        <a:rPr lang="en-ZA" sz="1400" u="none" strike="noStrike" dirty="0">
                          <a:effectLst/>
                        </a:rPr>
                        <a:t>(1) environmental compliance and</a:t>
                      </a:r>
                      <a:br>
                        <a:rPr lang="en-ZA" sz="1400" u="none" strike="noStrike" dirty="0">
                          <a:effectLst/>
                        </a:rPr>
                      </a:br>
                      <a:r>
                        <a:rPr lang="en-ZA" sz="1400" u="none" strike="noStrike" dirty="0">
                          <a:effectLst/>
                        </a:rPr>
                        <a:t>(2) duty of care or pollution prevention commitments</a:t>
                      </a:r>
                      <a:endParaRPr lang="en-ZA" sz="1400" b="0" i="0" u="none" strike="noStrike" dirty="0">
                        <a:solidFill>
                          <a:srgbClr val="000000"/>
                        </a:solidFill>
                        <a:effectLst/>
                        <a:latin typeface="Calibri" panose="020F0502020204030204" pitchFamily="34" charset="0"/>
                      </a:endParaRPr>
                    </a:p>
                  </a:txBody>
                  <a:tcPr marL="0" marR="0" marT="0" marB="0"/>
                </a:tc>
                <a:tc>
                  <a:txBody>
                    <a:bodyPr/>
                    <a:lstStyle/>
                    <a:p>
                      <a:pPr algn="ctr" fontAlgn="ctr">
                        <a:buNone/>
                      </a:pPr>
                      <a:r>
                        <a:rPr lang="en-ZA" sz="1400" u="none" strike="noStrike" dirty="0">
                          <a:effectLst/>
                        </a:rPr>
                        <a:t>10</a:t>
                      </a:r>
                      <a:endParaRPr lang="en-ZA" sz="14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t">
                        <a:buNone/>
                      </a:pPr>
                      <a:r>
                        <a:rPr lang="en-ZA" sz="1400" u="none" strike="noStrike">
                          <a:effectLst/>
                        </a:rPr>
                        <a:t>Signed policy statement committing to environmental compliance and duty of care = 10</a:t>
                      </a:r>
                      <a:br>
                        <a:rPr lang="en-ZA" sz="1400" u="none" strike="noStrike">
                          <a:effectLst/>
                        </a:rPr>
                      </a:br>
                      <a:br>
                        <a:rPr lang="en-ZA" sz="1400" u="none" strike="noStrike">
                          <a:effectLst/>
                        </a:rPr>
                      </a:br>
                      <a:r>
                        <a:rPr lang="en-ZA" sz="1400" u="none" strike="noStrike">
                          <a:effectLst/>
                        </a:rPr>
                        <a:t>Signed policy statement not addressing environmental compliance and duty of care or no policy submitted = 0</a:t>
                      </a:r>
                      <a:endParaRPr lang="en-ZA" sz="1400" b="0" i="0" u="none" strike="noStrike">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156402377"/>
                  </a:ext>
                </a:extLst>
              </a:tr>
              <a:tr h="2300772">
                <a:tc>
                  <a:txBody>
                    <a:bodyPr/>
                    <a:lstStyle/>
                    <a:p>
                      <a:pPr algn="ctr" fontAlgn="b">
                        <a:buNone/>
                      </a:pPr>
                      <a:r>
                        <a:rPr lang="en-ZA" sz="1400" u="none" strike="noStrike">
                          <a:effectLst/>
                        </a:rPr>
                        <a:t>2</a:t>
                      </a:r>
                      <a:endParaRPr lang="en-ZA" sz="1400" b="0" i="0" u="none" strike="noStrike">
                        <a:solidFill>
                          <a:srgbClr val="000000"/>
                        </a:solidFill>
                        <a:effectLst/>
                        <a:latin typeface="Calibri" panose="020F0502020204030204" pitchFamily="34" charset="0"/>
                      </a:endParaRPr>
                    </a:p>
                  </a:txBody>
                  <a:tcPr marL="0" marR="0" marT="0" marB="0" anchor="b"/>
                </a:tc>
                <a:tc>
                  <a:txBody>
                    <a:bodyPr/>
                    <a:lstStyle/>
                    <a:p>
                      <a:pPr algn="l" fontAlgn="t">
                        <a:buNone/>
                      </a:pPr>
                      <a:r>
                        <a:rPr lang="en-ZA" sz="1400" u="none" strike="noStrike" dirty="0">
                          <a:effectLst/>
                        </a:rPr>
                        <a:t>Aspects and Impacts Register</a:t>
                      </a:r>
                      <a:br>
                        <a:rPr lang="en-ZA" sz="1400" u="none" strike="noStrike" dirty="0">
                          <a:effectLst/>
                        </a:rPr>
                      </a:br>
                      <a:r>
                        <a:rPr lang="en-ZA" sz="1400" u="none" strike="noStrike" dirty="0">
                          <a:effectLst/>
                        </a:rPr>
                        <a:t>Provide Aspects and Impacts register related to the scope of work</a:t>
                      </a:r>
                      <a:endParaRPr lang="en-ZA" sz="1400" b="0" i="0" u="none" strike="noStrike" dirty="0">
                        <a:solidFill>
                          <a:srgbClr val="000000"/>
                        </a:solidFill>
                        <a:effectLst/>
                        <a:latin typeface="Calibri" panose="020F0502020204030204" pitchFamily="34" charset="0"/>
                      </a:endParaRPr>
                    </a:p>
                  </a:txBody>
                  <a:tcPr marL="0" marR="0" marT="0" marB="0"/>
                </a:tc>
                <a:tc>
                  <a:txBody>
                    <a:bodyPr/>
                    <a:lstStyle/>
                    <a:p>
                      <a:pPr algn="ctr" fontAlgn="ctr">
                        <a:buNone/>
                      </a:pPr>
                      <a:r>
                        <a:rPr lang="en-ZA" sz="1400" u="none" strike="noStrike" dirty="0">
                          <a:effectLst/>
                        </a:rPr>
                        <a:t>70</a:t>
                      </a:r>
                      <a:endParaRPr lang="en-ZA" sz="14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t">
                        <a:buNone/>
                      </a:pPr>
                      <a:r>
                        <a:rPr lang="en-ZA" sz="1400" u="none" strike="noStrike" dirty="0">
                          <a:effectLst/>
                        </a:rPr>
                        <a:t>A&amp;I register identifies, assesses and </a:t>
                      </a:r>
                      <a:r>
                        <a:rPr lang="en-ZA" sz="1400" u="none" strike="noStrike" dirty="0" err="1">
                          <a:effectLst/>
                        </a:rPr>
                        <a:t>provodes</a:t>
                      </a:r>
                      <a:r>
                        <a:rPr lang="en-ZA" sz="1400" u="none" strike="noStrike" dirty="0">
                          <a:effectLst/>
                        </a:rPr>
                        <a:t> controls/ mitigations for impacts as per scope of work  (85-100%) = 70</a:t>
                      </a:r>
                      <a:br>
                        <a:rPr lang="en-ZA" sz="1400" u="none" strike="noStrike" dirty="0">
                          <a:effectLst/>
                        </a:rPr>
                      </a:br>
                      <a:br>
                        <a:rPr lang="en-ZA" sz="1400" u="none" strike="noStrike" dirty="0">
                          <a:effectLst/>
                        </a:rPr>
                      </a:br>
                      <a:r>
                        <a:rPr lang="en-ZA" sz="1400" u="none" strike="noStrike" dirty="0">
                          <a:effectLst/>
                        </a:rPr>
                        <a:t>A&amp;I register has not fully identified/ assessed aspects and impacts as per scope of work. Environmental impacts are partially  mitigated  (35-50%) = 35</a:t>
                      </a:r>
                      <a:br>
                        <a:rPr lang="en-ZA" sz="1400" u="none" strike="noStrike" dirty="0">
                          <a:effectLst/>
                        </a:rPr>
                      </a:br>
                      <a:br>
                        <a:rPr lang="en-ZA" sz="1400" u="none" strike="noStrike" dirty="0">
                          <a:effectLst/>
                        </a:rPr>
                      </a:br>
                      <a:r>
                        <a:rPr lang="en-ZA" sz="1400" u="none" strike="noStrike" dirty="0">
                          <a:effectLst/>
                        </a:rPr>
                        <a:t>A&amp;I register not submitted or not aligned with the scope of work (1-35%) = 0</a:t>
                      </a:r>
                      <a:endParaRPr lang="en-ZA"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642589116"/>
                  </a:ext>
                </a:extLst>
              </a:tr>
              <a:tr h="1882450">
                <a:tc>
                  <a:txBody>
                    <a:bodyPr/>
                    <a:lstStyle/>
                    <a:p>
                      <a:pPr algn="ctr" fontAlgn="b">
                        <a:buNone/>
                      </a:pPr>
                      <a:r>
                        <a:rPr lang="en-ZA" sz="1400" b="0" u="none" strike="noStrike" dirty="0">
                          <a:effectLst/>
                        </a:rPr>
                        <a:t>3</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t">
                        <a:buNone/>
                      </a:pPr>
                      <a:r>
                        <a:rPr lang="en-ZA" sz="1400" b="0" u="none" strike="noStrike" dirty="0">
                          <a:effectLst/>
                        </a:rPr>
                        <a:t>Method Statement (MS)</a:t>
                      </a:r>
                      <a:br>
                        <a:rPr lang="en-ZA" sz="1400" b="0" u="none" strike="noStrike" dirty="0">
                          <a:effectLst/>
                        </a:rPr>
                      </a:br>
                      <a:r>
                        <a:rPr lang="en-ZA" sz="1400" b="0" u="none" strike="noStrike" dirty="0">
                          <a:effectLst/>
                        </a:rPr>
                        <a:t>Adequate understanding of the project as a whole, and methodology reflect this. Does it give an indication that the scope of work has been catered for appropriately?</a:t>
                      </a:r>
                      <a:endParaRPr lang="en-ZA" sz="1400" b="0" i="0" u="none" strike="noStrike" dirty="0">
                        <a:solidFill>
                          <a:srgbClr val="000000"/>
                        </a:solidFill>
                        <a:effectLst/>
                        <a:latin typeface="Calibri" panose="020F0502020204030204" pitchFamily="34" charset="0"/>
                      </a:endParaRPr>
                    </a:p>
                  </a:txBody>
                  <a:tcPr marL="0" marR="0" marT="0" marB="0"/>
                </a:tc>
                <a:tc>
                  <a:txBody>
                    <a:bodyPr/>
                    <a:lstStyle/>
                    <a:p>
                      <a:pPr algn="ctr" fontAlgn="ctr">
                        <a:buNone/>
                      </a:pPr>
                      <a:r>
                        <a:rPr lang="en-ZA" sz="1400" b="0" u="none" strike="noStrike" dirty="0">
                          <a:effectLst/>
                        </a:rPr>
                        <a:t>20</a:t>
                      </a:r>
                      <a:endParaRPr lang="en-ZA" sz="14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t">
                        <a:buNone/>
                      </a:pPr>
                      <a:r>
                        <a:rPr lang="en-ZA" sz="1400" u="none" strike="noStrike" dirty="0">
                          <a:effectLst/>
                        </a:rPr>
                        <a:t>The method statement should fully demonstrate the scope of work to be executed (85-100%) = 20</a:t>
                      </a:r>
                      <a:br>
                        <a:rPr lang="en-ZA" sz="1400" u="none" strike="noStrike" dirty="0">
                          <a:effectLst/>
                        </a:rPr>
                      </a:br>
                      <a:br>
                        <a:rPr lang="en-ZA" sz="1400" u="none" strike="noStrike" dirty="0">
                          <a:effectLst/>
                        </a:rPr>
                      </a:br>
                      <a:r>
                        <a:rPr lang="en-ZA" sz="1400" u="none" strike="noStrike" dirty="0">
                          <a:effectLst/>
                        </a:rPr>
                        <a:t>The method statement partially demonstrate the scope of work to be </a:t>
                      </a:r>
                      <a:r>
                        <a:rPr lang="en-ZA" sz="1400" u="none" strike="noStrike" dirty="0" err="1">
                          <a:effectLst/>
                        </a:rPr>
                        <a:t>excuted</a:t>
                      </a:r>
                      <a:r>
                        <a:rPr lang="en-ZA" sz="1400" u="none" strike="noStrike" dirty="0">
                          <a:effectLst/>
                        </a:rPr>
                        <a:t> (35-50%) = 10</a:t>
                      </a:r>
                      <a:br>
                        <a:rPr lang="en-ZA" sz="1400" u="none" strike="noStrike" dirty="0">
                          <a:effectLst/>
                        </a:rPr>
                      </a:br>
                      <a:br>
                        <a:rPr lang="en-ZA" sz="1400" u="none" strike="noStrike" dirty="0">
                          <a:effectLst/>
                        </a:rPr>
                      </a:br>
                      <a:r>
                        <a:rPr lang="en-ZA" sz="1400" u="none" strike="noStrike" dirty="0">
                          <a:effectLst/>
                        </a:rPr>
                        <a:t>Method statement not submitted or not demonstrating the scope of work to be executed = 0</a:t>
                      </a:r>
                      <a:endParaRPr lang="en-ZA"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920564306"/>
                  </a:ext>
                </a:extLst>
              </a:tr>
              <a:tr h="209161">
                <a:tc gridSpan="2">
                  <a:txBody>
                    <a:bodyPr/>
                    <a:lstStyle/>
                    <a:p>
                      <a:pPr algn="l" fontAlgn="b">
                        <a:buNone/>
                      </a:pPr>
                      <a:r>
                        <a:rPr lang="en-ZA" sz="1400" b="1" u="none" strike="noStrike" dirty="0">
                          <a:effectLst/>
                        </a:rPr>
                        <a:t>Total Weight Score</a:t>
                      </a:r>
                      <a:endParaRPr lang="en-ZA" sz="1400" b="1"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ZA"/>
                    </a:p>
                  </a:txBody>
                  <a:tcPr/>
                </a:tc>
                <a:tc>
                  <a:txBody>
                    <a:bodyPr/>
                    <a:lstStyle/>
                    <a:p>
                      <a:pPr algn="ctr" fontAlgn="b">
                        <a:buNone/>
                      </a:pPr>
                      <a:r>
                        <a:rPr lang="en-ZA" sz="1400" b="1" u="none" strike="noStrike" dirty="0">
                          <a:effectLst/>
                        </a:rPr>
                        <a:t>100</a:t>
                      </a:r>
                      <a:endParaRPr lang="en-ZA" sz="14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buNone/>
                      </a:pPr>
                      <a:r>
                        <a:rPr lang="en-ZA" sz="1400" u="none" strike="noStrike" dirty="0">
                          <a:effectLst/>
                        </a:rPr>
                        <a:t> </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06351762"/>
                  </a:ext>
                </a:extLst>
              </a:tr>
            </a:tbl>
          </a:graphicData>
        </a:graphic>
      </p:graphicFrame>
    </p:spTree>
    <p:extLst>
      <p:ext uri="{BB962C8B-B14F-4D97-AF65-F5344CB8AC3E}">
        <p14:creationId xmlns:p14="http://schemas.microsoft.com/office/powerpoint/2010/main" val="2639926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009E7-3C90-B756-43DB-5432884BF7F2}"/>
              </a:ext>
            </a:extLst>
          </p:cNvPr>
          <p:cNvSpPr>
            <a:spLocks noGrp="1"/>
          </p:cNvSpPr>
          <p:nvPr>
            <p:ph type="title"/>
          </p:nvPr>
        </p:nvSpPr>
        <p:spPr/>
        <p:txBody>
          <a:bodyPr/>
          <a:lstStyle/>
          <a:p>
            <a:r>
              <a:rPr lang="en-ZA" b="1" dirty="0"/>
              <a:t>Quality requirements.</a:t>
            </a:r>
            <a:br>
              <a:rPr lang="en-ZA" dirty="0"/>
            </a:br>
            <a:endParaRPr lang="en-ZA" dirty="0"/>
          </a:p>
        </p:txBody>
      </p:sp>
      <p:graphicFrame>
        <p:nvGraphicFramePr>
          <p:cNvPr id="6" name="Content Placeholder 5">
            <a:extLst>
              <a:ext uri="{FF2B5EF4-FFF2-40B4-BE49-F238E27FC236}">
                <a16:creationId xmlns:a16="http://schemas.microsoft.com/office/drawing/2014/main" id="{67EFF4E0-F9DB-254B-864E-9F7AA5CF6BAB}"/>
              </a:ext>
            </a:extLst>
          </p:cNvPr>
          <p:cNvGraphicFramePr>
            <a:graphicFrameLocks noGrp="1"/>
          </p:cNvGraphicFramePr>
          <p:nvPr>
            <p:ph idx="1"/>
            <p:extLst>
              <p:ext uri="{D42A27DB-BD31-4B8C-83A1-F6EECF244321}">
                <p14:modId xmlns:p14="http://schemas.microsoft.com/office/powerpoint/2010/main" val="940759406"/>
              </p:ext>
            </p:extLst>
          </p:nvPr>
        </p:nvGraphicFramePr>
        <p:xfrm>
          <a:off x="3828081" y="-119136"/>
          <a:ext cx="2549472" cy="7094798"/>
        </p:xfrm>
        <a:graphic>
          <a:graphicData uri="http://schemas.openxmlformats.org/drawingml/2006/table">
            <a:tbl>
              <a:tblPr firstRow="1" firstCol="1" bandRow="1">
                <a:tableStyleId>{5C22544A-7EE6-4342-B048-85BDC9FD1C3A}</a:tableStyleId>
              </a:tblPr>
              <a:tblGrid>
                <a:gridCol w="2035736">
                  <a:extLst>
                    <a:ext uri="{9D8B030D-6E8A-4147-A177-3AD203B41FA5}">
                      <a16:colId xmlns:a16="http://schemas.microsoft.com/office/drawing/2014/main" val="4109890116"/>
                    </a:ext>
                  </a:extLst>
                </a:gridCol>
                <a:gridCol w="280504">
                  <a:extLst>
                    <a:ext uri="{9D8B030D-6E8A-4147-A177-3AD203B41FA5}">
                      <a16:colId xmlns:a16="http://schemas.microsoft.com/office/drawing/2014/main" val="4253021430"/>
                    </a:ext>
                  </a:extLst>
                </a:gridCol>
                <a:gridCol w="233232">
                  <a:extLst>
                    <a:ext uri="{9D8B030D-6E8A-4147-A177-3AD203B41FA5}">
                      <a16:colId xmlns:a16="http://schemas.microsoft.com/office/drawing/2014/main" val="1058301939"/>
                    </a:ext>
                  </a:extLst>
                </a:gridCol>
              </a:tblGrid>
              <a:tr h="57234">
                <a:tc>
                  <a:txBody>
                    <a:bodyPr/>
                    <a:lstStyle/>
                    <a:p>
                      <a:endParaRPr lang="en-ZA" sz="300"/>
                    </a:p>
                  </a:txBody>
                  <a:tcPr marL="10731" marR="10731" marT="0" marB="0"/>
                </a:tc>
                <a:tc>
                  <a:txBody>
                    <a:bodyPr/>
                    <a:lstStyle/>
                    <a:p>
                      <a:endParaRPr lang="en-ZA" sz="300"/>
                    </a:p>
                  </a:txBody>
                  <a:tcPr marL="14308" marR="14308" marT="7154" marB="7154"/>
                </a:tc>
                <a:tc>
                  <a:txBody>
                    <a:bodyPr/>
                    <a:lstStyle/>
                    <a:p>
                      <a:endParaRPr lang="en-ZA" sz="300"/>
                    </a:p>
                  </a:txBody>
                  <a:tcPr marL="14308" marR="14308" marT="7154" marB="7154"/>
                </a:tc>
                <a:extLst>
                  <a:ext uri="{0D108BD9-81ED-4DB2-BD59-A6C34878D82A}">
                    <a16:rowId xmlns:a16="http://schemas.microsoft.com/office/drawing/2014/main" val="4206010472"/>
                  </a:ext>
                </a:extLst>
              </a:tr>
              <a:tr h="54730">
                <a:tc gridSpan="3">
                  <a:txBody>
                    <a:bodyPr/>
                    <a:lstStyle/>
                    <a:p>
                      <a:pPr>
                        <a:lnSpc>
                          <a:spcPct val="107000"/>
                        </a:lnSpc>
                        <a:spcAft>
                          <a:spcPts val="800"/>
                        </a:spcAft>
                        <a:buNone/>
                      </a:pPr>
                      <a:r>
                        <a:rPr lang="en-ZA" sz="200" kern="100">
                          <a:effectLst/>
                        </a:rPr>
                        <a:t>Category 2: Quality Requirements                                           Deliverables to be evaluated indicator = 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591429994"/>
                  </a:ext>
                </a:extLst>
              </a:tr>
              <a:tr h="54730">
                <a:tc>
                  <a:txBody>
                    <a:bodyPr/>
                    <a:lstStyle/>
                    <a:p>
                      <a:pPr>
                        <a:lnSpc>
                          <a:spcPct val="107000"/>
                        </a:lnSpc>
                        <a:spcAft>
                          <a:spcPts val="800"/>
                        </a:spcAft>
                        <a:buNone/>
                      </a:pPr>
                      <a:r>
                        <a:rPr lang="en-ZA" sz="200" kern="100">
                          <a:effectLst/>
                        </a:rPr>
                        <a:t>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Apply =1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2816139761"/>
                  </a:ext>
                </a:extLst>
              </a:tr>
              <a:tr h="110870">
                <a:tc rowSpan="4">
                  <a:txBody>
                    <a:bodyPr/>
                    <a:lstStyle/>
                    <a:p>
                      <a:pPr>
                        <a:lnSpc>
                          <a:spcPct val="107000"/>
                        </a:lnSpc>
                        <a:spcAft>
                          <a:spcPts val="800"/>
                        </a:spcAft>
                        <a:buNone/>
                      </a:pPr>
                      <a:r>
                        <a:rPr lang="en-ZA" sz="200" kern="100">
                          <a:effectLst/>
                        </a:rPr>
                        <a:t>SECTION A: Quality Management System Requirements ISO 9001					</a:t>
                      </a:r>
                    </a:p>
                    <a:p>
                      <a:pPr>
                        <a:lnSpc>
                          <a:spcPct val="107000"/>
                        </a:lnSpc>
                        <a:spcAft>
                          <a:spcPts val="800"/>
                        </a:spcAft>
                        <a:buNone/>
                      </a:pPr>
                      <a:r>
                        <a:rPr lang="en-ZA" sz="200" kern="100">
                          <a:effectLst/>
                        </a:rPr>
                        <a:t>(Option 1) Valid certification of Quality Management System by an ISO accredited body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A.1 Product / Service Scoping on ISO 9001 certificate is defined and relevant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1445344228"/>
                  </a:ext>
                </a:extLst>
              </a:tr>
              <a:tr h="82800">
                <a:tc vMerge="1">
                  <a:txBody>
                    <a:bodyPr/>
                    <a:lstStyle/>
                    <a:p>
                      <a:endParaRPr lang="en-ZA"/>
                    </a:p>
                  </a:txBody>
                  <a:tcPr/>
                </a:tc>
                <a:tc>
                  <a:txBody>
                    <a:bodyPr/>
                    <a:lstStyle/>
                    <a:p>
                      <a:pPr>
                        <a:lnSpc>
                          <a:spcPct val="107000"/>
                        </a:lnSpc>
                        <a:spcAft>
                          <a:spcPts val="800"/>
                        </a:spcAft>
                        <a:buNone/>
                      </a:pPr>
                      <a:r>
                        <a:rPr lang="en-ZA" sz="200" kern="100">
                          <a:effectLst/>
                        </a:rPr>
                        <a:t>A.2 Certificate by Approved and Authorized certification authority</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572083791"/>
                  </a:ext>
                </a:extLst>
              </a:tr>
              <a:tr h="82800">
                <a:tc vMerge="1">
                  <a:txBody>
                    <a:bodyPr/>
                    <a:lstStyle/>
                    <a:p>
                      <a:endParaRPr lang="en-ZA"/>
                    </a:p>
                  </a:txBody>
                  <a:tcPr/>
                </a:tc>
                <a:tc>
                  <a:txBody>
                    <a:bodyPr/>
                    <a:lstStyle/>
                    <a:p>
                      <a:pPr>
                        <a:lnSpc>
                          <a:spcPct val="107000"/>
                        </a:lnSpc>
                        <a:spcAft>
                          <a:spcPts val="800"/>
                        </a:spcAft>
                        <a:buNone/>
                      </a:pPr>
                      <a:r>
                        <a:rPr lang="en-ZA" sz="200" kern="100">
                          <a:effectLst/>
                        </a:rPr>
                        <a:t>A.3 Certification Authority has Recognized International Accreditation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2795814422"/>
                  </a:ext>
                </a:extLst>
              </a:tr>
              <a:tr h="54730">
                <a:tc vMerge="1">
                  <a:txBody>
                    <a:bodyPr/>
                    <a:lstStyle/>
                    <a:p>
                      <a:endParaRPr lang="en-ZA"/>
                    </a:p>
                  </a:txBody>
                  <a:tcPr/>
                </a:tc>
                <a:tc>
                  <a:txBody>
                    <a:bodyPr/>
                    <a:lstStyle/>
                    <a:p>
                      <a:pPr>
                        <a:lnSpc>
                          <a:spcPct val="107000"/>
                        </a:lnSpc>
                        <a:spcAft>
                          <a:spcPts val="800"/>
                        </a:spcAft>
                        <a:buNone/>
                      </a:pPr>
                      <a:r>
                        <a:rPr lang="en-ZA" sz="200" kern="100" dirty="0">
                          <a:effectLst/>
                        </a:rPr>
                        <a:t>A.4 Validity (expiry date) of certificate</a:t>
                      </a:r>
                      <a:endParaRPr lang="en-ZA" sz="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1063723960"/>
                  </a:ext>
                </a:extLst>
              </a:tr>
              <a:tr h="26659">
                <a:tc gridSpan="2">
                  <a:txBody>
                    <a:bodyPr/>
                    <a:lstStyle/>
                    <a:p>
                      <a:pPr>
                        <a:lnSpc>
                          <a:spcPct val="107000"/>
                        </a:lnSpc>
                        <a:spcAft>
                          <a:spcPts val="800"/>
                        </a:spcAft>
                        <a:buNone/>
                      </a:pPr>
                      <a:r>
                        <a:rPr lang="en-ZA" sz="200" kern="100">
                          <a:effectLst/>
                        </a:rPr>
                        <a:t>Section A Score Option 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hMerge="1">
                  <a:txBody>
                    <a:bodyPr/>
                    <a:lstStyle/>
                    <a:p>
                      <a:endParaRPr lang="en-ZA"/>
                    </a:p>
                  </a:txBody>
                  <a:tcPr/>
                </a:tc>
                <a:tc>
                  <a:txBody>
                    <a:bodyPr/>
                    <a:lstStyle/>
                    <a:p>
                      <a:pPr>
                        <a:lnSpc>
                          <a:spcPct val="107000"/>
                        </a:lnSpc>
                        <a:spcAft>
                          <a:spcPts val="800"/>
                        </a:spcAft>
                        <a:buNone/>
                      </a:pPr>
                      <a:r>
                        <a:rPr lang="en-ZA" sz="200" kern="100">
                          <a:effectLst/>
                        </a:rPr>
                        <a:t>4</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2633080222"/>
                  </a:ext>
                </a:extLst>
              </a:tr>
              <a:tr h="110870">
                <a:tc rowSpan="6">
                  <a:txBody>
                    <a:bodyPr/>
                    <a:lstStyle/>
                    <a:p>
                      <a:pPr>
                        <a:lnSpc>
                          <a:spcPct val="107000"/>
                        </a:lnSpc>
                        <a:spcAft>
                          <a:spcPts val="800"/>
                        </a:spcAft>
                        <a:buNone/>
                      </a:pPr>
                      <a:r>
                        <a:rPr lang="en-ZA" sz="200" kern="100">
                          <a:effectLst/>
                        </a:rPr>
                        <a:t>SECTION A: Quality Management System Requirements ISO 9001				</a:t>
                      </a:r>
                    </a:p>
                    <a:p>
                      <a:pPr>
                        <a:lnSpc>
                          <a:spcPct val="107000"/>
                        </a:lnSpc>
                        <a:spcAft>
                          <a:spcPts val="800"/>
                        </a:spcAft>
                        <a:buNone/>
                      </a:pPr>
                      <a:r>
                        <a:rPr lang="en-ZA" sz="200" kern="100">
                          <a:effectLst/>
                        </a:rPr>
                        <a:t> </a:t>
                      </a:r>
                    </a:p>
                    <a:p>
                      <a:pPr>
                        <a:lnSpc>
                          <a:spcPct val="107000"/>
                        </a:lnSpc>
                        <a:spcAft>
                          <a:spcPts val="800"/>
                        </a:spcAft>
                        <a:buNone/>
                      </a:pPr>
                      <a:r>
                        <a:rPr lang="en-ZA" sz="200" kern="100">
                          <a:effectLst/>
                        </a:rPr>
                        <a:t>(Option 2) Objective evidence of documented QMS that is not certified but complies with ISO 9001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A.1 QMS Manual or a document that defines and describes the QMS and its scope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2751208972"/>
                  </a:ext>
                </a:extLst>
              </a:tr>
              <a:tr h="82800">
                <a:tc vMerge="1">
                  <a:txBody>
                    <a:bodyPr/>
                    <a:lstStyle/>
                    <a:p>
                      <a:endParaRPr lang="en-ZA"/>
                    </a:p>
                  </a:txBody>
                  <a:tcPr/>
                </a:tc>
                <a:tc>
                  <a:txBody>
                    <a:bodyPr/>
                    <a:lstStyle/>
                    <a:p>
                      <a:pPr>
                        <a:lnSpc>
                          <a:spcPct val="107000"/>
                        </a:lnSpc>
                        <a:spcAft>
                          <a:spcPts val="800"/>
                        </a:spcAft>
                        <a:buNone/>
                      </a:pPr>
                      <a:r>
                        <a:rPr lang="en-ZA" sz="200" kern="100">
                          <a:effectLst/>
                        </a:rPr>
                        <a:t>A.2 Quality Policy Approved by top management.</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1647574722"/>
                  </a:ext>
                </a:extLst>
              </a:tr>
              <a:tr h="82800">
                <a:tc vMerge="1">
                  <a:txBody>
                    <a:bodyPr/>
                    <a:lstStyle/>
                    <a:p>
                      <a:endParaRPr lang="en-ZA"/>
                    </a:p>
                  </a:txBody>
                  <a:tcPr/>
                </a:tc>
                <a:tc>
                  <a:txBody>
                    <a:bodyPr/>
                    <a:lstStyle/>
                    <a:p>
                      <a:pPr>
                        <a:lnSpc>
                          <a:spcPct val="107000"/>
                        </a:lnSpc>
                        <a:spcAft>
                          <a:spcPts val="800"/>
                        </a:spcAft>
                        <a:buNone/>
                      </a:pPr>
                      <a:r>
                        <a:rPr lang="en-ZA" sz="200" kern="100">
                          <a:effectLst/>
                        </a:rPr>
                        <a:t>A.3 Quality Objectives Approved by top management.</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984299700"/>
                  </a:ext>
                </a:extLst>
              </a:tr>
              <a:tr h="167011">
                <a:tc vMerge="1">
                  <a:txBody>
                    <a:bodyPr/>
                    <a:lstStyle/>
                    <a:p>
                      <a:endParaRPr lang="en-ZA"/>
                    </a:p>
                  </a:txBody>
                  <a:tcPr/>
                </a:tc>
                <a:tc>
                  <a:txBody>
                    <a:bodyPr/>
                    <a:lstStyle/>
                    <a:p>
                      <a:pPr>
                        <a:lnSpc>
                          <a:spcPct val="107000"/>
                        </a:lnSpc>
                        <a:spcAft>
                          <a:spcPts val="800"/>
                        </a:spcAft>
                        <a:buNone/>
                      </a:pPr>
                      <a:r>
                        <a:rPr lang="en-ZA" sz="200" kern="100">
                          <a:effectLst/>
                        </a:rPr>
                        <a:t>A.4 Control of documented information (i.e. document and record control) </a:t>
                      </a:r>
                      <a:br>
                        <a:rPr lang="en-ZA" sz="200" kern="100">
                          <a:effectLst/>
                        </a:rPr>
                      </a:br>
                      <a:r>
                        <a:rPr lang="en-ZA" sz="200" kern="100">
                          <a:effectLst/>
                        </a:rPr>
                        <a:t>Clause 7.5 of ISO 9001:2015</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958818739"/>
                  </a:ext>
                </a:extLst>
              </a:tr>
              <a:tr h="138941">
                <a:tc vMerge="1">
                  <a:txBody>
                    <a:bodyPr/>
                    <a:lstStyle/>
                    <a:p>
                      <a:endParaRPr lang="en-ZA"/>
                    </a:p>
                  </a:txBody>
                  <a:tcPr/>
                </a:tc>
                <a:tc>
                  <a:txBody>
                    <a:bodyPr/>
                    <a:lstStyle/>
                    <a:p>
                      <a:pPr>
                        <a:lnSpc>
                          <a:spcPct val="107000"/>
                        </a:lnSpc>
                        <a:spcAft>
                          <a:spcPts val="800"/>
                        </a:spcAft>
                        <a:buNone/>
                      </a:pPr>
                      <a:r>
                        <a:rPr lang="en-ZA" sz="200" kern="100">
                          <a:effectLst/>
                        </a:rPr>
                        <a:t>A.5 Documented information for Control of nonconforming outputs </a:t>
                      </a:r>
                      <a:br>
                        <a:rPr lang="en-ZA" sz="200" kern="100">
                          <a:effectLst/>
                        </a:rPr>
                      </a:br>
                      <a:r>
                        <a:rPr lang="en-ZA" sz="200" kern="100">
                          <a:effectLst/>
                        </a:rPr>
                        <a:t>Clause 8.7 of ISO 9001:2015</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2158003581"/>
                  </a:ext>
                </a:extLst>
              </a:tr>
              <a:tr h="167011">
                <a:tc vMerge="1">
                  <a:txBody>
                    <a:bodyPr/>
                    <a:lstStyle/>
                    <a:p>
                      <a:endParaRPr lang="en-ZA"/>
                    </a:p>
                  </a:txBody>
                  <a:tcPr/>
                </a:tc>
                <a:tc>
                  <a:txBody>
                    <a:bodyPr/>
                    <a:lstStyle/>
                    <a:p>
                      <a:pPr>
                        <a:lnSpc>
                          <a:spcPct val="107000"/>
                        </a:lnSpc>
                        <a:spcAft>
                          <a:spcPts val="800"/>
                        </a:spcAft>
                        <a:buNone/>
                      </a:pPr>
                      <a:r>
                        <a:rPr lang="en-ZA" sz="200" kern="100">
                          <a:effectLst/>
                        </a:rPr>
                        <a:t>A.6 Documented information for Nonconformity and Corrective action </a:t>
                      </a:r>
                      <a:br>
                        <a:rPr lang="en-ZA" sz="200" kern="100">
                          <a:effectLst/>
                        </a:rPr>
                      </a:br>
                      <a:r>
                        <a:rPr lang="en-ZA" sz="200" kern="100">
                          <a:effectLst/>
                        </a:rPr>
                        <a:t>Clause 10.2 of ISO 9001:2015</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1688963370"/>
                  </a:ext>
                </a:extLst>
              </a:tr>
              <a:tr h="26659">
                <a:tc gridSpan="2">
                  <a:txBody>
                    <a:bodyPr/>
                    <a:lstStyle/>
                    <a:p>
                      <a:pPr>
                        <a:lnSpc>
                          <a:spcPct val="107000"/>
                        </a:lnSpc>
                        <a:spcAft>
                          <a:spcPts val="800"/>
                        </a:spcAft>
                        <a:buNone/>
                      </a:pPr>
                      <a:r>
                        <a:rPr lang="en-ZA" sz="200" kern="100">
                          <a:effectLst/>
                        </a:rPr>
                        <a:t>Section A Score Option 2</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hMerge="1">
                  <a:txBody>
                    <a:bodyPr/>
                    <a:lstStyle/>
                    <a:p>
                      <a:endParaRPr lang="en-ZA"/>
                    </a:p>
                  </a:txBody>
                  <a:tcPr/>
                </a:tc>
                <a:tc>
                  <a:txBody>
                    <a:bodyPr/>
                    <a:lstStyle/>
                    <a:p>
                      <a:pPr>
                        <a:lnSpc>
                          <a:spcPct val="107000"/>
                        </a:lnSpc>
                        <a:spcAft>
                          <a:spcPts val="800"/>
                        </a:spcAft>
                        <a:buNone/>
                      </a:pPr>
                      <a:r>
                        <a:rPr lang="en-ZA" sz="200" kern="100">
                          <a:effectLst/>
                        </a:rPr>
                        <a:t>6</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3042532025"/>
                  </a:ext>
                </a:extLst>
              </a:tr>
              <a:tr h="307363">
                <a:tc rowSpan="2">
                  <a:txBody>
                    <a:bodyPr/>
                    <a:lstStyle/>
                    <a:p>
                      <a:pPr>
                        <a:lnSpc>
                          <a:spcPct val="107000"/>
                        </a:lnSpc>
                        <a:spcAft>
                          <a:spcPts val="800"/>
                        </a:spcAft>
                        <a:buNone/>
                      </a:pPr>
                      <a:r>
                        <a:rPr lang="en-ZA" sz="200" kern="100">
                          <a:effectLst/>
                        </a:rPr>
                        <a:t>SECTION B :    Evidence of QMS in operation (Tender Quality Requirements -Ref 240-105658000)</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B.1 Documented information for defined roles, responsibilities and authorities - Organization chart and Responsibility matrix (must include but not limited to quality management function/role) </a:t>
                      </a:r>
                      <a:br>
                        <a:rPr lang="en-ZA" sz="200" kern="100">
                          <a:effectLst/>
                        </a:rPr>
                      </a:br>
                      <a:r>
                        <a:rPr lang="en-ZA" sz="200" kern="100">
                          <a:effectLst/>
                        </a:rPr>
                        <a:t>(Clause 5.3 of ISO 9001:2015)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2934753605"/>
                  </a:ext>
                </a:extLst>
              </a:tr>
              <a:tr h="735870">
                <a:tc vMerge="1">
                  <a:txBody>
                    <a:bodyPr/>
                    <a:lstStyle/>
                    <a:p>
                      <a:endParaRPr lang="en-ZA"/>
                    </a:p>
                  </a:txBody>
                  <a:tcPr/>
                </a:tc>
                <a:tc>
                  <a:txBody>
                    <a:bodyPr/>
                    <a:lstStyle/>
                    <a:p>
                      <a:pPr>
                        <a:lnSpc>
                          <a:spcPct val="107000"/>
                        </a:lnSpc>
                        <a:spcAft>
                          <a:spcPts val="800"/>
                        </a:spcAft>
                        <a:buNone/>
                      </a:pPr>
                      <a:r>
                        <a:rPr lang="en-ZA" sz="200" kern="100" dirty="0">
                          <a:effectLst/>
                        </a:rPr>
                        <a:t>B.2 Documented information for Control of Externally Provided Processes, Products and Services  - Must include criteria for evaluation, selection, monitoring of performance, and re-evaluation of external providers </a:t>
                      </a:r>
                    </a:p>
                    <a:p>
                      <a:pPr>
                        <a:lnSpc>
                          <a:spcPct val="107000"/>
                        </a:lnSpc>
                        <a:spcAft>
                          <a:spcPts val="800"/>
                        </a:spcAft>
                        <a:buNone/>
                      </a:pPr>
                      <a:r>
                        <a:rPr lang="en-ZA" sz="200" kern="100" dirty="0">
                          <a:effectLst/>
                        </a:rPr>
                        <a:t> </a:t>
                      </a:r>
                    </a:p>
                    <a:p>
                      <a:pPr>
                        <a:lnSpc>
                          <a:spcPct val="107000"/>
                        </a:lnSpc>
                        <a:spcAft>
                          <a:spcPts val="800"/>
                        </a:spcAft>
                        <a:buNone/>
                      </a:pPr>
                      <a:r>
                        <a:rPr lang="en-ZA" sz="200" kern="100" dirty="0">
                          <a:effectLst/>
                        </a:rPr>
                        <a:t>(Provide a copy of process/procedure regarding the assessment, selection, management and auditing of suppliers and subcontractors with supporting evidence (reports or records of how his process was implemented)</a:t>
                      </a:r>
                    </a:p>
                    <a:p>
                      <a:pPr>
                        <a:lnSpc>
                          <a:spcPct val="107000"/>
                        </a:lnSpc>
                        <a:spcAft>
                          <a:spcPts val="800"/>
                        </a:spcAft>
                        <a:buNone/>
                      </a:pPr>
                      <a:r>
                        <a:rPr lang="en-ZA" sz="200" kern="100" dirty="0">
                          <a:effectLst/>
                        </a:rPr>
                        <a:t> </a:t>
                      </a:r>
                    </a:p>
                    <a:p>
                      <a:pPr>
                        <a:lnSpc>
                          <a:spcPct val="107000"/>
                        </a:lnSpc>
                        <a:spcAft>
                          <a:spcPts val="800"/>
                        </a:spcAft>
                        <a:buNone/>
                      </a:pPr>
                      <a:r>
                        <a:rPr lang="en-ZA" sz="200" kern="100" dirty="0">
                          <a:effectLst/>
                        </a:rPr>
                        <a:t>(Clause 8.4 of ISO 9001:2015)</a:t>
                      </a:r>
                      <a:endParaRPr lang="en-ZA" sz="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3252236798"/>
                  </a:ext>
                </a:extLst>
              </a:tr>
              <a:tr h="26659">
                <a:tc gridSpan="2">
                  <a:txBody>
                    <a:bodyPr/>
                    <a:lstStyle/>
                    <a:p>
                      <a:pPr>
                        <a:lnSpc>
                          <a:spcPct val="107000"/>
                        </a:lnSpc>
                        <a:spcAft>
                          <a:spcPts val="800"/>
                        </a:spcAft>
                        <a:buNone/>
                      </a:pPr>
                      <a:r>
                        <a:rPr lang="en-ZA" sz="200" kern="100">
                          <a:effectLst/>
                        </a:rPr>
                        <a:t>Section B Score</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hMerge="1">
                  <a:txBody>
                    <a:bodyPr/>
                    <a:lstStyle/>
                    <a:p>
                      <a:endParaRPr lang="en-ZA"/>
                    </a:p>
                  </a:txBody>
                  <a:tcPr/>
                </a:tc>
                <a:tc>
                  <a:txBody>
                    <a:bodyPr/>
                    <a:lstStyle/>
                    <a:p>
                      <a:pPr>
                        <a:lnSpc>
                          <a:spcPct val="107000"/>
                        </a:lnSpc>
                        <a:spcAft>
                          <a:spcPts val="800"/>
                        </a:spcAft>
                        <a:buNone/>
                      </a:pPr>
                      <a:r>
                        <a:rPr lang="en-ZA" sz="200" kern="100">
                          <a:effectLst/>
                        </a:rPr>
                        <a:t>2</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1820196784"/>
                  </a:ext>
                </a:extLst>
              </a:tr>
              <a:tr h="1028745">
                <a:tc>
                  <a:txBody>
                    <a:bodyPr/>
                    <a:lstStyle/>
                    <a:p>
                      <a:pPr>
                        <a:lnSpc>
                          <a:spcPct val="107000"/>
                        </a:lnSpc>
                        <a:spcAft>
                          <a:spcPts val="800"/>
                        </a:spcAft>
                        <a:buNone/>
                      </a:pPr>
                      <a:r>
                        <a:rPr lang="en-ZA" sz="200" kern="100">
                          <a:effectLst/>
                        </a:rPr>
                        <a:t>SECTION C: Contract Quality Plan Requirements (Ref 240-105658000 and 240-109253698). 					</a:t>
                      </a:r>
                    </a:p>
                    <a:p>
                      <a:pPr>
                        <a:lnSpc>
                          <a:spcPct val="107000"/>
                        </a:lnSpc>
                        <a:spcAft>
                          <a:spcPts val="800"/>
                        </a:spcAft>
                        <a:buNone/>
                      </a:pPr>
                      <a:r>
                        <a:rPr lang="en-ZA" sz="200" kern="100">
                          <a:effectLst/>
                        </a:rPr>
                        <a:t>Draft Contract Quality Plan specific to the scope of work as described in the tender documents (Ref ISO 10005)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NB!   Draft Contract Quality Plan that has important Quality Assurance deliverables		</a:t>
                      </a:r>
                    </a:p>
                    <a:p>
                      <a:pPr>
                        <a:lnSpc>
                          <a:spcPct val="107000"/>
                        </a:lnSpc>
                        <a:spcAft>
                          <a:spcPts val="800"/>
                        </a:spcAft>
                        <a:buNone/>
                      </a:pPr>
                      <a:r>
                        <a:rPr lang="en-ZA" sz="200" kern="100">
                          <a:effectLst/>
                        </a:rPr>
                        <a:t> </a:t>
                      </a:r>
                    </a:p>
                    <a:p>
                      <a:pPr>
                        <a:lnSpc>
                          <a:spcPct val="107000"/>
                        </a:lnSpc>
                        <a:spcAft>
                          <a:spcPts val="800"/>
                        </a:spcAft>
                        <a:buNone/>
                      </a:pPr>
                      <a:r>
                        <a:rPr lang="en-ZA" sz="200" kern="100">
                          <a:effectLst/>
                        </a:rPr>
                        <a:t>A provisional Contract Quality Plan (CQP) specific to the Ash Giant Mixer Conditioner refurbishment contract. The CQP must demonstrate how the tenderer will manage quality assurance for refurbishment, supply of spares, fabrication, machining, welding, painting, assembly, packaging, transportation and any subcontracted work. The CQP must clearly define roles, responsibilities, inspection authority, document control, quality records, non-conformance control, corrective actions, resource allocation and Eskom verification points throughout the five-year as-and-when-required contract period.</a:t>
                      </a:r>
                    </a:p>
                    <a:p>
                      <a:pPr>
                        <a:lnSpc>
                          <a:spcPct val="107000"/>
                        </a:lnSpc>
                        <a:spcAft>
                          <a:spcPts val="800"/>
                        </a:spcAft>
                        <a:buNone/>
                      </a:pPr>
                      <a:r>
                        <a:rPr lang="en-ZA" sz="200" kern="100">
                          <a:effectLst/>
                        </a:rPr>
                        <a:t>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1344217477"/>
                  </a:ext>
                </a:extLst>
              </a:tr>
              <a:tr h="26659">
                <a:tc gridSpan="2">
                  <a:txBody>
                    <a:bodyPr/>
                    <a:lstStyle/>
                    <a:p>
                      <a:pPr algn="just">
                        <a:lnSpc>
                          <a:spcPct val="107000"/>
                        </a:lnSpc>
                        <a:spcAft>
                          <a:spcPts val="800"/>
                        </a:spcAft>
                        <a:buNone/>
                      </a:pPr>
                      <a:r>
                        <a:rPr lang="en-ZA" sz="200" kern="100">
                          <a:effectLst/>
                        </a:rPr>
                        <a:t>Section C Score</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hMerge="1">
                  <a:txBody>
                    <a:bodyPr/>
                    <a:lstStyle/>
                    <a:p>
                      <a:endParaRPr lang="en-ZA"/>
                    </a:p>
                  </a:txBody>
                  <a:tcPr/>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4279920268"/>
                  </a:ext>
                </a:extLst>
              </a:tr>
              <a:tr h="1141026">
                <a:tc>
                  <a:txBody>
                    <a:bodyPr/>
                    <a:lstStyle/>
                    <a:p>
                      <a:pPr>
                        <a:lnSpc>
                          <a:spcPct val="107000"/>
                        </a:lnSpc>
                        <a:spcAft>
                          <a:spcPts val="800"/>
                        </a:spcAft>
                        <a:buNone/>
                      </a:pPr>
                      <a:r>
                        <a:rPr lang="en-ZA" sz="200" kern="100">
                          <a:effectLst/>
                        </a:rPr>
                        <a:t>SECTION D: Quality Control Plan Requirements (Ref 240-105658000 or 240-109253302)					</a:t>
                      </a:r>
                    </a:p>
                    <a:p>
                      <a:pPr>
                        <a:lnSpc>
                          <a:spcPct val="107000"/>
                        </a:lnSpc>
                        <a:spcAft>
                          <a:spcPts val="800"/>
                        </a:spcAft>
                        <a:buNone/>
                      </a:pPr>
                      <a:r>
                        <a:rPr lang="en-ZA" sz="200" kern="100">
                          <a:effectLst/>
                        </a:rPr>
                        <a:t>QCP /Checklist/ ITP (Quality Control Plans) as per Scope of Works (Ref ISO 10005)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dirty="0">
                          <a:effectLst/>
                        </a:rPr>
                        <a:t>NB! Draft/ Example of an Inspection and Test Plan (ITP) or Quality Control Plan (QCP) on similar and/ or previous work done.</a:t>
                      </a:r>
                    </a:p>
                    <a:p>
                      <a:pPr>
                        <a:lnSpc>
                          <a:spcPct val="107000"/>
                        </a:lnSpc>
                        <a:spcAft>
                          <a:spcPts val="800"/>
                        </a:spcAft>
                        <a:buNone/>
                      </a:pPr>
                      <a:r>
                        <a:rPr lang="en-ZA" sz="200" kern="100" dirty="0">
                          <a:effectLst/>
                        </a:rPr>
                        <a:t> </a:t>
                      </a:r>
                    </a:p>
                    <a:p>
                      <a:pPr>
                        <a:lnSpc>
                          <a:spcPct val="107000"/>
                        </a:lnSpc>
                        <a:spcAft>
                          <a:spcPts val="800"/>
                        </a:spcAft>
                        <a:buNone/>
                      </a:pPr>
                      <a:r>
                        <a:rPr lang="en-ZA" sz="200" kern="100" dirty="0">
                          <a:effectLst/>
                        </a:rPr>
                        <a:t>A provisional Quality Control Plan (QCP) or Inspection and Test Plan (ITP) relevant to the Ash Giant Mixer Conditioner refurbishment scope. The QCP must include inspection and verification activities for strip-and-assess, dimensional checks, material verification, fabrication, machining, welding, replacement of liners, seals, bearings, gears, shafts, paddle blades, spray water system components, sandblasting and painting, final assembly, packaging and delivery. The QCP must identify applicable standards, acceptance criteria, records to be submitted, Hold and Witness points for Eskom verification, and alignment with the refurbishment programme and method statement.</a:t>
                      </a:r>
                    </a:p>
                    <a:p>
                      <a:pPr>
                        <a:lnSpc>
                          <a:spcPct val="107000"/>
                        </a:lnSpc>
                        <a:spcAft>
                          <a:spcPts val="800"/>
                        </a:spcAft>
                        <a:buNone/>
                      </a:pPr>
                      <a:r>
                        <a:rPr lang="en-ZA" sz="200" kern="100" dirty="0">
                          <a:effectLst/>
                        </a:rPr>
                        <a:t>		</a:t>
                      </a:r>
                      <a:endParaRPr lang="en-ZA" sz="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2087647273"/>
                  </a:ext>
                </a:extLst>
              </a:tr>
              <a:tr h="26659">
                <a:tc gridSpan="2">
                  <a:txBody>
                    <a:bodyPr/>
                    <a:lstStyle/>
                    <a:p>
                      <a:pPr>
                        <a:lnSpc>
                          <a:spcPct val="107000"/>
                        </a:lnSpc>
                        <a:spcAft>
                          <a:spcPts val="800"/>
                        </a:spcAft>
                        <a:buNone/>
                      </a:pPr>
                      <a:r>
                        <a:rPr lang="en-ZA" sz="200" kern="100">
                          <a:effectLst/>
                        </a:rPr>
                        <a:t>Section D Score</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hMerge="1">
                  <a:txBody>
                    <a:bodyPr/>
                    <a:lstStyle/>
                    <a:p>
                      <a:endParaRPr lang="en-ZA"/>
                    </a:p>
                  </a:txBody>
                  <a:tcPr/>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4263258129"/>
                  </a:ext>
                </a:extLst>
              </a:tr>
              <a:tr h="54730">
                <a:tc rowSpan="2">
                  <a:txBody>
                    <a:bodyPr/>
                    <a:lstStyle/>
                    <a:p>
                      <a:pPr>
                        <a:lnSpc>
                          <a:spcPct val="107000"/>
                        </a:lnSpc>
                        <a:spcAft>
                          <a:spcPts val="800"/>
                        </a:spcAft>
                        <a:buNone/>
                      </a:pPr>
                      <a:r>
                        <a:rPr lang="en-ZA" sz="200" kern="100">
                          <a:effectLst/>
                        </a:rPr>
                        <a:t>SECTION E: User defined additional Requirements &amp; miscellaneous (Ref 240-105658000)					</a:t>
                      </a:r>
                    </a:p>
                    <a:p>
                      <a:pPr>
                        <a:lnSpc>
                          <a:spcPct val="107000"/>
                        </a:lnSpc>
                        <a:spcAft>
                          <a:spcPts val="800"/>
                        </a:spcAft>
                        <a:buNone/>
                      </a:pPr>
                      <a:r>
                        <a:rPr lang="en-ZA" sz="200" kern="100">
                          <a:effectLst/>
                        </a:rPr>
                        <a:t>Customer specific requirements &amp; other standards and required can be listed and evaluated here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E.1 Form A is completed and signed.</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1</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3667226029"/>
                  </a:ext>
                </a:extLst>
              </a:tr>
              <a:tr h="184320">
                <a:tc vMerge="1">
                  <a:txBody>
                    <a:bodyPr/>
                    <a:lstStyle/>
                    <a:p>
                      <a:endParaRPr lang="en-ZA"/>
                    </a:p>
                  </a:txBody>
                  <a:tcPr/>
                </a:tc>
                <a:tc>
                  <a:txBody>
                    <a:bodyPr/>
                    <a:lstStyle/>
                    <a:p>
                      <a:pPr>
                        <a:lnSpc>
                          <a:spcPct val="107000"/>
                        </a:lnSpc>
                        <a:spcAft>
                          <a:spcPts val="800"/>
                        </a:spcAft>
                        <a:buNone/>
                      </a:pPr>
                      <a:r>
                        <a:rPr lang="en-ZA" sz="200" kern="100">
                          <a:effectLst/>
                        </a:rPr>
                        <a:t>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a:txBody>
                    <a:bodyPr/>
                    <a:lstStyle/>
                    <a:p>
                      <a:pPr>
                        <a:lnSpc>
                          <a:spcPct val="107000"/>
                        </a:lnSpc>
                        <a:spcAft>
                          <a:spcPts val="800"/>
                        </a:spcAft>
                        <a:buNone/>
                      </a:pPr>
                      <a:r>
                        <a:rPr lang="en-ZA" sz="200" kern="100">
                          <a:effectLst/>
                        </a:rPr>
                        <a:t> </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1544263582"/>
                  </a:ext>
                </a:extLst>
              </a:tr>
              <a:tr h="26659">
                <a:tc gridSpan="2">
                  <a:txBody>
                    <a:bodyPr/>
                    <a:lstStyle/>
                    <a:p>
                      <a:pPr>
                        <a:lnSpc>
                          <a:spcPct val="107000"/>
                        </a:lnSpc>
                        <a:spcAft>
                          <a:spcPts val="800"/>
                        </a:spcAft>
                        <a:buNone/>
                      </a:pPr>
                      <a:r>
                        <a:rPr lang="en-ZA" sz="200" kern="100">
                          <a:effectLst/>
                        </a:rPr>
                        <a:t>Section E Score</a:t>
                      </a:r>
                      <a:endParaRPr lang="en-ZA" sz="200" kern="10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tc hMerge="1">
                  <a:txBody>
                    <a:bodyPr/>
                    <a:lstStyle/>
                    <a:p>
                      <a:endParaRPr lang="en-ZA"/>
                    </a:p>
                  </a:txBody>
                  <a:tcPr/>
                </a:tc>
                <a:tc>
                  <a:txBody>
                    <a:bodyPr/>
                    <a:lstStyle/>
                    <a:p>
                      <a:pPr>
                        <a:lnSpc>
                          <a:spcPct val="107000"/>
                        </a:lnSpc>
                        <a:spcAft>
                          <a:spcPts val="800"/>
                        </a:spcAft>
                        <a:buNone/>
                      </a:pPr>
                      <a:r>
                        <a:rPr lang="en-ZA" sz="200" kern="100" dirty="0">
                          <a:effectLst/>
                        </a:rPr>
                        <a:t>1</a:t>
                      </a:r>
                      <a:endParaRPr lang="en-ZA" sz="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0731" marR="10731" marT="0" marB="0"/>
                </a:tc>
                <a:extLst>
                  <a:ext uri="{0D108BD9-81ED-4DB2-BD59-A6C34878D82A}">
                    <a16:rowId xmlns:a16="http://schemas.microsoft.com/office/drawing/2014/main" val="2961385102"/>
                  </a:ext>
                </a:extLst>
              </a:tr>
            </a:tbl>
          </a:graphicData>
        </a:graphic>
      </p:graphicFrame>
    </p:spTree>
    <p:extLst>
      <p:ext uri="{BB962C8B-B14F-4D97-AF65-F5344CB8AC3E}">
        <p14:creationId xmlns:p14="http://schemas.microsoft.com/office/powerpoint/2010/main" val="2685681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74907-2F71-29B4-2BF9-284AB845BA1E}"/>
              </a:ext>
            </a:extLst>
          </p:cNvPr>
          <p:cNvSpPr>
            <a:spLocks noGrp="1"/>
          </p:cNvSpPr>
          <p:nvPr>
            <p:ph type="title"/>
          </p:nvPr>
        </p:nvSpPr>
        <p:spPr/>
        <p:txBody>
          <a:bodyPr/>
          <a:lstStyle/>
          <a:p>
            <a:r>
              <a:rPr lang="en-US" dirty="0"/>
              <a:t>Q&amp;A	</a:t>
            </a:r>
            <a:endParaRPr lang="en-ZA" dirty="0"/>
          </a:p>
        </p:txBody>
      </p:sp>
      <p:sp>
        <p:nvSpPr>
          <p:cNvPr id="3" name="Content Placeholder 2">
            <a:extLst>
              <a:ext uri="{FF2B5EF4-FFF2-40B4-BE49-F238E27FC236}">
                <a16:creationId xmlns:a16="http://schemas.microsoft.com/office/drawing/2014/main" id="{639B5EE7-4796-F19D-918E-B1E4D6D2F731}"/>
              </a:ext>
            </a:extLst>
          </p:cNvPr>
          <p:cNvSpPr>
            <a:spLocks noGrp="1"/>
          </p:cNvSpPr>
          <p:nvPr>
            <p:ph idx="1"/>
          </p:nvPr>
        </p:nvSpPr>
        <p:spPr/>
        <p:txBody>
          <a:bodyPr/>
          <a:lstStyle/>
          <a:p>
            <a:pPr marL="0" indent="0">
              <a:buNone/>
            </a:pPr>
            <a:r>
              <a:rPr lang="en-US" dirty="0"/>
              <a:t>If there is no questions, clarification question can be addressed to </a:t>
            </a:r>
            <a:r>
              <a:rPr lang="en-US" b="1" dirty="0">
                <a:hlinkClick r:id="rId2"/>
              </a:rPr>
              <a:t>thagwaaf@eskom.co.za</a:t>
            </a:r>
            <a:r>
              <a:rPr lang="en-US" b="1" dirty="0"/>
              <a:t> </a:t>
            </a:r>
            <a:r>
              <a:rPr lang="en-US" dirty="0"/>
              <a:t>or contact me on </a:t>
            </a:r>
            <a:r>
              <a:rPr lang="en-US" b="1" dirty="0"/>
              <a:t>014 763 8690</a:t>
            </a:r>
          </a:p>
          <a:p>
            <a:pPr marL="0" indent="0">
              <a:buNone/>
            </a:pPr>
            <a:r>
              <a:rPr lang="en-US" b="1" dirty="0"/>
              <a:t>2.16 Seeking clarification </a:t>
            </a:r>
            <a:r>
              <a:rPr lang="en-US" dirty="0"/>
              <a:t>- The tenderer will notify Eskom of any clarifications required before the closing time for clarification queries, which is </a:t>
            </a:r>
            <a:r>
              <a:rPr lang="en-US" b="1" dirty="0"/>
              <a:t>5 </a:t>
            </a:r>
            <a:r>
              <a:rPr lang="en-US" dirty="0"/>
              <a:t>working days before the deadline for tender submission.</a:t>
            </a:r>
            <a:endParaRPr lang="en-ZA" dirty="0"/>
          </a:p>
        </p:txBody>
      </p:sp>
    </p:spTree>
    <p:extLst>
      <p:ext uri="{BB962C8B-B14F-4D97-AF65-F5344CB8AC3E}">
        <p14:creationId xmlns:p14="http://schemas.microsoft.com/office/powerpoint/2010/main" val="85619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75107-8CA2-D694-3AC7-A89E813965D0}"/>
              </a:ext>
            </a:extLst>
          </p:cNvPr>
          <p:cNvSpPr>
            <a:spLocks noGrp="1"/>
          </p:cNvSpPr>
          <p:nvPr>
            <p:ph type="ctrTitle"/>
          </p:nvPr>
        </p:nvSpPr>
        <p:spPr/>
        <p:txBody>
          <a:bodyPr/>
          <a:lstStyle/>
          <a:p>
            <a:r>
              <a:rPr lang="en-US" dirty="0"/>
              <a:t>Thank you/ Ri </a:t>
            </a:r>
            <a:r>
              <a:rPr lang="en-US" dirty="0" err="1"/>
              <a:t>khou</a:t>
            </a:r>
            <a:r>
              <a:rPr lang="en-US" dirty="0"/>
              <a:t> </a:t>
            </a:r>
            <a:r>
              <a:rPr lang="en-US" dirty="0" err="1"/>
              <a:t>livhuwa</a:t>
            </a:r>
            <a:endParaRPr lang="en-US" dirty="0"/>
          </a:p>
        </p:txBody>
      </p:sp>
      <p:pic>
        <p:nvPicPr>
          <p:cNvPr id="5" name="Picture Placeholder 4" descr="A picture containing outdoor, sky, water, nature&#10;&#10;Description automatically generated">
            <a:extLst>
              <a:ext uri="{FF2B5EF4-FFF2-40B4-BE49-F238E27FC236}">
                <a16:creationId xmlns:a16="http://schemas.microsoft.com/office/drawing/2014/main" id="{DC5E0287-2B18-6DD2-D7E1-18A100021F60}"/>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4142874"/>
            <a:ext cx="12192000" cy="2451601"/>
          </a:xfrm>
        </p:spPr>
      </p:pic>
    </p:spTree>
    <p:extLst>
      <p:ext uri="{BB962C8B-B14F-4D97-AF65-F5344CB8AC3E}">
        <p14:creationId xmlns:p14="http://schemas.microsoft.com/office/powerpoint/2010/main" val="39411842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Office Theme">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4dbca21-f2bd-46c3-8661-a868e9bb899c" xsi:nil="true"/>
    <lcf76f155ced4ddcb4097134ff3c332f xmlns="3866e4d5-944d-4053-8460-e635d4a23d3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E1C797E46223444B9B64BC687590A08" ma:contentTypeVersion="11" ma:contentTypeDescription="Create a new document." ma:contentTypeScope="" ma:versionID="ae60be570bfff74af24a8c4e61d6c312">
  <xsd:schema xmlns:xsd="http://www.w3.org/2001/XMLSchema" xmlns:xs="http://www.w3.org/2001/XMLSchema" xmlns:p="http://schemas.microsoft.com/office/2006/metadata/properties" xmlns:ns2="3866e4d5-944d-4053-8460-e635d4a23d3e" xmlns:ns3="d4dbca21-f2bd-46c3-8661-a868e9bb899c" targetNamespace="http://schemas.microsoft.com/office/2006/metadata/properties" ma:root="true" ma:fieldsID="4230b2e1099aeb3804e4c37967fb5fc6" ns2:_="" ns3:_="">
    <xsd:import namespace="3866e4d5-944d-4053-8460-e635d4a23d3e"/>
    <xsd:import namespace="d4dbca21-f2bd-46c3-8661-a868e9bb89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66e4d5-944d-4053-8460-e635d4a23d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5fa3029-581b-4330-9c67-5ed5a891eaa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4dbca21-f2bd-46c3-8661-a868e9bb899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692dc8e-7366-4d36-bb8c-c87750d4fcbc}" ma:internalName="TaxCatchAll" ma:showField="CatchAllData" ma:web="d4dbca21-f2bd-46c3-8661-a868e9bb89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8C55A5-22DE-4D45-8F5C-ACF0955A7B6E}">
  <ds:schemaRefs>
    <ds:schemaRef ds:uri="http://schemas.microsoft.com/sharepoint/v3/contenttype/forms"/>
  </ds:schemaRefs>
</ds:datastoreItem>
</file>

<file path=customXml/itemProps2.xml><?xml version="1.0" encoding="utf-8"?>
<ds:datastoreItem xmlns:ds="http://schemas.openxmlformats.org/officeDocument/2006/customXml" ds:itemID="{FE7FBBC9-AAD7-4C6C-A5E2-1B418E581B76}">
  <ds:schemaRefs>
    <ds:schemaRef ds:uri="http://schemas.openxmlformats.org/package/2006/metadata/core-properties"/>
    <ds:schemaRef ds:uri="http://www.w3.org/XML/1998/namespace"/>
    <ds:schemaRef ds:uri="http://schemas.microsoft.com/office/2006/documentManagement/types"/>
    <ds:schemaRef ds:uri="http://purl.org/dc/terms/"/>
    <ds:schemaRef ds:uri="http://purl.org/dc/elements/1.1/"/>
    <ds:schemaRef ds:uri="http://purl.org/dc/dcmitype/"/>
    <ds:schemaRef ds:uri="2c7ddca0-f18f-4514-89ec-cfc256175ba5"/>
    <ds:schemaRef ds:uri="http://schemas.microsoft.com/office/infopath/2007/PartnerControls"/>
    <ds:schemaRef ds:uri="http://schemas.microsoft.com/office/2006/metadata/properties"/>
    <ds:schemaRef ds:uri="d4dbca21-f2bd-46c3-8661-a868e9bb899c"/>
    <ds:schemaRef ds:uri="3866e4d5-944d-4053-8460-e635d4a23d3e"/>
  </ds:schemaRefs>
</ds:datastoreItem>
</file>

<file path=customXml/itemProps3.xml><?xml version="1.0" encoding="utf-8"?>
<ds:datastoreItem xmlns:ds="http://schemas.openxmlformats.org/officeDocument/2006/customXml" ds:itemID="{21B7E98E-2D55-4943-9B6A-193582B87E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66e4d5-944d-4053-8460-e635d4a23d3e"/>
    <ds:schemaRef ds:uri="d4dbca21-f2bd-46c3-8661-a868e9bb89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4041</TotalTime>
  <Words>2801</Words>
  <Application>Microsoft Office PowerPoint</Application>
  <PresentationFormat>Widescreen</PresentationFormat>
  <Paragraphs>412</Paragraphs>
  <Slides>19</Slides>
  <Notes>0</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19</vt:i4>
      </vt:variant>
    </vt:vector>
  </HeadingPairs>
  <TitlesOfParts>
    <vt:vector size="29" baseType="lpstr">
      <vt:lpstr>Arial</vt:lpstr>
      <vt:lpstr>Calibri</vt:lpstr>
      <vt:lpstr>Courier New</vt:lpstr>
      <vt:lpstr>Symbol</vt:lpstr>
      <vt:lpstr>Times New Roman</vt:lpstr>
      <vt:lpstr>Wingdings</vt:lpstr>
      <vt:lpstr>Office Theme</vt:lpstr>
      <vt:lpstr>Content Slide Master</vt:lpstr>
      <vt:lpstr>1_Content Slide Master</vt:lpstr>
      <vt:lpstr>think-cell Slide</vt:lpstr>
      <vt:lpstr>        Non-compulsory clarification meeting/site visit    Ash Giant Mixer Conditioner Refurbishment over a period of five (5) years on an as-and-when required at Matimba Power Station </vt:lpstr>
      <vt:lpstr>Agenda</vt:lpstr>
      <vt:lpstr>PowerPoint Presentation</vt:lpstr>
      <vt:lpstr>PowerPoint Presentation</vt:lpstr>
      <vt:lpstr>PowerPoint Presentation</vt:lpstr>
      <vt:lpstr>PowerPoint Presentation</vt:lpstr>
      <vt:lpstr>Qualitative technical evaluation criteria</vt:lpstr>
      <vt:lpstr>Qualitative technical evaluation criteria</vt:lpstr>
      <vt:lpstr>Qualitative technical evaluation criteria</vt:lpstr>
      <vt:lpstr>Qualitative technical evaluation criteria</vt:lpstr>
      <vt:lpstr>PowerPoint Presentation</vt:lpstr>
      <vt:lpstr>SDL&amp;I</vt:lpstr>
      <vt:lpstr>SDL&amp;I</vt:lpstr>
      <vt:lpstr>SDL&amp;I</vt:lpstr>
      <vt:lpstr>SHEQ (Occupational Health and Safety, Environmental and Quality Requirements) </vt:lpstr>
      <vt:lpstr>Environmental requirements  </vt:lpstr>
      <vt:lpstr>Quality requirements. </vt:lpstr>
      <vt:lpstr>Q&amp;A </vt:lpstr>
      <vt:lpstr>Thank you/ Ri khou livhuwa</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Blue 16x9</dc:title>
  <dc:creator>Hanlie Smit</dc:creator>
  <cp:lastModifiedBy>Azwifaneli Thagwana</cp:lastModifiedBy>
  <cp:revision>38</cp:revision>
  <dcterms:created xsi:type="dcterms:W3CDTF">2020-01-06T09:48:40Z</dcterms:created>
  <dcterms:modified xsi:type="dcterms:W3CDTF">2026-09-08T15:38:28Z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0x0101004E1C797E46223444B9B64BC687590A08</vt:lpwstr>
  </property>
</Properties>
</file>