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52" r:id="rId6"/>
    <p:sldMasterId id="2147483658" r:id="rId7"/>
  </p:sldMasterIdLst>
  <p:notesMasterIdLst>
    <p:notesMasterId r:id="rId19"/>
  </p:notesMasterIdLst>
  <p:sldIdLst>
    <p:sldId id="295" r:id="rId8"/>
    <p:sldId id="304" r:id="rId9"/>
    <p:sldId id="306" r:id="rId10"/>
    <p:sldId id="307" r:id="rId11"/>
    <p:sldId id="305" r:id="rId12"/>
    <p:sldId id="309" r:id="rId13"/>
    <p:sldId id="310" r:id="rId14"/>
    <p:sldId id="311" r:id="rId15"/>
    <p:sldId id="312" r:id="rId16"/>
    <p:sldId id="313" r:id="rId17"/>
    <p:sldId id="298" r:id="rId18"/>
  </p:sldIdLst>
  <p:sldSz cx="9144000" cy="6858000" type="screen4x3"/>
  <p:notesSz cx="6858000" cy="9144000"/>
  <p:custDataLst>
    <p:tags r:id="rId2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B4004C-EA86-176F-B3D2-BEBA069F5769}" name="Stefanie Mpiyakhe" initials="SM" userId="S::stef@bravegroup.co.za::5232a352-55aa-490d-a92f-c050863fe62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3E88"/>
    <a:srgbClr val="ADC3C3"/>
    <a:srgbClr val="CDB6AA"/>
    <a:srgbClr val="ACC3C3"/>
    <a:srgbClr val="E4BC7F"/>
    <a:srgbClr val="C2C382"/>
    <a:srgbClr val="CA9987"/>
    <a:srgbClr val="B49180"/>
    <a:srgbClr val="82A5A5"/>
    <a:srgbClr val="D69B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A017F9-732C-43AA-83B9-E962D39CD38D}" v="22" dt="2026-08-27T08:22:34.4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14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svg"/><Relationship Id="rId1" Type="http://schemas.openxmlformats.org/officeDocument/2006/relationships/image" Target="../media/image12.svg"/><Relationship Id="rId5" Type="http://schemas.openxmlformats.org/officeDocument/2006/relationships/image" Target="../media/image14.svg"/><Relationship Id="rId4" Type="http://schemas.openxmlformats.org/officeDocument/2006/relationships/image" Target="../media/image9.sv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4" Type="http://schemas.openxmlformats.org/officeDocument/2006/relationships/image" Target="../media/image22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svg"/><Relationship Id="rId1" Type="http://schemas.openxmlformats.org/officeDocument/2006/relationships/image" Target="../media/image12.svg"/><Relationship Id="rId5" Type="http://schemas.openxmlformats.org/officeDocument/2006/relationships/image" Target="../media/image14.svg"/><Relationship Id="rId4" Type="http://schemas.openxmlformats.org/officeDocument/2006/relationships/image" Target="../media/image9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21.svg"/><Relationship Id="rId1" Type="http://schemas.openxmlformats.org/officeDocument/2006/relationships/image" Target="../media/image20.svg"/><Relationship Id="rId4" Type="http://schemas.openxmlformats.org/officeDocument/2006/relationships/image" Target="../media/image2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D92E13-94FF-4B45-BE5D-8EABDB742B53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61D8D6A-9801-4C5E-BE2F-F17C08D3AC70}">
      <dgm:prSet custT="1"/>
      <dgm:spPr/>
      <dgm:t>
        <a:bodyPr/>
        <a:lstStyle/>
        <a:p>
          <a:r>
            <a:rPr lang="en-GB" sz="1800" dirty="0"/>
            <a:t>A contract will be established with the successful tenderers according to the approval by the relevant authority. The contract terms and conditions will be based on </a:t>
          </a:r>
          <a:r>
            <a:rPr lang="fr-FR" sz="1800" b="1" dirty="0"/>
            <a:t>NEC3 Engineering and Construction Contract (ECC3</a:t>
          </a:r>
          <a:r>
            <a:rPr lang="fr-FR" sz="1800" dirty="0"/>
            <a:t>) </a:t>
          </a:r>
          <a:r>
            <a:rPr lang="en-GB" sz="1800" dirty="0"/>
            <a:t>with Eskom-specific conditions as follows: </a:t>
          </a:r>
          <a:endParaRPr lang="en-US" sz="1800" dirty="0"/>
        </a:p>
      </dgm:t>
    </dgm:pt>
    <dgm:pt modelId="{555FD9EE-C92A-4F52-9478-DE0B2FE9D528}" type="parTrans" cxnId="{86667919-98DE-470E-B9E0-81B69F187554}">
      <dgm:prSet/>
      <dgm:spPr/>
      <dgm:t>
        <a:bodyPr/>
        <a:lstStyle/>
        <a:p>
          <a:endParaRPr lang="en-US"/>
        </a:p>
      </dgm:t>
    </dgm:pt>
    <dgm:pt modelId="{6CD349D1-5024-488C-8B96-37514B31D7F8}" type="sibTrans" cxnId="{86667919-98DE-470E-B9E0-81B69F187554}">
      <dgm:prSet/>
      <dgm:spPr/>
      <dgm:t>
        <a:bodyPr/>
        <a:lstStyle/>
        <a:p>
          <a:endParaRPr lang="en-US"/>
        </a:p>
      </dgm:t>
    </dgm:pt>
    <dgm:pt modelId="{37D0B605-67E0-4079-8A6E-F4D79B546F2F}">
      <dgm:prSet custT="1"/>
      <dgm:spPr/>
      <dgm:t>
        <a:bodyPr/>
        <a:lstStyle/>
        <a:p>
          <a:r>
            <a:rPr lang="en-US" sz="1800" b="1" dirty="0"/>
            <a:t>The conditions of contract are the core clauses </a:t>
          </a:r>
          <a:br>
            <a:rPr lang="en-US" sz="1800" b="1" dirty="0"/>
          </a:br>
          <a:r>
            <a:rPr lang="en-US" sz="1800" dirty="0"/>
            <a:t>The Core Clauses 1 – 9</a:t>
          </a:r>
          <a:br>
            <a:rPr lang="en-US" sz="1400" dirty="0"/>
          </a:br>
          <a:endParaRPr lang="en-US" sz="1400" dirty="0"/>
        </a:p>
      </dgm:t>
    </dgm:pt>
    <dgm:pt modelId="{D895F59C-C872-466C-B25D-AFA7F1DAD0A2}" type="parTrans" cxnId="{9A3FFFBA-2E95-46CC-BF76-5555DAF64075}">
      <dgm:prSet/>
      <dgm:spPr/>
      <dgm:t>
        <a:bodyPr/>
        <a:lstStyle/>
        <a:p>
          <a:endParaRPr lang="en-US"/>
        </a:p>
      </dgm:t>
    </dgm:pt>
    <dgm:pt modelId="{6FC725A4-252A-4B8F-AE0C-DDA9A786C3FB}" type="sibTrans" cxnId="{9A3FFFBA-2E95-46CC-BF76-5555DAF64075}">
      <dgm:prSet/>
      <dgm:spPr/>
      <dgm:t>
        <a:bodyPr/>
        <a:lstStyle/>
        <a:p>
          <a:endParaRPr lang="en-US"/>
        </a:p>
      </dgm:t>
    </dgm:pt>
    <dgm:pt modelId="{B05709EE-E623-418D-ABC6-83221EA73644}">
      <dgm:prSet custT="1"/>
      <dgm:spPr/>
      <dgm:t>
        <a:bodyPr/>
        <a:lstStyle/>
        <a:p>
          <a:r>
            <a:rPr lang="en-US" sz="1800" b="1" dirty="0"/>
            <a:t>The clauses for main Option </a:t>
          </a:r>
          <a:br>
            <a:rPr lang="en-US" sz="1800" b="1" dirty="0"/>
          </a:br>
          <a:r>
            <a:rPr lang="en-ZA" sz="1800" dirty="0"/>
            <a:t>B:       Priced contract with Bill of Quantities</a:t>
          </a:r>
          <a:br>
            <a:rPr lang="en-ZA" sz="1800" dirty="0"/>
          </a:br>
          <a:br>
            <a:rPr lang="en-ZA" sz="1800" dirty="0"/>
          </a:br>
          <a:r>
            <a:rPr lang="en-ZA" sz="1800" b="1" dirty="0"/>
            <a:t>Dispute resolution Option</a:t>
          </a:r>
          <a:br>
            <a:rPr lang="en-ZA" sz="1800" dirty="0"/>
          </a:br>
          <a:r>
            <a:rPr lang="en-US" sz="1800" dirty="0"/>
            <a:t>W1:	Dispute resolution procedure</a:t>
          </a:r>
        </a:p>
      </dgm:t>
    </dgm:pt>
    <dgm:pt modelId="{BAD30A82-08E8-45FB-9BE6-A1C0E3A87C19}" type="parTrans" cxnId="{26027CF6-7FD2-4EE5-979C-ABC41535BC24}">
      <dgm:prSet/>
      <dgm:spPr/>
      <dgm:t>
        <a:bodyPr/>
        <a:lstStyle/>
        <a:p>
          <a:endParaRPr lang="en-US"/>
        </a:p>
      </dgm:t>
    </dgm:pt>
    <dgm:pt modelId="{006AC34C-3E72-4D61-A036-B266DE02CDE9}" type="sibTrans" cxnId="{26027CF6-7FD2-4EE5-979C-ABC41535BC24}">
      <dgm:prSet/>
      <dgm:spPr/>
      <dgm:t>
        <a:bodyPr/>
        <a:lstStyle/>
        <a:p>
          <a:endParaRPr lang="en-US"/>
        </a:p>
      </dgm:t>
    </dgm:pt>
    <dgm:pt modelId="{5A8E90FA-EB00-4CAA-A346-B111872B80EA}" type="pres">
      <dgm:prSet presAssocID="{CBD92E13-94FF-4B45-BE5D-8EABDB742B53}" presName="root" presStyleCnt="0">
        <dgm:presLayoutVars>
          <dgm:dir/>
          <dgm:resizeHandles val="exact"/>
        </dgm:presLayoutVars>
      </dgm:prSet>
      <dgm:spPr/>
    </dgm:pt>
    <dgm:pt modelId="{B002DB2C-407A-4334-B9F1-4B2BDD62A402}" type="pres">
      <dgm:prSet presAssocID="{861D8D6A-9801-4C5E-BE2F-F17C08D3AC70}" presName="compNode" presStyleCnt="0"/>
      <dgm:spPr/>
    </dgm:pt>
    <dgm:pt modelId="{08FD6E58-9AA9-48E8-B767-334802D5BA28}" type="pres">
      <dgm:prSet presAssocID="{861D8D6A-9801-4C5E-BE2F-F17C08D3AC70}" presName="bgRect" presStyleLbl="bgShp" presStyleIdx="0" presStyleCnt="3"/>
      <dgm:spPr/>
    </dgm:pt>
    <dgm:pt modelId="{1FAF4FAA-D10D-4C66-BDC2-2FE1A4990834}" type="pres">
      <dgm:prSet presAssocID="{861D8D6A-9801-4C5E-BE2F-F17C08D3AC70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5BAFA9F7-7FBB-489C-8737-052DFA9866CE}" type="pres">
      <dgm:prSet presAssocID="{861D8D6A-9801-4C5E-BE2F-F17C08D3AC70}" presName="spaceRect" presStyleCnt="0"/>
      <dgm:spPr/>
    </dgm:pt>
    <dgm:pt modelId="{52E4A9EA-A54A-4E76-BF22-14B441525F51}" type="pres">
      <dgm:prSet presAssocID="{861D8D6A-9801-4C5E-BE2F-F17C08D3AC70}" presName="parTx" presStyleLbl="revTx" presStyleIdx="0" presStyleCnt="3">
        <dgm:presLayoutVars>
          <dgm:chMax val="0"/>
          <dgm:chPref val="0"/>
        </dgm:presLayoutVars>
      </dgm:prSet>
      <dgm:spPr/>
    </dgm:pt>
    <dgm:pt modelId="{82AE7249-C2C6-448C-ACA8-D59A0DA9C6E0}" type="pres">
      <dgm:prSet presAssocID="{6CD349D1-5024-488C-8B96-37514B31D7F8}" presName="sibTrans" presStyleCnt="0"/>
      <dgm:spPr/>
    </dgm:pt>
    <dgm:pt modelId="{73F7B3B3-3249-4AFF-B3AB-7EAE219F0B23}" type="pres">
      <dgm:prSet presAssocID="{37D0B605-67E0-4079-8A6E-F4D79B546F2F}" presName="compNode" presStyleCnt="0"/>
      <dgm:spPr/>
    </dgm:pt>
    <dgm:pt modelId="{F007BAA0-83BD-495F-98B6-55F43E0B46FC}" type="pres">
      <dgm:prSet presAssocID="{37D0B605-67E0-4079-8A6E-F4D79B546F2F}" presName="bgRect" presStyleLbl="bgShp" presStyleIdx="1" presStyleCnt="3"/>
      <dgm:spPr/>
    </dgm:pt>
    <dgm:pt modelId="{72C12FBA-F2D5-4A60-8CE9-66B7FE3946AC}" type="pres">
      <dgm:prSet presAssocID="{37D0B605-67E0-4079-8A6E-F4D79B546F2F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00C50CC6-7537-40FC-AEF7-7B023497F367}" type="pres">
      <dgm:prSet presAssocID="{37D0B605-67E0-4079-8A6E-F4D79B546F2F}" presName="spaceRect" presStyleCnt="0"/>
      <dgm:spPr/>
    </dgm:pt>
    <dgm:pt modelId="{BE2BD723-2D0C-4AD1-B0D9-3A03EDF38B5C}" type="pres">
      <dgm:prSet presAssocID="{37D0B605-67E0-4079-8A6E-F4D79B546F2F}" presName="parTx" presStyleLbl="revTx" presStyleIdx="1" presStyleCnt="3">
        <dgm:presLayoutVars>
          <dgm:chMax val="0"/>
          <dgm:chPref val="0"/>
        </dgm:presLayoutVars>
      </dgm:prSet>
      <dgm:spPr/>
    </dgm:pt>
    <dgm:pt modelId="{39D82EE5-5B38-4698-B76C-C9732F3E7EED}" type="pres">
      <dgm:prSet presAssocID="{6FC725A4-252A-4B8F-AE0C-DDA9A786C3FB}" presName="sibTrans" presStyleCnt="0"/>
      <dgm:spPr/>
    </dgm:pt>
    <dgm:pt modelId="{D54B6536-7380-446A-B3C0-ADAB89BC3467}" type="pres">
      <dgm:prSet presAssocID="{B05709EE-E623-418D-ABC6-83221EA73644}" presName="compNode" presStyleCnt="0"/>
      <dgm:spPr/>
    </dgm:pt>
    <dgm:pt modelId="{D4033F60-158C-4EA1-B1ED-C015EA588C62}" type="pres">
      <dgm:prSet presAssocID="{B05709EE-E623-418D-ABC6-83221EA73644}" presName="bgRect" presStyleLbl="bgShp" presStyleIdx="2" presStyleCnt="3"/>
      <dgm:spPr/>
    </dgm:pt>
    <dgm:pt modelId="{34C31158-47B0-4EAC-A73A-FBF78A549391}" type="pres">
      <dgm:prSet presAssocID="{B05709EE-E623-418D-ABC6-83221EA73644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3E41C710-B49C-4F6B-A128-E6AE4128D387}" type="pres">
      <dgm:prSet presAssocID="{B05709EE-E623-418D-ABC6-83221EA73644}" presName="spaceRect" presStyleCnt="0"/>
      <dgm:spPr/>
    </dgm:pt>
    <dgm:pt modelId="{B6A8B585-4F1F-46FF-9241-F032D2C15156}" type="pres">
      <dgm:prSet presAssocID="{B05709EE-E623-418D-ABC6-83221EA73644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2400900D-38F6-4C45-97BE-49D6715F572E}" type="presOf" srcId="{B05709EE-E623-418D-ABC6-83221EA73644}" destId="{B6A8B585-4F1F-46FF-9241-F032D2C15156}" srcOrd="0" destOrd="0" presId="urn:microsoft.com/office/officeart/2018/2/layout/IconVerticalSolidList"/>
    <dgm:cxn modelId="{C4C7ED13-2459-44EE-A2E6-BFC7D6E0738C}" type="presOf" srcId="{861D8D6A-9801-4C5E-BE2F-F17C08D3AC70}" destId="{52E4A9EA-A54A-4E76-BF22-14B441525F51}" srcOrd="0" destOrd="0" presId="urn:microsoft.com/office/officeart/2018/2/layout/IconVerticalSolidList"/>
    <dgm:cxn modelId="{86667919-98DE-470E-B9E0-81B69F187554}" srcId="{CBD92E13-94FF-4B45-BE5D-8EABDB742B53}" destId="{861D8D6A-9801-4C5E-BE2F-F17C08D3AC70}" srcOrd="0" destOrd="0" parTransId="{555FD9EE-C92A-4F52-9478-DE0B2FE9D528}" sibTransId="{6CD349D1-5024-488C-8B96-37514B31D7F8}"/>
    <dgm:cxn modelId="{F5F84B5F-7188-4522-8252-04F6F04B3C62}" type="presOf" srcId="{37D0B605-67E0-4079-8A6E-F4D79B546F2F}" destId="{BE2BD723-2D0C-4AD1-B0D9-3A03EDF38B5C}" srcOrd="0" destOrd="0" presId="urn:microsoft.com/office/officeart/2018/2/layout/IconVerticalSolidList"/>
    <dgm:cxn modelId="{9A3FFFBA-2E95-46CC-BF76-5555DAF64075}" srcId="{CBD92E13-94FF-4B45-BE5D-8EABDB742B53}" destId="{37D0B605-67E0-4079-8A6E-F4D79B546F2F}" srcOrd="1" destOrd="0" parTransId="{D895F59C-C872-466C-B25D-AFA7F1DAD0A2}" sibTransId="{6FC725A4-252A-4B8F-AE0C-DDA9A786C3FB}"/>
    <dgm:cxn modelId="{81D3DDD2-17FD-49F0-8D9E-E41F55221ADA}" type="presOf" srcId="{CBD92E13-94FF-4B45-BE5D-8EABDB742B53}" destId="{5A8E90FA-EB00-4CAA-A346-B111872B80EA}" srcOrd="0" destOrd="0" presId="urn:microsoft.com/office/officeart/2018/2/layout/IconVerticalSolidList"/>
    <dgm:cxn modelId="{26027CF6-7FD2-4EE5-979C-ABC41535BC24}" srcId="{CBD92E13-94FF-4B45-BE5D-8EABDB742B53}" destId="{B05709EE-E623-418D-ABC6-83221EA73644}" srcOrd="2" destOrd="0" parTransId="{BAD30A82-08E8-45FB-9BE6-A1C0E3A87C19}" sibTransId="{006AC34C-3E72-4D61-A036-B266DE02CDE9}"/>
    <dgm:cxn modelId="{C4187165-28FF-47B5-AA0D-49FADBB7A7E8}" type="presParOf" srcId="{5A8E90FA-EB00-4CAA-A346-B111872B80EA}" destId="{B002DB2C-407A-4334-B9F1-4B2BDD62A402}" srcOrd="0" destOrd="0" presId="urn:microsoft.com/office/officeart/2018/2/layout/IconVerticalSolidList"/>
    <dgm:cxn modelId="{506BE2CB-F62D-4C79-861C-29A6DAC79F62}" type="presParOf" srcId="{B002DB2C-407A-4334-B9F1-4B2BDD62A402}" destId="{08FD6E58-9AA9-48E8-B767-334802D5BA28}" srcOrd="0" destOrd="0" presId="urn:microsoft.com/office/officeart/2018/2/layout/IconVerticalSolidList"/>
    <dgm:cxn modelId="{EB6E799D-EA9B-473C-9966-E3E8AB01D71E}" type="presParOf" srcId="{B002DB2C-407A-4334-B9F1-4B2BDD62A402}" destId="{1FAF4FAA-D10D-4C66-BDC2-2FE1A4990834}" srcOrd="1" destOrd="0" presId="urn:microsoft.com/office/officeart/2018/2/layout/IconVerticalSolidList"/>
    <dgm:cxn modelId="{5A879106-4472-47E7-A697-BD71AC3287D6}" type="presParOf" srcId="{B002DB2C-407A-4334-B9F1-4B2BDD62A402}" destId="{5BAFA9F7-7FBB-489C-8737-052DFA9866CE}" srcOrd="2" destOrd="0" presId="urn:microsoft.com/office/officeart/2018/2/layout/IconVerticalSolidList"/>
    <dgm:cxn modelId="{57823103-B9E7-4FCD-87CA-0B264E660F69}" type="presParOf" srcId="{B002DB2C-407A-4334-B9F1-4B2BDD62A402}" destId="{52E4A9EA-A54A-4E76-BF22-14B441525F51}" srcOrd="3" destOrd="0" presId="urn:microsoft.com/office/officeart/2018/2/layout/IconVerticalSolidList"/>
    <dgm:cxn modelId="{43F29918-C0AD-462C-B8DD-85B9D156050A}" type="presParOf" srcId="{5A8E90FA-EB00-4CAA-A346-B111872B80EA}" destId="{82AE7249-C2C6-448C-ACA8-D59A0DA9C6E0}" srcOrd="1" destOrd="0" presId="urn:microsoft.com/office/officeart/2018/2/layout/IconVerticalSolidList"/>
    <dgm:cxn modelId="{9EFB884B-CDF4-4560-81E9-89062CF5C9D4}" type="presParOf" srcId="{5A8E90FA-EB00-4CAA-A346-B111872B80EA}" destId="{73F7B3B3-3249-4AFF-B3AB-7EAE219F0B23}" srcOrd="2" destOrd="0" presId="urn:microsoft.com/office/officeart/2018/2/layout/IconVerticalSolidList"/>
    <dgm:cxn modelId="{D7C52394-7A94-4793-BD32-5923283454FE}" type="presParOf" srcId="{73F7B3B3-3249-4AFF-B3AB-7EAE219F0B23}" destId="{F007BAA0-83BD-495F-98B6-55F43E0B46FC}" srcOrd="0" destOrd="0" presId="urn:microsoft.com/office/officeart/2018/2/layout/IconVerticalSolidList"/>
    <dgm:cxn modelId="{3837115B-89A1-475F-AE3E-F558EBAEF0D4}" type="presParOf" srcId="{73F7B3B3-3249-4AFF-B3AB-7EAE219F0B23}" destId="{72C12FBA-F2D5-4A60-8CE9-66B7FE3946AC}" srcOrd="1" destOrd="0" presId="urn:microsoft.com/office/officeart/2018/2/layout/IconVerticalSolidList"/>
    <dgm:cxn modelId="{D84C3FB9-B9F4-40CF-84F9-6547E7624EEB}" type="presParOf" srcId="{73F7B3B3-3249-4AFF-B3AB-7EAE219F0B23}" destId="{00C50CC6-7537-40FC-AEF7-7B023497F367}" srcOrd="2" destOrd="0" presId="urn:microsoft.com/office/officeart/2018/2/layout/IconVerticalSolidList"/>
    <dgm:cxn modelId="{5F5EA9C5-0BCF-4731-BB79-DAF568216E9B}" type="presParOf" srcId="{73F7B3B3-3249-4AFF-B3AB-7EAE219F0B23}" destId="{BE2BD723-2D0C-4AD1-B0D9-3A03EDF38B5C}" srcOrd="3" destOrd="0" presId="urn:microsoft.com/office/officeart/2018/2/layout/IconVerticalSolidList"/>
    <dgm:cxn modelId="{3F4CA8F8-4D33-4B29-A9F6-234426D6F00B}" type="presParOf" srcId="{5A8E90FA-EB00-4CAA-A346-B111872B80EA}" destId="{39D82EE5-5B38-4698-B76C-C9732F3E7EED}" srcOrd="3" destOrd="0" presId="urn:microsoft.com/office/officeart/2018/2/layout/IconVerticalSolidList"/>
    <dgm:cxn modelId="{B3F6BEB9-6C72-4E07-8DA3-9AA204900C99}" type="presParOf" srcId="{5A8E90FA-EB00-4CAA-A346-B111872B80EA}" destId="{D54B6536-7380-446A-B3C0-ADAB89BC3467}" srcOrd="4" destOrd="0" presId="urn:microsoft.com/office/officeart/2018/2/layout/IconVerticalSolidList"/>
    <dgm:cxn modelId="{110EFF54-9C79-4496-80ED-B69C150FBBD4}" type="presParOf" srcId="{D54B6536-7380-446A-B3C0-ADAB89BC3467}" destId="{D4033F60-158C-4EA1-B1ED-C015EA588C62}" srcOrd="0" destOrd="0" presId="urn:microsoft.com/office/officeart/2018/2/layout/IconVerticalSolidList"/>
    <dgm:cxn modelId="{A9418037-6266-40E3-AD55-3BE3A2E11627}" type="presParOf" srcId="{D54B6536-7380-446A-B3C0-ADAB89BC3467}" destId="{34C31158-47B0-4EAC-A73A-FBF78A549391}" srcOrd="1" destOrd="0" presId="urn:microsoft.com/office/officeart/2018/2/layout/IconVerticalSolidList"/>
    <dgm:cxn modelId="{F05EC033-75DB-46A8-9EEE-58C5B01DB0B4}" type="presParOf" srcId="{D54B6536-7380-446A-B3C0-ADAB89BC3467}" destId="{3E41C710-B49C-4F6B-A128-E6AE4128D387}" srcOrd="2" destOrd="0" presId="urn:microsoft.com/office/officeart/2018/2/layout/IconVerticalSolidList"/>
    <dgm:cxn modelId="{28C89E90-D747-4533-A86F-73DA39655D13}" type="presParOf" srcId="{D54B6536-7380-446A-B3C0-ADAB89BC3467}" destId="{B6A8B585-4F1F-46FF-9241-F032D2C1515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C6332E-FB19-412F-A519-2A02271E7B1A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01AAC232-08D4-464B-8558-F3AB28E1C623}">
      <dgm:prSet custT="1"/>
      <dgm:spPr/>
      <dgm:t>
        <a:bodyPr/>
        <a:lstStyle/>
        <a:p>
          <a:r>
            <a:rPr lang="en-ZA" sz="1800" dirty="0"/>
            <a:t>Tendered rate to be included in the Price schedule issued with the tender enquiry.</a:t>
          </a:r>
          <a:endParaRPr lang="en-US" sz="1800" dirty="0"/>
        </a:p>
      </dgm:t>
    </dgm:pt>
    <dgm:pt modelId="{D95B1A6A-72CA-496D-A561-BE6A16AC021B}" type="parTrans" cxnId="{BC0540E5-54D2-4CD8-8328-F04CCAE676BC}">
      <dgm:prSet/>
      <dgm:spPr/>
      <dgm:t>
        <a:bodyPr/>
        <a:lstStyle/>
        <a:p>
          <a:endParaRPr lang="en-US"/>
        </a:p>
      </dgm:t>
    </dgm:pt>
    <dgm:pt modelId="{E3913D60-44AF-45AE-9F67-5A242E1C2AA3}" type="sibTrans" cxnId="{BC0540E5-54D2-4CD8-8328-F04CCAE676BC}">
      <dgm:prSet/>
      <dgm:spPr/>
      <dgm:t>
        <a:bodyPr/>
        <a:lstStyle/>
        <a:p>
          <a:endParaRPr lang="en-US"/>
        </a:p>
      </dgm:t>
    </dgm:pt>
    <dgm:pt modelId="{46984826-F7BA-4C7E-A352-EF2DFFE21275}">
      <dgm:prSet custT="1"/>
      <dgm:spPr/>
      <dgm:t>
        <a:bodyPr/>
        <a:lstStyle/>
        <a:p>
          <a:r>
            <a:rPr lang="en-ZA" sz="1800" dirty="0"/>
            <a:t>Contract is on an “ as and when required basis” therefore quantities not pre-determined. Rate only required.</a:t>
          </a:r>
          <a:endParaRPr lang="en-US" sz="1800" dirty="0"/>
        </a:p>
      </dgm:t>
    </dgm:pt>
    <dgm:pt modelId="{BCCED316-8CA4-43E5-994B-E9209672FDD4}" type="parTrans" cxnId="{ACE08BD9-2A93-4641-914A-9DFE5B0372EF}">
      <dgm:prSet/>
      <dgm:spPr/>
      <dgm:t>
        <a:bodyPr/>
        <a:lstStyle/>
        <a:p>
          <a:endParaRPr lang="en-US"/>
        </a:p>
      </dgm:t>
    </dgm:pt>
    <dgm:pt modelId="{03FC0B39-1972-491D-8390-6FE6724496A8}" type="sibTrans" cxnId="{ACE08BD9-2A93-4641-914A-9DFE5B0372EF}">
      <dgm:prSet/>
      <dgm:spPr/>
      <dgm:t>
        <a:bodyPr/>
        <a:lstStyle/>
        <a:p>
          <a:endParaRPr lang="en-US"/>
        </a:p>
      </dgm:t>
    </dgm:pt>
    <dgm:pt modelId="{9A577C05-7C1D-4CDA-942B-D57B96C26160}">
      <dgm:prSet custT="1"/>
      <dgm:spPr/>
      <dgm:t>
        <a:bodyPr/>
        <a:lstStyle/>
        <a:p>
          <a:r>
            <a:rPr lang="en-ZA" sz="1800" dirty="0"/>
            <a:t>Tenderer to submit their proposed rates for all items for evaluation. </a:t>
          </a:r>
          <a:endParaRPr lang="en-US" sz="1800" dirty="0"/>
        </a:p>
      </dgm:t>
    </dgm:pt>
    <dgm:pt modelId="{74F9BC95-E0BF-4C81-89C4-B76884B48FF5}" type="parTrans" cxnId="{A4A039BD-A7CD-4846-90E8-B3FEF644DA9F}">
      <dgm:prSet/>
      <dgm:spPr/>
      <dgm:t>
        <a:bodyPr/>
        <a:lstStyle/>
        <a:p>
          <a:endParaRPr lang="en-US"/>
        </a:p>
      </dgm:t>
    </dgm:pt>
    <dgm:pt modelId="{97F1D08D-64A3-485F-A25B-8FA51103CB9A}" type="sibTrans" cxnId="{A4A039BD-A7CD-4846-90E8-B3FEF644DA9F}">
      <dgm:prSet/>
      <dgm:spPr/>
      <dgm:t>
        <a:bodyPr/>
        <a:lstStyle/>
        <a:p>
          <a:endParaRPr lang="en-US"/>
        </a:p>
      </dgm:t>
    </dgm:pt>
    <dgm:pt modelId="{FA799B85-8D61-48B3-AA86-4B6E96C0405C}">
      <dgm:prSet custT="1"/>
      <dgm:spPr/>
      <dgm:t>
        <a:bodyPr/>
        <a:lstStyle/>
        <a:p>
          <a:r>
            <a:rPr lang="en-ZA" sz="1800" dirty="0"/>
            <a:t>Negotiations will be held with only the suppliers that would have made it through to stage 4 of the evaluations and will be on an item-by-item basis.</a:t>
          </a:r>
          <a:endParaRPr lang="en-US" sz="1800" dirty="0"/>
        </a:p>
      </dgm:t>
    </dgm:pt>
    <dgm:pt modelId="{9E58AA03-7DD0-46DC-A1E7-A7D885B3195D}" type="parTrans" cxnId="{35016B46-32C1-4E1D-97DE-BB32A048A011}">
      <dgm:prSet/>
      <dgm:spPr/>
      <dgm:t>
        <a:bodyPr/>
        <a:lstStyle/>
        <a:p>
          <a:endParaRPr lang="en-US"/>
        </a:p>
      </dgm:t>
    </dgm:pt>
    <dgm:pt modelId="{28226282-ECEF-4603-AE21-F286814B03DD}" type="sibTrans" cxnId="{35016B46-32C1-4E1D-97DE-BB32A048A011}">
      <dgm:prSet/>
      <dgm:spPr/>
      <dgm:t>
        <a:bodyPr/>
        <a:lstStyle/>
        <a:p>
          <a:endParaRPr lang="en-US"/>
        </a:p>
      </dgm:t>
    </dgm:pt>
    <dgm:pt modelId="{3B8F1FE8-FFC6-48A6-95F3-12F981BAC88F}">
      <dgm:prSet/>
      <dgm:spPr/>
      <dgm:t>
        <a:bodyPr/>
        <a:lstStyle/>
        <a:p>
          <a:r>
            <a:rPr lang="en-ZA" dirty="0"/>
            <a:t>In a case where the tenderer does not submit rates the company will be disqualified.</a:t>
          </a:r>
          <a:endParaRPr lang="en-US" dirty="0"/>
        </a:p>
      </dgm:t>
    </dgm:pt>
    <dgm:pt modelId="{B8AA3BEA-5867-465D-87CA-471722C74F1D}" type="parTrans" cxnId="{136516F6-7C09-401A-BD51-11D77F8C96AF}">
      <dgm:prSet/>
      <dgm:spPr/>
      <dgm:t>
        <a:bodyPr/>
        <a:lstStyle/>
        <a:p>
          <a:endParaRPr lang="en-US"/>
        </a:p>
      </dgm:t>
    </dgm:pt>
    <dgm:pt modelId="{B9A93FB5-194D-4D0C-9F13-A6535AF32F24}" type="sibTrans" cxnId="{136516F6-7C09-401A-BD51-11D77F8C96AF}">
      <dgm:prSet/>
      <dgm:spPr/>
      <dgm:t>
        <a:bodyPr/>
        <a:lstStyle/>
        <a:p>
          <a:endParaRPr lang="en-US"/>
        </a:p>
      </dgm:t>
    </dgm:pt>
    <dgm:pt modelId="{1EA5BE71-4812-4A6A-A4EB-5493B068DA8E}" type="pres">
      <dgm:prSet presAssocID="{3DC6332E-FB19-412F-A519-2A02271E7B1A}" presName="root" presStyleCnt="0">
        <dgm:presLayoutVars>
          <dgm:dir/>
          <dgm:resizeHandles val="exact"/>
        </dgm:presLayoutVars>
      </dgm:prSet>
      <dgm:spPr/>
    </dgm:pt>
    <dgm:pt modelId="{09552CB2-6158-4911-BE35-1DE0F96D9243}" type="pres">
      <dgm:prSet presAssocID="{01AAC232-08D4-464B-8558-F3AB28E1C623}" presName="compNode" presStyleCnt="0"/>
      <dgm:spPr/>
    </dgm:pt>
    <dgm:pt modelId="{A7B8464F-E1B5-48CB-95D8-05B32FC77243}" type="pres">
      <dgm:prSet presAssocID="{01AAC232-08D4-464B-8558-F3AB28E1C623}" presName="bgRect" presStyleLbl="bgShp" presStyleIdx="0" presStyleCnt="5"/>
      <dgm:spPr/>
    </dgm:pt>
    <dgm:pt modelId="{1A5B6FA1-0DBF-4035-8B0C-BD13A5DCDD29}" type="pres">
      <dgm:prSet presAssocID="{01AAC232-08D4-464B-8558-F3AB28E1C623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82465232-A30D-4EEA-AA67-70A5E307B1A6}" type="pres">
      <dgm:prSet presAssocID="{01AAC232-08D4-464B-8558-F3AB28E1C623}" presName="spaceRect" presStyleCnt="0"/>
      <dgm:spPr/>
    </dgm:pt>
    <dgm:pt modelId="{10258E88-734B-4D39-895B-729FFE98A5E0}" type="pres">
      <dgm:prSet presAssocID="{01AAC232-08D4-464B-8558-F3AB28E1C623}" presName="parTx" presStyleLbl="revTx" presStyleIdx="0" presStyleCnt="5">
        <dgm:presLayoutVars>
          <dgm:chMax val="0"/>
          <dgm:chPref val="0"/>
        </dgm:presLayoutVars>
      </dgm:prSet>
      <dgm:spPr/>
    </dgm:pt>
    <dgm:pt modelId="{E3BD66BD-A2C4-4667-988E-A0DC002EA3CA}" type="pres">
      <dgm:prSet presAssocID="{E3913D60-44AF-45AE-9F67-5A242E1C2AA3}" presName="sibTrans" presStyleCnt="0"/>
      <dgm:spPr/>
    </dgm:pt>
    <dgm:pt modelId="{B063C5CD-B280-45C3-9854-3C7CF4A0689B}" type="pres">
      <dgm:prSet presAssocID="{46984826-F7BA-4C7E-A352-EF2DFFE21275}" presName="compNode" presStyleCnt="0"/>
      <dgm:spPr/>
    </dgm:pt>
    <dgm:pt modelId="{4C14B6C0-F2A0-4F6F-87BC-A878FAFD6142}" type="pres">
      <dgm:prSet presAssocID="{46984826-F7BA-4C7E-A352-EF2DFFE21275}" presName="bgRect" presStyleLbl="bgShp" presStyleIdx="1" presStyleCnt="5"/>
      <dgm:spPr/>
    </dgm:pt>
    <dgm:pt modelId="{958074B5-AF65-4438-8971-72A0AF10F24F}" type="pres">
      <dgm:prSet presAssocID="{46984826-F7BA-4C7E-A352-EF2DFFE21275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93A433AC-7011-4494-AFF8-73FF901CAF19}" type="pres">
      <dgm:prSet presAssocID="{46984826-F7BA-4C7E-A352-EF2DFFE21275}" presName="spaceRect" presStyleCnt="0"/>
      <dgm:spPr/>
    </dgm:pt>
    <dgm:pt modelId="{6417B6C7-5377-4F82-90D7-AE9677155341}" type="pres">
      <dgm:prSet presAssocID="{46984826-F7BA-4C7E-A352-EF2DFFE21275}" presName="parTx" presStyleLbl="revTx" presStyleIdx="1" presStyleCnt="5">
        <dgm:presLayoutVars>
          <dgm:chMax val="0"/>
          <dgm:chPref val="0"/>
        </dgm:presLayoutVars>
      </dgm:prSet>
      <dgm:spPr/>
    </dgm:pt>
    <dgm:pt modelId="{EFB95CE5-47FA-40A2-9B6D-203511393304}" type="pres">
      <dgm:prSet presAssocID="{03FC0B39-1972-491D-8390-6FE6724496A8}" presName="sibTrans" presStyleCnt="0"/>
      <dgm:spPr/>
    </dgm:pt>
    <dgm:pt modelId="{2FCD9333-47D1-4C97-85AB-6A98CA3516A7}" type="pres">
      <dgm:prSet presAssocID="{9A577C05-7C1D-4CDA-942B-D57B96C26160}" presName="compNode" presStyleCnt="0"/>
      <dgm:spPr/>
    </dgm:pt>
    <dgm:pt modelId="{65753FD8-61EE-482A-AA40-96187A71C418}" type="pres">
      <dgm:prSet presAssocID="{9A577C05-7C1D-4CDA-942B-D57B96C26160}" presName="bgRect" presStyleLbl="bgShp" presStyleIdx="2" presStyleCnt="5" custLinFactNeighborX="0"/>
      <dgm:spPr/>
    </dgm:pt>
    <dgm:pt modelId="{E571AED5-541E-4B32-9000-76E7E9144645}" type="pres">
      <dgm:prSet presAssocID="{9A577C05-7C1D-4CDA-942B-D57B96C26160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"/>
        </a:ext>
      </dgm:extLst>
    </dgm:pt>
    <dgm:pt modelId="{1CD56342-8CEE-4F3E-9271-E167E3F769C9}" type="pres">
      <dgm:prSet presAssocID="{9A577C05-7C1D-4CDA-942B-D57B96C26160}" presName="spaceRect" presStyleCnt="0"/>
      <dgm:spPr/>
    </dgm:pt>
    <dgm:pt modelId="{7A98880B-A891-4AE2-8636-396E35B3C09E}" type="pres">
      <dgm:prSet presAssocID="{9A577C05-7C1D-4CDA-942B-D57B96C26160}" presName="parTx" presStyleLbl="revTx" presStyleIdx="2" presStyleCnt="5">
        <dgm:presLayoutVars>
          <dgm:chMax val="0"/>
          <dgm:chPref val="0"/>
        </dgm:presLayoutVars>
      </dgm:prSet>
      <dgm:spPr/>
    </dgm:pt>
    <dgm:pt modelId="{697B0A6A-272A-4584-89EA-EA9E52291260}" type="pres">
      <dgm:prSet presAssocID="{97F1D08D-64A3-485F-A25B-8FA51103CB9A}" presName="sibTrans" presStyleCnt="0"/>
      <dgm:spPr/>
    </dgm:pt>
    <dgm:pt modelId="{454DCDB2-49C0-443E-95D7-1323954C406B}" type="pres">
      <dgm:prSet presAssocID="{FA799B85-8D61-48B3-AA86-4B6E96C0405C}" presName="compNode" presStyleCnt="0"/>
      <dgm:spPr/>
    </dgm:pt>
    <dgm:pt modelId="{A489628D-3034-48FA-A16E-4D18CB121E5C}" type="pres">
      <dgm:prSet presAssocID="{FA799B85-8D61-48B3-AA86-4B6E96C0405C}" presName="bgRect" presStyleLbl="bgShp" presStyleIdx="3" presStyleCnt="5"/>
      <dgm:spPr/>
    </dgm:pt>
    <dgm:pt modelId="{53930311-681B-45D4-B1D4-C2032496DA9F}" type="pres">
      <dgm:prSet presAssocID="{FA799B85-8D61-48B3-AA86-4B6E96C0405C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ABBC2A1A-5587-4FCD-9972-BB2A62AE4AE0}" type="pres">
      <dgm:prSet presAssocID="{FA799B85-8D61-48B3-AA86-4B6E96C0405C}" presName="spaceRect" presStyleCnt="0"/>
      <dgm:spPr/>
    </dgm:pt>
    <dgm:pt modelId="{1014AC76-440A-48F2-83DF-FFF835A6EA09}" type="pres">
      <dgm:prSet presAssocID="{FA799B85-8D61-48B3-AA86-4B6E96C0405C}" presName="parTx" presStyleLbl="revTx" presStyleIdx="3" presStyleCnt="5">
        <dgm:presLayoutVars>
          <dgm:chMax val="0"/>
          <dgm:chPref val="0"/>
        </dgm:presLayoutVars>
      </dgm:prSet>
      <dgm:spPr/>
    </dgm:pt>
    <dgm:pt modelId="{09BB1C17-13AA-47C7-BFB2-FB8C111B7A34}" type="pres">
      <dgm:prSet presAssocID="{28226282-ECEF-4603-AE21-F286814B03DD}" presName="sibTrans" presStyleCnt="0"/>
      <dgm:spPr/>
    </dgm:pt>
    <dgm:pt modelId="{9CFC7D68-E589-473D-B1A9-0F86AD6912C3}" type="pres">
      <dgm:prSet presAssocID="{3B8F1FE8-FFC6-48A6-95F3-12F981BAC88F}" presName="compNode" presStyleCnt="0"/>
      <dgm:spPr/>
    </dgm:pt>
    <dgm:pt modelId="{2E4CADF8-8082-4FA9-9112-1EF77E453BA0}" type="pres">
      <dgm:prSet presAssocID="{3B8F1FE8-FFC6-48A6-95F3-12F981BAC88F}" presName="bgRect" presStyleLbl="bgShp" presStyleIdx="4" presStyleCnt="5"/>
      <dgm:spPr/>
    </dgm:pt>
    <dgm:pt modelId="{4A06A299-EE50-4E31-A019-1B1DC1D2891F}" type="pres">
      <dgm:prSet presAssocID="{3B8F1FE8-FFC6-48A6-95F3-12F981BAC88F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o sign"/>
        </a:ext>
      </dgm:extLst>
    </dgm:pt>
    <dgm:pt modelId="{EA5C15CE-D0FB-4C7B-834A-F1DBF6CE3DDB}" type="pres">
      <dgm:prSet presAssocID="{3B8F1FE8-FFC6-48A6-95F3-12F981BAC88F}" presName="spaceRect" presStyleCnt="0"/>
      <dgm:spPr/>
    </dgm:pt>
    <dgm:pt modelId="{5267457C-0CE0-4683-8EB7-853198E4A105}" type="pres">
      <dgm:prSet presAssocID="{3B8F1FE8-FFC6-48A6-95F3-12F981BAC88F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70C3DE62-99E3-461C-AD59-9D05A56F2F4F}" type="presOf" srcId="{01AAC232-08D4-464B-8558-F3AB28E1C623}" destId="{10258E88-734B-4D39-895B-729FFE98A5E0}" srcOrd="0" destOrd="0" presId="urn:microsoft.com/office/officeart/2018/2/layout/IconVerticalSolidList"/>
    <dgm:cxn modelId="{F8F6EF42-8670-41F4-8A41-E4AF22B3EDE5}" type="presOf" srcId="{9A577C05-7C1D-4CDA-942B-D57B96C26160}" destId="{7A98880B-A891-4AE2-8636-396E35B3C09E}" srcOrd="0" destOrd="0" presId="urn:microsoft.com/office/officeart/2018/2/layout/IconVerticalSolidList"/>
    <dgm:cxn modelId="{35016B46-32C1-4E1D-97DE-BB32A048A011}" srcId="{3DC6332E-FB19-412F-A519-2A02271E7B1A}" destId="{FA799B85-8D61-48B3-AA86-4B6E96C0405C}" srcOrd="3" destOrd="0" parTransId="{9E58AA03-7DD0-46DC-A1E7-A7D885B3195D}" sibTransId="{28226282-ECEF-4603-AE21-F286814B03DD}"/>
    <dgm:cxn modelId="{D7046753-643D-4B6C-9947-74F35FE4ACDE}" type="presOf" srcId="{FA799B85-8D61-48B3-AA86-4B6E96C0405C}" destId="{1014AC76-440A-48F2-83DF-FFF835A6EA09}" srcOrd="0" destOrd="0" presId="urn:microsoft.com/office/officeart/2018/2/layout/IconVerticalSolidList"/>
    <dgm:cxn modelId="{4E963C8D-FB95-43D2-87BE-89DA736940E7}" type="presOf" srcId="{3B8F1FE8-FFC6-48A6-95F3-12F981BAC88F}" destId="{5267457C-0CE0-4683-8EB7-853198E4A105}" srcOrd="0" destOrd="0" presId="urn:microsoft.com/office/officeart/2018/2/layout/IconVerticalSolidList"/>
    <dgm:cxn modelId="{A4A039BD-A7CD-4846-90E8-B3FEF644DA9F}" srcId="{3DC6332E-FB19-412F-A519-2A02271E7B1A}" destId="{9A577C05-7C1D-4CDA-942B-D57B96C26160}" srcOrd="2" destOrd="0" parTransId="{74F9BC95-E0BF-4C81-89C4-B76884B48FF5}" sibTransId="{97F1D08D-64A3-485F-A25B-8FA51103CB9A}"/>
    <dgm:cxn modelId="{93EF54C9-BC04-468A-A1B3-7228071F0152}" type="presOf" srcId="{3DC6332E-FB19-412F-A519-2A02271E7B1A}" destId="{1EA5BE71-4812-4A6A-A4EB-5493B068DA8E}" srcOrd="0" destOrd="0" presId="urn:microsoft.com/office/officeart/2018/2/layout/IconVerticalSolidList"/>
    <dgm:cxn modelId="{55E1BBD4-9CD3-4B3F-913F-9479105474F4}" type="presOf" srcId="{46984826-F7BA-4C7E-A352-EF2DFFE21275}" destId="{6417B6C7-5377-4F82-90D7-AE9677155341}" srcOrd="0" destOrd="0" presId="urn:microsoft.com/office/officeart/2018/2/layout/IconVerticalSolidList"/>
    <dgm:cxn modelId="{ACE08BD9-2A93-4641-914A-9DFE5B0372EF}" srcId="{3DC6332E-FB19-412F-A519-2A02271E7B1A}" destId="{46984826-F7BA-4C7E-A352-EF2DFFE21275}" srcOrd="1" destOrd="0" parTransId="{BCCED316-8CA4-43E5-994B-E9209672FDD4}" sibTransId="{03FC0B39-1972-491D-8390-6FE6724496A8}"/>
    <dgm:cxn modelId="{BC0540E5-54D2-4CD8-8328-F04CCAE676BC}" srcId="{3DC6332E-FB19-412F-A519-2A02271E7B1A}" destId="{01AAC232-08D4-464B-8558-F3AB28E1C623}" srcOrd="0" destOrd="0" parTransId="{D95B1A6A-72CA-496D-A561-BE6A16AC021B}" sibTransId="{E3913D60-44AF-45AE-9F67-5A242E1C2AA3}"/>
    <dgm:cxn modelId="{136516F6-7C09-401A-BD51-11D77F8C96AF}" srcId="{3DC6332E-FB19-412F-A519-2A02271E7B1A}" destId="{3B8F1FE8-FFC6-48A6-95F3-12F981BAC88F}" srcOrd="4" destOrd="0" parTransId="{B8AA3BEA-5867-465D-87CA-471722C74F1D}" sibTransId="{B9A93FB5-194D-4D0C-9F13-A6535AF32F24}"/>
    <dgm:cxn modelId="{8B18C1BB-AE59-4556-B3E3-12CB5B2B7464}" type="presParOf" srcId="{1EA5BE71-4812-4A6A-A4EB-5493B068DA8E}" destId="{09552CB2-6158-4911-BE35-1DE0F96D9243}" srcOrd="0" destOrd="0" presId="urn:microsoft.com/office/officeart/2018/2/layout/IconVerticalSolidList"/>
    <dgm:cxn modelId="{1D8949F0-02F6-4CB7-8630-A591D1E8A323}" type="presParOf" srcId="{09552CB2-6158-4911-BE35-1DE0F96D9243}" destId="{A7B8464F-E1B5-48CB-95D8-05B32FC77243}" srcOrd="0" destOrd="0" presId="urn:microsoft.com/office/officeart/2018/2/layout/IconVerticalSolidList"/>
    <dgm:cxn modelId="{E0CA9AF9-F38C-49E7-BE74-325D3CA328CA}" type="presParOf" srcId="{09552CB2-6158-4911-BE35-1DE0F96D9243}" destId="{1A5B6FA1-0DBF-4035-8B0C-BD13A5DCDD29}" srcOrd="1" destOrd="0" presId="urn:microsoft.com/office/officeart/2018/2/layout/IconVerticalSolidList"/>
    <dgm:cxn modelId="{7CCDB3F9-C4EF-4FD5-B98B-325B48827AB6}" type="presParOf" srcId="{09552CB2-6158-4911-BE35-1DE0F96D9243}" destId="{82465232-A30D-4EEA-AA67-70A5E307B1A6}" srcOrd="2" destOrd="0" presId="urn:microsoft.com/office/officeart/2018/2/layout/IconVerticalSolidList"/>
    <dgm:cxn modelId="{7D28B108-1C97-4CA0-9DDC-F02C1C1D074B}" type="presParOf" srcId="{09552CB2-6158-4911-BE35-1DE0F96D9243}" destId="{10258E88-734B-4D39-895B-729FFE98A5E0}" srcOrd="3" destOrd="0" presId="urn:microsoft.com/office/officeart/2018/2/layout/IconVerticalSolidList"/>
    <dgm:cxn modelId="{92DDE585-1A71-41B8-A291-79CDEDA9C458}" type="presParOf" srcId="{1EA5BE71-4812-4A6A-A4EB-5493B068DA8E}" destId="{E3BD66BD-A2C4-4667-988E-A0DC002EA3CA}" srcOrd="1" destOrd="0" presId="urn:microsoft.com/office/officeart/2018/2/layout/IconVerticalSolidList"/>
    <dgm:cxn modelId="{9011D59B-382A-4710-915A-3269A9473E6F}" type="presParOf" srcId="{1EA5BE71-4812-4A6A-A4EB-5493B068DA8E}" destId="{B063C5CD-B280-45C3-9854-3C7CF4A0689B}" srcOrd="2" destOrd="0" presId="urn:microsoft.com/office/officeart/2018/2/layout/IconVerticalSolidList"/>
    <dgm:cxn modelId="{EA7DAF0C-2D75-40F2-B86D-802E716F93D0}" type="presParOf" srcId="{B063C5CD-B280-45C3-9854-3C7CF4A0689B}" destId="{4C14B6C0-F2A0-4F6F-87BC-A878FAFD6142}" srcOrd="0" destOrd="0" presId="urn:microsoft.com/office/officeart/2018/2/layout/IconVerticalSolidList"/>
    <dgm:cxn modelId="{4B3A727A-C27A-4950-BB04-685A92372BB3}" type="presParOf" srcId="{B063C5CD-B280-45C3-9854-3C7CF4A0689B}" destId="{958074B5-AF65-4438-8971-72A0AF10F24F}" srcOrd="1" destOrd="0" presId="urn:microsoft.com/office/officeart/2018/2/layout/IconVerticalSolidList"/>
    <dgm:cxn modelId="{C7017B75-7FB4-443A-AD33-923FEAABD08C}" type="presParOf" srcId="{B063C5CD-B280-45C3-9854-3C7CF4A0689B}" destId="{93A433AC-7011-4494-AFF8-73FF901CAF19}" srcOrd="2" destOrd="0" presId="urn:microsoft.com/office/officeart/2018/2/layout/IconVerticalSolidList"/>
    <dgm:cxn modelId="{2D9E54E3-394A-4652-B639-07FC236B7AAC}" type="presParOf" srcId="{B063C5CD-B280-45C3-9854-3C7CF4A0689B}" destId="{6417B6C7-5377-4F82-90D7-AE9677155341}" srcOrd="3" destOrd="0" presId="urn:microsoft.com/office/officeart/2018/2/layout/IconVerticalSolidList"/>
    <dgm:cxn modelId="{4A6F98A7-1FCE-413F-8124-69375E751C8F}" type="presParOf" srcId="{1EA5BE71-4812-4A6A-A4EB-5493B068DA8E}" destId="{EFB95CE5-47FA-40A2-9B6D-203511393304}" srcOrd="3" destOrd="0" presId="urn:microsoft.com/office/officeart/2018/2/layout/IconVerticalSolidList"/>
    <dgm:cxn modelId="{E173937E-DAF7-4086-B20A-23E5B6B71143}" type="presParOf" srcId="{1EA5BE71-4812-4A6A-A4EB-5493B068DA8E}" destId="{2FCD9333-47D1-4C97-85AB-6A98CA3516A7}" srcOrd="4" destOrd="0" presId="urn:microsoft.com/office/officeart/2018/2/layout/IconVerticalSolidList"/>
    <dgm:cxn modelId="{36E1E03F-1BF0-4BDB-82EF-0A582A792B1B}" type="presParOf" srcId="{2FCD9333-47D1-4C97-85AB-6A98CA3516A7}" destId="{65753FD8-61EE-482A-AA40-96187A71C418}" srcOrd="0" destOrd="0" presId="urn:microsoft.com/office/officeart/2018/2/layout/IconVerticalSolidList"/>
    <dgm:cxn modelId="{DAA8898A-4DE1-4131-B33A-DFF2E6EBBA29}" type="presParOf" srcId="{2FCD9333-47D1-4C97-85AB-6A98CA3516A7}" destId="{E571AED5-541E-4B32-9000-76E7E9144645}" srcOrd="1" destOrd="0" presId="urn:microsoft.com/office/officeart/2018/2/layout/IconVerticalSolidList"/>
    <dgm:cxn modelId="{FCD10A64-3931-45FA-AFC6-257708C1DCD8}" type="presParOf" srcId="{2FCD9333-47D1-4C97-85AB-6A98CA3516A7}" destId="{1CD56342-8CEE-4F3E-9271-E167E3F769C9}" srcOrd="2" destOrd="0" presId="urn:microsoft.com/office/officeart/2018/2/layout/IconVerticalSolidList"/>
    <dgm:cxn modelId="{316ED063-0CE6-4268-A13B-2DE113002B76}" type="presParOf" srcId="{2FCD9333-47D1-4C97-85AB-6A98CA3516A7}" destId="{7A98880B-A891-4AE2-8636-396E35B3C09E}" srcOrd="3" destOrd="0" presId="urn:microsoft.com/office/officeart/2018/2/layout/IconVerticalSolidList"/>
    <dgm:cxn modelId="{DB9CF55D-DE3D-48A9-BE51-508937E0EF7F}" type="presParOf" srcId="{1EA5BE71-4812-4A6A-A4EB-5493B068DA8E}" destId="{697B0A6A-272A-4584-89EA-EA9E52291260}" srcOrd="5" destOrd="0" presId="urn:microsoft.com/office/officeart/2018/2/layout/IconVerticalSolidList"/>
    <dgm:cxn modelId="{A4CA6D49-41DA-4DA6-A8D2-B81830AEB0F3}" type="presParOf" srcId="{1EA5BE71-4812-4A6A-A4EB-5493B068DA8E}" destId="{454DCDB2-49C0-443E-95D7-1323954C406B}" srcOrd="6" destOrd="0" presId="urn:microsoft.com/office/officeart/2018/2/layout/IconVerticalSolidList"/>
    <dgm:cxn modelId="{E418210B-BE53-4608-A942-CAAC0AFB3C79}" type="presParOf" srcId="{454DCDB2-49C0-443E-95D7-1323954C406B}" destId="{A489628D-3034-48FA-A16E-4D18CB121E5C}" srcOrd="0" destOrd="0" presId="urn:microsoft.com/office/officeart/2018/2/layout/IconVerticalSolidList"/>
    <dgm:cxn modelId="{E1B1385B-8FF1-4DCC-9D9A-A6967824E951}" type="presParOf" srcId="{454DCDB2-49C0-443E-95D7-1323954C406B}" destId="{53930311-681B-45D4-B1D4-C2032496DA9F}" srcOrd="1" destOrd="0" presId="urn:microsoft.com/office/officeart/2018/2/layout/IconVerticalSolidList"/>
    <dgm:cxn modelId="{07276350-1B06-47AA-97E1-C1D4683DEC0B}" type="presParOf" srcId="{454DCDB2-49C0-443E-95D7-1323954C406B}" destId="{ABBC2A1A-5587-4FCD-9972-BB2A62AE4AE0}" srcOrd="2" destOrd="0" presId="urn:microsoft.com/office/officeart/2018/2/layout/IconVerticalSolidList"/>
    <dgm:cxn modelId="{1A0F578D-87F1-416E-B8A4-717AE3325FD3}" type="presParOf" srcId="{454DCDB2-49C0-443E-95D7-1323954C406B}" destId="{1014AC76-440A-48F2-83DF-FFF835A6EA09}" srcOrd="3" destOrd="0" presId="urn:microsoft.com/office/officeart/2018/2/layout/IconVerticalSolidList"/>
    <dgm:cxn modelId="{15CBC3E0-79F8-40E0-B952-298C42EA2A13}" type="presParOf" srcId="{1EA5BE71-4812-4A6A-A4EB-5493B068DA8E}" destId="{09BB1C17-13AA-47C7-BFB2-FB8C111B7A34}" srcOrd="7" destOrd="0" presId="urn:microsoft.com/office/officeart/2018/2/layout/IconVerticalSolidList"/>
    <dgm:cxn modelId="{D4D628D7-22EF-42A5-B9A0-8096ECD50D8E}" type="presParOf" srcId="{1EA5BE71-4812-4A6A-A4EB-5493B068DA8E}" destId="{9CFC7D68-E589-473D-B1A9-0F86AD6912C3}" srcOrd="8" destOrd="0" presId="urn:microsoft.com/office/officeart/2018/2/layout/IconVerticalSolidList"/>
    <dgm:cxn modelId="{A0C43049-1519-47A9-9935-802B4DEDB531}" type="presParOf" srcId="{9CFC7D68-E589-473D-B1A9-0F86AD6912C3}" destId="{2E4CADF8-8082-4FA9-9112-1EF77E453BA0}" srcOrd="0" destOrd="0" presId="urn:microsoft.com/office/officeart/2018/2/layout/IconVerticalSolidList"/>
    <dgm:cxn modelId="{E4C777C6-96AB-4A66-A31B-0FD404912E43}" type="presParOf" srcId="{9CFC7D68-E589-473D-B1A9-0F86AD6912C3}" destId="{4A06A299-EE50-4E31-A019-1B1DC1D2891F}" srcOrd="1" destOrd="0" presId="urn:microsoft.com/office/officeart/2018/2/layout/IconVerticalSolidList"/>
    <dgm:cxn modelId="{A3AF64BF-4BBD-4707-B26A-E79F297918C4}" type="presParOf" srcId="{9CFC7D68-E589-473D-B1A9-0F86AD6912C3}" destId="{EA5C15CE-D0FB-4C7B-834A-F1DBF6CE3DDB}" srcOrd="2" destOrd="0" presId="urn:microsoft.com/office/officeart/2018/2/layout/IconVerticalSolidList"/>
    <dgm:cxn modelId="{300B5730-1DE8-4C3F-9419-CAEEBD16FDEE}" type="presParOf" srcId="{9CFC7D68-E589-473D-B1A9-0F86AD6912C3}" destId="{5267457C-0CE0-4683-8EB7-853198E4A105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0E2573E-4429-47A5-B125-D9D55FFE7248}" type="doc">
      <dgm:prSet loTypeId="urn:microsoft.com/office/officeart/2018/2/layout/IconCircleList" loCatId="icon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8C00DEC4-2F6B-4F1C-8513-4C06ED8C6C3C}">
      <dgm:prSet/>
      <dgm:spPr/>
      <dgm:t>
        <a:bodyPr/>
        <a:lstStyle/>
        <a:p>
          <a:r>
            <a:rPr lang="en-US" b="1" i="0"/>
            <a:t>1.</a:t>
          </a:r>
          <a:r>
            <a:rPr lang="en-ZA" b="1" i="0"/>
            <a:t> Material will be provided by Eskom, however in the case where the Eskom store has a deficit, the appointed contractor will be requested to supply material on an (“as and when required”) basis with a 10% handling fee.</a:t>
          </a:r>
          <a:endParaRPr lang="en-US"/>
        </a:p>
      </dgm:t>
    </dgm:pt>
    <dgm:pt modelId="{8AA828DC-2F4A-4B4B-83E5-C6E5DB470345}" type="parTrans" cxnId="{5E3E1F2E-67C6-411D-92C9-08FEFDA1A458}">
      <dgm:prSet/>
      <dgm:spPr/>
      <dgm:t>
        <a:bodyPr/>
        <a:lstStyle/>
        <a:p>
          <a:endParaRPr lang="en-US"/>
        </a:p>
      </dgm:t>
    </dgm:pt>
    <dgm:pt modelId="{5461C14F-92CD-4C23-A02C-626AE0D23CB0}" type="sibTrans" cxnId="{5E3E1F2E-67C6-411D-92C9-08FEFDA1A458}">
      <dgm:prSet/>
      <dgm:spPr/>
      <dgm:t>
        <a:bodyPr/>
        <a:lstStyle/>
        <a:p>
          <a:endParaRPr lang="en-US"/>
        </a:p>
      </dgm:t>
    </dgm:pt>
    <dgm:pt modelId="{3DB64175-7225-4A4F-8C35-B149800B4A77}">
      <dgm:prSet/>
      <dgm:spPr/>
      <dgm:t>
        <a:bodyPr/>
        <a:lstStyle/>
        <a:p>
          <a:r>
            <a:rPr lang="en-US" b="1" i="0"/>
            <a:t>2. The contract will be on an as and when required basis to multiple suppliers.</a:t>
          </a:r>
          <a:endParaRPr lang="en-US"/>
        </a:p>
      </dgm:t>
    </dgm:pt>
    <dgm:pt modelId="{0B341AA3-6AAB-42AA-8ABA-9718698D91B3}" type="parTrans" cxnId="{96FE4AAF-045D-4398-9357-1E6EF6F282DD}">
      <dgm:prSet/>
      <dgm:spPr/>
      <dgm:t>
        <a:bodyPr/>
        <a:lstStyle/>
        <a:p>
          <a:endParaRPr lang="en-US"/>
        </a:p>
      </dgm:t>
    </dgm:pt>
    <dgm:pt modelId="{EF378B72-49A3-4559-9E18-54392025B8CC}" type="sibTrans" cxnId="{96FE4AAF-045D-4398-9357-1E6EF6F282DD}">
      <dgm:prSet/>
      <dgm:spPr/>
      <dgm:t>
        <a:bodyPr/>
        <a:lstStyle/>
        <a:p>
          <a:endParaRPr lang="en-US"/>
        </a:p>
      </dgm:t>
    </dgm:pt>
    <dgm:pt modelId="{1BFF8A4E-D500-4633-B5F3-948A18C3FD0D}">
      <dgm:prSet/>
      <dgm:spPr/>
      <dgm:t>
        <a:bodyPr/>
        <a:lstStyle/>
        <a:p>
          <a:r>
            <a:rPr lang="en-US" b="1" i="0"/>
            <a:t>3. Tenderer to propose rates for all items.</a:t>
          </a:r>
          <a:endParaRPr lang="en-US"/>
        </a:p>
      </dgm:t>
    </dgm:pt>
    <dgm:pt modelId="{D1D30870-B277-4A21-8FFA-F179B41BD794}" type="parTrans" cxnId="{5283AE66-FD51-4FBC-B8F8-7502D3CB131B}">
      <dgm:prSet/>
      <dgm:spPr/>
      <dgm:t>
        <a:bodyPr/>
        <a:lstStyle/>
        <a:p>
          <a:endParaRPr lang="en-US"/>
        </a:p>
      </dgm:t>
    </dgm:pt>
    <dgm:pt modelId="{8966B26A-91AD-46D8-83D6-D227022764C2}" type="sibTrans" cxnId="{5283AE66-FD51-4FBC-B8F8-7502D3CB131B}">
      <dgm:prSet/>
      <dgm:spPr/>
      <dgm:t>
        <a:bodyPr/>
        <a:lstStyle/>
        <a:p>
          <a:endParaRPr lang="en-US"/>
        </a:p>
      </dgm:t>
    </dgm:pt>
    <dgm:pt modelId="{73DC528D-272F-46DF-B959-CD3239EC8BBE}">
      <dgm:prSet/>
      <dgm:spPr/>
      <dgm:t>
        <a:bodyPr/>
        <a:lstStyle/>
        <a:p>
          <a:r>
            <a:rPr lang="en-ZA" b="1" i="0"/>
            <a:t>***NOTE : </a:t>
          </a:r>
          <a:endParaRPr lang="en-US"/>
        </a:p>
      </dgm:t>
    </dgm:pt>
    <dgm:pt modelId="{D65ABAA0-6EAF-409F-B792-5F0E52E9EC0F}" type="sibTrans" cxnId="{71FC17E7-D330-4F49-8EB6-9C7CC9A58FE3}">
      <dgm:prSet/>
      <dgm:spPr/>
      <dgm:t>
        <a:bodyPr/>
        <a:lstStyle/>
        <a:p>
          <a:endParaRPr lang="en-US"/>
        </a:p>
      </dgm:t>
    </dgm:pt>
    <dgm:pt modelId="{266A6720-2C0D-45B5-9606-35970A0B151A}" type="parTrans" cxnId="{71FC17E7-D330-4F49-8EB6-9C7CC9A58FE3}">
      <dgm:prSet/>
      <dgm:spPr/>
      <dgm:t>
        <a:bodyPr/>
        <a:lstStyle/>
        <a:p>
          <a:endParaRPr lang="en-US"/>
        </a:p>
      </dgm:t>
    </dgm:pt>
    <dgm:pt modelId="{F068DEEF-8CB3-4958-8115-5388FCB341CA}" type="pres">
      <dgm:prSet presAssocID="{80E2573E-4429-47A5-B125-D9D55FFE7248}" presName="root" presStyleCnt="0">
        <dgm:presLayoutVars>
          <dgm:dir/>
          <dgm:resizeHandles val="exact"/>
        </dgm:presLayoutVars>
      </dgm:prSet>
      <dgm:spPr/>
    </dgm:pt>
    <dgm:pt modelId="{31C66ECE-337B-4DDE-9BE3-0E4EA8616CD8}" type="pres">
      <dgm:prSet presAssocID="{80E2573E-4429-47A5-B125-D9D55FFE7248}" presName="container" presStyleCnt="0">
        <dgm:presLayoutVars>
          <dgm:dir/>
          <dgm:resizeHandles val="exact"/>
        </dgm:presLayoutVars>
      </dgm:prSet>
      <dgm:spPr/>
    </dgm:pt>
    <dgm:pt modelId="{98299D39-056F-47F1-8F6B-DB395D7E1712}" type="pres">
      <dgm:prSet presAssocID="{73DC528D-272F-46DF-B959-CD3239EC8BBE}" presName="compNode" presStyleCnt="0"/>
      <dgm:spPr/>
    </dgm:pt>
    <dgm:pt modelId="{44E44CFB-E45E-4335-8426-7D51602C1F8C}" type="pres">
      <dgm:prSet presAssocID="{73DC528D-272F-46DF-B959-CD3239EC8BBE}" presName="iconBgRect" presStyleLbl="bgShp" presStyleIdx="0" presStyleCnt="4"/>
      <dgm:spPr/>
    </dgm:pt>
    <dgm:pt modelId="{E4673E7F-CF3D-412E-A40F-71586E4D6307}" type="pres">
      <dgm:prSet presAssocID="{73DC528D-272F-46DF-B959-CD3239EC8BBE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 Note"/>
        </a:ext>
      </dgm:extLst>
    </dgm:pt>
    <dgm:pt modelId="{26739EB7-B373-4B25-9224-705ED5B4B124}" type="pres">
      <dgm:prSet presAssocID="{73DC528D-272F-46DF-B959-CD3239EC8BBE}" presName="spaceRect" presStyleCnt="0"/>
      <dgm:spPr/>
    </dgm:pt>
    <dgm:pt modelId="{DF10F0AF-A919-44BD-99B9-04CEB0507DC3}" type="pres">
      <dgm:prSet presAssocID="{73DC528D-272F-46DF-B959-CD3239EC8BBE}" presName="textRect" presStyleLbl="revTx" presStyleIdx="0" presStyleCnt="4">
        <dgm:presLayoutVars>
          <dgm:chMax val="1"/>
          <dgm:chPref val="1"/>
        </dgm:presLayoutVars>
      </dgm:prSet>
      <dgm:spPr/>
    </dgm:pt>
    <dgm:pt modelId="{06F8F4A4-5B38-472C-8EEB-CC11CF9E313F}" type="pres">
      <dgm:prSet presAssocID="{D65ABAA0-6EAF-409F-B792-5F0E52E9EC0F}" presName="sibTrans" presStyleLbl="sibTrans2D1" presStyleIdx="0" presStyleCnt="0"/>
      <dgm:spPr/>
    </dgm:pt>
    <dgm:pt modelId="{466DFA1B-A718-44DD-BB11-06A8AB8D1576}" type="pres">
      <dgm:prSet presAssocID="{8C00DEC4-2F6B-4F1C-8513-4C06ED8C6C3C}" presName="compNode" presStyleCnt="0"/>
      <dgm:spPr/>
    </dgm:pt>
    <dgm:pt modelId="{B3C8F8AC-AEDB-442F-96A6-8D1EE5AFCA77}" type="pres">
      <dgm:prSet presAssocID="{8C00DEC4-2F6B-4F1C-8513-4C06ED8C6C3C}" presName="iconBgRect" presStyleLbl="bgShp" presStyleIdx="1" presStyleCnt="4"/>
      <dgm:spPr/>
    </dgm:pt>
    <dgm:pt modelId="{2FABC5DF-A6D4-4835-B27A-87A4D9553C33}" type="pres">
      <dgm:prSet presAssocID="{8C00DEC4-2F6B-4F1C-8513-4C06ED8C6C3C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CA76249E-874C-4D65-B718-516E9995F9B7}" type="pres">
      <dgm:prSet presAssocID="{8C00DEC4-2F6B-4F1C-8513-4C06ED8C6C3C}" presName="spaceRect" presStyleCnt="0"/>
      <dgm:spPr/>
    </dgm:pt>
    <dgm:pt modelId="{FD01939C-1844-45C3-8999-3E6D8ECBDD55}" type="pres">
      <dgm:prSet presAssocID="{8C00DEC4-2F6B-4F1C-8513-4C06ED8C6C3C}" presName="textRect" presStyleLbl="revTx" presStyleIdx="1" presStyleCnt="4">
        <dgm:presLayoutVars>
          <dgm:chMax val="1"/>
          <dgm:chPref val="1"/>
        </dgm:presLayoutVars>
      </dgm:prSet>
      <dgm:spPr/>
    </dgm:pt>
    <dgm:pt modelId="{57349AE0-6618-4B14-B3BD-CAAA1B033F58}" type="pres">
      <dgm:prSet presAssocID="{5461C14F-92CD-4C23-A02C-626AE0D23CB0}" presName="sibTrans" presStyleLbl="sibTrans2D1" presStyleIdx="0" presStyleCnt="0"/>
      <dgm:spPr/>
    </dgm:pt>
    <dgm:pt modelId="{7FD9CAB6-918D-4DA6-826A-490B85EB83BC}" type="pres">
      <dgm:prSet presAssocID="{3DB64175-7225-4A4F-8C35-B149800B4A77}" presName="compNode" presStyleCnt="0"/>
      <dgm:spPr/>
    </dgm:pt>
    <dgm:pt modelId="{284EBB82-DDF7-44A5-A039-3E01738FEED6}" type="pres">
      <dgm:prSet presAssocID="{3DB64175-7225-4A4F-8C35-B149800B4A77}" presName="iconBgRect" presStyleLbl="bgShp" presStyleIdx="2" presStyleCnt="4"/>
      <dgm:spPr/>
    </dgm:pt>
    <dgm:pt modelId="{A4EB9403-AB1C-48FB-8CDC-D040A740B492}" type="pres">
      <dgm:prSet presAssocID="{3DB64175-7225-4A4F-8C35-B149800B4A77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1C2AD611-BE5F-4D2F-B0DF-4D256E186F7E}" type="pres">
      <dgm:prSet presAssocID="{3DB64175-7225-4A4F-8C35-B149800B4A77}" presName="spaceRect" presStyleCnt="0"/>
      <dgm:spPr/>
    </dgm:pt>
    <dgm:pt modelId="{F22D480A-B615-453C-BFB3-A78ACC0DBCC2}" type="pres">
      <dgm:prSet presAssocID="{3DB64175-7225-4A4F-8C35-B149800B4A77}" presName="textRect" presStyleLbl="revTx" presStyleIdx="2" presStyleCnt="4">
        <dgm:presLayoutVars>
          <dgm:chMax val="1"/>
          <dgm:chPref val="1"/>
        </dgm:presLayoutVars>
      </dgm:prSet>
      <dgm:spPr/>
    </dgm:pt>
    <dgm:pt modelId="{CA4CAEB1-72DB-4735-8C73-2CB46EA561A7}" type="pres">
      <dgm:prSet presAssocID="{EF378B72-49A3-4559-9E18-54392025B8CC}" presName="sibTrans" presStyleLbl="sibTrans2D1" presStyleIdx="0" presStyleCnt="0"/>
      <dgm:spPr/>
    </dgm:pt>
    <dgm:pt modelId="{5D7EEA69-1F96-4C63-A5E8-40BC6E6DC48D}" type="pres">
      <dgm:prSet presAssocID="{1BFF8A4E-D500-4633-B5F3-948A18C3FD0D}" presName="compNode" presStyleCnt="0"/>
      <dgm:spPr/>
    </dgm:pt>
    <dgm:pt modelId="{22C7C73E-EF1B-4612-A88E-43E7BD51E16A}" type="pres">
      <dgm:prSet presAssocID="{1BFF8A4E-D500-4633-B5F3-948A18C3FD0D}" presName="iconBgRect" presStyleLbl="bgShp" presStyleIdx="3" presStyleCnt="4"/>
      <dgm:spPr/>
    </dgm:pt>
    <dgm:pt modelId="{695DE521-9EA7-469C-BD64-5AB192BD97A6}" type="pres">
      <dgm:prSet presAssocID="{1BFF8A4E-D500-4633-B5F3-948A18C3FD0D}" presName="iconRect" presStyleLbl="node1" presStyleIdx="3" presStyleCnt="4"/>
      <dgm:spPr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 and notepad"/>
        </a:ext>
      </dgm:extLst>
    </dgm:pt>
    <dgm:pt modelId="{A9D16A4F-9603-4255-A525-D466E66F31A5}" type="pres">
      <dgm:prSet presAssocID="{1BFF8A4E-D500-4633-B5F3-948A18C3FD0D}" presName="spaceRect" presStyleCnt="0"/>
      <dgm:spPr/>
    </dgm:pt>
    <dgm:pt modelId="{C7FDA27B-4875-483A-9927-EDF9796676CE}" type="pres">
      <dgm:prSet presAssocID="{1BFF8A4E-D500-4633-B5F3-948A18C3FD0D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39A2209-1A63-4CE1-AEEB-1D30A2C7876E}" type="presOf" srcId="{1BFF8A4E-D500-4633-B5F3-948A18C3FD0D}" destId="{C7FDA27B-4875-483A-9927-EDF9796676CE}" srcOrd="0" destOrd="0" presId="urn:microsoft.com/office/officeart/2018/2/layout/IconCircleList"/>
    <dgm:cxn modelId="{A0BB5517-BCF7-4F18-93CA-705117899FDC}" type="presOf" srcId="{EF378B72-49A3-4559-9E18-54392025B8CC}" destId="{CA4CAEB1-72DB-4735-8C73-2CB46EA561A7}" srcOrd="0" destOrd="0" presId="urn:microsoft.com/office/officeart/2018/2/layout/IconCircleList"/>
    <dgm:cxn modelId="{5E3E1F2E-67C6-411D-92C9-08FEFDA1A458}" srcId="{80E2573E-4429-47A5-B125-D9D55FFE7248}" destId="{8C00DEC4-2F6B-4F1C-8513-4C06ED8C6C3C}" srcOrd="1" destOrd="0" parTransId="{8AA828DC-2F4A-4B4B-83E5-C6E5DB470345}" sibTransId="{5461C14F-92CD-4C23-A02C-626AE0D23CB0}"/>
    <dgm:cxn modelId="{E2348C44-6C1D-4358-842F-D1169783E265}" type="presOf" srcId="{D65ABAA0-6EAF-409F-B792-5F0E52E9EC0F}" destId="{06F8F4A4-5B38-472C-8EEB-CC11CF9E313F}" srcOrd="0" destOrd="0" presId="urn:microsoft.com/office/officeart/2018/2/layout/IconCircleList"/>
    <dgm:cxn modelId="{5283AE66-FD51-4FBC-B8F8-7502D3CB131B}" srcId="{80E2573E-4429-47A5-B125-D9D55FFE7248}" destId="{1BFF8A4E-D500-4633-B5F3-948A18C3FD0D}" srcOrd="3" destOrd="0" parTransId="{D1D30870-B277-4A21-8FFA-F179B41BD794}" sibTransId="{8966B26A-91AD-46D8-83D6-D227022764C2}"/>
    <dgm:cxn modelId="{C854C94B-96BE-4735-9C8B-135E040705F6}" type="presOf" srcId="{80E2573E-4429-47A5-B125-D9D55FFE7248}" destId="{F068DEEF-8CB3-4958-8115-5388FCB341CA}" srcOrd="0" destOrd="0" presId="urn:microsoft.com/office/officeart/2018/2/layout/IconCircleList"/>
    <dgm:cxn modelId="{B851A957-0F42-4EB2-99A2-D7021EAC30F9}" type="presOf" srcId="{5461C14F-92CD-4C23-A02C-626AE0D23CB0}" destId="{57349AE0-6618-4B14-B3BD-CAAA1B033F58}" srcOrd="0" destOrd="0" presId="urn:microsoft.com/office/officeart/2018/2/layout/IconCircleList"/>
    <dgm:cxn modelId="{8C23478B-184E-43C2-ABBF-8E4515E5899F}" type="presOf" srcId="{3DB64175-7225-4A4F-8C35-B149800B4A77}" destId="{F22D480A-B615-453C-BFB3-A78ACC0DBCC2}" srcOrd="0" destOrd="0" presId="urn:microsoft.com/office/officeart/2018/2/layout/IconCircleList"/>
    <dgm:cxn modelId="{96FE4AAF-045D-4398-9357-1E6EF6F282DD}" srcId="{80E2573E-4429-47A5-B125-D9D55FFE7248}" destId="{3DB64175-7225-4A4F-8C35-B149800B4A77}" srcOrd="2" destOrd="0" parTransId="{0B341AA3-6AAB-42AA-8ABA-9718698D91B3}" sibTransId="{EF378B72-49A3-4559-9E18-54392025B8CC}"/>
    <dgm:cxn modelId="{A486D0BB-1F53-4A30-A533-8C860349AB95}" type="presOf" srcId="{8C00DEC4-2F6B-4F1C-8513-4C06ED8C6C3C}" destId="{FD01939C-1844-45C3-8999-3E6D8ECBDD55}" srcOrd="0" destOrd="0" presId="urn:microsoft.com/office/officeart/2018/2/layout/IconCircleList"/>
    <dgm:cxn modelId="{8EC891D8-C405-4ED3-A9C9-5C9932C9C4E9}" type="presOf" srcId="{73DC528D-272F-46DF-B959-CD3239EC8BBE}" destId="{DF10F0AF-A919-44BD-99B9-04CEB0507DC3}" srcOrd="0" destOrd="0" presId="urn:microsoft.com/office/officeart/2018/2/layout/IconCircleList"/>
    <dgm:cxn modelId="{71FC17E7-D330-4F49-8EB6-9C7CC9A58FE3}" srcId="{80E2573E-4429-47A5-B125-D9D55FFE7248}" destId="{73DC528D-272F-46DF-B959-CD3239EC8BBE}" srcOrd="0" destOrd="0" parTransId="{266A6720-2C0D-45B5-9606-35970A0B151A}" sibTransId="{D65ABAA0-6EAF-409F-B792-5F0E52E9EC0F}"/>
    <dgm:cxn modelId="{81871B2F-6453-4A45-8E4E-D462228AA5C7}" type="presParOf" srcId="{F068DEEF-8CB3-4958-8115-5388FCB341CA}" destId="{31C66ECE-337B-4DDE-9BE3-0E4EA8616CD8}" srcOrd="0" destOrd="0" presId="urn:microsoft.com/office/officeart/2018/2/layout/IconCircleList"/>
    <dgm:cxn modelId="{693385BC-15D8-455D-B3C0-7B624064688D}" type="presParOf" srcId="{31C66ECE-337B-4DDE-9BE3-0E4EA8616CD8}" destId="{98299D39-056F-47F1-8F6B-DB395D7E1712}" srcOrd="0" destOrd="0" presId="urn:microsoft.com/office/officeart/2018/2/layout/IconCircleList"/>
    <dgm:cxn modelId="{52C89E61-2068-41CB-9B72-71273D4251F5}" type="presParOf" srcId="{98299D39-056F-47F1-8F6B-DB395D7E1712}" destId="{44E44CFB-E45E-4335-8426-7D51602C1F8C}" srcOrd="0" destOrd="0" presId="urn:microsoft.com/office/officeart/2018/2/layout/IconCircleList"/>
    <dgm:cxn modelId="{208D4AF3-05EC-4766-8612-D66F27D20E5B}" type="presParOf" srcId="{98299D39-056F-47F1-8F6B-DB395D7E1712}" destId="{E4673E7F-CF3D-412E-A40F-71586E4D6307}" srcOrd="1" destOrd="0" presId="urn:microsoft.com/office/officeart/2018/2/layout/IconCircleList"/>
    <dgm:cxn modelId="{9090EBD0-69C2-4652-BE76-33F950BB4473}" type="presParOf" srcId="{98299D39-056F-47F1-8F6B-DB395D7E1712}" destId="{26739EB7-B373-4B25-9224-705ED5B4B124}" srcOrd="2" destOrd="0" presId="urn:microsoft.com/office/officeart/2018/2/layout/IconCircleList"/>
    <dgm:cxn modelId="{AE9A41FA-2FE9-44E3-A029-747F44A5B5C3}" type="presParOf" srcId="{98299D39-056F-47F1-8F6B-DB395D7E1712}" destId="{DF10F0AF-A919-44BD-99B9-04CEB0507DC3}" srcOrd="3" destOrd="0" presId="urn:microsoft.com/office/officeart/2018/2/layout/IconCircleList"/>
    <dgm:cxn modelId="{196F7B18-AEE9-4282-8D22-337E62617420}" type="presParOf" srcId="{31C66ECE-337B-4DDE-9BE3-0E4EA8616CD8}" destId="{06F8F4A4-5B38-472C-8EEB-CC11CF9E313F}" srcOrd="1" destOrd="0" presId="urn:microsoft.com/office/officeart/2018/2/layout/IconCircleList"/>
    <dgm:cxn modelId="{03810CBD-46A8-4C89-AAC5-24B2F02EC900}" type="presParOf" srcId="{31C66ECE-337B-4DDE-9BE3-0E4EA8616CD8}" destId="{466DFA1B-A718-44DD-BB11-06A8AB8D1576}" srcOrd="2" destOrd="0" presId="urn:microsoft.com/office/officeart/2018/2/layout/IconCircleList"/>
    <dgm:cxn modelId="{5C4BAD50-D956-4F30-BBEA-E5FF2262EF33}" type="presParOf" srcId="{466DFA1B-A718-44DD-BB11-06A8AB8D1576}" destId="{B3C8F8AC-AEDB-442F-96A6-8D1EE5AFCA77}" srcOrd="0" destOrd="0" presId="urn:microsoft.com/office/officeart/2018/2/layout/IconCircleList"/>
    <dgm:cxn modelId="{5D9915E9-59C4-4D5A-A6CF-78C2FFD84870}" type="presParOf" srcId="{466DFA1B-A718-44DD-BB11-06A8AB8D1576}" destId="{2FABC5DF-A6D4-4835-B27A-87A4D9553C33}" srcOrd="1" destOrd="0" presId="urn:microsoft.com/office/officeart/2018/2/layout/IconCircleList"/>
    <dgm:cxn modelId="{E4352EDF-517C-405C-9571-F3CD18278D79}" type="presParOf" srcId="{466DFA1B-A718-44DD-BB11-06A8AB8D1576}" destId="{CA76249E-874C-4D65-B718-516E9995F9B7}" srcOrd="2" destOrd="0" presId="urn:microsoft.com/office/officeart/2018/2/layout/IconCircleList"/>
    <dgm:cxn modelId="{79A43E22-3724-44A9-B9FF-EF24D7CA5F38}" type="presParOf" srcId="{466DFA1B-A718-44DD-BB11-06A8AB8D1576}" destId="{FD01939C-1844-45C3-8999-3E6D8ECBDD55}" srcOrd="3" destOrd="0" presId="urn:microsoft.com/office/officeart/2018/2/layout/IconCircleList"/>
    <dgm:cxn modelId="{26DFE6EA-BD9B-47DC-B69C-C7DA028B5EE0}" type="presParOf" srcId="{31C66ECE-337B-4DDE-9BE3-0E4EA8616CD8}" destId="{57349AE0-6618-4B14-B3BD-CAAA1B033F58}" srcOrd="3" destOrd="0" presId="urn:microsoft.com/office/officeart/2018/2/layout/IconCircleList"/>
    <dgm:cxn modelId="{5E7AA5B8-4971-4C77-A80F-1A93CBEBA4EB}" type="presParOf" srcId="{31C66ECE-337B-4DDE-9BE3-0E4EA8616CD8}" destId="{7FD9CAB6-918D-4DA6-826A-490B85EB83BC}" srcOrd="4" destOrd="0" presId="urn:microsoft.com/office/officeart/2018/2/layout/IconCircleList"/>
    <dgm:cxn modelId="{A5A3735A-200E-4982-A8D8-FB6A0B9D35E5}" type="presParOf" srcId="{7FD9CAB6-918D-4DA6-826A-490B85EB83BC}" destId="{284EBB82-DDF7-44A5-A039-3E01738FEED6}" srcOrd="0" destOrd="0" presId="urn:microsoft.com/office/officeart/2018/2/layout/IconCircleList"/>
    <dgm:cxn modelId="{0873C8F2-8E2A-4CE2-9EB0-C73F2730D21C}" type="presParOf" srcId="{7FD9CAB6-918D-4DA6-826A-490B85EB83BC}" destId="{A4EB9403-AB1C-48FB-8CDC-D040A740B492}" srcOrd="1" destOrd="0" presId="urn:microsoft.com/office/officeart/2018/2/layout/IconCircleList"/>
    <dgm:cxn modelId="{2EC29A9F-4B98-4F1F-8518-6CCEFC103510}" type="presParOf" srcId="{7FD9CAB6-918D-4DA6-826A-490B85EB83BC}" destId="{1C2AD611-BE5F-4D2F-B0DF-4D256E186F7E}" srcOrd="2" destOrd="0" presId="urn:microsoft.com/office/officeart/2018/2/layout/IconCircleList"/>
    <dgm:cxn modelId="{AA5F8C95-BDBB-4C87-869E-BE54DC620CA5}" type="presParOf" srcId="{7FD9CAB6-918D-4DA6-826A-490B85EB83BC}" destId="{F22D480A-B615-453C-BFB3-A78ACC0DBCC2}" srcOrd="3" destOrd="0" presId="urn:microsoft.com/office/officeart/2018/2/layout/IconCircleList"/>
    <dgm:cxn modelId="{BE870847-7749-4C80-BBF7-DF072E794E98}" type="presParOf" srcId="{31C66ECE-337B-4DDE-9BE3-0E4EA8616CD8}" destId="{CA4CAEB1-72DB-4735-8C73-2CB46EA561A7}" srcOrd="5" destOrd="0" presId="urn:microsoft.com/office/officeart/2018/2/layout/IconCircleList"/>
    <dgm:cxn modelId="{109FE7FE-630B-4BFA-BADD-88614741CDB9}" type="presParOf" srcId="{31C66ECE-337B-4DDE-9BE3-0E4EA8616CD8}" destId="{5D7EEA69-1F96-4C63-A5E8-40BC6E6DC48D}" srcOrd="6" destOrd="0" presId="urn:microsoft.com/office/officeart/2018/2/layout/IconCircleList"/>
    <dgm:cxn modelId="{74A0BFC8-DE9F-4142-9B72-5E2EC2C8E584}" type="presParOf" srcId="{5D7EEA69-1F96-4C63-A5E8-40BC6E6DC48D}" destId="{22C7C73E-EF1B-4612-A88E-43E7BD51E16A}" srcOrd="0" destOrd="0" presId="urn:microsoft.com/office/officeart/2018/2/layout/IconCircleList"/>
    <dgm:cxn modelId="{BA98D0E7-FAC6-4D5F-913C-BCA55B11E02B}" type="presParOf" srcId="{5D7EEA69-1F96-4C63-A5E8-40BC6E6DC48D}" destId="{695DE521-9EA7-469C-BD64-5AB192BD97A6}" srcOrd="1" destOrd="0" presId="urn:microsoft.com/office/officeart/2018/2/layout/IconCircleList"/>
    <dgm:cxn modelId="{C397B1C7-F39C-4427-9172-499990F3BA0A}" type="presParOf" srcId="{5D7EEA69-1F96-4C63-A5E8-40BC6E6DC48D}" destId="{A9D16A4F-9603-4255-A525-D466E66F31A5}" srcOrd="2" destOrd="0" presId="urn:microsoft.com/office/officeart/2018/2/layout/IconCircleList"/>
    <dgm:cxn modelId="{AEFE8391-36D4-4B0D-9F55-6B96DA067ED3}" type="presParOf" srcId="{5D7EEA69-1F96-4C63-A5E8-40BC6E6DC48D}" destId="{C7FDA27B-4875-483A-9927-EDF9796676CE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FD6E58-9AA9-48E8-B767-334802D5BA28}">
      <dsp:nvSpPr>
        <dsp:cNvPr id="0" name=""/>
        <dsp:cNvSpPr/>
      </dsp:nvSpPr>
      <dsp:spPr>
        <a:xfrm>
          <a:off x="0" y="4409"/>
          <a:ext cx="8537888" cy="13904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AF4FAA-D10D-4C66-BDC2-2FE1A4990834}">
      <dsp:nvSpPr>
        <dsp:cNvPr id="0" name=""/>
        <dsp:cNvSpPr/>
      </dsp:nvSpPr>
      <dsp:spPr>
        <a:xfrm>
          <a:off x="420607" y="317258"/>
          <a:ext cx="765488" cy="7647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E4A9EA-A54A-4E76-BF22-14B441525F51}">
      <dsp:nvSpPr>
        <dsp:cNvPr id="0" name=""/>
        <dsp:cNvSpPr/>
      </dsp:nvSpPr>
      <dsp:spPr>
        <a:xfrm>
          <a:off x="1606703" y="4409"/>
          <a:ext cx="6868234" cy="1391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299" tIns="147299" rIns="147299" bIns="14729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/>
            <a:t>A contract will be established with the successful tenderers according to the approval by the relevant authority. The contract terms and conditions will be based on </a:t>
          </a:r>
          <a:r>
            <a:rPr lang="fr-FR" sz="1800" b="1" kern="1200" dirty="0"/>
            <a:t>NEC3 Engineering and Construction Contract (ECC3</a:t>
          </a:r>
          <a:r>
            <a:rPr lang="fr-FR" sz="1800" kern="1200" dirty="0"/>
            <a:t>) </a:t>
          </a:r>
          <a:r>
            <a:rPr lang="en-GB" sz="1800" kern="1200" dirty="0"/>
            <a:t>with Eskom-specific conditions as follows: </a:t>
          </a:r>
          <a:endParaRPr lang="en-US" sz="1800" kern="1200" dirty="0"/>
        </a:p>
      </dsp:txBody>
      <dsp:txXfrm>
        <a:off x="1606703" y="4409"/>
        <a:ext cx="6868234" cy="1391797"/>
      </dsp:txXfrm>
    </dsp:sp>
    <dsp:sp modelId="{F007BAA0-83BD-495F-98B6-55F43E0B46FC}">
      <dsp:nvSpPr>
        <dsp:cNvPr id="0" name=""/>
        <dsp:cNvSpPr/>
      </dsp:nvSpPr>
      <dsp:spPr>
        <a:xfrm>
          <a:off x="0" y="1733612"/>
          <a:ext cx="8537888" cy="13904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2C12FBA-F2D5-4A60-8CE9-66B7FE3946AC}">
      <dsp:nvSpPr>
        <dsp:cNvPr id="0" name=""/>
        <dsp:cNvSpPr/>
      </dsp:nvSpPr>
      <dsp:spPr>
        <a:xfrm>
          <a:off x="420607" y="2046460"/>
          <a:ext cx="765488" cy="7647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2BD723-2D0C-4AD1-B0D9-3A03EDF38B5C}">
      <dsp:nvSpPr>
        <dsp:cNvPr id="0" name=""/>
        <dsp:cNvSpPr/>
      </dsp:nvSpPr>
      <dsp:spPr>
        <a:xfrm>
          <a:off x="1606703" y="1733612"/>
          <a:ext cx="6868234" cy="1391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299" tIns="147299" rIns="147299" bIns="14729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The conditions of contract are the core clauses </a:t>
          </a:r>
          <a:br>
            <a:rPr lang="en-US" sz="1800" b="1" kern="1200" dirty="0"/>
          </a:br>
          <a:r>
            <a:rPr lang="en-US" sz="1800" kern="1200" dirty="0"/>
            <a:t>The Core Clauses 1 – 9</a:t>
          </a:r>
          <a:br>
            <a:rPr lang="en-US" sz="1400" kern="1200" dirty="0"/>
          </a:br>
          <a:endParaRPr lang="en-US" sz="1400" kern="1200" dirty="0"/>
        </a:p>
      </dsp:txBody>
      <dsp:txXfrm>
        <a:off x="1606703" y="1733612"/>
        <a:ext cx="6868234" cy="1391797"/>
      </dsp:txXfrm>
    </dsp:sp>
    <dsp:sp modelId="{D4033F60-158C-4EA1-B1ED-C015EA588C62}">
      <dsp:nvSpPr>
        <dsp:cNvPr id="0" name=""/>
        <dsp:cNvSpPr/>
      </dsp:nvSpPr>
      <dsp:spPr>
        <a:xfrm>
          <a:off x="0" y="3462815"/>
          <a:ext cx="8537888" cy="139043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C31158-47B0-4EAC-A73A-FBF78A549391}">
      <dsp:nvSpPr>
        <dsp:cNvPr id="0" name=""/>
        <dsp:cNvSpPr/>
      </dsp:nvSpPr>
      <dsp:spPr>
        <a:xfrm>
          <a:off x="420607" y="3775663"/>
          <a:ext cx="765488" cy="76474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A8B585-4F1F-46FF-9241-F032D2C15156}">
      <dsp:nvSpPr>
        <dsp:cNvPr id="0" name=""/>
        <dsp:cNvSpPr/>
      </dsp:nvSpPr>
      <dsp:spPr>
        <a:xfrm>
          <a:off x="1606703" y="3462815"/>
          <a:ext cx="6868234" cy="13917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299" tIns="147299" rIns="147299" bIns="14729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The clauses for main Option </a:t>
          </a:r>
          <a:br>
            <a:rPr lang="en-US" sz="1800" b="1" kern="1200" dirty="0"/>
          </a:br>
          <a:r>
            <a:rPr lang="en-ZA" sz="1800" kern="1200" dirty="0"/>
            <a:t>B:       Priced contract with Bill of Quantities</a:t>
          </a:r>
          <a:br>
            <a:rPr lang="en-ZA" sz="1800" kern="1200" dirty="0"/>
          </a:br>
          <a:br>
            <a:rPr lang="en-ZA" sz="1800" kern="1200" dirty="0"/>
          </a:br>
          <a:r>
            <a:rPr lang="en-ZA" sz="1800" b="1" kern="1200" dirty="0"/>
            <a:t>Dispute resolution Option</a:t>
          </a:r>
          <a:br>
            <a:rPr lang="en-ZA" sz="1800" kern="1200" dirty="0"/>
          </a:br>
          <a:r>
            <a:rPr lang="en-US" sz="1800" kern="1200" dirty="0"/>
            <a:t>W1:	Dispute resolution procedure</a:t>
          </a:r>
        </a:p>
      </dsp:txBody>
      <dsp:txXfrm>
        <a:off x="1606703" y="3462815"/>
        <a:ext cx="6868234" cy="139179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8464F-E1B5-48CB-95D8-05B32FC77243}">
      <dsp:nvSpPr>
        <dsp:cNvPr id="0" name=""/>
        <dsp:cNvSpPr/>
      </dsp:nvSpPr>
      <dsp:spPr>
        <a:xfrm>
          <a:off x="0" y="3796"/>
          <a:ext cx="8537888" cy="71873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B6FA1-0DBF-4035-8B0C-BD13A5DCDD29}">
      <dsp:nvSpPr>
        <dsp:cNvPr id="0" name=""/>
        <dsp:cNvSpPr/>
      </dsp:nvSpPr>
      <dsp:spPr>
        <a:xfrm>
          <a:off x="217415" y="165510"/>
          <a:ext cx="395301" cy="3953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258E88-734B-4D39-895B-729FFE98A5E0}">
      <dsp:nvSpPr>
        <dsp:cNvPr id="0" name=""/>
        <dsp:cNvSpPr/>
      </dsp:nvSpPr>
      <dsp:spPr>
        <a:xfrm>
          <a:off x="830133" y="3796"/>
          <a:ext cx="7658341" cy="80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74" tIns="85574" rIns="85574" bIns="8557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Tendered rate to be included in the Price schedule issued with the tender enquiry.</a:t>
          </a:r>
          <a:endParaRPr lang="en-US" sz="1800" kern="1200" dirty="0"/>
        </a:p>
      </dsp:txBody>
      <dsp:txXfrm>
        <a:off x="830133" y="3796"/>
        <a:ext cx="7658341" cy="808571"/>
      </dsp:txXfrm>
    </dsp:sp>
    <dsp:sp modelId="{4C14B6C0-F2A0-4F6F-87BC-A878FAFD6142}">
      <dsp:nvSpPr>
        <dsp:cNvPr id="0" name=""/>
        <dsp:cNvSpPr/>
      </dsp:nvSpPr>
      <dsp:spPr>
        <a:xfrm>
          <a:off x="0" y="1014510"/>
          <a:ext cx="8537888" cy="71873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58074B5-AF65-4438-8971-72A0AF10F24F}">
      <dsp:nvSpPr>
        <dsp:cNvPr id="0" name=""/>
        <dsp:cNvSpPr/>
      </dsp:nvSpPr>
      <dsp:spPr>
        <a:xfrm>
          <a:off x="217415" y="1176224"/>
          <a:ext cx="395301" cy="3953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17B6C7-5377-4F82-90D7-AE9677155341}">
      <dsp:nvSpPr>
        <dsp:cNvPr id="0" name=""/>
        <dsp:cNvSpPr/>
      </dsp:nvSpPr>
      <dsp:spPr>
        <a:xfrm>
          <a:off x="830133" y="1014510"/>
          <a:ext cx="7658341" cy="80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74" tIns="85574" rIns="85574" bIns="8557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Contract is on an “ as and when required basis” therefore quantities not pre-determined. Rate only required.</a:t>
          </a:r>
          <a:endParaRPr lang="en-US" sz="1800" kern="1200" dirty="0"/>
        </a:p>
      </dsp:txBody>
      <dsp:txXfrm>
        <a:off x="830133" y="1014510"/>
        <a:ext cx="7658341" cy="808571"/>
      </dsp:txXfrm>
    </dsp:sp>
    <dsp:sp modelId="{65753FD8-61EE-482A-AA40-96187A71C418}">
      <dsp:nvSpPr>
        <dsp:cNvPr id="0" name=""/>
        <dsp:cNvSpPr/>
      </dsp:nvSpPr>
      <dsp:spPr>
        <a:xfrm>
          <a:off x="0" y="2025225"/>
          <a:ext cx="8537888" cy="71873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71AED5-541E-4B32-9000-76E7E9144645}">
      <dsp:nvSpPr>
        <dsp:cNvPr id="0" name=""/>
        <dsp:cNvSpPr/>
      </dsp:nvSpPr>
      <dsp:spPr>
        <a:xfrm>
          <a:off x="217415" y="2186939"/>
          <a:ext cx="395301" cy="3953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98880B-A891-4AE2-8636-396E35B3C09E}">
      <dsp:nvSpPr>
        <dsp:cNvPr id="0" name=""/>
        <dsp:cNvSpPr/>
      </dsp:nvSpPr>
      <dsp:spPr>
        <a:xfrm>
          <a:off x="830133" y="2025225"/>
          <a:ext cx="7658341" cy="80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74" tIns="85574" rIns="85574" bIns="8557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Tenderer to submit their proposed rates for all items for evaluation. </a:t>
          </a:r>
          <a:endParaRPr lang="en-US" sz="1800" kern="1200" dirty="0"/>
        </a:p>
      </dsp:txBody>
      <dsp:txXfrm>
        <a:off x="830133" y="2025225"/>
        <a:ext cx="7658341" cy="808571"/>
      </dsp:txXfrm>
    </dsp:sp>
    <dsp:sp modelId="{A489628D-3034-48FA-A16E-4D18CB121E5C}">
      <dsp:nvSpPr>
        <dsp:cNvPr id="0" name=""/>
        <dsp:cNvSpPr/>
      </dsp:nvSpPr>
      <dsp:spPr>
        <a:xfrm>
          <a:off x="0" y="3035939"/>
          <a:ext cx="8537888" cy="71873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930311-681B-45D4-B1D4-C2032496DA9F}">
      <dsp:nvSpPr>
        <dsp:cNvPr id="0" name=""/>
        <dsp:cNvSpPr/>
      </dsp:nvSpPr>
      <dsp:spPr>
        <a:xfrm>
          <a:off x="217415" y="3197654"/>
          <a:ext cx="395301" cy="3953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14AC76-440A-48F2-83DF-FFF835A6EA09}">
      <dsp:nvSpPr>
        <dsp:cNvPr id="0" name=""/>
        <dsp:cNvSpPr/>
      </dsp:nvSpPr>
      <dsp:spPr>
        <a:xfrm>
          <a:off x="830133" y="3035939"/>
          <a:ext cx="7658341" cy="80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74" tIns="85574" rIns="85574" bIns="85574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800" kern="1200" dirty="0"/>
            <a:t>Negotiations will be held with only the suppliers that would have made it through to stage 4 of the evaluations and will be on an item-by-item basis.</a:t>
          </a:r>
          <a:endParaRPr lang="en-US" sz="1800" kern="1200" dirty="0"/>
        </a:p>
      </dsp:txBody>
      <dsp:txXfrm>
        <a:off x="830133" y="3035939"/>
        <a:ext cx="7658341" cy="808571"/>
      </dsp:txXfrm>
    </dsp:sp>
    <dsp:sp modelId="{2E4CADF8-8082-4FA9-9112-1EF77E453BA0}">
      <dsp:nvSpPr>
        <dsp:cNvPr id="0" name=""/>
        <dsp:cNvSpPr/>
      </dsp:nvSpPr>
      <dsp:spPr>
        <a:xfrm>
          <a:off x="0" y="4046654"/>
          <a:ext cx="8537888" cy="71873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06A299-EE50-4E31-A019-1B1DC1D2891F}">
      <dsp:nvSpPr>
        <dsp:cNvPr id="0" name=""/>
        <dsp:cNvSpPr/>
      </dsp:nvSpPr>
      <dsp:spPr>
        <a:xfrm>
          <a:off x="217415" y="4208368"/>
          <a:ext cx="395301" cy="39530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67457C-0CE0-4683-8EB7-853198E4A105}">
      <dsp:nvSpPr>
        <dsp:cNvPr id="0" name=""/>
        <dsp:cNvSpPr/>
      </dsp:nvSpPr>
      <dsp:spPr>
        <a:xfrm>
          <a:off x="830133" y="4046654"/>
          <a:ext cx="7658341" cy="80857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574" tIns="85574" rIns="85574" bIns="8557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900" kern="1200" dirty="0"/>
            <a:t>In a case where the tenderer does not submit rates the company will be disqualified.</a:t>
          </a:r>
          <a:endParaRPr lang="en-US" sz="1900" kern="1200" dirty="0"/>
        </a:p>
      </dsp:txBody>
      <dsp:txXfrm>
        <a:off x="830133" y="4046654"/>
        <a:ext cx="7658341" cy="8085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4E44CFB-E45E-4335-8426-7D51602C1F8C}">
      <dsp:nvSpPr>
        <dsp:cNvPr id="0" name=""/>
        <dsp:cNvSpPr/>
      </dsp:nvSpPr>
      <dsp:spPr>
        <a:xfrm>
          <a:off x="87820" y="909435"/>
          <a:ext cx="1107058" cy="110705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673E7F-CF3D-412E-A40F-71586E4D6307}">
      <dsp:nvSpPr>
        <dsp:cNvPr id="0" name=""/>
        <dsp:cNvSpPr/>
      </dsp:nvSpPr>
      <dsp:spPr>
        <a:xfrm>
          <a:off x="320302" y="1141917"/>
          <a:ext cx="642094" cy="6420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10F0AF-A919-44BD-99B9-04CEB0507DC3}">
      <dsp:nvSpPr>
        <dsp:cNvPr id="0" name=""/>
        <dsp:cNvSpPr/>
      </dsp:nvSpPr>
      <dsp:spPr>
        <a:xfrm>
          <a:off x="1432106" y="909435"/>
          <a:ext cx="2609495" cy="1107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1200" b="1" i="0" kern="1200"/>
            <a:t>***NOTE : </a:t>
          </a:r>
          <a:endParaRPr lang="en-US" sz="1200" kern="1200"/>
        </a:p>
      </dsp:txBody>
      <dsp:txXfrm>
        <a:off x="1432106" y="909435"/>
        <a:ext cx="2609495" cy="1107058"/>
      </dsp:txXfrm>
    </dsp:sp>
    <dsp:sp modelId="{B3C8F8AC-AEDB-442F-96A6-8D1EE5AFCA77}">
      <dsp:nvSpPr>
        <dsp:cNvPr id="0" name=""/>
        <dsp:cNvSpPr/>
      </dsp:nvSpPr>
      <dsp:spPr>
        <a:xfrm>
          <a:off x="4496286" y="909435"/>
          <a:ext cx="1107058" cy="110705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ABC5DF-A6D4-4835-B27A-87A4D9553C33}">
      <dsp:nvSpPr>
        <dsp:cNvPr id="0" name=""/>
        <dsp:cNvSpPr/>
      </dsp:nvSpPr>
      <dsp:spPr>
        <a:xfrm>
          <a:off x="4728768" y="1141917"/>
          <a:ext cx="642094" cy="6420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01939C-1844-45C3-8999-3E6D8ECBDD55}">
      <dsp:nvSpPr>
        <dsp:cNvPr id="0" name=""/>
        <dsp:cNvSpPr/>
      </dsp:nvSpPr>
      <dsp:spPr>
        <a:xfrm>
          <a:off x="5840571" y="909435"/>
          <a:ext cx="2609495" cy="1107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/>
            <a:t>1.</a:t>
          </a:r>
          <a:r>
            <a:rPr lang="en-ZA" sz="1200" b="1" i="0" kern="1200"/>
            <a:t> Material will be provided by Eskom, however in the case where the Eskom store has a deficit, the appointed contractor will be requested to supply material on an (“as and when required”) basis with a 10% handling fee.</a:t>
          </a:r>
          <a:endParaRPr lang="en-US" sz="1200" kern="1200"/>
        </a:p>
      </dsp:txBody>
      <dsp:txXfrm>
        <a:off x="5840571" y="909435"/>
        <a:ext cx="2609495" cy="1107058"/>
      </dsp:txXfrm>
    </dsp:sp>
    <dsp:sp modelId="{284EBB82-DDF7-44A5-A039-3E01738FEED6}">
      <dsp:nvSpPr>
        <dsp:cNvPr id="0" name=""/>
        <dsp:cNvSpPr/>
      </dsp:nvSpPr>
      <dsp:spPr>
        <a:xfrm>
          <a:off x="87820" y="2842527"/>
          <a:ext cx="1107058" cy="110705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4EB9403-AB1C-48FB-8CDC-D040A740B492}">
      <dsp:nvSpPr>
        <dsp:cNvPr id="0" name=""/>
        <dsp:cNvSpPr/>
      </dsp:nvSpPr>
      <dsp:spPr>
        <a:xfrm>
          <a:off x="320302" y="3075010"/>
          <a:ext cx="642094" cy="6420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22D480A-B615-453C-BFB3-A78ACC0DBCC2}">
      <dsp:nvSpPr>
        <dsp:cNvPr id="0" name=""/>
        <dsp:cNvSpPr/>
      </dsp:nvSpPr>
      <dsp:spPr>
        <a:xfrm>
          <a:off x="1432106" y="2842527"/>
          <a:ext cx="2609495" cy="1107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/>
            <a:t>2. The contract will be on an as and when required basis to multiple suppliers.</a:t>
          </a:r>
          <a:endParaRPr lang="en-US" sz="1200" kern="1200"/>
        </a:p>
      </dsp:txBody>
      <dsp:txXfrm>
        <a:off x="1432106" y="2842527"/>
        <a:ext cx="2609495" cy="1107058"/>
      </dsp:txXfrm>
    </dsp:sp>
    <dsp:sp modelId="{22C7C73E-EF1B-4612-A88E-43E7BD51E16A}">
      <dsp:nvSpPr>
        <dsp:cNvPr id="0" name=""/>
        <dsp:cNvSpPr/>
      </dsp:nvSpPr>
      <dsp:spPr>
        <a:xfrm>
          <a:off x="4496286" y="2842527"/>
          <a:ext cx="1107058" cy="1107058"/>
        </a:xfrm>
        <a:prstGeom prst="ellipse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5DE521-9EA7-469C-BD64-5AB192BD97A6}">
      <dsp:nvSpPr>
        <dsp:cNvPr id="0" name=""/>
        <dsp:cNvSpPr/>
      </dsp:nvSpPr>
      <dsp:spPr>
        <a:xfrm>
          <a:off x="4728768" y="3075010"/>
          <a:ext cx="642094" cy="642094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25000" r="-25000"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DA27B-4875-483A-9927-EDF9796676CE}">
      <dsp:nvSpPr>
        <dsp:cNvPr id="0" name=""/>
        <dsp:cNvSpPr/>
      </dsp:nvSpPr>
      <dsp:spPr>
        <a:xfrm>
          <a:off x="5840571" y="2842527"/>
          <a:ext cx="2609495" cy="11070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b="1" i="0" kern="1200"/>
            <a:t>3. Tenderer to propose rates for all items.</a:t>
          </a:r>
          <a:endParaRPr lang="en-US" sz="1200" kern="1200"/>
        </a:p>
      </dsp:txBody>
      <dsp:txXfrm>
        <a:off x="5840571" y="2842527"/>
        <a:ext cx="2609495" cy="11070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FE79EC-29B1-4A54-B46B-ADFA5C0A41D5}" type="datetimeFigureOut">
              <a:rPr lang="en-ZA" smtClean="0"/>
              <a:t>2026/08/27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A291F-663B-47B1-87DD-51E5B01DA0AE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385645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5.emf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4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6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5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3330180" y="1404740"/>
            <a:ext cx="5471626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64" name="Rectangle 4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00" y="2924226"/>
            <a:ext cx="4229806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15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9" name="Text Placeholder 68">
            <a:extLst>
              <a:ext uri="{FF2B5EF4-FFF2-40B4-BE49-F238E27FC236}">
                <a16:creationId xmlns:a16="http://schemas.microsoft.com/office/drawing/2014/main" id="{FC9B13AD-CB38-ECF0-A13D-FF807AEA766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1624" y="3527028"/>
            <a:ext cx="4230182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35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B9949DC-E233-BDB6-7DD2-17F85931A9B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734042"/>
            <a:ext cx="9143997" cy="184809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2DE6B2B-5B2A-E5ED-09F0-5BA5C1EAA8B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3BC362-B566-90FE-9C1D-311BA8A1054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6" name="Picture Placeholder 101">
            <a:extLst>
              <a:ext uri="{FF2B5EF4-FFF2-40B4-BE49-F238E27FC236}">
                <a16:creationId xmlns:a16="http://schemas.microsoft.com/office/drawing/2014/main" id="{59C3DA41-32E8-2765-02D4-6393724EBCE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8" name="Picture Placeholder 103">
            <a:extLst>
              <a:ext uri="{FF2B5EF4-FFF2-40B4-BE49-F238E27FC236}">
                <a16:creationId xmlns:a16="http://schemas.microsoft.com/office/drawing/2014/main" id="{A629C709-3B85-3316-EC53-D4468BCF87A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4C54BF1-3145-9B6F-538E-3EA4A8A794F2}"/>
              </a:ext>
            </a:extLst>
          </p:cNvPr>
          <p:cNvSpPr/>
          <p:nvPr userDrawn="1"/>
        </p:nvSpPr>
        <p:spPr>
          <a:xfrm>
            <a:off x="0" y="6582138"/>
            <a:ext cx="9144000" cy="8197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999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277D0044-CF23-3C77-91AF-6281114FC1E3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3330180" y="1404740"/>
            <a:ext cx="5471626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r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Title of presentation</a:t>
            </a:r>
            <a:endParaRPr lang="en-ZA" noProof="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0A8789D-9CB1-48F9-9852-CD83F2C2717C}"/>
              </a:ext>
            </a:extLst>
          </p:cNvPr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572000" y="2924226"/>
            <a:ext cx="4229806" cy="3651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1500" b="1">
                <a:solidFill>
                  <a:srgbClr val="83725B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Presented by:</a:t>
            </a:r>
            <a:endParaRPr lang="en-ZA" noProof="0" dirty="0"/>
          </a:p>
        </p:txBody>
      </p:sp>
      <p:sp>
        <p:nvSpPr>
          <p:cNvPr id="6" name="Text Placeholder 68">
            <a:extLst>
              <a:ext uri="{FF2B5EF4-FFF2-40B4-BE49-F238E27FC236}">
                <a16:creationId xmlns:a16="http://schemas.microsoft.com/office/drawing/2014/main" id="{732D47F4-1CA1-078C-DB08-BF1978FD350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1624" y="3527028"/>
            <a:ext cx="4230182" cy="3270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350">
                <a:solidFill>
                  <a:schemeClr val="bg1"/>
                </a:solidFill>
              </a:defRPr>
            </a:lvl1pPr>
            <a:lvl2pPr algn="r">
              <a:defRPr>
                <a:solidFill>
                  <a:schemeClr val="bg1"/>
                </a:solidFill>
              </a:defRPr>
            </a:lvl2pPr>
            <a:lvl3pPr algn="r">
              <a:defRPr>
                <a:solidFill>
                  <a:schemeClr val="bg1"/>
                </a:solidFill>
              </a:defRPr>
            </a:lvl3pPr>
            <a:lvl4pPr algn="r">
              <a:defRPr>
                <a:solidFill>
                  <a:schemeClr val="bg1"/>
                </a:solidFill>
              </a:defRPr>
            </a:lvl4pPr>
            <a:lvl5pPr algn="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Date: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143DC07-F988-B545-81F5-E8C2B866B93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4734042"/>
            <a:ext cx="9143997" cy="184809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FF21372-E495-B98E-2D7E-7AD293642033}"/>
              </a:ext>
            </a:extLst>
          </p:cNvPr>
          <p:cNvSpPr/>
          <p:nvPr userDrawn="1"/>
        </p:nvSpPr>
        <p:spPr>
          <a:xfrm>
            <a:off x="0" y="6582138"/>
            <a:ext cx="9144000" cy="81972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4AA8762-BB9A-17B2-6A55-C73ACC84EABB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74C0EA0-6B35-FB1D-F3B1-02E455D05E0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ED3B9508-DF8C-B131-6354-12D86454BB4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360318"/>
              <a:gd name="connsiteX1" fmla="*/ 3294850 w 3294850"/>
              <a:gd name="connsiteY1" fmla="*/ 1680159 h 3360318"/>
              <a:gd name="connsiteX2" fmla="*/ 1647425 w 3294850"/>
              <a:gd name="connsiteY2" fmla="*/ 3360318 h 3360318"/>
              <a:gd name="connsiteX3" fmla="*/ 1157531 w 3294850"/>
              <a:gd name="connsiteY3" fmla="*/ 3284782 h 3360318"/>
              <a:gd name="connsiteX4" fmla="*/ 1121439 w 3294850"/>
              <a:gd name="connsiteY4" fmla="*/ 3271309 h 3360318"/>
              <a:gd name="connsiteX5" fmla="*/ 1123633 w 3294850"/>
              <a:gd name="connsiteY5" fmla="*/ 3268653 h 3360318"/>
              <a:gd name="connsiteX6" fmla="*/ 1285660 w 3294850"/>
              <a:gd name="connsiteY6" fmla="*/ 2738764 h 3360318"/>
              <a:gd name="connsiteX7" fmla="*/ 336937 w 3294850"/>
              <a:gd name="connsiteY7" fmla="*/ 1791026 h 3360318"/>
              <a:gd name="connsiteX8" fmla="*/ 54816 w 3294850"/>
              <a:gd name="connsiteY8" fmla="*/ 1833635 h 3360318"/>
              <a:gd name="connsiteX9" fmla="*/ 8438 w 3294850"/>
              <a:gd name="connsiteY9" fmla="*/ 1850592 h 3360318"/>
              <a:gd name="connsiteX10" fmla="*/ 0 w 3294850"/>
              <a:gd name="connsiteY10" fmla="*/ 1680159 h 3360318"/>
              <a:gd name="connsiteX11" fmla="*/ 1647425 w 3294850"/>
              <a:gd name="connsiteY11" fmla="*/ 0 h 3360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360318">
                <a:moveTo>
                  <a:pt x="1647425" y="0"/>
                </a:moveTo>
                <a:cubicBezTo>
                  <a:pt x="2557273" y="0"/>
                  <a:pt x="3294850" y="752233"/>
                  <a:pt x="3294850" y="1680159"/>
                </a:cubicBezTo>
                <a:cubicBezTo>
                  <a:pt x="3294850" y="2608085"/>
                  <a:pt x="2557273" y="3360318"/>
                  <a:pt x="1647425" y="3360318"/>
                </a:cubicBezTo>
                <a:cubicBezTo>
                  <a:pt x="1476829" y="3360318"/>
                  <a:pt x="1312289" y="3333873"/>
                  <a:pt x="1157531" y="3284782"/>
                </a:cubicBezTo>
                <a:lnTo>
                  <a:pt x="1121439" y="3271309"/>
                </a:lnTo>
                <a:lnTo>
                  <a:pt x="1123633" y="3268653"/>
                </a:lnTo>
                <a:cubicBezTo>
                  <a:pt x="1225929" y="3117394"/>
                  <a:pt x="1285660" y="2935047"/>
                  <a:pt x="1285660" y="2738764"/>
                </a:cubicBezTo>
                <a:cubicBezTo>
                  <a:pt x="1285660" y="2215343"/>
                  <a:pt x="860902" y="1791026"/>
                  <a:pt x="336937" y="1791026"/>
                </a:cubicBezTo>
                <a:cubicBezTo>
                  <a:pt x="238694" y="1791026"/>
                  <a:pt x="143938" y="1805944"/>
                  <a:pt x="54816" y="1833635"/>
                </a:cubicBezTo>
                <a:lnTo>
                  <a:pt x="8438" y="1850592"/>
                </a:lnTo>
                <a:lnTo>
                  <a:pt x="0" y="1680159"/>
                </a:lnTo>
                <a:cubicBezTo>
                  <a:pt x="0" y="752233"/>
                  <a:pt x="737577" y="0"/>
                  <a:pt x="1647425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3000">
                <a:solidFill>
                  <a:schemeClr val="bg1"/>
                </a:solidFill>
              </a:defRPr>
            </a:lvl1pPr>
            <a:lvl2pPr marL="457200" indent="0">
              <a:buNone/>
              <a:defRPr sz="3000">
                <a:solidFill>
                  <a:schemeClr val="bg1"/>
                </a:solidFill>
              </a:defRPr>
            </a:lvl2pPr>
            <a:lvl3pPr marL="914400" indent="0">
              <a:buNone/>
              <a:defRPr sz="3000">
                <a:solidFill>
                  <a:schemeClr val="bg1"/>
                </a:solidFill>
              </a:defRPr>
            </a:lvl3pPr>
            <a:lvl4pPr marL="1371600" indent="0">
              <a:buNone/>
              <a:defRPr sz="3000">
                <a:solidFill>
                  <a:schemeClr val="bg1"/>
                </a:solidFill>
              </a:defRPr>
            </a:lvl4pPr>
            <a:lvl5pPr marL="1828800" indent="0">
              <a:buNone/>
              <a:defRPr sz="3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  <p:sp>
        <p:nvSpPr>
          <p:cNvPr id="15" name="Content Placeholder 12">
            <a:extLst>
              <a:ext uri="{FF2B5EF4-FFF2-40B4-BE49-F238E27FC236}">
                <a16:creationId xmlns:a16="http://schemas.microsoft.com/office/drawing/2014/main" id="{18136C2E-2299-8C78-0F7C-78D9FD0F10F3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9084" y="4283752"/>
            <a:ext cx="1916916" cy="1916915"/>
          </a:xfrm>
          <a:prstGeom prst="ellipse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bg1"/>
                </a:solidFill>
              </a:defRPr>
            </a:lvl2pPr>
            <a:lvl3pPr marL="914400" indent="0" algn="ctr">
              <a:buNone/>
              <a:defRPr>
                <a:solidFill>
                  <a:schemeClr val="bg1"/>
                </a:solidFill>
              </a:defRPr>
            </a:lvl3pPr>
            <a:lvl4pPr marL="1371600" indent="0" algn="ctr">
              <a:buNone/>
              <a:defRPr>
                <a:solidFill>
                  <a:schemeClr val="bg1"/>
                </a:solidFill>
              </a:defRPr>
            </a:lvl4pPr>
            <a:lvl5pPr marL="1828800" indent="0" algn="ctr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Add </a:t>
            </a:r>
            <a:br>
              <a:rPr lang="en-GB" dirty="0"/>
            </a:br>
            <a:r>
              <a:rPr lang="en-GB" dirty="0"/>
              <a:t>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6402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9144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29830" y="2241803"/>
            <a:ext cx="475725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3E77A3B-B320-4C09-0FDF-7F1B0E81B64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7"/>
            <a:ext cx="91440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EA9F132-5B21-E13F-3DD4-5A76269137FE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14256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 divs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70AA778-541B-E885-5A78-44A4C7F4B690}"/>
              </a:ext>
            </a:extLst>
          </p:cNvPr>
          <p:cNvSpPr/>
          <p:nvPr userDrawn="1"/>
        </p:nvSpPr>
        <p:spPr>
          <a:xfrm>
            <a:off x="0" y="4142874"/>
            <a:ext cx="9144000" cy="2466974"/>
          </a:xfrm>
          <a:prstGeom prst="rect">
            <a:avLst/>
          </a:prstGeom>
          <a:solidFill>
            <a:schemeClr val="bg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F447FC08-0CA1-C812-957B-303369CEC0B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142877"/>
            <a:ext cx="30861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20602734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CDD01BF2-A391-2350-F502-B39704CC06F8}"/>
              </a:ext>
            </a:extLst>
          </p:cNvPr>
          <p:cNvSpPr>
            <a:spLocks noGrp="1" noChangeArrowheads="1"/>
          </p:cNvSpPr>
          <p:nvPr>
            <p:ph type="ctrTitle" hasCustomPrompt="1"/>
          </p:nvPr>
        </p:nvSpPr>
        <p:spPr>
          <a:xfrm>
            <a:off x="529830" y="2241803"/>
            <a:ext cx="4757251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5" name="Picture Placeholder 5">
            <a:extLst>
              <a:ext uri="{FF2B5EF4-FFF2-40B4-BE49-F238E27FC236}">
                <a16:creationId xmlns:a16="http://schemas.microsoft.com/office/drawing/2014/main" id="{DBBB6FBC-E3C9-3B31-3EF0-38D626E1E1D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86100" y="4142877"/>
            <a:ext cx="30861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5AF0A9FC-BFA5-B482-1275-4088CD88289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172200" y="4142877"/>
            <a:ext cx="2971800" cy="2451601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37B8CCE-72D0-1BBF-D066-4AF8ED0D6F84}"/>
              </a:ext>
            </a:extLst>
          </p:cNvPr>
          <p:cNvSpPr/>
          <p:nvPr userDrawn="1"/>
        </p:nvSpPr>
        <p:spPr>
          <a:xfrm>
            <a:off x="0" y="6574096"/>
            <a:ext cx="9144000" cy="90014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375287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Chapter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4664863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3" name="Rectangle 3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772107" y="2867100"/>
            <a:ext cx="4029699" cy="676275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10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noProof="0" dirty="0"/>
              <a:t>Divider Slide</a:t>
            </a:r>
            <a:endParaRPr lang="en-ZA" noProof="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736D61-2B9F-B39D-FA43-E377D86AA7B3}"/>
              </a:ext>
            </a:extLst>
          </p:cNvPr>
          <p:cNvSpPr/>
          <p:nvPr userDrawn="1"/>
        </p:nvSpPr>
        <p:spPr>
          <a:xfrm>
            <a:off x="0" y="6593974"/>
            <a:ext cx="9144000" cy="264026"/>
          </a:xfrm>
          <a:prstGeom prst="rect">
            <a:avLst/>
          </a:prstGeom>
          <a:solidFill>
            <a:schemeClr val="tx2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EF81F0-E287-666F-9C3B-78B63A818E5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485443" y="2396081"/>
            <a:ext cx="3937000" cy="35687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61E25B-B188-3CED-1200-DE39BD6500E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4413" y="4219860"/>
            <a:ext cx="2260600" cy="2044700"/>
          </a:xfrm>
          <a:prstGeom prst="rect">
            <a:avLst/>
          </a:prstGeom>
        </p:spPr>
      </p:pic>
      <p:sp>
        <p:nvSpPr>
          <p:cNvPr id="10" name="Picture Placeholder 101">
            <a:extLst>
              <a:ext uri="{FF2B5EF4-FFF2-40B4-BE49-F238E27FC236}">
                <a16:creationId xmlns:a16="http://schemas.microsoft.com/office/drawing/2014/main" id="{356697D4-A80F-90F7-BC43-D2AB37991BA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87349" y="4291297"/>
            <a:ext cx="1895476" cy="1895476"/>
          </a:xfrm>
          <a:prstGeom prst="ellipse">
            <a:avLst/>
          </a:prstGeom>
          <a:solidFill>
            <a:schemeClr val="accent5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visual</a:t>
            </a:r>
          </a:p>
        </p:txBody>
      </p:sp>
      <p:sp>
        <p:nvSpPr>
          <p:cNvPr id="11" name="Picture Placeholder 103">
            <a:extLst>
              <a:ext uri="{FF2B5EF4-FFF2-40B4-BE49-F238E27FC236}">
                <a16:creationId xmlns:a16="http://schemas.microsoft.com/office/drawing/2014/main" id="{C2DA6134-FDBE-BAE5-A28C-540A9FBF2AA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81350" y="2527772"/>
            <a:ext cx="3294850" cy="3294850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solidFill>
            <a:schemeClr val="tx2"/>
          </a:solidFill>
          <a:ln>
            <a:solidFill>
              <a:schemeClr val="bg1"/>
            </a:solidFill>
          </a:ln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Insert </a:t>
            </a:r>
            <a:br>
              <a:rPr lang="en-US" dirty="0"/>
            </a:br>
            <a:r>
              <a:rPr lang="en-US" dirty="0"/>
              <a:t>visual</a:t>
            </a:r>
          </a:p>
        </p:txBody>
      </p:sp>
    </p:spTree>
    <p:extLst>
      <p:ext uri="{BB962C8B-B14F-4D97-AF65-F5344CB8AC3E}">
        <p14:creationId xmlns:p14="http://schemas.microsoft.com/office/powerpoint/2010/main" val="4082413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56944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41936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ct 6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565070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ct 6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Rectangle 64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Footer Placeholder 4">
            <a:extLst>
              <a:ext uri="{FF2B5EF4-FFF2-40B4-BE49-F238E27FC236}">
                <a16:creationId xmlns:a16="http://schemas.microsoft.com/office/drawing/2014/main" id="{206292CE-35FA-6E16-4E5E-A68EE9A5D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DDBAB9D-F630-EF72-1E01-F6D8D4E5B0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A5B62EC-B6C1-F2E0-BCEA-0FBCE271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62" y="205769"/>
            <a:ext cx="7133833" cy="666000"/>
          </a:xfrm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8C84CC2-2711-547D-23F8-A313AB59EC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261" y="1223493"/>
            <a:ext cx="8537888" cy="4859022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41671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52192355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ct 7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 hidden="1"/>
          <p:cNvSpPr/>
          <p:nvPr userDrawn="1">
            <p:custDataLst>
              <p:tags r:id="rId2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33A6B3C0-BE11-BB1E-37B2-3F2CECBAC1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AA2B460-5729-C216-9BDA-BB746E74BC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1110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2.xml"/><Relationship Id="rId12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2.emf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.xml"/><Relationship Id="rId9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2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4.bin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9" Type="http://schemas.openxmlformats.org/officeDocument/2006/relationships/image" Target="../media/image3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emf"/><Relationship Id="rId3" Type="http://schemas.openxmlformats.org/officeDocument/2006/relationships/theme" Target="../theme/theme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oleObject" Target="../embeddings/oleObject4.bin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9" Type="http://schemas.openxmlformats.org/officeDocument/2006/relationships/image" Target="../media/image3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7"/>
            </p:custDataLst>
            <p:extLst>
              <p:ext uri="{D42A27DB-BD31-4B8C-83A1-F6EECF244321}">
                <p14:modId xmlns:p14="http://schemas.microsoft.com/office/powerpoint/2010/main" val="4241297103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9" imgW="270" imgH="270" progId="TCLayout.ActiveDocument.1">
                  <p:embed/>
                </p:oleObj>
              </mc:Choice>
              <mc:Fallback>
                <p:oleObj name="think-cell Slide" r:id="rId9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8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575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61B89DF-EAC8-9D04-A4FE-29DE4D44D116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F8EBC3-B04E-0FF6-9082-2841A6AB2DB9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7302548" y="544512"/>
            <a:ext cx="1422400" cy="368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41C879-D830-CC9A-86B6-F0BE1CB43D3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6897675" y="550086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761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6" r:id="rId2"/>
    <p:sldLayoutId id="2147483650" r:id="rId3"/>
    <p:sldLayoutId id="2147483657" r:id="rId4"/>
    <p:sldLayoutId id="2147483655" r:id="rId5"/>
  </p:sldLayoutIdLst>
  <p:hf hd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575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Clr>
          <a:schemeClr val="bg1">
            <a:lumMod val="50000"/>
          </a:schemeClr>
        </a:buClr>
        <a:buFont typeface="Wingdings" panose="05000000000000000000" pitchFamily="2" charset="2"/>
        <a:buChar char="§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Calibri" panose="020F0502020204030204" pitchFamily="34" charset="0"/>
        <a:buChar char="-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Arial" panose="020B0604020202020204" pitchFamily="34" charset="0"/>
        <a:buChar char="•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Courier New" panose="02070309020205020404" pitchFamily="49" charset="0"/>
        <a:buChar char="o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Clr>
          <a:schemeClr val="bg1">
            <a:lumMod val="50000"/>
          </a:schemeClr>
        </a:buClr>
        <a:buFont typeface="Wingdings" panose="05000000000000000000" pitchFamily="2" charset="2"/>
        <a:buChar char="Ø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9144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1261" y="1223493"/>
            <a:ext cx="8537888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263" y="205769"/>
            <a:ext cx="6562230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6DB893-999D-78A5-DBD6-5B38A7382F94}"/>
              </a:ext>
            </a:extLst>
          </p:cNvPr>
          <p:cNvSpPr/>
          <p:nvPr userDrawn="1"/>
        </p:nvSpPr>
        <p:spPr>
          <a:xfrm>
            <a:off x="0" y="6176966"/>
            <a:ext cx="9144000" cy="4571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835256-4A79-C457-42EA-3B132774EF72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401938" y="355671"/>
            <a:ext cx="1422400" cy="368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7E07D3-4A90-6E1D-B090-8BC507CBDC1B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997065" y="361245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861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Wingdings" panose="05000000000000000000" pitchFamily="2" charset="2"/>
        <a:buChar char="§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rgbClr val="1D3E88"/>
        </a:buClr>
        <a:buFont typeface="Calibri" panose="020F0502020204030204" pitchFamily="34" charset="0"/>
        <a:buChar char="-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Ø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7057F0-5F5E-786F-613E-0CBEA464107A}"/>
              </a:ext>
            </a:extLst>
          </p:cNvPr>
          <p:cNvSpPr/>
          <p:nvPr userDrawn="1"/>
        </p:nvSpPr>
        <p:spPr>
          <a:xfrm>
            <a:off x="0" y="0"/>
            <a:ext cx="9144000" cy="990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aphicFrame>
        <p:nvGraphicFramePr>
          <p:cNvPr id="11" name="Object 10" hidden="1"/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272767211"/>
              </p:ext>
            </p:extLst>
          </p:nvPr>
        </p:nvGraphicFramePr>
        <p:xfrm>
          <a:off x="1192" y="1588"/>
          <a:ext cx="1191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11" name="Object 10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192" y="1588"/>
                        <a:ext cx="1191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9" hidden="1"/>
          <p:cNvSpPr/>
          <p:nvPr userDrawn="1">
            <p:custDataLst>
              <p:tags r:id="rId5"/>
            </p:custDataLst>
          </p:nvPr>
        </p:nvSpPr>
        <p:spPr>
          <a:xfrm>
            <a:off x="1" y="0"/>
            <a:ext cx="119063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eaLnBrk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ZA" sz="1800" b="0" i="0" baseline="0" dirty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1261" y="1223493"/>
            <a:ext cx="8537888" cy="4859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ZA" dirty="0"/>
              <a:t>Edit Master text styles</a:t>
            </a:r>
          </a:p>
          <a:p>
            <a:pPr lvl="1"/>
            <a:r>
              <a:rPr lang="en-ZA" dirty="0"/>
              <a:t>Second level</a:t>
            </a:r>
          </a:p>
          <a:p>
            <a:pPr lvl="2"/>
            <a:r>
              <a:rPr lang="en-ZA" dirty="0"/>
              <a:t>Third level</a:t>
            </a:r>
          </a:p>
          <a:p>
            <a:pPr lvl="3"/>
            <a:r>
              <a:rPr lang="en-ZA" dirty="0"/>
              <a:t>Fourth level</a:t>
            </a:r>
          </a:p>
          <a:p>
            <a:pPr lvl="4"/>
            <a:r>
              <a:rPr lang="en-ZA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1260" y="6356353"/>
            <a:ext cx="80935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8353" y="6356353"/>
            <a:ext cx="26079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56B1497D-D85C-49F0-B0C9-9C5FED4EAE9E}" type="slidenum">
              <a:rPr lang="en-ZA" smtClean="0"/>
              <a:pPr/>
              <a:t>‹#›</a:t>
            </a:fld>
            <a:endParaRPr lang="en-ZA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1263" y="205769"/>
            <a:ext cx="6562230" cy="66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noProof="0" dirty="0"/>
              <a:t>Click to edit Master title style</a:t>
            </a:r>
            <a:endParaRPr lang="en-ZA" noProof="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27B543-9919-2A25-BF19-541523B04A2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401938" y="355671"/>
            <a:ext cx="1422400" cy="368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598339-800F-6745-3F4B-1F6ABC19E583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6997065" y="361245"/>
            <a:ext cx="241300" cy="368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2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Wingdings" panose="05000000000000000000" pitchFamily="2" charset="2"/>
        <a:buChar char="§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Clr>
          <a:srgbClr val="1D3E88"/>
        </a:buClr>
        <a:buFont typeface="Calibri" panose="020F0502020204030204" pitchFamily="34" charset="0"/>
        <a:buChar char="-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Courier New" panose="02070309020205020404" pitchFamily="49" charset="0"/>
        <a:buChar char="o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Wingdings" panose="05000000000000000000" pitchFamily="2" charset="2"/>
        <a:buChar char="Ø"/>
        <a:defRPr sz="1050" kern="1200">
          <a:solidFill>
            <a:srgbClr val="1D3E88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D896258-C4F6-FE63-0CFE-306847F5FE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2800" y="1035378"/>
            <a:ext cx="5791200" cy="1961822"/>
          </a:xfrm>
        </p:spPr>
        <p:txBody>
          <a:bodyPr>
            <a:noAutofit/>
          </a:bodyPr>
          <a:lstStyle/>
          <a:p>
            <a:pPr algn="ctr">
              <a:tabLst>
                <a:tab pos="226695" algn="l"/>
              </a:tabLst>
            </a:pPr>
            <a:r>
              <a:rPr lang="en-ZA" sz="1600" dirty="0"/>
              <a:t>Provision of Major and Minor Reticulation including the</a:t>
            </a:r>
            <a:br>
              <a:rPr lang="en-ZA" sz="1600" dirty="0"/>
            </a:br>
            <a:r>
              <a:rPr lang="en-ZA" sz="1600" dirty="0"/>
              <a:t>installation of smart meters, re-closers and voltage regulators</a:t>
            </a:r>
            <a:br>
              <a:rPr lang="en-ZA" sz="1600" dirty="0"/>
            </a:br>
            <a:r>
              <a:rPr lang="en-ZA" sz="1600" dirty="0"/>
              <a:t>within Distribution Gemma Cluster-Northern Cape on an “as</a:t>
            </a:r>
            <a:br>
              <a:rPr lang="en-ZA" sz="1600" dirty="0"/>
            </a:br>
            <a:r>
              <a:rPr lang="en-ZA" sz="1600" dirty="0"/>
              <a:t>and when” required basis over a period of four (4) years.</a:t>
            </a:r>
            <a:endParaRPr lang="en-US" sz="1600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812007D-EDEF-F902-7F72-AB3FAE6A941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1624" y="3860800"/>
            <a:ext cx="4230182" cy="430497"/>
          </a:xfrm>
        </p:spPr>
        <p:txBody>
          <a:bodyPr/>
          <a:lstStyle/>
          <a:p>
            <a:r>
              <a:rPr lang="en-US" dirty="0"/>
              <a:t>28 August 2026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E5F77460-8E9F-1567-7170-702027539AA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ellipse">
            <a:avLst/>
          </a:prstGeom>
        </p:spPr>
      </p:pic>
      <p:pic>
        <p:nvPicPr>
          <p:cNvPr id="14" name="Picture Placeholder 13">
            <a:extLst>
              <a:ext uri="{FF2B5EF4-FFF2-40B4-BE49-F238E27FC236}">
                <a16:creationId xmlns:a16="http://schemas.microsoft.com/office/drawing/2014/main" id="{22F19F1E-CB43-D25A-2C75-6E321D77C0C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350" y="2566703"/>
            <a:ext cx="3235050" cy="3255919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35524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EB16E-EB8A-E11E-92B4-24253E78DC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62" y="205769"/>
            <a:ext cx="7133833" cy="666000"/>
          </a:xfrm>
        </p:spPr>
        <p:txBody>
          <a:bodyPr anchor="ctr">
            <a:normAutofit/>
          </a:bodyPr>
          <a:lstStyle/>
          <a:p>
            <a:r>
              <a:rPr kumimoji="0" lang="en-ZA" altLang="en-US" b="1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CONTRACT  DATA: CORE CLAUSES</a:t>
            </a:r>
            <a:endParaRPr lang="en-US"/>
          </a:p>
        </p:txBody>
      </p:sp>
      <p:sp>
        <p:nvSpPr>
          <p:cNvPr id="5" name="Slide Number Placeholder 5" hidden="1">
            <a:extLst>
              <a:ext uri="{FF2B5EF4-FFF2-40B4-BE49-F238E27FC236}">
                <a16:creationId xmlns:a16="http://schemas.microsoft.com/office/drawing/2014/main" id="{2EAA7AAA-6E3B-D37C-1F87-DF5919800C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spcAft>
                <a:spcPts val="600"/>
              </a:spcAft>
            </a:pPr>
            <a:fld id="{56B1497D-D85C-49F0-B0C9-9C5FED4EAE9E}" type="slidenum">
              <a:rPr lang="en-ZA" smtClean="0"/>
              <a:pPr>
                <a:spcAft>
                  <a:spcPts val="600"/>
                </a:spcAft>
              </a:pPr>
              <a:t>2</a:t>
            </a:fld>
            <a:endParaRPr lang="en-ZA"/>
          </a:p>
        </p:txBody>
      </p:sp>
      <p:graphicFrame>
        <p:nvGraphicFramePr>
          <p:cNvPr id="13" name="Content Placeholder 3">
            <a:extLst>
              <a:ext uri="{FF2B5EF4-FFF2-40B4-BE49-F238E27FC236}">
                <a16:creationId xmlns:a16="http://schemas.microsoft.com/office/drawing/2014/main" id="{F7E98B56-3253-59F0-4385-8A498C6585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8756507"/>
              </p:ext>
            </p:extLst>
          </p:nvPr>
        </p:nvGraphicFramePr>
        <p:xfrm>
          <a:off x="271261" y="1223493"/>
          <a:ext cx="8537888" cy="485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144505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0347F-3820-5FF4-F631-3FE6ED889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720" y="205769"/>
            <a:ext cx="6406773" cy="666000"/>
          </a:xfrm>
        </p:spPr>
        <p:txBody>
          <a:bodyPr/>
          <a:lstStyle/>
          <a:p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CONTRACT  DATA: SECONDARY OPTIONS</a:t>
            </a:r>
            <a:endParaRPr lang="en-ZA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6CEA1-B9AF-C2EC-51D9-2572430D66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65832"/>
            <a:ext cx="9144000" cy="5614530"/>
          </a:xfrm>
        </p:spPr>
        <p:txBody>
          <a:bodyPr numCol="2">
            <a:noAutofit/>
          </a:bodyPr>
          <a:lstStyle/>
          <a:p>
            <a:pPr marL="0" lvl="0" indent="0">
              <a:lnSpc>
                <a:spcPct val="120000"/>
              </a:lnSpc>
              <a:spcAft>
                <a:spcPts val="1000"/>
              </a:spcAft>
              <a:buNone/>
              <a:defRPr/>
            </a:pPr>
            <a:r>
              <a:rPr lang="en-US" sz="1200" b="1" dirty="0">
                <a:ea typeface="Times New Roman" panose="02020603050405020304" pitchFamily="18" charset="0"/>
              </a:rPr>
              <a:t>The secondary options are: </a:t>
            </a:r>
          </a:p>
          <a:p>
            <a:pPr marL="0" lvl="0" indent="0">
              <a:lnSpc>
                <a:spcPct val="120000"/>
              </a:lnSpc>
              <a:buNone/>
              <a:defRPr/>
            </a:pPr>
            <a:r>
              <a:rPr lang="en-GB" sz="1200" b="1" dirty="0">
                <a:ea typeface="Times New Roman" panose="02020603050405020304" pitchFamily="18" charset="0"/>
              </a:rPr>
              <a:t>X1: Price adjustment for inflation</a:t>
            </a:r>
            <a:br>
              <a:rPr lang="en-GB" sz="1200" b="1" dirty="0">
                <a:ea typeface="Times New Roman" panose="02020603050405020304" pitchFamily="18" charset="0"/>
              </a:rPr>
            </a:br>
            <a:br>
              <a:rPr lang="en-GB" sz="1200" b="1" dirty="0">
                <a:ea typeface="Times New Roman" panose="02020603050405020304" pitchFamily="18" charset="0"/>
              </a:rPr>
            </a:br>
            <a:r>
              <a:rPr lang="en-GB" sz="1200" dirty="0">
                <a:ea typeface="Times New Roman" panose="02020603050405020304" pitchFamily="18" charset="0"/>
              </a:rPr>
              <a:t>It Provides the means for adjusting the price of works to match inflation.</a:t>
            </a:r>
            <a:br>
              <a:rPr lang="en-GB" sz="1200" dirty="0">
                <a:ea typeface="Times New Roman" panose="02020603050405020304" pitchFamily="18" charset="0"/>
              </a:rPr>
            </a:br>
            <a:endParaRPr lang="en-ZA" sz="1200" dirty="0">
              <a:ea typeface="Calibri" panose="020F0502020204030204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Contract Price Adjustment will be applied monthly/annually where applicable and based on proposed indices.</a:t>
            </a:r>
            <a:br>
              <a:rPr lang="en-ZA" sz="1200" dirty="0">
                <a:ea typeface="Calibri" panose="020F0502020204030204" pitchFamily="34" charset="0"/>
              </a:rPr>
            </a:br>
            <a:endParaRPr lang="en-ZA" sz="1200" dirty="0">
              <a:ea typeface="Calibri" panose="020F0502020204030204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The contract will be fixed and firm for the first year</a:t>
            </a: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and thereafter annual price adjustments will be applied for the remainder of the contract period.</a:t>
            </a: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endParaRPr lang="en-ZA" sz="1200" dirty="0">
              <a:ea typeface="Calibri" panose="020F0502020204030204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The rates provided in the Pricing Data will apply for the first 12 months after the base date, which is a month before the tender closing date.</a:t>
            </a: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From the anniversary date of base date, the rates will be adjusted for inflation using the relevant tables published by the Department of Labour.</a:t>
            </a: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endParaRPr lang="en-ZA" sz="1200" dirty="0">
              <a:ea typeface="Calibri" panose="020F0502020204030204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Labour rates 60% in the Pricing Data will be adjusted as per SEIFSA TABLE C3.</a:t>
            </a:r>
            <a:br>
              <a:rPr lang="en-ZA" sz="1200" dirty="0">
                <a:ea typeface="Calibri" panose="020F0502020204030204" pitchFamily="34" charset="0"/>
              </a:rPr>
            </a:br>
            <a:endParaRPr lang="en-ZA" sz="1200" dirty="0">
              <a:ea typeface="Calibri" panose="020F0502020204030204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Transport rates 20% in the Pricing Data will be adjusted as per SEIFSA TABLE L1.</a:t>
            </a:r>
            <a:br>
              <a:rPr lang="en-ZA" sz="1200" dirty="0">
                <a:ea typeface="Calibri" panose="020F0502020204030204" pitchFamily="34" charset="0"/>
              </a:rPr>
            </a:br>
            <a:endParaRPr lang="en-ZA" sz="1200" dirty="0">
              <a:ea typeface="Calibri" panose="020F0502020204030204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Material rates 10% in the Pricing Data will be adjusted as per SEIFSA TABLE D.</a:t>
            </a: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br>
              <a:rPr lang="en-ZA" sz="1200" dirty="0">
                <a:ea typeface="Calibri" panose="020F0502020204030204" pitchFamily="34" charset="0"/>
              </a:rPr>
            </a:br>
            <a:r>
              <a:rPr lang="en-ZA" sz="1200" dirty="0">
                <a:ea typeface="Calibri" panose="020F0502020204030204" pitchFamily="34" charset="0"/>
              </a:rPr>
              <a:t>Price fluctuations may result in an increase or decrease in the rates provided in the Pricing Data.</a:t>
            </a:r>
            <a:br>
              <a:rPr lang="en-ZA" sz="1200" dirty="0">
                <a:ea typeface="Calibri" panose="020F0502020204030204" pitchFamily="34" charset="0"/>
              </a:rPr>
            </a:br>
            <a:endParaRPr lang="en-ZA" sz="1200" dirty="0">
              <a:ea typeface="Calibri" panose="020F0502020204030204" pitchFamily="34" charset="0"/>
            </a:endParaRPr>
          </a:p>
          <a:p>
            <a:pPr marL="0" lvl="0" indent="0">
              <a:lnSpc>
                <a:spcPct val="120000"/>
              </a:lnSpc>
              <a:spcBef>
                <a:spcPts val="600"/>
              </a:spcBef>
              <a:buNone/>
              <a:defRPr/>
            </a:pPr>
            <a:r>
              <a:rPr lang="en-ZA" sz="1200" dirty="0">
                <a:ea typeface="Calibri" panose="020F0502020204030204" pitchFamily="34" charset="0"/>
              </a:rPr>
              <a:t>Foreign exchange and tax implications will not be applicable and only normal tax compliance related to Supplier will be applicable on the service rendered by the contractors.</a:t>
            </a:r>
            <a:br>
              <a:rPr lang="en-US" sz="1400" dirty="0">
                <a:ea typeface="Calibri" panose="020F0502020204030204" pitchFamily="34" charset="0"/>
              </a:rPr>
            </a:br>
            <a:endParaRPr lang="en-US" sz="14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1339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FD4534-6E8E-515E-34D8-BE7A4423B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ZA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CONTRACT  DATA SECONDARY OPTIONS</a:t>
            </a:r>
            <a:endParaRPr lang="en-ZA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33AE1F-2928-55B2-F04A-121E2918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261" y="1223493"/>
            <a:ext cx="8537888" cy="5358282"/>
          </a:xfrm>
        </p:spPr>
        <p:txBody>
          <a:bodyPr numCol="2">
            <a:normAutofit/>
          </a:bodyPr>
          <a:lstStyle/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b="1" dirty="0"/>
              <a:t>X2: Changes in the law</a:t>
            </a:r>
          </a:p>
          <a:p>
            <a:pPr marL="0" lv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dirty="0"/>
              <a:t>Makes provision for a compensation event should a change in law occur after the contract date</a:t>
            </a:r>
          </a:p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b="1" dirty="0"/>
              <a:t>X7:Delay Damages</a:t>
            </a:r>
          </a:p>
          <a:p>
            <a:pPr marL="0" lv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dirty="0"/>
              <a:t>Monetary  disincentive for contractor finishing late</a:t>
            </a:r>
          </a:p>
          <a:p>
            <a:pPr marL="0" lvl="0" indent="0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b="1" dirty="0"/>
              <a:t>X18:Limitation of liability</a:t>
            </a:r>
            <a:br>
              <a:rPr lang="en-ZA" sz="1600" dirty="0"/>
            </a:br>
            <a:r>
              <a:rPr lang="en-ZA" sz="1600" dirty="0"/>
              <a:t>This clause gives grounds for the limitation of contractor’s liability to the client for certain events which causes loss to the client. </a:t>
            </a:r>
          </a:p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dirty="0"/>
              <a:t>five years after Completion of the whole of the services/task order.</a:t>
            </a:r>
          </a:p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b="1" dirty="0"/>
              <a:t>Z: Additional conditions of contract</a:t>
            </a:r>
          </a:p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r>
              <a:rPr lang="en-ZA" sz="1600" dirty="0"/>
              <a:t>Additional Terms and Conditions of contract (Z1 – Z15)</a:t>
            </a:r>
          </a:p>
          <a:p>
            <a:pPr marL="0" lvl="0" indent="0" algn="just">
              <a:lnSpc>
                <a:spcPct val="120000"/>
              </a:lnSpc>
              <a:spcAft>
                <a:spcPts val="1000"/>
              </a:spcAft>
              <a:buNone/>
            </a:pPr>
            <a:endParaRPr lang="en-ZA" sz="2400" dirty="0"/>
          </a:p>
        </p:txBody>
      </p:sp>
    </p:spTree>
    <p:extLst>
      <p:ext uri="{BB962C8B-B14F-4D97-AF65-F5344CB8AC3E}">
        <p14:creationId xmlns:p14="http://schemas.microsoft.com/office/powerpoint/2010/main" val="118651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21622-BAE2-C17B-0B5A-0485A6B13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62" y="205769"/>
            <a:ext cx="7133833" cy="666000"/>
          </a:xfrm>
        </p:spPr>
        <p:txBody>
          <a:bodyPr anchor="ctr">
            <a:normAutofit/>
          </a:bodyPr>
          <a:lstStyle/>
          <a:p>
            <a:r>
              <a:rPr lang="en-US" b="1"/>
              <a:t>PRICE</a:t>
            </a:r>
            <a:r>
              <a:rPr lang="en-ZA" b="1"/>
              <a:t> SCHEDULE</a:t>
            </a:r>
          </a:p>
        </p:txBody>
      </p:sp>
      <p:graphicFrame>
        <p:nvGraphicFramePr>
          <p:cNvPr id="10" name="Content Placeholder 3">
            <a:extLst>
              <a:ext uri="{FF2B5EF4-FFF2-40B4-BE49-F238E27FC236}">
                <a16:creationId xmlns:a16="http://schemas.microsoft.com/office/drawing/2014/main" id="{CA281104-AB62-683A-0139-FB4B6742C1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75645075"/>
              </p:ext>
            </p:extLst>
          </p:nvPr>
        </p:nvGraphicFramePr>
        <p:xfrm>
          <a:off x="271261" y="1223493"/>
          <a:ext cx="8537888" cy="485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36172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1D91F-5C45-97E9-14CE-6E93573C2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PRICE SCHEDULE – SECTION 1-2 (P&amp;Gs)</a:t>
            </a:r>
            <a:endParaRPr lang="en-ZA" sz="2000" b="1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A563C4-7FC0-9C11-F9FE-01C6246C0B0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4827303"/>
              </p:ext>
            </p:extLst>
          </p:nvPr>
        </p:nvGraphicFramePr>
        <p:xfrm>
          <a:off x="119272" y="1099930"/>
          <a:ext cx="8176590" cy="56618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10369513" imgH="7759847" progId="Excel.Sheet.12">
                  <p:embed/>
                </p:oleObj>
              </mc:Choice>
              <mc:Fallback>
                <p:oleObj name="Worksheet" r:id="rId2" imgW="10369513" imgH="7759847" progId="Excel.Sheet.12">
                  <p:embed/>
                  <p:pic>
                    <p:nvPicPr>
                      <p:cNvPr id="5" name="Content Placeholder 4">
                        <a:extLst>
                          <a:ext uri="{FF2B5EF4-FFF2-40B4-BE49-F238E27FC236}">
                            <a16:creationId xmlns:a16="http://schemas.microsoft.com/office/drawing/2014/main" id="{3CA563C4-7FC0-9C11-F9FE-01C6246C0B0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9272" y="1099930"/>
                        <a:ext cx="8176590" cy="566183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01720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67322D-CC9E-AAF5-2685-1BFFE13BCD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6F16F1-5703-55B1-80AE-41A59C53F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PRICE SCHEDULE – SECTION 3-30 (Labour)</a:t>
            </a:r>
            <a:endParaRPr lang="en-ZA" sz="20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777855-CC60-E083-D73E-FA828D82FA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197459"/>
            <a:ext cx="3803373" cy="50747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350816-AE61-F006-C1D4-43D25BE9D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4176" y="1197459"/>
            <a:ext cx="5179823" cy="4686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279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987DA-02C5-D46F-B796-635541E22C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8759C-E6C6-E4A2-157D-3C9938B20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PRICE SCHEDULE – SECTION 31 (Material)</a:t>
            </a:r>
            <a:endParaRPr lang="en-ZA" sz="2000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A9A48B-CEA0-3C43-825A-A508F4760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ZA" sz="2400" b="0" i="0" u="none" strike="noStrike" kern="1200" cap="none" spc="0" normalizeH="0" baseline="0" noProof="0" dirty="0">
                <a:ln>
                  <a:noFill/>
                </a:ln>
                <a:solidFill>
                  <a:srgbClr val="003896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Material will be provided by Eskom, however in the case where the Eskom store has a deficit, the appointed contractor will be requested to supply material on an (“as and when required”) basis with a 10% handling fee.</a:t>
            </a:r>
          </a:p>
          <a:p>
            <a:endParaRPr lang="en-Z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B04C85-B743-38E1-FF47-58F3673A7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780" y="3541743"/>
            <a:ext cx="7984585" cy="155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0463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FC3A0-AC14-C5A3-AFB9-EF8072866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F1941-BA58-2212-21EC-8BCE1AB14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b="1" dirty="0"/>
              <a:t>PRICE SCHEDULE – SECTION - Summary</a:t>
            </a:r>
            <a:endParaRPr lang="en-ZA" sz="2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E26FC1-80E5-F04C-1DF0-9529BB2293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282" y="1223963"/>
            <a:ext cx="6562230" cy="5428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9939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63A33-FE0A-41BF-FCF1-A184D2EA41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734D-3CC1-E6FA-FED3-A502BB914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263" y="205769"/>
            <a:ext cx="6562230" cy="666000"/>
          </a:xfrm>
        </p:spPr>
        <p:txBody>
          <a:bodyPr anchor="ctr">
            <a:normAutofit/>
          </a:bodyPr>
          <a:lstStyle/>
          <a:p>
            <a:r>
              <a:rPr lang="en-US" b="1"/>
              <a:t>PRICE SCHEDULE </a:t>
            </a:r>
            <a:endParaRPr lang="en-ZA" b="1"/>
          </a:p>
        </p:txBody>
      </p:sp>
      <p:graphicFrame>
        <p:nvGraphicFramePr>
          <p:cNvPr id="6" name="Content Placeholder 3">
            <a:extLst>
              <a:ext uri="{FF2B5EF4-FFF2-40B4-BE49-F238E27FC236}">
                <a16:creationId xmlns:a16="http://schemas.microsoft.com/office/drawing/2014/main" id="{077E6C54-A04F-CA9C-5BFD-57B84A1206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56082595"/>
              </p:ext>
            </p:extLst>
          </p:nvPr>
        </p:nvGraphicFramePr>
        <p:xfrm>
          <a:off x="271261" y="1223493"/>
          <a:ext cx="8537888" cy="485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680629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70FAF6-1BE2-9D79-C294-4B876675A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0180" y="1404740"/>
            <a:ext cx="5471626" cy="676275"/>
          </a:xfrm>
        </p:spPr>
        <p:txBody>
          <a:bodyPr anchor="b">
            <a:noAutofit/>
          </a:bodyPr>
          <a:lstStyle/>
          <a:p>
            <a:r>
              <a:rPr lang="en-US" sz="4400" b="1" dirty="0"/>
              <a:t>.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9C5CC70A-33AC-4591-029E-C8BDD53957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0" y="2924226"/>
            <a:ext cx="4229806" cy="365126"/>
          </a:xfrm>
        </p:spPr>
        <p:txBody>
          <a:bodyPr/>
          <a:lstStyle/>
          <a:p>
            <a:r>
              <a:rPr lang="en-US" sz="4400" dirty="0"/>
              <a:t>Thank you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55CC4A3D-F90D-E543-4D63-C666F7B6C52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87284" y="3568649"/>
            <a:ext cx="1113184" cy="327025"/>
          </a:xfrm>
        </p:spPr>
        <p:txBody>
          <a:bodyPr/>
          <a:lstStyle/>
          <a:p>
            <a:r>
              <a:rPr lang="en-US" dirty="0"/>
              <a:t>28.08.2026</a:t>
            </a:r>
          </a:p>
        </p:txBody>
      </p:sp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8888034-CB56-1239-AAEF-7071808FF900}"/>
              </a:ext>
            </a:extLst>
          </p:cNvPr>
          <p:cNvPicPr>
            <a:picLocks noGrp="1" noChangeAspect="1"/>
          </p:cNvPicPr>
          <p:nvPr>
            <p:ph sz="quarter" idx="15"/>
          </p:nvPr>
        </p:nvPicPr>
        <p:blipFill>
          <a:blip r:embed="rId2"/>
          <a:srcRect l="1455" r="2" b="2"/>
          <a:stretch>
            <a:fillRect/>
          </a:stretch>
        </p:blipFill>
        <p:spPr>
          <a:xfrm>
            <a:off x="1000524" y="2500271"/>
            <a:ext cx="3294850" cy="3360318"/>
          </a:xfrm>
          <a:custGeom>
            <a:avLst/>
            <a:gdLst>
              <a:gd name="connsiteX0" fmla="*/ 1647425 w 3294850"/>
              <a:gd name="connsiteY0" fmla="*/ 0 h 3294850"/>
              <a:gd name="connsiteX1" fmla="*/ 3294850 w 3294850"/>
              <a:gd name="connsiteY1" fmla="*/ 1647425 h 3294850"/>
              <a:gd name="connsiteX2" fmla="*/ 1647425 w 3294850"/>
              <a:gd name="connsiteY2" fmla="*/ 3294850 h 3294850"/>
              <a:gd name="connsiteX3" fmla="*/ 1275376 w 3294850"/>
              <a:gd name="connsiteY3" fmla="*/ 3252665 h 3294850"/>
              <a:gd name="connsiteX4" fmla="*/ 1215764 w 3294850"/>
              <a:gd name="connsiteY4" fmla="*/ 3236539 h 3294850"/>
              <a:gd name="connsiteX5" fmla="*/ 1240067 w 3294850"/>
              <a:gd name="connsiteY5" fmla="*/ 3196535 h 3294850"/>
              <a:gd name="connsiteX6" fmla="*/ 1362162 w 3294850"/>
              <a:gd name="connsiteY6" fmla="*/ 2714346 h 3294850"/>
              <a:gd name="connsiteX7" fmla="*/ 350562 w 3294850"/>
              <a:gd name="connsiteY7" fmla="*/ 1702746 h 3294850"/>
              <a:gd name="connsiteX8" fmla="*/ 49743 w 3294850"/>
              <a:gd name="connsiteY8" fmla="*/ 1748226 h 3294850"/>
              <a:gd name="connsiteX9" fmla="*/ 5901 w 3294850"/>
              <a:gd name="connsiteY9" fmla="*/ 1764272 h 3294850"/>
              <a:gd name="connsiteX10" fmla="*/ 0 w 3294850"/>
              <a:gd name="connsiteY10" fmla="*/ 1647425 h 3294850"/>
              <a:gd name="connsiteX11" fmla="*/ 1647425 w 3294850"/>
              <a:gd name="connsiteY11" fmla="*/ 0 h 329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94850" h="3294850">
                <a:moveTo>
                  <a:pt x="1647425" y="0"/>
                </a:moveTo>
                <a:cubicBezTo>
                  <a:pt x="2557273" y="0"/>
                  <a:pt x="3294850" y="737577"/>
                  <a:pt x="3294850" y="1647425"/>
                </a:cubicBezTo>
                <a:cubicBezTo>
                  <a:pt x="3294850" y="2557273"/>
                  <a:pt x="2557273" y="3294850"/>
                  <a:pt x="1647425" y="3294850"/>
                </a:cubicBezTo>
                <a:cubicBezTo>
                  <a:pt x="1519478" y="3294850"/>
                  <a:pt x="1394938" y="3280265"/>
                  <a:pt x="1275376" y="3252665"/>
                </a:cubicBezTo>
                <a:lnTo>
                  <a:pt x="1215764" y="3236539"/>
                </a:lnTo>
                <a:lnTo>
                  <a:pt x="1240067" y="3196535"/>
                </a:lnTo>
                <a:cubicBezTo>
                  <a:pt x="1317933" y="3053198"/>
                  <a:pt x="1362162" y="2888937"/>
                  <a:pt x="1362162" y="2714346"/>
                </a:cubicBezTo>
                <a:cubicBezTo>
                  <a:pt x="1362162" y="2155655"/>
                  <a:pt x="909253" y="1702746"/>
                  <a:pt x="350562" y="1702746"/>
                </a:cubicBezTo>
                <a:cubicBezTo>
                  <a:pt x="245808" y="1702746"/>
                  <a:pt x="144772" y="1718669"/>
                  <a:pt x="49743" y="1748226"/>
                </a:cubicBezTo>
                <a:lnTo>
                  <a:pt x="5901" y="1764272"/>
                </a:lnTo>
                <a:lnTo>
                  <a:pt x="0" y="1647425"/>
                </a:lnTo>
                <a:cubicBezTo>
                  <a:pt x="0" y="737577"/>
                  <a:pt x="737577" y="0"/>
                  <a:pt x="1647425" y="0"/>
                </a:cubicBezTo>
                <a:close/>
              </a:path>
            </a:pathLst>
          </a:custGeom>
          <a:noFill/>
          <a:ln>
            <a:solidFill>
              <a:srgbClr val="FFFFFF"/>
            </a:solidFill>
          </a:ln>
        </p:spPr>
      </p:pic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CF76CC95-CE71-F2C5-F12C-598A3E063415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/>
          <a:srcRect r="3" b="320"/>
          <a:stretch>
            <a:fillRect/>
          </a:stretch>
        </p:blipFill>
        <p:spPr>
          <a:xfrm>
            <a:off x="369084" y="4283752"/>
            <a:ext cx="1916916" cy="1916915"/>
          </a:xfrm>
          <a:prstGeom prst="ellipse">
            <a:avLst/>
          </a:prstGeom>
          <a:noFill/>
          <a:ln>
            <a:solidFill>
              <a:srgbClr val="FFFFFF"/>
            </a:solidFill>
          </a:ln>
        </p:spPr>
      </p:pic>
    </p:spTree>
    <p:extLst>
      <p:ext uri="{BB962C8B-B14F-4D97-AF65-F5344CB8AC3E}">
        <p14:creationId xmlns:p14="http://schemas.microsoft.com/office/powerpoint/2010/main" val="18391833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vz9s1FQRQK70D8H52w3U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NPUJZfVS7.d8Aqx0sFn4Q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6yJ7c7QzT92Xgk69G6qK3A"/>
</p:tagLst>
</file>

<file path=ppt/theme/theme1.xml><?xml version="1.0" encoding="utf-8"?>
<a:theme xmlns:a="http://schemas.openxmlformats.org/drawingml/2006/main" name="Office Theme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skom Widescreen_Without Visuals" id="{A8DDC17B-1581-4D7F-8C14-7723306C0474}" vid="{AABB89EC-0ED7-46E8-A361-2FD02679C18D}"/>
    </a:ext>
  </a:extLst>
</a:theme>
</file>

<file path=ppt/theme/theme2.xml><?xml version="1.0" encoding="utf-8"?>
<a:theme xmlns:a="http://schemas.openxmlformats.org/drawingml/2006/main" name="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3.xml><?xml version="1.0" encoding="utf-8"?>
<a:theme xmlns:a="http://schemas.openxmlformats.org/drawingml/2006/main" name="1_Content Slide Master">
  <a:themeElements>
    <a:clrScheme name="Eskom">
      <a:dk1>
        <a:srgbClr val="003896"/>
      </a:dk1>
      <a:lt1>
        <a:srgbClr val="FFFFFF"/>
      </a:lt1>
      <a:dk2>
        <a:srgbClr val="83725B"/>
      </a:dk2>
      <a:lt2>
        <a:srgbClr val="DDDDDD"/>
      </a:lt2>
      <a:accent1>
        <a:srgbClr val="003896"/>
      </a:accent1>
      <a:accent2>
        <a:srgbClr val="9B6D56"/>
      </a:accent2>
      <a:accent3>
        <a:srgbClr val="96330F"/>
      </a:accent3>
      <a:accent4>
        <a:srgbClr val="C97A00"/>
      </a:accent4>
      <a:accent5>
        <a:srgbClr val="598787"/>
      </a:accent5>
      <a:accent6>
        <a:srgbClr val="0DAF2B"/>
      </a:accent6>
      <a:hlink>
        <a:srgbClr val="83725B"/>
      </a:hlink>
      <a:folHlink>
        <a:srgbClr val="C97A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marL="285750" indent="-285750">
          <a:buClr>
            <a:schemeClr val="bg1">
              <a:lumMod val="50000"/>
            </a:schemeClr>
          </a:buClr>
          <a:buFont typeface="Wingdings" panose="05000000000000000000" pitchFamily="2" charset="2"/>
          <a:buChar char="§"/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1E5B683E-D731-44A3-995F-FBDD736D6143}" vid="{6AEA1211-FEE5-49DA-A65B-5350B454C766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horo Minimum metadata" ma:contentTypeID="0x0101000D8B3899A4805C44A2FA507CBAF83E58007A63E5F34A1C904ABF73B4A044044531" ma:contentTypeVersion="3" ma:contentTypeDescription="" ma:contentTypeScope="" ma:versionID="17327965f7291ab7bae5024c4d883bde">
  <xsd:schema xmlns:xsd="http://www.w3.org/2001/XMLSchema" xmlns:xs="http://www.w3.org/2001/XMLSchema" xmlns:p="http://schemas.microsoft.com/office/2006/metadata/properties" xmlns:ns2="2c7ddca0-f18f-4514-89ec-cfc256175ba5" targetNamespace="http://schemas.microsoft.com/office/2006/metadata/properties" ma:root="true" ma:fieldsID="7a3511da6a4f6d92aec1b7a4f9927643" ns2:_="">
    <xsd:import namespace="2c7ddca0-f18f-4514-89ec-cfc256175ba5"/>
    <xsd:element name="properties">
      <xsd:complexType>
        <xsd:sequence>
          <xsd:element name="documentManagement">
            <xsd:complexType>
              <xsd:all>
                <xsd:element ref="ns2:Owner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7ddca0-f18f-4514-89ec-cfc256175ba5" elementFormDefault="qualified">
    <xsd:import namespace="http://schemas.microsoft.com/office/2006/documentManagement/types"/>
    <xsd:import namespace="http://schemas.microsoft.com/office/infopath/2007/PartnerControls"/>
    <xsd:element name="Owner" ma:index="8" ma:displayName="Owner" ma:list="UserInfo" ma:SharePointGroup="0" ma:internalName="Owner" ma:readOnly="false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2c7ddca0-f18f-4514-89ec-cfc256175ba5">
      <UserInfo>
        <DisplayName>Diane Else</DisplayName>
        <AccountId>19741</AccountId>
        <AccountType/>
      </UserInfo>
    </Owner>
  </documentManagement>
</p:properties>
</file>

<file path=customXml/item3.xml><?xml version="1.0" encoding="utf-8"?>
<?mso-contentType ?>
<SharedContentType xmlns="Microsoft.SharePoint.Taxonomy.ContentTypeSync" SourceId="69b1b3ef-f17b-48c7-a7c8-8ad8b283852f" ContentTypeId="0x0101000D8B3899A4805C44A2FA507CBAF83E58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20CB833-F367-48D6-A594-773C1F73C6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7ddca0-f18f-4514-89ec-cfc256175b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E14E714-FB2A-4BC1-9DCD-51CAEB64081C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www.w3.org/XML/1998/namespace"/>
    <ds:schemaRef ds:uri="http://schemas.openxmlformats.org/package/2006/metadata/core-properties"/>
    <ds:schemaRef ds:uri="2c7ddca0-f18f-4514-89ec-cfc256175ba5"/>
    <ds:schemaRef ds:uri="http://purl.org/dc/elements/1.1/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0928BC0-11E2-49C1-89BF-39F0025E566C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37DB20BD-CA18-4C48-AA9E-2E59CB9B9B9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8524</TotalTime>
  <Words>718</Words>
  <Application>Microsoft Office PowerPoint</Application>
  <PresentationFormat>On-screen Show (4:3)</PresentationFormat>
  <Paragraphs>50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Arial</vt:lpstr>
      <vt:lpstr>Calibri</vt:lpstr>
      <vt:lpstr>Courier New</vt:lpstr>
      <vt:lpstr>Times New Roman</vt:lpstr>
      <vt:lpstr>Wingdings</vt:lpstr>
      <vt:lpstr>Office Theme</vt:lpstr>
      <vt:lpstr>Content Slide Master</vt:lpstr>
      <vt:lpstr>1_Content Slide Master</vt:lpstr>
      <vt:lpstr>think-cell Slide</vt:lpstr>
      <vt:lpstr>Worksheet</vt:lpstr>
      <vt:lpstr>Provision of Major and Minor Reticulation including the installation of smart meters, re-closers and voltage regulators within Distribution Gemma Cluster-Northern Cape on an “as and when” required basis over a period of four (4) years.</vt:lpstr>
      <vt:lpstr>CONTRACT  DATA: CORE CLAUSES</vt:lpstr>
      <vt:lpstr>CONTRACT  DATA: SECONDARY OPTIONS</vt:lpstr>
      <vt:lpstr>CONTRACT  DATA SECONDARY OPTIONS</vt:lpstr>
      <vt:lpstr>PRICE SCHEDULE</vt:lpstr>
      <vt:lpstr>PRICE SCHEDULE – SECTION 1-2 (P&amp;Gs)</vt:lpstr>
      <vt:lpstr>PRICE SCHEDULE – SECTION 3-30 (Labour)</vt:lpstr>
      <vt:lpstr>PRICE SCHEDULE – SECTION 31 (Material)</vt:lpstr>
      <vt:lpstr>PRICE SCHEDULE – SECTION - Summary</vt:lpstr>
      <vt:lpstr>PRICE SCHEDULE </vt:lpstr>
      <vt:lpstr>.</vt:lpstr>
    </vt:vector>
  </TitlesOfParts>
  <Company>Eskom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Hanlie Smit</dc:creator>
  <cp:lastModifiedBy>Dicky Ridgard</cp:lastModifiedBy>
  <cp:revision>50</cp:revision>
  <dcterms:created xsi:type="dcterms:W3CDTF">2020-01-06T09:48:40Z</dcterms:created>
  <dcterms:modified xsi:type="dcterms:W3CDTF">2026-08-27T09:41:22Z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0x0101000D8B3899A4805C44A2FA507CBAF83E58007A63E5F34A1C904ABF73B4A044044531</vt:lpwstr>
  </property>
</Properties>
</file>