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6" r:id="rId2"/>
    <p:sldMasterId id="2147483663" r:id="rId3"/>
  </p:sldMasterIdLst>
  <p:notesMasterIdLst>
    <p:notesMasterId r:id="rId19"/>
  </p:notesMasterIdLst>
  <p:sldIdLst>
    <p:sldId id="334" r:id="rId4"/>
    <p:sldId id="332" r:id="rId5"/>
    <p:sldId id="337" r:id="rId6"/>
    <p:sldId id="339" r:id="rId7"/>
    <p:sldId id="338" r:id="rId8"/>
    <p:sldId id="340" r:id="rId9"/>
    <p:sldId id="341" r:id="rId10"/>
    <p:sldId id="342" r:id="rId11"/>
    <p:sldId id="343" r:id="rId12"/>
    <p:sldId id="344" r:id="rId13"/>
    <p:sldId id="345" r:id="rId14"/>
    <p:sldId id="346" r:id="rId15"/>
    <p:sldId id="347" r:id="rId16"/>
    <p:sldId id="348" r:id="rId17"/>
    <p:sldId id="298"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715F"/>
    <a:srgbClr val="0DB02B"/>
    <a:srgbClr val="80EF7B"/>
    <a:srgbClr val="CFFAD0"/>
    <a:srgbClr val="0DAF2B"/>
    <a:srgbClr val="CDB6AA"/>
    <a:srgbClr val="ACC3C3"/>
    <a:srgbClr val="E4BC7F"/>
    <a:srgbClr val="C2C382"/>
    <a:srgbClr val="CA99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89659" autoAdjust="0"/>
  </p:normalViewPr>
  <p:slideViewPr>
    <p:cSldViewPr snapToGrid="0">
      <p:cViewPr varScale="1">
        <p:scale>
          <a:sx n="53" d="100"/>
          <a:sy n="53" d="100"/>
        </p:scale>
        <p:origin x="1140"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2026/06/03</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CA291F-663B-47B1-87DD-51E5B01DA0AE}" type="slidenum">
              <a:rPr lang="en-ZA" smtClean="0"/>
              <a:t>1</a:t>
            </a:fld>
            <a:endParaRPr lang="en-ZA" dirty="0"/>
          </a:p>
        </p:txBody>
      </p:sp>
    </p:spTree>
    <p:extLst>
      <p:ext uri="{BB962C8B-B14F-4D97-AF65-F5344CB8AC3E}">
        <p14:creationId xmlns:p14="http://schemas.microsoft.com/office/powerpoint/2010/main" val="3443659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1CA291F-663B-47B1-87DD-51E5B01DA0AE}" type="slidenum">
              <a:rPr lang="en-ZA" smtClean="0"/>
              <a:t>14</a:t>
            </a:fld>
            <a:endParaRPr lang="en-ZA" dirty="0"/>
          </a:p>
        </p:txBody>
      </p:sp>
    </p:spTree>
    <p:extLst>
      <p:ext uri="{BB962C8B-B14F-4D97-AF65-F5344CB8AC3E}">
        <p14:creationId xmlns:p14="http://schemas.microsoft.com/office/powerpoint/2010/main" val="258933160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2.emf"/><Relationship Id="rId10" Type="http://schemas.openxmlformats.org/officeDocument/2006/relationships/image" Target="../media/image7.jpeg"/><Relationship Id="rId4" Type="http://schemas.openxmlformats.org/officeDocument/2006/relationships/oleObject" Target="../embeddings/oleObject2.bin"/><Relationship Id="rId9"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slideMaster" Target="../slideMasters/slideMaster1.xml"/><Relationship Id="rId7" Type="http://schemas.openxmlformats.org/officeDocument/2006/relationships/image" Target="../media/image4.e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2.emf"/><Relationship Id="rId10" Type="http://schemas.openxmlformats.org/officeDocument/2006/relationships/image" Target="../media/image9.jpg"/><Relationship Id="rId4" Type="http://schemas.openxmlformats.org/officeDocument/2006/relationships/oleObject" Target="../embeddings/oleObject2.bin"/><Relationship Id="rId9"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slideMaster" Target="../slideMasters/slideMaster1.xml"/><Relationship Id="rId7" Type="http://schemas.openxmlformats.org/officeDocument/2006/relationships/image" Target="../media/image12.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1.jpe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slideMaster" Target="../slideMasters/slideMaster1.xml"/><Relationship Id="rId7" Type="http://schemas.openxmlformats.org/officeDocument/2006/relationships/image" Target="../media/image2.emf"/><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oleObject" Target="../embeddings/oleObject2.bin"/><Relationship Id="rId5" Type="http://schemas.openxmlformats.org/officeDocument/2006/relationships/image" Target="../media/image14.jpeg"/><Relationship Id="rId4" Type="http://schemas.openxmlformats.org/officeDocument/2006/relationships/image" Target="../media/image4.emf"/><Relationship Id="rId9" Type="http://schemas.openxmlformats.org/officeDocument/2006/relationships/image" Target="../media/image15.jpe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4.emf"/><Relationship Id="rId9" Type="http://schemas.openxmlformats.org/officeDocument/2006/relationships/image" Target="../media/image17.jp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Master" Target="../slideMasters/slideMaster1.xml"/><Relationship Id="rId7" Type="http://schemas.openxmlformats.org/officeDocument/2006/relationships/image" Target="../media/image6.emf"/><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image" Target="../media/image4.emf"/><Relationship Id="rId9"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2.emf"/><Relationship Id="rId4" Type="http://schemas.openxmlformats.org/officeDocument/2006/relationships/oleObject" Target="../embeddings/oleObject6.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2.emf"/><Relationship Id="rId4" Type="http://schemas.openxmlformats.org/officeDocument/2006/relationships/oleObject" Target="../embeddings/oleObject4.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2.emf"/><Relationship Id="rId4" Type="http://schemas.openxmlformats.org/officeDocument/2006/relationships/oleObject" Target="../embeddings/oleObject7.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541369"/>
            <a:ext cx="7117690" cy="676275"/>
          </a:xfrm>
          <a:prstGeom prst="rect">
            <a:avLst/>
          </a:prstGeom>
        </p:spPr>
        <p:txBody>
          <a:bodyPr anchor="b">
            <a:normAutofit/>
          </a:bodyPr>
          <a:lstStyle>
            <a:lvl1pPr algn="r">
              <a:lnSpc>
                <a:spcPct val="100000"/>
              </a:lnSpc>
              <a:spcBef>
                <a:spcPts val="200"/>
              </a:spcBef>
              <a:spcAft>
                <a:spcPts val="200"/>
              </a:spcAft>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3060858"/>
            <a:ext cx="7117689" cy="365126"/>
          </a:xfrm>
          <a:prstGeom prst="rect">
            <a:avLst/>
          </a:prstGeom>
        </p:spPr>
        <p:txBody>
          <a:bodyPr>
            <a:noAutofit/>
          </a:bodyPr>
          <a:lstStyle>
            <a:lvl1pPr marL="0" indent="0" algn="r">
              <a:lnSpc>
                <a:spcPct val="100000"/>
              </a:lnSpc>
              <a:spcBef>
                <a:spcPts val="200"/>
              </a:spcBef>
              <a:spcAft>
                <a:spcPts val="200"/>
              </a:spcAft>
              <a:buFontTx/>
              <a:buNone/>
              <a:defRPr sz="2000" b="1">
                <a:solidFill>
                  <a:srgbClr val="83725B"/>
                </a:solidFill>
                <a:latin typeface="+mj-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663657"/>
            <a:ext cx="7117690" cy="327025"/>
          </a:xfrm>
          <a:prstGeom prst="rect">
            <a:avLst/>
          </a:prstGeom>
        </p:spPr>
        <p:txBody>
          <a:bodyPr>
            <a:noAutofit/>
          </a:bodyPr>
          <a:lstStyle>
            <a:lvl1pPr marL="0" indent="0" algn="r">
              <a:lnSpc>
                <a:spcPct val="100000"/>
              </a:lnSpc>
              <a:spcBef>
                <a:spcPts val="200"/>
              </a:spcBef>
              <a:spcAft>
                <a:spcPts val="200"/>
              </a:spcAft>
              <a:buNone/>
              <a:defRPr sz="1800">
                <a:solidFill>
                  <a:schemeClr val="tx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2" name="Picture 1">
            <a:extLst>
              <a:ext uri="{FF2B5EF4-FFF2-40B4-BE49-F238E27FC236}">
                <a16:creationId xmlns:a16="http://schemas.microsoft.com/office/drawing/2014/main" id="{6EDFE70F-E9F2-B6C0-8D50-FCA6FE3BC737}"/>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0" y="4450331"/>
            <a:ext cx="12192000" cy="2168772"/>
          </a:xfrm>
          <a:prstGeom prst="rect">
            <a:avLst/>
          </a:prstGeom>
        </p:spPr>
      </p:pic>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a:blip r:embed="rId8" cstate="screen">
              <a:extLst>
                <a:ext uri="{28A0092B-C50C-407E-A947-70E740481C1C}">
                  <a14:useLocalDpi xmlns:a14="http://schemas.microsoft.com/office/drawing/2010/main" val="0"/>
                </a:ext>
              </a:extLst>
            </a:blip>
            <a:stretch>
              <a:fillRect/>
            </a:stretch>
          </a:blipFill>
          <a:ln>
            <a:noFill/>
          </a:ln>
        </p:spPr>
        <p:txBody>
          <a:bodyPr wrap="square" anchor="ctr">
            <a:noAutofit/>
          </a:bodyPr>
          <a:lstStyle>
            <a:lvl1pPr marL="0" indent="0" algn="ctr">
              <a:buNone/>
              <a:defRPr sz="2000">
                <a:solidFill>
                  <a:schemeClr val="bg1"/>
                </a:solidFill>
                <a:latin typeface="+mj-lt"/>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pic>
        <p:nvPicPr>
          <p:cNvPr id="4" name="Picture 3">
            <a:extLst>
              <a:ext uri="{FF2B5EF4-FFF2-40B4-BE49-F238E27FC236}">
                <a16:creationId xmlns:a16="http://schemas.microsoft.com/office/drawing/2014/main" id="{3FAA28B5-6D88-0115-7804-7255C756AF0A}"/>
              </a:ext>
            </a:extLst>
          </p:cNvPr>
          <p:cNvPicPr>
            <a:picLocks noChangeAspect="1"/>
          </p:cNvPicPr>
          <p:nvPr userDrawn="1"/>
        </p:nvPicPr>
        <p:blipFill>
          <a:blip r:embed="rId9"/>
          <a:stretch>
            <a:fillRect/>
          </a:stretch>
        </p:blipFill>
        <p:spPr>
          <a:xfrm>
            <a:off x="83085" y="3628893"/>
            <a:ext cx="2260600" cy="2044700"/>
          </a:xfrm>
          <a:prstGeom prst="rect">
            <a:avLst/>
          </a:prstGeom>
          <a:noFill/>
        </p:spPr>
      </p:pic>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363010" y="3698163"/>
            <a:ext cx="1895476" cy="1895476"/>
          </a:xfrm>
          <a:prstGeom prst="ellipse">
            <a:avLst/>
          </a:prstGeom>
          <a:blipFill>
            <a:blip r:embed="rId10" cstate="screen">
              <a:extLst>
                <a:ext uri="{28A0092B-C50C-407E-A947-70E740481C1C}">
                  <a14:useLocalDpi xmlns:a14="http://schemas.microsoft.com/office/drawing/2010/main" val="0"/>
                </a:ext>
              </a:extLst>
            </a:blip>
            <a:stretch>
              <a:fillRect/>
            </a:stretch>
          </a:blipFill>
          <a:ln>
            <a:solidFill>
              <a:schemeClr val="bg1"/>
            </a:solidFill>
          </a:ln>
        </p:spPr>
        <p:txBody>
          <a:bodyPr anchor="ctr"/>
          <a:lstStyle>
            <a:lvl1pPr marL="0" indent="0" algn="ctr">
              <a:buNone/>
              <a:defRPr sz="1800">
                <a:solidFill>
                  <a:schemeClr val="bg1"/>
                </a:solidFill>
                <a:latin typeface="+mj-lt"/>
              </a:defRPr>
            </a:lvl1pPr>
          </a:lstStyle>
          <a:p>
            <a:r>
              <a:rPr lang="en-US" dirty="0"/>
              <a:t>Insert visual</a:t>
            </a:r>
          </a:p>
        </p:txBody>
      </p:sp>
      <p:sp>
        <p:nvSpPr>
          <p:cNvPr id="5" name="Rectangle 4">
            <a:extLst>
              <a:ext uri="{FF2B5EF4-FFF2-40B4-BE49-F238E27FC236}">
                <a16:creationId xmlns:a16="http://schemas.microsoft.com/office/drawing/2014/main" id="{6D4B9D04-1E3E-B642-92CB-D46CB69548AB}"/>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744E4D0-F1BE-7A73-5B47-C38AF5F69EEE}"/>
              </a:ext>
            </a:extLst>
          </p:cNvPr>
          <p:cNvSpPr txBox="1"/>
          <p:nvPr userDrawn="1"/>
        </p:nvSpPr>
        <p:spPr>
          <a:xfrm>
            <a:off x="157783" y="353410"/>
            <a:ext cx="4432329"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3896"/>
                </a:solidFill>
                <a:effectLst/>
                <a:uLnTx/>
                <a:uFillTx/>
                <a:ea typeface="+mn-ea"/>
                <a:cs typeface="+mn-cs"/>
              </a:rPr>
              <a:t>Eskom Holding SOC Ltd retains the copyright of the documents and/or designs published for Eskom. No part of this document or design may be reproduced in any manner or form or by any means without Eskom’s written consent. </a:t>
            </a:r>
            <a:r>
              <a:rPr kumimoji="0" lang="en-US" sz="800" b="0" i="0" u="none" strike="noStrike" kern="1200" cap="none" spc="0" normalizeH="0" baseline="0" noProof="0" dirty="0">
                <a:ln>
                  <a:noFill/>
                </a:ln>
                <a:solidFill>
                  <a:srgbClr val="003896"/>
                </a:solidFill>
                <a:effectLst/>
                <a:uLnTx/>
                <a:uFillTx/>
              </a:rPr>
              <a:t>Any</a:t>
            </a:r>
            <a:r>
              <a:rPr kumimoji="0" lang="en-US" sz="800" b="0" i="0" u="none" strike="noStrike" kern="1200" cap="none" spc="0" normalizeH="0" baseline="0" noProof="0" dirty="0">
                <a:ln>
                  <a:noFill/>
                </a:ln>
                <a:solidFill>
                  <a:srgbClr val="003896"/>
                </a:solidFill>
                <a:effectLst/>
                <a:uLnTx/>
                <a:uFillTx/>
                <a:ea typeface="+mn-ea"/>
                <a:cs typeface="+mn-cs"/>
              </a:rPr>
              <a:t> unauthorised reproduction of this copyright work in any form or by any means will constitute a copyright infringement and render the person or company liable under both civil and criminal law.</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3896"/>
                </a:solidFill>
                <a:effectLst/>
                <a:uLnTx/>
                <a:uFillTx/>
                <a:ea typeface="+mn-ea"/>
                <a:cs typeface="+mn-cs"/>
              </a:rPr>
              <a:t>©Eskom Holdings SOC Ltd</a:t>
            </a:r>
            <a:endParaRPr kumimoji="0" lang="en-US" sz="800" b="0" i="0" u="none" strike="noStrike" kern="1200" cap="none" spc="0" normalizeH="0" baseline="0" noProof="0" dirty="0">
              <a:ln>
                <a:noFill/>
              </a:ln>
              <a:solidFill>
                <a:srgbClr val="003896"/>
              </a:solidFill>
              <a:effectLst/>
              <a:uLnTx/>
              <a:uFillTx/>
              <a:ea typeface="+mn-ea"/>
              <a:cs typeface="+mn-cs"/>
            </a:endParaRPr>
          </a:p>
        </p:txBody>
      </p:sp>
    </p:spTree>
    <p:extLst>
      <p:ext uri="{BB962C8B-B14F-4D97-AF65-F5344CB8AC3E}">
        <p14:creationId xmlns:p14="http://schemas.microsoft.com/office/powerpoint/2010/main" val="9915590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4618049" y="1541369"/>
            <a:ext cx="7117690" cy="676275"/>
          </a:xfrm>
          <a:prstGeom prst="rect">
            <a:avLst/>
          </a:prstGeom>
        </p:spPr>
        <p:txBody>
          <a:bodyPr anchor="b">
            <a:normAutofit/>
          </a:bodyPr>
          <a:lstStyle>
            <a:lvl1pPr algn="r">
              <a:lnSpc>
                <a:spcPct val="100000"/>
              </a:lnSpc>
              <a:spcBef>
                <a:spcPts val="200"/>
              </a:spcBef>
              <a:spcAft>
                <a:spcPts val="200"/>
              </a:spcAft>
              <a:defRPr sz="2800">
                <a:solidFill>
                  <a:schemeClr val="tx1"/>
                </a:solidFill>
                <a:latin typeface="+mj-lt"/>
                <a:cs typeface="Arial" panose="020B0604020202020204" pitchFamily="34" charset="0"/>
              </a:defRPr>
            </a:lvl1pPr>
          </a:lstStyle>
          <a:p>
            <a:r>
              <a:rPr lang="en-US" noProof="0" dirty="0"/>
              <a:t>Title of presentation</a:t>
            </a:r>
            <a:endParaRPr lang="en-ZA" noProof="0" dirty="0"/>
          </a:p>
        </p:txBody>
      </p:sp>
      <p:sp>
        <p:nvSpPr>
          <p:cNvPr id="64" name="Rectangle 4"/>
          <p:cNvSpPr>
            <a:spLocks noGrp="1" noChangeArrowheads="1"/>
          </p:cNvSpPr>
          <p:nvPr>
            <p:ph type="subTitle" idx="1" hasCustomPrompt="1"/>
          </p:nvPr>
        </p:nvSpPr>
        <p:spPr>
          <a:xfrm>
            <a:off x="4618050" y="3060858"/>
            <a:ext cx="7117689" cy="365126"/>
          </a:xfrm>
          <a:prstGeom prst="rect">
            <a:avLst/>
          </a:prstGeom>
        </p:spPr>
        <p:txBody>
          <a:bodyPr>
            <a:noAutofit/>
          </a:bodyPr>
          <a:lstStyle>
            <a:lvl1pPr marL="0" indent="0" algn="r">
              <a:lnSpc>
                <a:spcPct val="100000"/>
              </a:lnSpc>
              <a:spcBef>
                <a:spcPts val="200"/>
              </a:spcBef>
              <a:spcAft>
                <a:spcPts val="200"/>
              </a:spcAft>
              <a:buFontTx/>
              <a:buNone/>
              <a:defRPr sz="2000" b="1">
                <a:solidFill>
                  <a:srgbClr val="83725B"/>
                </a:solidFill>
                <a:latin typeface="+mj-lt"/>
                <a:cs typeface="Arial" panose="020B0604020202020204" pitchFamily="34" charset="0"/>
              </a:defRPr>
            </a:lvl1pPr>
          </a:lstStyle>
          <a:p>
            <a:r>
              <a:rPr lang="en-US" noProof="0" dirty="0"/>
              <a:t>Presented by:</a:t>
            </a:r>
            <a:endParaRPr lang="en-ZA" noProof="0" dirty="0"/>
          </a:p>
        </p:txBody>
      </p:sp>
      <p:sp>
        <p:nvSpPr>
          <p:cNvPr id="69" name="Text Placeholder 68">
            <a:extLst>
              <a:ext uri="{FF2B5EF4-FFF2-40B4-BE49-F238E27FC236}">
                <a16:creationId xmlns:a16="http://schemas.microsoft.com/office/drawing/2014/main" id="{FC9B13AD-CB38-ECF0-A13D-FF807AEA7663}"/>
              </a:ext>
            </a:extLst>
          </p:cNvPr>
          <p:cNvSpPr>
            <a:spLocks noGrp="1"/>
          </p:cNvSpPr>
          <p:nvPr>
            <p:ph type="body" sz="quarter" idx="10" hasCustomPrompt="1"/>
          </p:nvPr>
        </p:nvSpPr>
        <p:spPr>
          <a:xfrm>
            <a:off x="4618049" y="3663657"/>
            <a:ext cx="7117690" cy="327025"/>
          </a:xfrm>
          <a:prstGeom prst="rect">
            <a:avLst/>
          </a:prstGeom>
        </p:spPr>
        <p:txBody>
          <a:bodyPr>
            <a:noAutofit/>
          </a:bodyPr>
          <a:lstStyle>
            <a:lvl1pPr marL="0" indent="0" algn="r">
              <a:lnSpc>
                <a:spcPct val="100000"/>
              </a:lnSpc>
              <a:spcBef>
                <a:spcPts val="200"/>
              </a:spcBef>
              <a:spcAft>
                <a:spcPts val="200"/>
              </a:spcAft>
              <a:buNone/>
              <a:defRPr sz="1800">
                <a:solidFill>
                  <a:schemeClr val="tx1"/>
                </a:solidFill>
                <a:latin typeface="+mj-lt"/>
              </a:defRPr>
            </a:lvl1pPr>
            <a:lvl2pPr algn="r">
              <a:defRPr>
                <a:solidFill>
                  <a:schemeClr val="bg1"/>
                </a:solidFill>
              </a:defRPr>
            </a:lvl2pPr>
            <a:lvl3pPr algn="r">
              <a:defRPr>
                <a:solidFill>
                  <a:schemeClr val="bg1"/>
                </a:solidFill>
              </a:defRPr>
            </a:lvl3pPr>
            <a:lvl4pPr algn="r">
              <a:defRPr>
                <a:solidFill>
                  <a:schemeClr val="bg1"/>
                </a:solidFill>
              </a:defRPr>
            </a:lvl4pPr>
            <a:lvl5pPr algn="r">
              <a:defRPr>
                <a:solidFill>
                  <a:schemeClr val="bg1"/>
                </a:solidFill>
              </a:defRPr>
            </a:lvl5pPr>
          </a:lstStyle>
          <a:p>
            <a:pPr lvl="0"/>
            <a:r>
              <a:rPr lang="en-GB" dirty="0"/>
              <a:t>Date:</a:t>
            </a:r>
            <a:endParaRPr lang="en-US" dirty="0"/>
          </a:p>
        </p:txBody>
      </p:sp>
      <p:pic>
        <p:nvPicPr>
          <p:cNvPr id="2" name="Picture 1">
            <a:extLst>
              <a:ext uri="{FF2B5EF4-FFF2-40B4-BE49-F238E27FC236}">
                <a16:creationId xmlns:a16="http://schemas.microsoft.com/office/drawing/2014/main" id="{6EDFE70F-E9F2-B6C0-8D50-FCA6FE3BC737}"/>
              </a:ext>
            </a:extLst>
          </p:cNvPr>
          <p:cNvPicPr>
            <a:picLocks noChangeAspect="1"/>
          </p:cNvPicPr>
          <p:nvPr userDrawn="1"/>
        </p:nvPicPr>
        <p:blipFill rotWithShape="1">
          <a:blip r:embed="rId6" cstate="screen">
            <a:extLst>
              <a:ext uri="{28A0092B-C50C-407E-A947-70E740481C1C}">
                <a14:useLocalDpi xmlns:a14="http://schemas.microsoft.com/office/drawing/2010/main" val="0"/>
              </a:ext>
            </a:extLst>
          </a:blip>
          <a:srcRect/>
          <a:stretch/>
        </p:blipFill>
        <p:spPr>
          <a:xfrm>
            <a:off x="0" y="4450331"/>
            <a:ext cx="12192000" cy="2168772"/>
          </a:xfrm>
          <a:prstGeom prst="rect">
            <a:avLst/>
          </a:prstGeom>
        </p:spPr>
      </p:pic>
      <p:sp>
        <p:nvSpPr>
          <p:cNvPr id="6" name="Oval 5">
            <a:extLst>
              <a:ext uri="{FF2B5EF4-FFF2-40B4-BE49-F238E27FC236}">
                <a16:creationId xmlns:a16="http://schemas.microsoft.com/office/drawing/2014/main" id="{B025F6DC-490B-FE96-3826-453FA05719BC}"/>
              </a:ext>
            </a:extLst>
          </p:cNvPr>
          <p:cNvSpPr/>
          <p:nvPr userDrawn="1"/>
        </p:nvSpPr>
        <p:spPr>
          <a:xfrm>
            <a:off x="504232" y="3817647"/>
            <a:ext cx="1533524" cy="151664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latin typeface="+mj-lt"/>
            </a:endParaRPr>
          </a:p>
        </p:txBody>
      </p:sp>
      <p:pic>
        <p:nvPicPr>
          <p:cNvPr id="8" name="Picture 7">
            <a:extLst>
              <a:ext uri="{FF2B5EF4-FFF2-40B4-BE49-F238E27FC236}">
                <a16:creationId xmlns:a16="http://schemas.microsoft.com/office/drawing/2014/main" id="{DBCADFDE-56B9-04C2-BCE2-05120032D0AE}"/>
              </a:ext>
            </a:extLst>
          </p:cNvPr>
          <p:cNvPicPr>
            <a:picLocks noChangeAspect="1"/>
          </p:cNvPicPr>
          <p:nvPr userDrawn="1"/>
        </p:nvPicPr>
        <p:blipFill>
          <a:blip r:embed="rId7"/>
          <a:stretch>
            <a:fillRect/>
          </a:stretch>
        </p:blipFill>
        <p:spPr>
          <a:xfrm>
            <a:off x="504232" y="1784299"/>
            <a:ext cx="3937000" cy="3568700"/>
          </a:xfrm>
          <a:prstGeom prst="rect">
            <a:avLst/>
          </a:prstGeom>
        </p:spPr>
      </p:pic>
      <p:sp>
        <p:nvSpPr>
          <p:cNvPr id="9" name="Picture Placeholder 4">
            <a:extLst>
              <a:ext uri="{FF2B5EF4-FFF2-40B4-BE49-F238E27FC236}">
                <a16:creationId xmlns:a16="http://schemas.microsoft.com/office/drawing/2014/main" id="{46C2D1BC-19FC-6DDD-3EE5-86D738105E53}"/>
              </a:ext>
            </a:extLst>
          </p:cNvPr>
          <p:cNvSpPr>
            <a:spLocks noGrp="1"/>
          </p:cNvSpPr>
          <p:nvPr>
            <p:ph type="pic" sz="quarter" idx="13" hasCustomPrompt="1"/>
          </p:nvPr>
        </p:nvSpPr>
        <p:spPr>
          <a:xfrm>
            <a:off x="1000139" y="1921224"/>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dpi="0" rotWithShape="1">
            <a:blip r:embed="rId8">
              <a:extLst>
                <a:ext uri="{28A0092B-C50C-407E-A947-70E740481C1C}">
                  <a14:useLocalDpi xmlns:a14="http://schemas.microsoft.com/office/drawing/2010/main" val="0"/>
                </a:ext>
              </a:extLst>
            </a:blip>
            <a:srcRect/>
            <a:stretch>
              <a:fillRect/>
            </a:stretch>
          </a:blipFill>
          <a:ln>
            <a:noFill/>
          </a:ln>
        </p:spPr>
        <p:txBody>
          <a:bodyPr wrap="square" anchor="ctr">
            <a:noAutofit/>
          </a:bodyPr>
          <a:lstStyle>
            <a:lvl1pPr marL="0" indent="0" algn="ctr">
              <a:buNone/>
              <a:defRPr sz="2000">
                <a:solidFill>
                  <a:schemeClr val="bg1"/>
                </a:solidFill>
                <a:latin typeface="+mj-lt"/>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D96E0838-0F9B-EF5D-E73C-CAF299B03244}"/>
              </a:ext>
            </a:extLst>
          </p:cNvPr>
          <p:cNvSpPr/>
          <p:nvPr userDrawn="1"/>
        </p:nvSpPr>
        <p:spPr>
          <a:xfrm>
            <a:off x="329249" y="3610137"/>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pic>
        <p:nvPicPr>
          <p:cNvPr id="4" name="Picture 3">
            <a:extLst>
              <a:ext uri="{FF2B5EF4-FFF2-40B4-BE49-F238E27FC236}">
                <a16:creationId xmlns:a16="http://schemas.microsoft.com/office/drawing/2014/main" id="{3FAA28B5-6D88-0115-7804-7255C756AF0A}"/>
              </a:ext>
            </a:extLst>
          </p:cNvPr>
          <p:cNvPicPr>
            <a:picLocks noChangeAspect="1"/>
          </p:cNvPicPr>
          <p:nvPr userDrawn="1"/>
        </p:nvPicPr>
        <p:blipFill>
          <a:blip r:embed="rId9"/>
          <a:stretch>
            <a:fillRect/>
          </a:stretch>
        </p:blipFill>
        <p:spPr>
          <a:xfrm>
            <a:off x="83085" y="3628893"/>
            <a:ext cx="2260600" cy="2044700"/>
          </a:xfrm>
          <a:prstGeom prst="rect">
            <a:avLst/>
          </a:prstGeom>
          <a:noFill/>
        </p:spPr>
      </p:pic>
      <p:sp>
        <p:nvSpPr>
          <p:cNvPr id="11" name="Picture Placeholder 101">
            <a:extLst>
              <a:ext uri="{FF2B5EF4-FFF2-40B4-BE49-F238E27FC236}">
                <a16:creationId xmlns:a16="http://schemas.microsoft.com/office/drawing/2014/main" id="{71ABA184-90EF-886D-01F7-8ED79E7BB0CC}"/>
              </a:ext>
            </a:extLst>
          </p:cNvPr>
          <p:cNvSpPr>
            <a:spLocks noGrp="1"/>
          </p:cNvSpPr>
          <p:nvPr>
            <p:ph type="pic" sz="quarter" idx="14" hasCustomPrompt="1"/>
          </p:nvPr>
        </p:nvSpPr>
        <p:spPr>
          <a:xfrm>
            <a:off x="363010" y="3698163"/>
            <a:ext cx="1895476" cy="1895476"/>
          </a:xfrm>
          <a:prstGeom prst="ellipse">
            <a:avLst/>
          </a:prstGeom>
          <a:blipFill>
            <a:blip r:embed="rId10">
              <a:extLst>
                <a:ext uri="{28A0092B-C50C-407E-A947-70E740481C1C}">
                  <a14:useLocalDpi xmlns:a14="http://schemas.microsoft.com/office/drawing/2010/main" val="0"/>
                </a:ext>
              </a:extLst>
            </a:blip>
            <a:stretch>
              <a:fillRect/>
            </a:stretch>
          </a:blipFill>
          <a:ln>
            <a:solidFill>
              <a:schemeClr val="bg1"/>
            </a:solidFill>
          </a:ln>
        </p:spPr>
        <p:txBody>
          <a:bodyPr anchor="ctr"/>
          <a:lstStyle>
            <a:lvl1pPr marL="0" indent="0" algn="ctr">
              <a:buNone/>
              <a:defRPr sz="1800">
                <a:solidFill>
                  <a:schemeClr val="bg1"/>
                </a:solidFill>
                <a:latin typeface="+mj-lt"/>
              </a:defRPr>
            </a:lvl1pPr>
          </a:lstStyle>
          <a:p>
            <a:r>
              <a:rPr lang="en-US" dirty="0"/>
              <a:t>Insert visual</a:t>
            </a:r>
          </a:p>
        </p:txBody>
      </p:sp>
      <p:sp>
        <p:nvSpPr>
          <p:cNvPr id="5" name="Rectangle 4">
            <a:extLst>
              <a:ext uri="{FF2B5EF4-FFF2-40B4-BE49-F238E27FC236}">
                <a16:creationId xmlns:a16="http://schemas.microsoft.com/office/drawing/2014/main" id="{6D4B9D04-1E3E-B642-92CB-D46CB69548AB}"/>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36251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3825766"/>
            <a:ext cx="12192000" cy="2768709"/>
          </a:xfrm>
          <a:prstGeom prst="rect">
            <a:avLst/>
          </a:prstGeom>
          <a:blipFill>
            <a:blip r:embed="rId6" cstate="screen">
              <a:extLst>
                <a:ext uri="{28A0092B-C50C-407E-A947-70E740481C1C}">
                  <a14:useLocalDpi xmlns:a14="http://schemas.microsoft.com/office/drawing/2010/main" val="0"/>
                </a:ext>
              </a:extLst>
            </a:blip>
            <a:stretch>
              <a:fillRect/>
            </a:stretch>
          </a:blipFill>
        </p:spPr>
        <p:txBody>
          <a:bodyPr anchor="ctr"/>
          <a:lstStyle>
            <a:lvl1pPr marL="0" indent="0" algn="ctr">
              <a:buNone/>
              <a:defRPr sz="2400">
                <a:solidFill>
                  <a:schemeClr val="bg1"/>
                </a:solidFill>
                <a:latin typeface="+mj-lt"/>
              </a:defRPr>
            </a:lvl1pPr>
          </a:lstStyle>
          <a:p>
            <a:r>
              <a:rPr lang="en-US" dirty="0"/>
              <a:t>Insert </a:t>
            </a:r>
            <a:br>
              <a:rPr lang="en-US" dirty="0"/>
            </a:br>
            <a:r>
              <a:rPr lang="en-US" dirty="0"/>
              <a:t>visual</a:t>
            </a: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42566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38" y="2241800"/>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3962400" y="4114808"/>
            <a:ext cx="4114800" cy="2451601"/>
          </a:xfrm>
          <a:prstGeom prst="rect">
            <a:avLst/>
          </a:prstGeom>
          <a:blipFill>
            <a:blip r:embed="rId6" cstate="screen">
              <a:extLst>
                <a:ext uri="{28A0092B-C50C-407E-A947-70E740481C1C}">
                  <a14:useLocalDpi xmlns:a14="http://schemas.microsoft.com/office/drawing/2010/main" val="0"/>
                </a:ext>
              </a:extLst>
            </a:blip>
            <a:stretch>
              <a:fillRect/>
            </a:stretch>
          </a:blipFill>
          <a:ln w="12700">
            <a:solidFill>
              <a:schemeClr val="tx2"/>
            </a:solidFill>
          </a:ln>
        </p:spPr>
        <p:txBody>
          <a:bodyPr anchor="ctr"/>
          <a:lstStyle>
            <a:lvl1pPr marL="0" indent="0" algn="ctr">
              <a:buNone/>
              <a:defRPr sz="2000">
                <a:solidFill>
                  <a:schemeClr val="bg1"/>
                </a:solidFill>
                <a:latin typeface="Gill Sans MT" panose="020B0502020104020203" pitchFamily="34" charset="0"/>
              </a:defRPr>
            </a:lvl1pPr>
          </a:lstStyle>
          <a:p>
            <a:r>
              <a:rPr lang="en-US" dirty="0"/>
              <a:t>Insert </a:t>
            </a:r>
            <a:br>
              <a:rPr lang="en-US" dirty="0"/>
            </a:br>
            <a:r>
              <a:rPr lang="en-US" dirty="0"/>
              <a:t>visual</a:t>
            </a:r>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8077200" y="4122494"/>
            <a:ext cx="4114800" cy="2451601"/>
          </a:xfrm>
          <a:prstGeom prst="rect">
            <a:avLst/>
          </a:prstGeom>
          <a:blipFill>
            <a:blip r:embed="rId7" cstate="screen">
              <a:extLst>
                <a:ext uri="{28A0092B-C50C-407E-A947-70E740481C1C}">
                  <a14:useLocalDpi xmlns:a14="http://schemas.microsoft.com/office/drawing/2010/main" val="0"/>
                </a:ext>
              </a:extLst>
            </a:blip>
            <a:stretch>
              <a:fillRect/>
            </a:stretch>
          </a:blipFill>
          <a:ln w="12700">
            <a:solidFill>
              <a:schemeClr val="bg1"/>
            </a:solidFill>
          </a:ln>
        </p:spPr>
        <p:txBody>
          <a:bodyPr anchor="ctr"/>
          <a:lstStyle>
            <a:lvl1pPr marL="0" indent="0" algn="ctr">
              <a:buNone/>
              <a:defRPr sz="2000">
                <a:solidFill>
                  <a:schemeClr val="bg1"/>
                </a:solidFill>
                <a:latin typeface="Gill Sans MT" panose="020B0502020104020203" pitchFamily="34" charset="0"/>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0" y="4122495"/>
            <a:ext cx="3962400" cy="2451601"/>
          </a:xfrm>
          <a:prstGeom prst="rect">
            <a:avLst/>
          </a:prstGeom>
          <a:blipFill dpi="0" rotWithShape="1">
            <a:blip r:embed="rId8" cstate="screen">
              <a:extLst>
                <a:ext uri="{28A0092B-C50C-407E-A947-70E740481C1C}">
                  <a14:useLocalDpi xmlns:a14="http://schemas.microsoft.com/office/drawing/2010/main" val="0"/>
                </a:ext>
              </a:extLst>
            </a:blip>
            <a:srcRect/>
            <a:stretch>
              <a:fillRect/>
            </a:stretch>
          </a:blipFill>
          <a:ln w="12700">
            <a:solidFill>
              <a:schemeClr val="bg1"/>
            </a:solidFill>
          </a:ln>
        </p:spPr>
        <p:txBody>
          <a:bodyPr anchor="ctr"/>
          <a:lstStyle>
            <a:lvl1pPr marL="0" indent="0" algn="ctr">
              <a:buNone/>
              <a:defRPr sz="2000">
                <a:solidFill>
                  <a:schemeClr val="bg1"/>
                </a:solidFill>
                <a:latin typeface="Gill Sans MT" panose="020B0502020104020203" pitchFamily="34" charset="0"/>
              </a:defRPr>
            </a:lvl1pPr>
          </a:lstStyle>
          <a:p>
            <a:r>
              <a:rPr lang="en-US" dirty="0"/>
              <a:t>Insert </a:t>
            </a:r>
            <a:br>
              <a:rPr lang="en-US" dirty="0"/>
            </a:br>
            <a:r>
              <a:rPr lang="en-US" dirty="0"/>
              <a:t>visual</a:t>
            </a:r>
          </a:p>
        </p:txBody>
      </p:sp>
    </p:spTree>
    <p:extLst>
      <p:ext uri="{BB962C8B-B14F-4D97-AF65-F5344CB8AC3E}">
        <p14:creationId xmlns:p14="http://schemas.microsoft.com/office/powerpoint/2010/main" val="137528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wrap="square" anchor="ctr">
            <a:noAutofit/>
          </a:bodyPr>
          <a:lstStyle>
            <a:lvl1pPr marL="0" indent="0" algn="ctr">
              <a:buNone/>
              <a:defRPr sz="2400">
                <a:solidFill>
                  <a:schemeClr val="bg1"/>
                </a:solidFill>
                <a:latin typeface="+mj-lt"/>
              </a:defRPr>
            </a:lvl1pPr>
          </a:lstStyle>
          <a:p>
            <a:r>
              <a:rPr lang="en-US" dirty="0"/>
              <a:t>Insert </a:t>
            </a:r>
            <a:br>
              <a:rPr lang="en-US" dirty="0"/>
            </a:br>
            <a:r>
              <a:rPr lang="en-US" dirty="0"/>
              <a:t>visual</a:t>
            </a:r>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38" y="2867097"/>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716426"/>
            <a:ext cx="12192000" cy="14157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8"/>
          <a:stretch>
            <a:fillRect/>
          </a:stretch>
        </p:blipFill>
        <p:spPr>
          <a:xfrm>
            <a:off x="456407" y="3284651"/>
            <a:ext cx="2260600" cy="2044700"/>
          </a:xfrm>
          <a:prstGeom prst="rect">
            <a:avLst/>
          </a:prstGeom>
          <a:noFill/>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34751" y="3359263"/>
            <a:ext cx="1895476" cy="1895476"/>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tx2"/>
            </a:solidFill>
          </a:ln>
        </p:spPr>
        <p:txBody>
          <a:bodyPr anchor="ctr"/>
          <a:lstStyle>
            <a:lvl1pPr marL="0" indent="0" algn="ctr">
              <a:buNone/>
              <a:defRPr sz="2000">
                <a:solidFill>
                  <a:schemeClr val="bg1"/>
                </a:solidFill>
                <a:latin typeface="+mj-lt"/>
              </a:defRPr>
            </a:lvl1pPr>
          </a:lstStyle>
          <a:p>
            <a:r>
              <a:rPr lang="en-US" dirty="0"/>
              <a:t>Insert visual</a:t>
            </a:r>
          </a:p>
        </p:txBody>
      </p:sp>
      <p:sp>
        <p:nvSpPr>
          <p:cNvPr id="2" name="Slide Number Placeholder 5">
            <a:extLst>
              <a:ext uri="{FF2B5EF4-FFF2-40B4-BE49-F238E27FC236}">
                <a16:creationId xmlns:a16="http://schemas.microsoft.com/office/drawing/2014/main" id="{637F158C-4E6E-29D3-72FF-7FB4F49C3F25}"/>
              </a:ext>
            </a:extLst>
          </p:cNvPr>
          <p:cNvSpPr>
            <a:spLocks noGrp="1"/>
          </p:cNvSpPr>
          <p:nvPr>
            <p:ph type="sldNum" sz="quarter" idx="4"/>
          </p:nvPr>
        </p:nvSpPr>
        <p:spPr>
          <a:xfrm>
            <a:off x="11397802" y="6534733"/>
            <a:ext cx="347729" cy="155212"/>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4082413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2400">
                <a:solidFill>
                  <a:schemeClr val="bg1"/>
                </a:solidFill>
                <a:latin typeface="+mj-lt"/>
              </a:defRPr>
            </a:lvl1pPr>
          </a:lstStyle>
          <a:p>
            <a:endParaRPr lang="en-US" dirty="0"/>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45349" y="1752843"/>
            <a:ext cx="6343001" cy="3568699"/>
          </a:xfrm>
          <a:prstGeom prst="rect">
            <a:avLst/>
          </a:prstGeom>
        </p:spPr>
        <p:txBody>
          <a:bodyPr anchor="b">
            <a:noAutofit/>
          </a:bodyPr>
          <a:lstStyle>
            <a:lvl1pPr marL="0" marR="0" indent="0" algn="l" defTabSz="914400" rtl="0" eaLnBrk="1" fontAlgn="auto" latinLnBrk="0" hangingPunct="1">
              <a:lnSpc>
                <a:spcPct val="90000"/>
              </a:lnSpc>
              <a:spcBef>
                <a:spcPct val="0"/>
              </a:spcBef>
              <a:spcAft>
                <a:spcPts val="0"/>
              </a:spcAft>
              <a:buClrTx/>
              <a:buSzTx/>
              <a:buFontTx/>
              <a:buNone/>
              <a:tabLst/>
              <a:defRPr sz="2400">
                <a:solidFill>
                  <a:schemeClr val="tx1"/>
                </a:solidFill>
                <a:latin typeface="+mj-lt"/>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solidFill>
                  <a:schemeClr val="tx1"/>
                </a:solidFill>
                <a:latin typeface="Segoe Print" panose="02000600000000000000" pitchFamily="2" charset="0"/>
              </a:rPr>
              <a:t>Thank you</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Dankie</a:t>
            </a:r>
            <a:br>
              <a:rPr lang="en-US" dirty="0">
                <a:solidFill>
                  <a:schemeClr val="tx1"/>
                </a:solidFill>
                <a:latin typeface="Segoe Print" panose="02000600000000000000" pitchFamily="2" charset="0"/>
              </a:rPr>
            </a:br>
            <a:r>
              <a:rPr lang="en-US" dirty="0" err="1">
                <a:solidFill>
                  <a:schemeClr val="tx1"/>
                </a:solidFill>
                <a:latin typeface="Segoe Print" panose="02000600000000000000" pitchFamily="2" charset="0"/>
              </a:rPr>
              <a:t>Siyathokoza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Re a </a:t>
            </a:r>
            <a:r>
              <a:rPr lang="en-US" dirty="0" err="1">
                <a:solidFill>
                  <a:schemeClr val="tx1"/>
                </a:solidFill>
                <a:latin typeface="Segoe Print" panose="02000600000000000000" pitchFamily="2" charset="0"/>
              </a:rPr>
              <a:t>leboha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Re a </a:t>
            </a:r>
            <a:r>
              <a:rPr lang="en-US" dirty="0" err="1">
                <a:solidFill>
                  <a:schemeClr val="tx1"/>
                </a:solidFill>
                <a:latin typeface="Segoe Print" panose="02000600000000000000" pitchFamily="2" charset="0"/>
              </a:rPr>
              <a:t>leboga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Siyabonga </a:t>
            </a:r>
            <a:br>
              <a:rPr lang="en-US" dirty="0">
                <a:solidFill>
                  <a:schemeClr val="tx1"/>
                </a:solidFill>
                <a:latin typeface="Segoe Print" panose="02000600000000000000" pitchFamily="2" charset="0"/>
              </a:rPr>
            </a:br>
            <a:r>
              <a:rPr lang="en-US" dirty="0" err="1">
                <a:solidFill>
                  <a:schemeClr val="tx1"/>
                </a:solidFill>
                <a:latin typeface="Segoe Print" panose="02000600000000000000" pitchFamily="2" charset="0"/>
              </a:rPr>
              <a:t>Inkomu</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Ro </a:t>
            </a:r>
            <a:r>
              <a:rPr lang="en-US" dirty="0" err="1">
                <a:solidFill>
                  <a:schemeClr val="tx1"/>
                </a:solidFill>
                <a:latin typeface="Segoe Print" panose="02000600000000000000" pitchFamily="2" charset="0"/>
              </a:rPr>
              <a:t>livhuwa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err="1">
                <a:solidFill>
                  <a:schemeClr val="tx1"/>
                </a:solidFill>
                <a:latin typeface="Segoe Print" panose="02000600000000000000" pitchFamily="2" charset="0"/>
              </a:rPr>
              <a:t>Enkosi</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Siyabonga </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716426"/>
            <a:ext cx="12192000" cy="14157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407" y="3284651"/>
            <a:ext cx="2260600" cy="2044700"/>
          </a:xfrm>
          <a:prstGeom prst="rect">
            <a:avLst/>
          </a:prstGeom>
          <a:noFill/>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p:nvPr>
        </p:nvSpPr>
        <p:spPr>
          <a:xfrm>
            <a:off x="734751" y="3359263"/>
            <a:ext cx="1895476" cy="1895476"/>
          </a:xfrm>
          <a:prstGeom prst="ellipse">
            <a:avLst/>
          </a:prstGeom>
          <a:solidFill>
            <a:schemeClr val="accent1"/>
          </a:solidFill>
          <a:ln>
            <a:solidFill>
              <a:schemeClr val="tx2"/>
            </a:solidFill>
          </a:ln>
        </p:spPr>
        <p:txBody>
          <a:bodyPr anchor="ctr"/>
          <a:lstStyle>
            <a:lvl1pPr marL="0" indent="0" algn="ctr">
              <a:buNone/>
              <a:defRPr sz="2000">
                <a:solidFill>
                  <a:schemeClr val="bg1"/>
                </a:solidFill>
                <a:latin typeface="+mj-lt"/>
              </a:defRPr>
            </a:lvl1pPr>
          </a:lstStyle>
          <a:p>
            <a:endParaRPr lang="en-US" dirty="0"/>
          </a:p>
        </p:txBody>
      </p:sp>
      <p:sp>
        <p:nvSpPr>
          <p:cNvPr id="2" name="Slide Number Placeholder 5">
            <a:extLst>
              <a:ext uri="{FF2B5EF4-FFF2-40B4-BE49-F238E27FC236}">
                <a16:creationId xmlns:a16="http://schemas.microsoft.com/office/drawing/2014/main" id="{637F158C-4E6E-29D3-72FF-7FB4F49C3F25}"/>
              </a:ext>
            </a:extLst>
          </p:cNvPr>
          <p:cNvSpPr>
            <a:spLocks noGrp="1"/>
          </p:cNvSpPr>
          <p:nvPr>
            <p:ph type="sldNum" sz="quarter" idx="4"/>
          </p:nvPr>
        </p:nvSpPr>
        <p:spPr>
          <a:xfrm>
            <a:off x="11354540" y="6391923"/>
            <a:ext cx="541538" cy="239996"/>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Arial" panose="020B0604020202020204" pitchFamily="34" charset="0"/>
              </a:defRPr>
            </a:lvl1pPr>
          </a:lstStyle>
          <a:p>
            <a:fld id="{56B1497D-D85C-49F0-B0C9-9C5FED4EAE9E}" type="slidenum">
              <a:rPr lang="en-ZA" smtClean="0"/>
              <a:pPr/>
              <a:t>‹#›</a:t>
            </a:fld>
            <a:endParaRPr lang="en-ZA" dirty="0"/>
          </a:p>
        </p:txBody>
      </p:sp>
      <p:sp>
        <p:nvSpPr>
          <p:cNvPr id="3" name="Title 7">
            <a:extLst>
              <a:ext uri="{FF2B5EF4-FFF2-40B4-BE49-F238E27FC236}">
                <a16:creationId xmlns:a16="http://schemas.microsoft.com/office/drawing/2014/main" id="{844FDE32-2652-DA7C-3350-B098E8912E68}"/>
              </a:ext>
            </a:extLst>
          </p:cNvPr>
          <p:cNvSpPr txBox="1">
            <a:spLocks/>
          </p:cNvSpPr>
          <p:nvPr userDrawn="1"/>
        </p:nvSpPr>
        <p:spPr>
          <a:xfrm>
            <a:off x="5491592" y="1754660"/>
            <a:ext cx="6343001" cy="3805882"/>
          </a:xfrm>
          <a:prstGeom prst="rect">
            <a:avLst/>
          </a:prstGeom>
        </p:spPr>
        <p:txBody>
          <a:bodyPr>
            <a:normAutofit fontScale="97500"/>
          </a:bodyPr>
          <a:lstStyle>
            <a:lvl1pPr algn="l" defTabSz="914400" rtl="0" eaLnBrk="1" latinLnBrk="0" hangingPunct="1">
              <a:lnSpc>
                <a:spcPct val="90000"/>
              </a:lnSpc>
              <a:spcBef>
                <a:spcPct val="0"/>
              </a:spcBef>
              <a:buNone/>
              <a:defRPr sz="2100" kern="1200">
                <a:solidFill>
                  <a:schemeClr val="bg1"/>
                </a:solidFill>
                <a:latin typeface="+mj-lt"/>
                <a:ea typeface="+mj-ea"/>
                <a:cs typeface="+mj-cs"/>
              </a:defRPr>
            </a:lvl1pPr>
          </a:lstStyle>
          <a:p>
            <a:endParaRPr lang="en-ZA" dirty="0">
              <a:solidFill>
                <a:schemeClr val="tx1"/>
              </a:solidFill>
            </a:endParaRPr>
          </a:p>
        </p:txBody>
      </p:sp>
      <p:sp>
        <p:nvSpPr>
          <p:cNvPr id="11" name="TextBox 10">
            <a:extLst>
              <a:ext uri="{FF2B5EF4-FFF2-40B4-BE49-F238E27FC236}">
                <a16:creationId xmlns:a16="http://schemas.microsoft.com/office/drawing/2014/main" id="{BB114F69-A74D-4F7D-10D3-2D787F4F4599}"/>
              </a:ext>
            </a:extLst>
          </p:cNvPr>
          <p:cNvSpPr txBox="1"/>
          <p:nvPr userDrawn="1"/>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pic>
        <p:nvPicPr>
          <p:cNvPr id="12" name="Picture Placeholder 5" descr="A person with curly hair holding her hand to her mouth&#10;&#10;AI-generated content may be incorrect.">
            <a:extLst>
              <a:ext uri="{FF2B5EF4-FFF2-40B4-BE49-F238E27FC236}">
                <a16:creationId xmlns:a16="http://schemas.microsoft.com/office/drawing/2014/main" id="{3AEC7A05-6864-DF0D-692B-48E3ECB2E908}"/>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ln w="3175">
            <a:solidFill>
              <a:schemeClr val="tx1"/>
            </a:solidFill>
          </a:ln>
        </p:spPr>
      </p:pic>
      <p:sp>
        <p:nvSpPr>
          <p:cNvPr id="13" name="Picture Placeholder 8">
            <a:extLst>
              <a:ext uri="{FF2B5EF4-FFF2-40B4-BE49-F238E27FC236}">
                <a16:creationId xmlns:a16="http://schemas.microsoft.com/office/drawing/2014/main" id="{6887DA36-DC63-F71F-68A1-DEA9D114643C}"/>
              </a:ext>
            </a:extLst>
          </p:cNvPr>
          <p:cNvSpPr>
            <a:spLocks noGrp="1"/>
          </p:cNvSpPr>
          <p:nvPr>
            <p:ph type="pic" sz="quarter" idx="15"/>
          </p:nvPr>
        </p:nvSpPr>
        <p:spPr>
          <a:xfrm>
            <a:off x="734751" y="3359263"/>
            <a:ext cx="1895476" cy="1895476"/>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solidFill>
              <a:schemeClr val="tx1"/>
            </a:solidFill>
          </a:ln>
        </p:spPr>
        <p:txBody>
          <a:bodyPr/>
          <a:lstStyle/>
          <a:p>
            <a:endParaRPr lang="en-ZA"/>
          </a:p>
        </p:txBody>
      </p:sp>
      <p:sp>
        <p:nvSpPr>
          <p:cNvPr id="14" name="TextBox 13">
            <a:extLst>
              <a:ext uri="{FF2B5EF4-FFF2-40B4-BE49-F238E27FC236}">
                <a16:creationId xmlns:a16="http://schemas.microsoft.com/office/drawing/2014/main" id="{845DC9CF-791A-1EB7-1207-1D567290A687}"/>
              </a:ext>
            </a:extLst>
          </p:cNvPr>
          <p:cNvSpPr txBox="1"/>
          <p:nvPr userDrawn="1"/>
        </p:nvSpPr>
        <p:spPr>
          <a:xfrm>
            <a:off x="7611739" y="5722985"/>
            <a:ext cx="4432329"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3896"/>
                </a:solidFill>
                <a:effectLst/>
                <a:uLnTx/>
                <a:uFillTx/>
                <a:ea typeface="+mn-ea"/>
                <a:cs typeface="+mn-cs"/>
              </a:rPr>
              <a:t>Eskom Holding SOC Ltd retains the copyright of the documents and/or designs published for Eskom. No part of this document or design may be reproduced in any manner or form or by any means without Eskom’s written consent. </a:t>
            </a:r>
            <a:r>
              <a:rPr kumimoji="0" lang="en-US" sz="800" b="0" i="0" u="none" strike="noStrike" kern="1200" cap="none" spc="0" normalizeH="0" baseline="0" noProof="0" dirty="0">
                <a:ln>
                  <a:noFill/>
                </a:ln>
                <a:solidFill>
                  <a:srgbClr val="003896"/>
                </a:solidFill>
                <a:effectLst/>
                <a:uLnTx/>
                <a:uFillTx/>
              </a:rPr>
              <a:t>Any</a:t>
            </a:r>
            <a:r>
              <a:rPr kumimoji="0" lang="en-US" sz="800" b="0" i="0" u="none" strike="noStrike" kern="1200" cap="none" spc="0" normalizeH="0" baseline="0" noProof="0" dirty="0">
                <a:ln>
                  <a:noFill/>
                </a:ln>
                <a:solidFill>
                  <a:srgbClr val="003896"/>
                </a:solidFill>
                <a:effectLst/>
                <a:uLnTx/>
                <a:uFillTx/>
                <a:ea typeface="+mn-ea"/>
                <a:cs typeface="+mn-cs"/>
              </a:rPr>
              <a:t> unauthorised reproduction of this copyright work in any form or by any means will constitute a copyright infringement and render the person or company liable under both civil and criminal law.</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3896"/>
                </a:solidFill>
                <a:effectLst/>
                <a:uLnTx/>
                <a:uFillTx/>
                <a:ea typeface="+mn-ea"/>
                <a:cs typeface="+mn-cs"/>
              </a:rPr>
              <a:t>©Eskom Holdings SOC Ltd</a:t>
            </a:r>
            <a:endParaRPr kumimoji="0" lang="en-US" sz="800" b="0" i="0" u="none" strike="noStrike" kern="1200" cap="none" spc="0" normalizeH="0" baseline="0" noProof="0" dirty="0">
              <a:ln>
                <a:noFill/>
              </a:ln>
              <a:solidFill>
                <a:srgbClr val="003896"/>
              </a:solidFill>
              <a:effectLst/>
              <a:uLnTx/>
              <a:uFillTx/>
              <a:ea typeface="+mn-ea"/>
              <a:cs typeface="+mn-cs"/>
            </a:endParaRPr>
          </a:p>
        </p:txBody>
      </p:sp>
    </p:spTree>
    <p:extLst>
      <p:ext uri="{BB962C8B-B14F-4D97-AF65-F5344CB8AC3E}">
        <p14:creationId xmlns:p14="http://schemas.microsoft.com/office/powerpoint/2010/main" val="2967167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p:nvPr>
        </p:nvSpPr>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txBody>
          <a:bodyPr wrap="square" anchor="ctr">
            <a:noAutofit/>
          </a:bodyPr>
          <a:lstStyle>
            <a:lvl1pPr marL="0" indent="0" algn="ctr">
              <a:buNone/>
              <a:defRPr sz="2400">
                <a:solidFill>
                  <a:schemeClr val="bg1"/>
                </a:solidFill>
                <a:latin typeface="+mj-lt"/>
              </a:defRPr>
            </a:lvl1pPr>
          </a:lstStyle>
          <a:p>
            <a:endParaRPr lang="en-US" dirty="0"/>
          </a:p>
        </p:txBody>
      </p:sp>
      <p:sp>
        <p:nvSpPr>
          <p:cNvPr id="10" name="Oval 9">
            <a:extLst>
              <a:ext uri="{FF2B5EF4-FFF2-40B4-BE49-F238E27FC236}">
                <a16:creationId xmlns:a16="http://schemas.microsoft.com/office/drawing/2014/main" id="{35DBF5CF-E6CC-1A85-FDB1-B49B23179B88}"/>
              </a:ext>
            </a:extLst>
          </p:cNvPr>
          <p:cNvSpPr/>
          <p:nvPr userDrawn="1"/>
        </p:nvSpPr>
        <p:spPr>
          <a:xfrm>
            <a:off x="672308" y="3289585"/>
            <a:ext cx="2044699" cy="204469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70" imgH="270" progId="TCLayout.ActiveDocument.1">
                  <p:embed/>
                </p:oleObj>
              </mc:Choice>
              <mc:Fallback>
                <p:oleObj name="think-cell Slide" r:id="rId5" imgW="270" imgH="270" progId="TCLayout.ActiveDocument.1">
                  <p:embed/>
                  <p:pic>
                    <p:nvPicPr>
                      <p:cNvPr id="7" name="Object 6"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592" y="1905243"/>
            <a:ext cx="6343001" cy="3568699"/>
          </a:xfrm>
          <a:prstGeom prst="rect">
            <a:avLst/>
          </a:prstGeom>
        </p:spPr>
        <p:txBody>
          <a:bodyPr anchor="b">
            <a:noAutofit/>
          </a:bodyPr>
          <a:lstStyle>
            <a:lvl1pPr marL="0" marR="0" indent="0" algn="l" defTabSz="914400" rtl="0" eaLnBrk="1" fontAlgn="auto" latinLnBrk="0" hangingPunct="1">
              <a:lnSpc>
                <a:spcPct val="90000"/>
              </a:lnSpc>
              <a:spcBef>
                <a:spcPct val="0"/>
              </a:spcBef>
              <a:spcAft>
                <a:spcPts val="0"/>
              </a:spcAft>
              <a:buClrTx/>
              <a:buSzTx/>
              <a:buFontTx/>
              <a:buNone/>
              <a:tabLst/>
              <a:defRPr sz="2400">
                <a:solidFill>
                  <a:schemeClr val="tx1"/>
                </a:solidFill>
                <a:latin typeface="+mj-lt"/>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solidFill>
                  <a:schemeClr val="tx1"/>
                </a:solidFill>
                <a:latin typeface="Segoe Print" panose="02000600000000000000" pitchFamily="2" charset="0"/>
              </a:rPr>
              <a:t>Thank you</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Dankie</a:t>
            </a:r>
            <a:br>
              <a:rPr lang="en-US" dirty="0">
                <a:solidFill>
                  <a:schemeClr val="tx1"/>
                </a:solidFill>
                <a:latin typeface="Segoe Print" panose="02000600000000000000" pitchFamily="2" charset="0"/>
              </a:rPr>
            </a:br>
            <a:r>
              <a:rPr lang="en-US" dirty="0" err="1">
                <a:solidFill>
                  <a:schemeClr val="tx1"/>
                </a:solidFill>
                <a:latin typeface="Segoe Print" panose="02000600000000000000" pitchFamily="2" charset="0"/>
              </a:rPr>
              <a:t>Siyathokoza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Re a </a:t>
            </a:r>
            <a:r>
              <a:rPr lang="en-US" dirty="0" err="1">
                <a:solidFill>
                  <a:schemeClr val="tx1"/>
                </a:solidFill>
                <a:latin typeface="Segoe Print" panose="02000600000000000000" pitchFamily="2" charset="0"/>
              </a:rPr>
              <a:t>leboha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Re a </a:t>
            </a:r>
            <a:r>
              <a:rPr lang="en-US" dirty="0" err="1">
                <a:solidFill>
                  <a:schemeClr val="tx1"/>
                </a:solidFill>
                <a:latin typeface="Segoe Print" panose="02000600000000000000" pitchFamily="2" charset="0"/>
              </a:rPr>
              <a:t>leboga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Siyabonga </a:t>
            </a:r>
            <a:br>
              <a:rPr lang="en-US" dirty="0">
                <a:solidFill>
                  <a:schemeClr val="tx1"/>
                </a:solidFill>
                <a:latin typeface="Segoe Print" panose="02000600000000000000" pitchFamily="2" charset="0"/>
              </a:rPr>
            </a:br>
            <a:r>
              <a:rPr lang="en-US" dirty="0" err="1">
                <a:solidFill>
                  <a:schemeClr val="tx1"/>
                </a:solidFill>
                <a:latin typeface="Segoe Print" panose="02000600000000000000" pitchFamily="2" charset="0"/>
              </a:rPr>
              <a:t>Inkomu</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Ro </a:t>
            </a:r>
            <a:r>
              <a:rPr lang="en-US" dirty="0" err="1">
                <a:solidFill>
                  <a:schemeClr val="tx1"/>
                </a:solidFill>
                <a:latin typeface="Segoe Print" panose="02000600000000000000" pitchFamily="2" charset="0"/>
              </a:rPr>
              <a:t>livhuwa</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err="1">
                <a:solidFill>
                  <a:schemeClr val="tx1"/>
                </a:solidFill>
                <a:latin typeface="Segoe Print" panose="02000600000000000000" pitchFamily="2" charset="0"/>
              </a:rPr>
              <a:t>Enkosi</a:t>
            </a:r>
            <a:r>
              <a:rPr lang="en-US" dirty="0">
                <a:solidFill>
                  <a:schemeClr val="tx1"/>
                </a:solidFill>
                <a:latin typeface="Segoe Print" panose="02000600000000000000" pitchFamily="2" charset="0"/>
              </a:rPr>
              <a:t> </a:t>
            </a:r>
            <a:br>
              <a:rPr lang="en-US" dirty="0">
                <a:solidFill>
                  <a:schemeClr val="tx1"/>
                </a:solidFill>
                <a:latin typeface="Segoe Print" panose="02000600000000000000" pitchFamily="2" charset="0"/>
              </a:rPr>
            </a:br>
            <a:r>
              <a:rPr lang="en-US" dirty="0">
                <a:solidFill>
                  <a:schemeClr val="tx1"/>
                </a:solidFill>
                <a:latin typeface="Segoe Print" panose="02000600000000000000" pitchFamily="2" charset="0"/>
              </a:rPr>
              <a:t>Siyabonga </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716426"/>
            <a:ext cx="12192000" cy="14157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3438781-E333-E871-DE61-8750EF6EEC4A}"/>
              </a:ext>
            </a:extLst>
          </p:cNvPr>
          <p:cNvPicPr>
            <a:picLocks noChangeAspect="1"/>
          </p:cNvPicPr>
          <p:nvPr userDrawn="1"/>
        </p:nvPicPr>
        <p:blipFill>
          <a:blip r:embed="rId7"/>
          <a:stretch>
            <a:fillRect/>
          </a:stretch>
        </p:blipFill>
        <p:spPr>
          <a:xfrm>
            <a:off x="456407" y="3284651"/>
            <a:ext cx="2260600" cy="2044700"/>
          </a:xfrm>
          <a:prstGeom prst="rect">
            <a:avLst/>
          </a:prstGeom>
          <a:noFill/>
        </p:spPr>
      </p:pic>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p:nvPr>
        </p:nvSpPr>
        <p:spPr>
          <a:xfrm>
            <a:off x="734751" y="3359263"/>
            <a:ext cx="1895476" cy="1895476"/>
          </a:xfrm>
          <a:prstGeom prst="ellipse">
            <a:avLst/>
          </a:prstGeom>
          <a:solidFill>
            <a:schemeClr val="accent1"/>
          </a:solidFill>
          <a:ln>
            <a:solidFill>
              <a:schemeClr val="tx2"/>
            </a:solidFill>
          </a:ln>
        </p:spPr>
        <p:txBody>
          <a:bodyPr anchor="ctr"/>
          <a:lstStyle>
            <a:lvl1pPr marL="0" indent="0" algn="ctr">
              <a:buNone/>
              <a:defRPr sz="2000">
                <a:solidFill>
                  <a:schemeClr val="bg1"/>
                </a:solidFill>
                <a:latin typeface="+mj-lt"/>
              </a:defRPr>
            </a:lvl1pPr>
          </a:lstStyle>
          <a:p>
            <a:endParaRPr lang="en-US" dirty="0"/>
          </a:p>
        </p:txBody>
      </p:sp>
      <p:sp>
        <p:nvSpPr>
          <p:cNvPr id="2" name="Slide Number Placeholder 5">
            <a:extLst>
              <a:ext uri="{FF2B5EF4-FFF2-40B4-BE49-F238E27FC236}">
                <a16:creationId xmlns:a16="http://schemas.microsoft.com/office/drawing/2014/main" id="{637F158C-4E6E-29D3-72FF-7FB4F49C3F25}"/>
              </a:ext>
            </a:extLst>
          </p:cNvPr>
          <p:cNvSpPr>
            <a:spLocks noGrp="1"/>
          </p:cNvSpPr>
          <p:nvPr>
            <p:ph type="sldNum" sz="quarter" idx="4"/>
          </p:nvPr>
        </p:nvSpPr>
        <p:spPr>
          <a:xfrm>
            <a:off x="11354540" y="6391923"/>
            <a:ext cx="541538" cy="239996"/>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Arial" panose="020B0604020202020204" pitchFamily="34" charset="0"/>
              </a:defRPr>
            </a:lvl1pPr>
          </a:lstStyle>
          <a:p>
            <a:fld id="{56B1497D-D85C-49F0-B0C9-9C5FED4EAE9E}" type="slidenum">
              <a:rPr lang="en-ZA" smtClean="0"/>
              <a:pPr/>
              <a:t>‹#›</a:t>
            </a:fld>
            <a:endParaRPr lang="en-ZA" dirty="0"/>
          </a:p>
        </p:txBody>
      </p:sp>
      <p:sp>
        <p:nvSpPr>
          <p:cNvPr id="11" name="TextBox 10">
            <a:extLst>
              <a:ext uri="{FF2B5EF4-FFF2-40B4-BE49-F238E27FC236}">
                <a16:creationId xmlns:a16="http://schemas.microsoft.com/office/drawing/2014/main" id="{BB114F69-A74D-4F7D-10D3-2D787F4F4599}"/>
              </a:ext>
            </a:extLst>
          </p:cNvPr>
          <p:cNvSpPr txBox="1"/>
          <p:nvPr userDrawn="1"/>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pic>
        <p:nvPicPr>
          <p:cNvPr id="12" name="Picture Placeholder 5" descr="A person with curly hair holding her hand to her mouth&#10;&#10;AI-generated content may be incorrect.">
            <a:extLst>
              <a:ext uri="{FF2B5EF4-FFF2-40B4-BE49-F238E27FC236}">
                <a16:creationId xmlns:a16="http://schemas.microsoft.com/office/drawing/2014/main" id="{3AEC7A05-6864-DF0D-692B-48E3ECB2E908}"/>
              </a:ext>
            </a:extLst>
          </p:cNvPr>
          <p:cNvPicPr>
            <a:picLocks noChangeAspect="1"/>
          </p:cNvPicPr>
          <p:nvPr userDrawn="1"/>
        </p:nvPicPr>
        <p:blipFill>
          <a:blip r:embed="rId8" cstate="print">
            <a:extLst>
              <a:ext uri="{28A0092B-C50C-407E-A947-70E740481C1C}">
                <a14:useLocalDpi xmlns:a14="http://schemas.microsoft.com/office/drawing/2010/main" val="0"/>
              </a:ext>
            </a:extLst>
          </a:blip>
          <a:srcRect/>
          <a:stretch>
            <a:fillRect/>
          </a:stretch>
        </p:blipFill>
        <p:spPr>
          <a:xfrm>
            <a:off x="1343198" y="1600672"/>
            <a:ext cx="3294850"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ln w="3175">
            <a:solidFill>
              <a:schemeClr val="tx1"/>
            </a:solidFill>
          </a:ln>
        </p:spPr>
      </p:pic>
      <p:sp>
        <p:nvSpPr>
          <p:cNvPr id="13" name="Picture Placeholder 8">
            <a:extLst>
              <a:ext uri="{FF2B5EF4-FFF2-40B4-BE49-F238E27FC236}">
                <a16:creationId xmlns:a16="http://schemas.microsoft.com/office/drawing/2014/main" id="{6887DA36-DC63-F71F-68A1-DEA9D114643C}"/>
              </a:ext>
            </a:extLst>
          </p:cNvPr>
          <p:cNvSpPr>
            <a:spLocks noGrp="1"/>
          </p:cNvSpPr>
          <p:nvPr>
            <p:ph type="pic" sz="quarter" idx="15"/>
          </p:nvPr>
        </p:nvSpPr>
        <p:spPr>
          <a:xfrm>
            <a:off x="734751" y="3359263"/>
            <a:ext cx="1895476" cy="1895476"/>
          </a:xfrm>
          <a:prstGeom prst="ellipse">
            <a:avLst/>
          </a:prstGeom>
          <a:blipFill dpi="0" rotWithShape="1">
            <a:blip r:embed="rId9" cstate="print">
              <a:extLst>
                <a:ext uri="{28A0092B-C50C-407E-A947-70E740481C1C}">
                  <a14:useLocalDpi xmlns:a14="http://schemas.microsoft.com/office/drawing/2010/main" val="0"/>
                </a:ext>
              </a:extLst>
            </a:blip>
            <a:srcRect/>
            <a:stretch>
              <a:fillRect/>
            </a:stretch>
          </a:blipFill>
          <a:ln>
            <a:solidFill>
              <a:schemeClr val="tx1"/>
            </a:solidFill>
          </a:ln>
        </p:spPr>
        <p:txBody>
          <a:bodyPr/>
          <a:lstStyle/>
          <a:p>
            <a:endParaRPr lang="en-ZA"/>
          </a:p>
        </p:txBody>
      </p:sp>
    </p:spTree>
    <p:extLst>
      <p:ext uri="{BB962C8B-B14F-4D97-AF65-F5344CB8AC3E}">
        <p14:creationId xmlns:p14="http://schemas.microsoft.com/office/powerpoint/2010/main" val="4043001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lvl1pPr>
              <a:defRPr sz="2400">
                <a:latin typeface="Gill Sans MT" panose="020B0502020104020203" pitchFamily="34" charset="0"/>
              </a:defRPr>
            </a:lvl1pPr>
          </a:lstStyle>
          <a:p>
            <a:r>
              <a:rPr lang="en-US" dirty="0"/>
              <a:t>Click to edit Master title style</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566263"/>
            <a:ext cx="10791424" cy="155212"/>
          </a:xfrm>
          <a:prstGeom prst="rect">
            <a:avLst/>
          </a:prstGeom>
        </p:spPr>
        <p:txBody>
          <a:bodyPr vert="horz" lIns="91440" tIns="45720" rIns="91440" bIns="45720" rtlCol="0" anchor="ctr"/>
          <a:lstStyle>
            <a:lvl1pPr algn="l" eaLnBrk="1">
              <a:defRPr sz="1000">
                <a:solidFill>
                  <a:schemeClr val="tx1">
                    <a:tint val="75000"/>
                  </a:schemeClr>
                </a:solidFill>
                <a:latin typeface="Gill Sans MT" panose="020B0502020104020203"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2" y="6566263"/>
            <a:ext cx="347729" cy="155212"/>
          </a:xfrm>
          <a:prstGeom prst="rect">
            <a:avLst/>
          </a:prstGeom>
        </p:spPr>
        <p:txBody>
          <a:bodyPr vert="horz" lIns="91440" tIns="45720" rIns="91440" bIns="45720" rtlCol="0" anchor="ctr"/>
          <a:lstStyle>
            <a:lvl1pPr algn="r">
              <a:defRPr sz="1000">
                <a:solidFill>
                  <a:schemeClr val="tx1">
                    <a:tint val="75000"/>
                  </a:schemeClr>
                </a:solidFill>
                <a:latin typeface="Gill Sans MT" panose="020B0502020104020203" pitchFamily="34" charset="0"/>
                <a:cs typeface="Arial" panose="020B0604020202020204" pitchFamily="34" charset="0"/>
              </a:defRPr>
            </a:lvl1pPr>
          </a:lstStyle>
          <a:p>
            <a:fld id="{56B1497D-D85C-49F0-B0C9-9C5FED4EAE9E}" type="slidenum">
              <a:rPr lang="en-ZA" smtClean="0"/>
              <a:pPr/>
              <a:t>‹#›</a:t>
            </a:fld>
            <a:endParaRPr lang="en-ZA" dirty="0"/>
          </a:p>
        </p:txBody>
      </p:sp>
      <p:sp>
        <p:nvSpPr>
          <p:cNvPr id="6" name="Rectangle 5">
            <a:extLst>
              <a:ext uri="{FF2B5EF4-FFF2-40B4-BE49-F238E27FC236}">
                <a16:creationId xmlns:a16="http://schemas.microsoft.com/office/drawing/2014/main" id="{800000DF-8310-9FEA-B5C1-96EB0EC18317}"/>
              </a:ext>
            </a:extLst>
          </p:cNvPr>
          <p:cNvSpPr/>
          <p:nvPr userDrawn="1"/>
        </p:nvSpPr>
        <p:spPr>
          <a:xfrm>
            <a:off x="0" y="6426353"/>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Tree>
    <p:extLst>
      <p:ext uri="{BB962C8B-B14F-4D97-AF65-F5344CB8AC3E}">
        <p14:creationId xmlns:p14="http://schemas.microsoft.com/office/powerpoint/2010/main" val="4186401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2C92A-5B61-1EB0-4A25-1F228148E1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E3F7C8EF-4954-3F8D-B3C4-67238EAB3B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FA0F9669-968E-D8B3-5164-DB0BA8A69DDE}"/>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5" name="Footer Placeholder 4">
            <a:extLst>
              <a:ext uri="{FF2B5EF4-FFF2-40B4-BE49-F238E27FC236}">
                <a16:creationId xmlns:a16="http://schemas.microsoft.com/office/drawing/2014/main" id="{50F2F4D1-16A8-07F2-4B54-785AEC4FCC2A}"/>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12E43FA-BB04-FE35-8519-B1B6014A314E}"/>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1371205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C9F05-4A9C-0166-F0FD-FB0594D29DCD}"/>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F7DC3FF2-F602-CDF8-8DEC-A364B2087A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0C33C88-F170-74D8-8C12-63299AD4B942}"/>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5" name="Footer Placeholder 4">
            <a:extLst>
              <a:ext uri="{FF2B5EF4-FFF2-40B4-BE49-F238E27FC236}">
                <a16:creationId xmlns:a16="http://schemas.microsoft.com/office/drawing/2014/main" id="{7CD15F84-FA92-4FCC-6C32-25BB4FB11079}"/>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390D8A3-DA41-B515-B8C4-F92F3CF48FD9}"/>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116499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540F-919E-EA49-EC6A-E717F2E568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CA8BE7B1-4D46-28D1-CA87-DFFD3586EE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1A7EB5-6134-2F34-6D60-41EE3913318D}"/>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5" name="Footer Placeholder 4">
            <a:extLst>
              <a:ext uri="{FF2B5EF4-FFF2-40B4-BE49-F238E27FC236}">
                <a16:creationId xmlns:a16="http://schemas.microsoft.com/office/drawing/2014/main" id="{9F309703-AE6C-352B-DFD5-91E13EB95EC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932D4572-89D5-3BE2-7BAB-F2F12D607169}"/>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1383024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D25DF-2E5E-C751-1398-AA41CA8BD856}"/>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FA0F7B3-6B87-D8A0-E5F5-EEA9BFEF01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6072ADB1-26F6-1715-EA4D-A2872E50AC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71AFB145-9AC1-6CAE-B90C-3B759F2C55FC}"/>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6" name="Footer Placeholder 5">
            <a:extLst>
              <a:ext uri="{FF2B5EF4-FFF2-40B4-BE49-F238E27FC236}">
                <a16:creationId xmlns:a16="http://schemas.microsoft.com/office/drawing/2014/main" id="{7775D5FA-48A2-0203-9CD6-43C364300740}"/>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2697412-CBF8-9545-0A06-9FFFEDB583B9}"/>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8667123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417E-EF22-84B1-9040-03FB93ED4475}"/>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BFE36053-3C28-C6C3-F83A-9F1E406FC3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228A23-4F2B-22F2-CBF8-0B492C662F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6B99976F-F728-C732-B087-78B7A4915F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486230-6E6E-6437-E49F-4971C18B98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BCFAC689-71DA-EE9D-EDA1-B32034D82756}"/>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8" name="Footer Placeholder 7">
            <a:extLst>
              <a:ext uri="{FF2B5EF4-FFF2-40B4-BE49-F238E27FC236}">
                <a16:creationId xmlns:a16="http://schemas.microsoft.com/office/drawing/2014/main" id="{6152D1CA-F04A-72AA-CB33-39DAC543BE1B}"/>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8859F834-B5FF-7212-1359-362E154B423E}"/>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2188506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6A395-59CC-B693-F878-454E76BDA928}"/>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F67E2C7D-926C-26A0-0C5E-F65AEF47FE87}"/>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4" name="Footer Placeholder 3">
            <a:extLst>
              <a:ext uri="{FF2B5EF4-FFF2-40B4-BE49-F238E27FC236}">
                <a16:creationId xmlns:a16="http://schemas.microsoft.com/office/drawing/2014/main" id="{76F142A2-3A88-2A3E-0D8C-BB98549ED8A9}"/>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ADF02E89-95AB-C64A-40CC-0ED26225D14F}"/>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1939087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019024-D007-6A50-63F5-C27E471767A8}"/>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3" name="Footer Placeholder 2">
            <a:extLst>
              <a:ext uri="{FF2B5EF4-FFF2-40B4-BE49-F238E27FC236}">
                <a16:creationId xmlns:a16="http://schemas.microsoft.com/office/drawing/2014/main" id="{D33A38C6-F596-0882-8380-ED1DEA818C69}"/>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4AC1859E-AF26-0889-07F5-3FBF33D794B8}"/>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3726244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04DE-8A20-5722-5DFA-C2784F11E5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D4A422E0-CFC8-B4C9-32FD-7A1F932F91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30FA2CE7-F965-C861-1143-4BEA92DA9C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2F1EA0-9736-380D-8D5A-76942ED09ECA}"/>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6" name="Footer Placeholder 5">
            <a:extLst>
              <a:ext uri="{FF2B5EF4-FFF2-40B4-BE49-F238E27FC236}">
                <a16:creationId xmlns:a16="http://schemas.microsoft.com/office/drawing/2014/main" id="{EEEB1588-15CE-F9D7-FC7F-753BABDA2152}"/>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AF33C2A7-25E1-DA74-8195-C830D2B2A3F0}"/>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6987743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0E99-A850-8EEA-0C57-A9A8542D81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23D56991-0048-1B14-10FA-C9170756CF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74A70B1B-7AA2-9336-26A2-429B4A354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83E638-2CB6-CD12-2968-A6F78D5F41D7}"/>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6" name="Footer Placeholder 5">
            <a:extLst>
              <a:ext uri="{FF2B5EF4-FFF2-40B4-BE49-F238E27FC236}">
                <a16:creationId xmlns:a16="http://schemas.microsoft.com/office/drawing/2014/main" id="{9AF32B77-9A9C-1B4B-6A2F-659BFFBB6F78}"/>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E6A20855-EFEE-268F-BA7C-A4393B1DBA8B}"/>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1472653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41DC5-B129-B2F3-C235-AF8A17ED7F00}"/>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9F5CDD27-E842-8CEC-BB1E-779A2675F4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F856D735-E2D8-E1B3-2D2B-4B9CA9268846}"/>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5" name="Footer Placeholder 4">
            <a:extLst>
              <a:ext uri="{FF2B5EF4-FFF2-40B4-BE49-F238E27FC236}">
                <a16:creationId xmlns:a16="http://schemas.microsoft.com/office/drawing/2014/main" id="{39857051-95B3-E0C5-5BE6-743AE5ADDD6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101F8902-6A3B-B408-045A-3688BD4F4229}"/>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3665020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B0C49D-203E-C62D-8BB6-4A1A32D6FF6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93F9F53D-D1B6-CFEE-C797-D398436199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9D1260C5-EBBE-550D-B0D3-B2B39E4BF4C3}"/>
              </a:ext>
            </a:extLst>
          </p:cNvPr>
          <p:cNvSpPr>
            <a:spLocks noGrp="1"/>
          </p:cNvSpPr>
          <p:nvPr>
            <p:ph type="dt" sz="half" idx="10"/>
          </p:nvPr>
        </p:nvSpPr>
        <p:spPr/>
        <p:txBody>
          <a:bodyPr/>
          <a:lstStyle/>
          <a:p>
            <a:fld id="{19219E26-DC97-4722-86D9-15EEE71A1A45}" type="datetimeFigureOut">
              <a:rPr lang="en-ZA" smtClean="0"/>
              <a:t>2026/06/03</a:t>
            </a:fld>
            <a:endParaRPr lang="en-ZA"/>
          </a:p>
        </p:txBody>
      </p:sp>
      <p:sp>
        <p:nvSpPr>
          <p:cNvPr id="5" name="Footer Placeholder 4">
            <a:extLst>
              <a:ext uri="{FF2B5EF4-FFF2-40B4-BE49-F238E27FC236}">
                <a16:creationId xmlns:a16="http://schemas.microsoft.com/office/drawing/2014/main" id="{83DA464B-0E2E-9719-376E-26026CA86255}"/>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23349DE-562D-387C-1276-55BCE6F37759}"/>
              </a:ext>
            </a:extLst>
          </p:cNvPr>
          <p:cNvSpPr>
            <a:spLocks noGrp="1"/>
          </p:cNvSpPr>
          <p:nvPr>
            <p:ph type="sldNum" sz="quarter" idx="12"/>
          </p:nvPr>
        </p:nvSpPr>
        <p:spPr/>
        <p:txBody>
          <a:bodyPr/>
          <a:lstStyle/>
          <a:p>
            <a:fld id="{A0EBFEFF-6302-4B8F-8294-97DD58ED3405}" type="slidenum">
              <a:rPr lang="en-ZA" smtClean="0"/>
              <a:t>‹#›</a:t>
            </a:fld>
            <a:endParaRPr lang="en-ZA"/>
          </a:p>
        </p:txBody>
      </p:sp>
    </p:spTree>
    <p:extLst>
      <p:ext uri="{BB962C8B-B14F-4D97-AF65-F5344CB8AC3E}">
        <p14:creationId xmlns:p14="http://schemas.microsoft.com/office/powerpoint/2010/main" val="1167289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lvl1pPr>
              <a:defRPr sz="2400" b="0">
                <a:latin typeface="Gill Sans MT" panose="020B0502020104020203" pitchFamily="34" charset="0"/>
              </a:defRPr>
            </a:lvl1pPr>
          </a:lstStyle>
          <a:p>
            <a:r>
              <a:rPr lang="en-US" dirty="0"/>
              <a:t>Click to edit Master title style</a:t>
            </a:r>
            <a:endParaRPr lang="en-ZA" dirty="0"/>
          </a:p>
        </p:txBody>
      </p:sp>
      <p:sp>
        <p:nvSpPr>
          <p:cNvPr id="3" name="Content Placeholder 2"/>
          <p:cNvSpPr>
            <a:spLocks noGrp="1"/>
          </p:cNvSpPr>
          <p:nvPr>
            <p:ph idx="1"/>
          </p:nvPr>
        </p:nvSpPr>
        <p:spPr>
          <a:xfrm>
            <a:off x="361682" y="1223492"/>
            <a:ext cx="11520000" cy="4919856"/>
          </a:xfrm>
        </p:spPr>
        <p:txBody>
          <a:bodyPr vert="horz" lIns="91440" tIns="45720" rIns="91440" bIns="45720" rtlCol="0">
            <a:noAutofit/>
          </a:bodyPr>
          <a:lstStyle>
            <a:lvl1pPr>
              <a:defRPr lang="en-US" sz="1600" dirty="0"/>
            </a:lvl1pPr>
            <a:lvl2pPr>
              <a:defRPr lang="en-US" sz="1600" dirty="0"/>
            </a:lvl2pPr>
            <a:lvl3pPr>
              <a:defRPr lang="en-US" sz="1600" dirty="0"/>
            </a:lvl3pPr>
            <a:lvl4pPr>
              <a:defRPr lang="en-US" sz="1600" dirty="0"/>
            </a:lvl4pPr>
            <a:lvl5pPr>
              <a:defRPr lang="en-ZA" sz="1600"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0" name="Slide Number Placeholder 5">
            <a:extLst>
              <a:ext uri="{FF2B5EF4-FFF2-40B4-BE49-F238E27FC236}">
                <a16:creationId xmlns:a16="http://schemas.microsoft.com/office/drawing/2014/main" id="{B775514A-9FF5-5C66-1C9F-D4E3EF2FAF33}"/>
              </a:ext>
            </a:extLst>
          </p:cNvPr>
          <p:cNvSpPr>
            <a:spLocks noGrp="1"/>
          </p:cNvSpPr>
          <p:nvPr>
            <p:ph type="sldNum" sz="quarter" idx="4"/>
          </p:nvPr>
        </p:nvSpPr>
        <p:spPr>
          <a:xfrm>
            <a:off x="11533951" y="6558859"/>
            <a:ext cx="347729" cy="181786"/>
          </a:xfrm>
          <a:prstGeom prst="rect">
            <a:avLst/>
          </a:prstGeom>
        </p:spPr>
        <p:txBody>
          <a:bodyPr vert="horz" lIns="91440" tIns="45720" rIns="91440" bIns="45720" rtlCol="0" anchor="ctr"/>
          <a:lstStyle>
            <a:lvl1pPr algn="r">
              <a:defRPr sz="1000">
                <a:solidFill>
                  <a:schemeClr val="tx1">
                    <a:tint val="75000"/>
                  </a:schemeClr>
                </a:solidFill>
                <a:latin typeface="+mj-lt"/>
                <a:cs typeface="Arial" panose="020B0604020202020204" pitchFamily="34" charset="0"/>
              </a:defRPr>
            </a:lvl1pPr>
          </a:lstStyle>
          <a:p>
            <a:fld id="{56B1497D-D85C-49F0-B0C9-9C5FED4EAE9E}" type="slidenum">
              <a:rPr lang="en-ZA" smtClean="0"/>
              <a:pPr/>
              <a:t>‹#›</a:t>
            </a:fld>
            <a:endParaRPr lang="en-ZA" dirty="0"/>
          </a:p>
        </p:txBody>
      </p:sp>
      <p:sp>
        <p:nvSpPr>
          <p:cNvPr id="11" name="Rectangle 10">
            <a:extLst>
              <a:ext uri="{FF2B5EF4-FFF2-40B4-BE49-F238E27FC236}">
                <a16:creationId xmlns:a16="http://schemas.microsoft.com/office/drawing/2014/main" id="{8B0FEF89-9BFE-FF67-9794-D71770E623A0}"/>
              </a:ext>
            </a:extLst>
          </p:cNvPr>
          <p:cNvSpPr/>
          <p:nvPr userDrawn="1"/>
        </p:nvSpPr>
        <p:spPr>
          <a:xfrm>
            <a:off x="0" y="6326963"/>
            <a:ext cx="12192000" cy="45719"/>
          </a:xfrm>
          <a:prstGeom prst="rect">
            <a:avLst/>
          </a:prstGeom>
          <a:solidFill>
            <a:schemeClr val="accent2">
              <a:lumMod val="60000"/>
              <a:lumOff val="40000"/>
            </a:schemeClr>
          </a:solidFill>
          <a:ln>
            <a:solidFill>
              <a:schemeClr val="tx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Tree>
    <p:extLst>
      <p:ext uri="{BB962C8B-B14F-4D97-AF65-F5344CB8AC3E}">
        <p14:creationId xmlns:p14="http://schemas.microsoft.com/office/powerpoint/2010/main" val="3101610479"/>
      </p:ext>
    </p:extLst>
  </p:cSld>
  <p:clrMapOvr>
    <a:masterClrMapping/>
  </p:clrMapOvr>
  <p:extLst>
    <p:ext uri="{DCECCB84-F9BA-43D5-87BE-67443E8EF086}">
      <p15:sldGuideLst xmlns:p15="http://schemas.microsoft.com/office/powerpoint/2012/main">
        <p15:guide id="1" orient="horz" pos="388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11446893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rtl="0" eaLnBrk="1">
              <a:lnSpc>
                <a:spcPct val="90000"/>
              </a:lnSpc>
              <a:spcBef>
                <a:spcPct val="0"/>
              </a:spcBef>
              <a:spcAft>
                <a:spcPct val="0"/>
              </a:spcAft>
            </a:pPr>
            <a:endParaRPr lang="en-GB"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vert="horz">
            <a:noAutofit/>
          </a:bodyPr>
          <a:lstStyle>
            <a:lvl1pPr rtl="0">
              <a:defRPr b="0">
                <a:latin typeface="Gill Sans MT" panose="020B0502020104020203" pitchFamily="34" charset="0"/>
              </a:defRPr>
            </a:lvl1pPr>
          </a:lstStyle>
          <a:p>
            <a:r>
              <a:rPr lang="en-GB" dirty="0"/>
              <a:t>Click to edit Master title style</a:t>
            </a:r>
          </a:p>
        </p:txBody>
      </p:sp>
      <p:sp>
        <p:nvSpPr>
          <p:cNvPr id="3" name="Content Placeholder 2"/>
          <p:cNvSpPr>
            <a:spLocks noGrp="1"/>
          </p:cNvSpPr>
          <p:nvPr>
            <p:ph idx="1" hasCustomPrompt="1"/>
          </p:nvPr>
        </p:nvSpPr>
        <p:spPr>
          <a:xfrm>
            <a:off x="361681" y="1182813"/>
            <a:ext cx="5652000" cy="4983037"/>
          </a:xfrm>
        </p:spPr>
        <p:txBody>
          <a:bodyPr vert="horz" lIns="91440" tIns="45720" rIns="91440" bIns="45720" rtlCol="0">
            <a:noAutofit/>
          </a:bodyPr>
          <a:lstStyle>
            <a:lvl1pPr>
              <a:defRPr lang="en-US" sz="1600" dirty="0"/>
            </a:lvl1pPr>
            <a:lvl2pPr>
              <a:defRPr lang="en-US" sz="1600" dirty="0"/>
            </a:lvl2pPr>
            <a:lvl3pPr>
              <a:defRPr lang="en-US" sz="1600" dirty="0"/>
            </a:lvl3pPr>
            <a:lvl4pPr>
              <a:defRPr lang="en-US" sz="1600" dirty="0"/>
            </a:lvl4pPr>
            <a:lvl5pPr>
              <a:defRPr lang="en-ZA" sz="1600"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10" name="Content Placeholder 2">
            <a:extLst>
              <a:ext uri="{FF2B5EF4-FFF2-40B4-BE49-F238E27FC236}">
                <a16:creationId xmlns:a16="http://schemas.microsoft.com/office/drawing/2014/main" id="{9CFEE464-33DD-EDC2-4873-1BCFF054D976}"/>
              </a:ext>
            </a:extLst>
          </p:cNvPr>
          <p:cNvSpPr>
            <a:spLocks noGrp="1"/>
          </p:cNvSpPr>
          <p:nvPr>
            <p:ph idx="10" hasCustomPrompt="1"/>
          </p:nvPr>
        </p:nvSpPr>
        <p:spPr>
          <a:xfrm>
            <a:off x="6227207" y="1182813"/>
            <a:ext cx="5652000" cy="4983037"/>
          </a:xfrm>
        </p:spPr>
        <p:txBody>
          <a:bodyPr vert="horz" lIns="91440" tIns="45720" rIns="91440" bIns="45720" rtlCol="0">
            <a:noAutofit/>
          </a:bodyPr>
          <a:lstStyle>
            <a:lvl1pPr>
              <a:defRPr lang="en-US" sz="1600" dirty="0"/>
            </a:lvl1pPr>
            <a:lvl2pPr>
              <a:defRPr lang="en-US" sz="1600" dirty="0"/>
            </a:lvl2pPr>
            <a:lvl3pPr>
              <a:defRPr lang="en-US" sz="1600" dirty="0"/>
            </a:lvl3pPr>
            <a:lvl4pPr>
              <a:defRPr lang="en-US" sz="1600" dirty="0"/>
            </a:lvl4pPr>
            <a:lvl5pPr>
              <a:defRPr lang="en-GB" sz="1600" dirty="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a:p>
            <a:pPr lvl="4"/>
            <a:endParaRPr lang="en-GB" dirty="0"/>
          </a:p>
        </p:txBody>
      </p:sp>
      <p:sp>
        <p:nvSpPr>
          <p:cNvPr id="6" name="Slide Number Placeholder 5">
            <a:extLst>
              <a:ext uri="{FF2B5EF4-FFF2-40B4-BE49-F238E27FC236}">
                <a16:creationId xmlns:a16="http://schemas.microsoft.com/office/drawing/2014/main" id="{FFF3FE31-DC0C-3FA6-D028-6F2896BDCBD5}"/>
              </a:ext>
            </a:extLst>
          </p:cNvPr>
          <p:cNvSpPr>
            <a:spLocks noGrp="1"/>
          </p:cNvSpPr>
          <p:nvPr>
            <p:ph type="sldNum" sz="quarter" idx="4"/>
          </p:nvPr>
        </p:nvSpPr>
        <p:spPr>
          <a:xfrm>
            <a:off x="11533951" y="6558859"/>
            <a:ext cx="347729" cy="181786"/>
          </a:xfrm>
          <a:prstGeom prst="rect">
            <a:avLst/>
          </a:prstGeom>
        </p:spPr>
        <p:txBody>
          <a:bodyPr vert="horz" lIns="91440" tIns="45720" rIns="91440" bIns="45720" rtlCol="0" anchor="ctr"/>
          <a:lstStyle>
            <a:lvl1pPr algn="r">
              <a:defRPr sz="1000">
                <a:solidFill>
                  <a:schemeClr val="tx1">
                    <a:tint val="75000"/>
                  </a:schemeClr>
                </a:solidFill>
                <a:latin typeface="+mj-lt"/>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7871273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lvl1pPr>
              <a:defRPr sz="2400" b="0">
                <a:latin typeface="Gill Sans MT" panose="020B0502020104020203" pitchFamily="34" charset="0"/>
              </a:defRPr>
            </a:lvl1pPr>
          </a:lstStyle>
          <a:p>
            <a:r>
              <a:rPr lang="en-US" dirty="0"/>
              <a:t>Click to edit Master title style</a:t>
            </a:r>
            <a:endParaRPr lang="en-ZA" dirty="0"/>
          </a:p>
        </p:txBody>
      </p:sp>
      <p:sp>
        <p:nvSpPr>
          <p:cNvPr id="3" name="Slide Number Placeholder 5">
            <a:extLst>
              <a:ext uri="{FF2B5EF4-FFF2-40B4-BE49-F238E27FC236}">
                <a16:creationId xmlns:a16="http://schemas.microsoft.com/office/drawing/2014/main" id="{C51771FD-81DC-2F59-88B7-97E325DA7E26}"/>
              </a:ext>
            </a:extLst>
          </p:cNvPr>
          <p:cNvSpPr>
            <a:spLocks noGrp="1"/>
          </p:cNvSpPr>
          <p:nvPr>
            <p:ph type="sldNum" sz="quarter" idx="4"/>
          </p:nvPr>
        </p:nvSpPr>
        <p:spPr>
          <a:xfrm>
            <a:off x="11533951" y="6558859"/>
            <a:ext cx="347729" cy="181786"/>
          </a:xfrm>
          <a:prstGeom prst="rect">
            <a:avLst/>
          </a:prstGeom>
        </p:spPr>
        <p:txBody>
          <a:bodyPr vert="horz" lIns="91440" tIns="45720" rIns="91440" bIns="45720" rtlCol="0" anchor="ctr"/>
          <a:lstStyle>
            <a:lvl1pPr algn="r">
              <a:defRPr sz="1000">
                <a:solidFill>
                  <a:schemeClr val="tx1">
                    <a:tint val="75000"/>
                  </a:schemeClr>
                </a:solidFill>
                <a:latin typeface="+mj-lt"/>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2728635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Slide Number Placeholder 5">
            <a:extLst>
              <a:ext uri="{FF2B5EF4-FFF2-40B4-BE49-F238E27FC236}">
                <a16:creationId xmlns:a16="http://schemas.microsoft.com/office/drawing/2014/main" id="{2F693F44-EB72-3891-A208-0C32E666FD59}"/>
              </a:ext>
            </a:extLst>
          </p:cNvPr>
          <p:cNvSpPr>
            <a:spLocks noGrp="1"/>
          </p:cNvSpPr>
          <p:nvPr>
            <p:ph type="sldNum" sz="quarter" idx="4"/>
          </p:nvPr>
        </p:nvSpPr>
        <p:spPr>
          <a:xfrm>
            <a:off x="11533951" y="6558859"/>
            <a:ext cx="347729" cy="181786"/>
          </a:xfrm>
          <a:prstGeom prst="rect">
            <a:avLst/>
          </a:prstGeom>
        </p:spPr>
        <p:txBody>
          <a:bodyPr vert="horz" lIns="91440" tIns="45720" rIns="91440" bIns="45720" rtlCol="0" anchor="ctr"/>
          <a:lstStyle>
            <a:lvl1pPr algn="r">
              <a:defRPr sz="1000">
                <a:solidFill>
                  <a:schemeClr val="tx1">
                    <a:tint val="75000"/>
                  </a:schemeClr>
                </a:solidFill>
                <a:latin typeface="+mj-lt"/>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182674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3.xml"/><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22.xml"/><Relationship Id="rId7" Type="http://schemas.openxmlformats.org/officeDocument/2006/relationships/tags" Target="../tags/tag2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ags" Target="../tags/tag20.xml"/><Relationship Id="rId11" Type="http://schemas.openxmlformats.org/officeDocument/2006/relationships/image" Target="../media/image20.emf"/><Relationship Id="rId5" Type="http://schemas.openxmlformats.org/officeDocument/2006/relationships/theme" Target="../theme/theme3.xml"/><Relationship Id="rId10" Type="http://schemas.openxmlformats.org/officeDocument/2006/relationships/image" Target="../media/image19.emf"/><Relationship Id="rId4" Type="http://schemas.openxmlformats.org/officeDocument/2006/relationships/slideLayout" Target="../slideLayouts/slideLayout23.xml"/><Relationship Id="rId9"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A5D409B-C5D1-2BAD-D8D1-643632A66522}"/>
              </a:ext>
            </a:extLst>
          </p:cNvPr>
          <p:cNvPicPr>
            <a:picLocks noChangeAspect="1"/>
          </p:cNvPicPr>
          <p:nvPr userDrawn="1"/>
        </p:nvPicPr>
        <p:blipFill>
          <a:blip r:embed="rId12"/>
          <a:stretch>
            <a:fillRect/>
          </a:stretch>
        </p:blipFill>
        <p:spPr>
          <a:xfrm>
            <a:off x="9815492" y="531812"/>
            <a:ext cx="1841500" cy="381000"/>
          </a:xfrm>
          <a:prstGeom prst="rect">
            <a:avLst/>
          </a:prstGeom>
        </p:spPr>
      </p:pic>
      <p:graphicFrame>
        <p:nvGraphicFramePr>
          <p:cNvPr id="11" name="Object 10" hidden="1"/>
          <p:cNvGraphicFramePr>
            <a:graphicFrameLocks noChangeAspect="1"/>
          </p:cNvGraphicFramePr>
          <p:nvPr userDrawn="1">
            <p:custDataLst>
              <p:tags r:id="rId10"/>
            </p:custDataLst>
            <p:extLst>
              <p:ext uri="{D42A27DB-BD31-4B8C-83A1-F6EECF244321}">
                <p14:modId xmlns:p14="http://schemas.microsoft.com/office/powerpoint/2010/main" val="42412971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270" imgH="270" progId="TCLayout.ActiveDocument.1">
                  <p:embed/>
                </p:oleObj>
              </mc:Choice>
              <mc:Fallback>
                <p:oleObj name="think-cell Slide" r:id="rId13" imgW="270" imgH="270" progId="TCLayout.ActiveDocument.1">
                  <p:embed/>
                  <p:pic>
                    <p:nvPicPr>
                      <p:cNvPr id="11" name="Object 10" hidden="1"/>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1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50" r:id="rId3"/>
    <p:sldLayoutId id="2147483657" r:id="rId4"/>
    <p:sldLayoutId id="2147483655" r:id="rId5"/>
    <p:sldLayoutId id="2147483671" r:id="rId6"/>
    <p:sldLayoutId id="2147483675" r:id="rId7"/>
    <p:sldLayoutId id="2147483670" r:id="rId8"/>
  </p:sldLayoutIdLst>
  <p:hf hdr="0" ftr="0" dt="0"/>
  <p:txStyles>
    <p:titleStyle>
      <a:lvl1pPr algn="l" defTabSz="914400"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1E58C0-0A9C-058C-F7FC-CFAA30411A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D54C1239-E456-7847-FEFC-F263234FD0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AB5B3646-D7C4-2523-F38F-79C9783B1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219E26-DC97-4722-86D9-15EEE71A1A45}" type="datetimeFigureOut">
              <a:rPr lang="en-ZA" smtClean="0"/>
              <a:t>2026/06/03</a:t>
            </a:fld>
            <a:endParaRPr lang="en-ZA"/>
          </a:p>
        </p:txBody>
      </p:sp>
      <p:sp>
        <p:nvSpPr>
          <p:cNvPr id="5" name="Footer Placeholder 4">
            <a:extLst>
              <a:ext uri="{FF2B5EF4-FFF2-40B4-BE49-F238E27FC236}">
                <a16:creationId xmlns:a16="http://schemas.microsoft.com/office/drawing/2014/main" id="{5D37A38A-D395-93F4-04C1-0532FBF73D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ZA"/>
          </a:p>
        </p:txBody>
      </p:sp>
      <p:sp>
        <p:nvSpPr>
          <p:cNvPr id="6" name="Slide Number Placeholder 5">
            <a:extLst>
              <a:ext uri="{FF2B5EF4-FFF2-40B4-BE49-F238E27FC236}">
                <a16:creationId xmlns:a16="http://schemas.microsoft.com/office/drawing/2014/main" id="{40D2B65D-E681-1D85-FB68-58AFB7BCBE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EBFEFF-6302-4B8F-8294-97DD58ED3405}" type="slidenum">
              <a:rPr lang="en-ZA" smtClean="0"/>
              <a:t>‹#›</a:t>
            </a:fld>
            <a:endParaRPr lang="en-ZA"/>
          </a:p>
        </p:txBody>
      </p:sp>
    </p:spTree>
    <p:extLst>
      <p:ext uri="{BB962C8B-B14F-4D97-AF65-F5344CB8AC3E}">
        <p14:creationId xmlns:p14="http://schemas.microsoft.com/office/powerpoint/2010/main" val="289356279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0" y="1223491"/>
            <a:ext cx="11520000" cy="4931473"/>
          </a:xfrm>
          <a:prstGeom prst="rect">
            <a:avLst/>
          </a:prstGeom>
        </p:spPr>
        <p:txBody>
          <a:bodyPr vert="horz" lIns="91440" tIns="45720" rIns="91440" bIns="45720" rtlCol="0">
            <a:no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Slide Number Placeholder 5"/>
          <p:cNvSpPr>
            <a:spLocks noGrp="1"/>
          </p:cNvSpPr>
          <p:nvPr>
            <p:ph type="sldNum" sz="quarter" idx="4"/>
          </p:nvPr>
        </p:nvSpPr>
        <p:spPr>
          <a:xfrm>
            <a:off x="11533951" y="6558859"/>
            <a:ext cx="347729" cy="181786"/>
          </a:xfrm>
          <a:prstGeom prst="rect">
            <a:avLst/>
          </a:prstGeom>
        </p:spPr>
        <p:txBody>
          <a:bodyPr vert="horz" lIns="91440" tIns="45720" rIns="91440" bIns="45720" rtlCol="0" anchor="ctr"/>
          <a:lstStyle>
            <a:lvl1pPr algn="r">
              <a:defRPr sz="1000">
                <a:solidFill>
                  <a:schemeClr val="tx1">
                    <a:tint val="75000"/>
                  </a:schemeClr>
                </a:solidFill>
                <a:latin typeface="+mj-lt"/>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1"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pic>
        <p:nvPicPr>
          <p:cNvPr id="13" name="Picture 12">
            <a:extLst>
              <a:ext uri="{FF2B5EF4-FFF2-40B4-BE49-F238E27FC236}">
                <a16:creationId xmlns:a16="http://schemas.microsoft.com/office/drawing/2014/main" id="{2A1EFD3B-809C-B8A0-4D86-16532E5E7488}"/>
              </a:ext>
            </a:extLst>
          </p:cNvPr>
          <p:cNvPicPr>
            <a:picLocks noChangeAspect="1"/>
          </p:cNvPicPr>
          <p:nvPr userDrawn="1"/>
        </p:nvPicPr>
        <p:blipFill>
          <a:blip r:embed="rId10"/>
          <a:stretch>
            <a:fillRect/>
          </a:stretch>
        </p:blipFill>
        <p:spPr>
          <a:xfrm>
            <a:off x="10441904" y="312737"/>
            <a:ext cx="1422400" cy="368300"/>
          </a:xfrm>
          <a:prstGeom prst="rect">
            <a:avLst/>
          </a:prstGeom>
        </p:spPr>
      </p:pic>
      <p:pic>
        <p:nvPicPr>
          <p:cNvPr id="14" name="Picture 13">
            <a:extLst>
              <a:ext uri="{FF2B5EF4-FFF2-40B4-BE49-F238E27FC236}">
                <a16:creationId xmlns:a16="http://schemas.microsoft.com/office/drawing/2014/main" id="{39A3506A-6DD2-E9D5-DD05-B23171DA1339}"/>
              </a:ext>
            </a:extLst>
          </p:cNvPr>
          <p:cNvPicPr>
            <a:picLocks noChangeAspect="1"/>
          </p:cNvPicPr>
          <p:nvPr userDrawn="1"/>
        </p:nvPicPr>
        <p:blipFill>
          <a:blip r:embed="rId11"/>
          <a:stretch>
            <a:fillRect/>
          </a:stretch>
        </p:blipFill>
        <p:spPr>
          <a:xfrm>
            <a:off x="10037031" y="318311"/>
            <a:ext cx="241300" cy="368300"/>
          </a:xfrm>
          <a:prstGeom prst="rect">
            <a:avLst/>
          </a:prstGeom>
        </p:spPr>
      </p:pic>
      <p:sp>
        <p:nvSpPr>
          <p:cNvPr id="5" name="Rectangle 4">
            <a:extLst>
              <a:ext uri="{FF2B5EF4-FFF2-40B4-BE49-F238E27FC236}">
                <a16:creationId xmlns:a16="http://schemas.microsoft.com/office/drawing/2014/main" id="{0E4BAC49-32B4-625A-8D21-FFAD4CA538D8}"/>
              </a:ext>
            </a:extLst>
          </p:cNvPr>
          <p:cNvSpPr/>
          <p:nvPr userDrawn="1"/>
        </p:nvSpPr>
        <p:spPr>
          <a:xfrm>
            <a:off x="0" y="6326963"/>
            <a:ext cx="12192000" cy="45719"/>
          </a:xfrm>
          <a:prstGeom prst="rect">
            <a:avLst/>
          </a:prstGeom>
          <a:solidFill>
            <a:schemeClr val="accent2">
              <a:lumMod val="60000"/>
              <a:lumOff val="40000"/>
            </a:schemeClr>
          </a:solidFill>
          <a:ln>
            <a:solidFill>
              <a:schemeClr val="tx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dirty="0"/>
          </a:p>
        </p:txBody>
      </p:sp>
    </p:spTree>
    <p:extLst>
      <p:ext uri="{BB962C8B-B14F-4D97-AF65-F5344CB8AC3E}">
        <p14:creationId xmlns:p14="http://schemas.microsoft.com/office/powerpoint/2010/main" val="8336887"/>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67" r:id="rId4"/>
  </p:sldLayoutIdLst>
  <p:hf hdr="0" ftr="0" dt="0"/>
  <p:txStyles>
    <p:titleStyle>
      <a:lvl1pPr algn="l" defTabSz="914400" rtl="0" eaLnBrk="1" latinLnBrk="0" hangingPunct="1">
        <a:lnSpc>
          <a:spcPct val="100000"/>
        </a:lnSpc>
        <a:spcBef>
          <a:spcPts val="300"/>
        </a:spcBef>
        <a:spcAft>
          <a:spcPts val="300"/>
        </a:spcAft>
        <a:buNone/>
        <a:defRPr sz="2400" b="1" kern="1200">
          <a:solidFill>
            <a:schemeClr val="bg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kern="1200">
          <a:solidFill>
            <a:srgbClr val="1D3E88"/>
          </a:solidFill>
          <a:latin typeface="+mn-lt"/>
          <a:ea typeface="+mn-ea"/>
          <a:cs typeface="Arial" panose="020B0604020202020204" pitchFamily="34" charset="0"/>
        </a:defRPr>
      </a:lvl1pPr>
      <a:lvl2pPr marL="685800" indent="-228600" algn="l" defTabSz="914400" rtl="0" eaLnBrk="1" latinLnBrk="0" hangingPunct="1">
        <a:lnSpc>
          <a:spcPct val="100000"/>
        </a:lnSpc>
        <a:spcBef>
          <a:spcPts val="300"/>
        </a:spcBef>
        <a:spcAft>
          <a:spcPts val="300"/>
        </a:spcAft>
        <a:buClr>
          <a:srgbClr val="1D3E88"/>
        </a:buClr>
        <a:buFont typeface="Arial" panose="020B0604020202020204" pitchFamily="34" charset="0"/>
        <a:buChar char="•"/>
        <a:defRPr sz="1600" kern="1200">
          <a:solidFill>
            <a:srgbClr val="1D3E88"/>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rgbClr val="1D3E88"/>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rgbClr val="1D3E88"/>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rgbClr val="1D3E88"/>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41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3.jpeg"/><Relationship Id="rId4" Type="http://schemas.openxmlformats.org/officeDocument/2006/relationships/image" Target="../media/image2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hyperlink" Target="http://www.resbank.co.za/" TargetMode="Externa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8774329-7DCE-111E-25A6-720F0D7EE200}"/>
              </a:ext>
            </a:extLst>
          </p:cNvPr>
          <p:cNvSpPr>
            <a:spLocks noGrp="1"/>
          </p:cNvSpPr>
          <p:nvPr>
            <p:ph type="ctrTitle"/>
          </p:nvPr>
        </p:nvSpPr>
        <p:spPr>
          <a:xfrm>
            <a:off x="4114800" y="1122729"/>
            <a:ext cx="7620937" cy="1596989"/>
          </a:xfrm>
        </p:spPr>
        <p:txBody>
          <a:bodyPr>
            <a:normAutofit/>
          </a:bodyPr>
          <a:lstStyle/>
          <a:p>
            <a:pPr algn="just"/>
            <a:r>
              <a:rPr lang="en-US" dirty="0"/>
              <a:t>Eskom’s requirements for the pricing of imported goods/services and the Eskom Payment Methods applicable.</a:t>
            </a:r>
            <a:endParaRPr lang="en-ZA" dirty="0"/>
          </a:p>
        </p:txBody>
      </p:sp>
      <p:pic>
        <p:nvPicPr>
          <p:cNvPr id="3" name="Picture Placeholder 2">
            <a:extLst>
              <a:ext uri="{FF2B5EF4-FFF2-40B4-BE49-F238E27FC236}">
                <a16:creationId xmlns:a16="http://schemas.microsoft.com/office/drawing/2014/main" id="{826CB8D6-3A8C-8471-FBE2-39D75B61A5AE}"/>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a:stretch/>
        </p:blipFill>
        <p:spPr>
          <a:xfrm>
            <a:off x="1000139" y="1921224"/>
            <a:ext cx="3294850" cy="3294850"/>
          </a:xfrm>
        </p:spPr>
      </p:pic>
      <p:pic>
        <p:nvPicPr>
          <p:cNvPr id="5" name="Picture Placeholder 4" descr="A blue and grey ribbon with white text&#10;&#10;AI-generated content may be incorrect.">
            <a:extLst>
              <a:ext uri="{FF2B5EF4-FFF2-40B4-BE49-F238E27FC236}">
                <a16:creationId xmlns:a16="http://schemas.microsoft.com/office/drawing/2014/main" id="{8D31E4A7-D527-E63F-8080-0E57A15F0DEF}"/>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6667" r="16667"/>
          <a:stretch>
            <a:fillRect/>
          </a:stretch>
        </p:blipFill>
        <p:spPr>
          <a:xfrm>
            <a:off x="292608" y="3663656"/>
            <a:ext cx="2059130" cy="2097064"/>
          </a:xfrm>
          <a:blipFill dpi="0" rotWithShape="1">
            <a:blip r:embed="rId5" cstate="print">
              <a:extLst>
                <a:ext uri="{28A0092B-C50C-407E-A947-70E740481C1C}">
                  <a14:useLocalDpi xmlns:a14="http://schemas.microsoft.com/office/drawing/2010/main" val="0"/>
                </a:ext>
              </a:extLst>
            </a:blip>
            <a:srcRect/>
            <a:stretch>
              <a:fillRect/>
            </a:stretch>
          </a:blipFill>
          <a:ln w="3175">
            <a:solidFill>
              <a:schemeClr val="tx1"/>
            </a:solidFill>
          </a:ln>
        </p:spPr>
      </p:pic>
    </p:spTree>
    <p:extLst>
      <p:ext uri="{BB962C8B-B14F-4D97-AF65-F5344CB8AC3E}">
        <p14:creationId xmlns:p14="http://schemas.microsoft.com/office/powerpoint/2010/main" val="3213965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0CE18CE-5D42-862A-300F-E16A71C8B818}"/>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B5D70694-9525-9A1C-A48A-26E7F9C0B390}"/>
              </a:ext>
            </a:extLst>
          </p:cNvPr>
          <p:cNvSpPr>
            <a:spLocks noGrp="1"/>
          </p:cNvSpPr>
          <p:nvPr>
            <p:ph idx="1"/>
          </p:nvPr>
        </p:nvSpPr>
        <p:spPr>
          <a:xfrm>
            <a:off x="361682" y="1223492"/>
            <a:ext cx="11520000" cy="4919856"/>
          </a:xfrm>
        </p:spPr>
        <p:txBody>
          <a:bodyPr/>
          <a:lstStyle/>
          <a:p>
            <a:r>
              <a:rPr lang="en-US" sz="2400" b="1" dirty="0"/>
              <a:t>Introduction </a:t>
            </a:r>
          </a:p>
          <a:p>
            <a:endParaRPr lang="en-US" sz="2400" b="1" dirty="0"/>
          </a:p>
          <a:p>
            <a:r>
              <a:rPr lang="en-US" sz="2400" dirty="0"/>
              <a:t>Eskom, as is any other company in South Africa, required to comply with the South African Reserve Bank Exchange Control Regulations regarding:</a:t>
            </a:r>
          </a:p>
          <a:p>
            <a:r>
              <a:rPr lang="en-US" sz="2400" dirty="0"/>
              <a:t> -  the flow of currency in/out of South Africa</a:t>
            </a:r>
          </a:p>
          <a:p>
            <a:r>
              <a:rPr lang="en-US" sz="2400" dirty="0"/>
              <a:t> - the hedging of foreign currency exposures.</a:t>
            </a:r>
          </a:p>
          <a:p>
            <a:endParaRPr lang="en-US" sz="2400" dirty="0"/>
          </a:p>
          <a:p>
            <a:r>
              <a:rPr lang="en-US" sz="2400" dirty="0"/>
              <a:t>Eskom also has an internal policy on the management of any exchange rate risk which may exist in any agreements entered with suppliers/contractors.</a:t>
            </a:r>
            <a:endParaRPr lang="en-ZA" sz="2400" dirty="0"/>
          </a:p>
        </p:txBody>
      </p:sp>
    </p:spTree>
    <p:extLst>
      <p:ext uri="{BB962C8B-B14F-4D97-AF65-F5344CB8AC3E}">
        <p14:creationId xmlns:p14="http://schemas.microsoft.com/office/powerpoint/2010/main" val="2384976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9E8D4-4CAB-6771-369B-D29CE09A15E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F2C2171-DAAA-8E16-FB84-F799C4BA707E}"/>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B8AC891D-6177-2AB8-CFC2-0DBA3B4D43BF}"/>
              </a:ext>
            </a:extLst>
          </p:cNvPr>
          <p:cNvSpPr>
            <a:spLocks noGrp="1"/>
          </p:cNvSpPr>
          <p:nvPr>
            <p:ph idx="1"/>
          </p:nvPr>
        </p:nvSpPr>
        <p:spPr>
          <a:xfrm>
            <a:off x="361682" y="1223492"/>
            <a:ext cx="11520000" cy="4919856"/>
          </a:xfrm>
        </p:spPr>
        <p:txBody>
          <a:bodyPr/>
          <a:lstStyle/>
          <a:p>
            <a:pPr marL="0" indent="0" algn="just">
              <a:buNone/>
              <a:defRPr/>
            </a:pPr>
            <a:r>
              <a:rPr lang="en-US" sz="2400" dirty="0"/>
              <a:t>A pricing schedule in the form of a price list, activity schedule or BOQ list is issued with the tender.</a:t>
            </a:r>
          </a:p>
          <a:p>
            <a:pPr marL="0" indent="0" algn="just">
              <a:buNone/>
              <a:defRPr/>
            </a:pPr>
            <a:r>
              <a:rPr lang="en-US" sz="2400" dirty="0"/>
              <a:t>Should a tenderer have any imported content, and the pricing and payment thereof is in foreign currency or ZAR pricing where the ZAR amount to be paid is linked to a foreign currency exchange rate:</a:t>
            </a:r>
          </a:p>
          <a:p>
            <a:pPr marL="355600" indent="-355600" algn="just">
              <a:buFont typeface="Wingdings" panose="05000000000000000000" pitchFamily="2" charset="2"/>
              <a:buChar char="Ø"/>
              <a:defRPr/>
            </a:pPr>
            <a:r>
              <a:rPr lang="en-US" sz="2400" dirty="0"/>
              <a:t>The tenderer must be the direct importer of the goods/services to be  supplied as per the tender requirements (refer to Exchange Control circular 14/2024).</a:t>
            </a:r>
          </a:p>
          <a:p>
            <a:pPr marL="273050" indent="-273050" algn="just">
              <a:buFont typeface="Wingdings" panose="05000000000000000000" pitchFamily="2" charset="2"/>
              <a:buChar char="Ø"/>
              <a:defRPr/>
            </a:pPr>
            <a:r>
              <a:rPr lang="en-US" sz="2400" dirty="0"/>
              <a:t>Foreign Currency and Foreign currency amounts must be clearly indicated in the tender submission</a:t>
            </a:r>
          </a:p>
          <a:p>
            <a:pPr marL="273050" indent="-273050" algn="just">
              <a:buFont typeface="Wingdings" panose="05000000000000000000" pitchFamily="2" charset="2"/>
              <a:buChar char="Ø"/>
              <a:defRPr/>
            </a:pPr>
            <a:r>
              <a:rPr lang="en-US" sz="2400" dirty="0"/>
              <a:t>The exchange rate to be used for the tender must be the exchange rate as published on the South African Reserve Bank website (</a:t>
            </a:r>
            <a:r>
              <a:rPr lang="en-US" sz="2400" dirty="0">
                <a:hlinkClick r:id="rId2">
                  <a:extLst>
                    <a:ext uri="{A12FA001-AC4F-418D-AE19-62706E023703}">
                      <ahyp:hlinkClr xmlns:ahyp="http://schemas.microsoft.com/office/drawing/2018/hyperlinkcolor" val="tx"/>
                    </a:ext>
                  </a:extLst>
                </a:hlinkClick>
              </a:rPr>
              <a:t>www.resbank.co.za</a:t>
            </a:r>
            <a:r>
              <a:rPr lang="en-US" sz="2400" dirty="0"/>
              <a:t>) on the date that the tender was advertised.  </a:t>
            </a:r>
          </a:p>
          <a:p>
            <a:r>
              <a:rPr lang="en-US" sz="2400" dirty="0"/>
              <a:t>.</a:t>
            </a:r>
            <a:endParaRPr lang="en-ZA" sz="2400" dirty="0"/>
          </a:p>
        </p:txBody>
      </p:sp>
    </p:spTree>
    <p:extLst>
      <p:ext uri="{BB962C8B-B14F-4D97-AF65-F5344CB8AC3E}">
        <p14:creationId xmlns:p14="http://schemas.microsoft.com/office/powerpoint/2010/main" val="459879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5993E-5C0B-4590-FD61-DF2CEB6A2A8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D7A0AF0-B4C8-C0BC-0947-86669C2C0659}"/>
              </a:ext>
            </a:extLst>
          </p:cNvPr>
          <p:cNvSpPr>
            <a:spLocks noGrp="1"/>
          </p:cNvSpPr>
          <p:nvPr>
            <p:ph type="title"/>
          </p:nvPr>
        </p:nvSpPr>
        <p:spPr>
          <a:xfrm>
            <a:off x="361681" y="205769"/>
            <a:ext cx="9511777" cy="666000"/>
          </a:xfrm>
        </p:spPr>
        <p:txBody>
          <a:bodyPr anchor="ctr">
            <a:normAutofit fontScale="90000"/>
          </a:bodyPr>
          <a:lstStyle/>
          <a:p>
            <a:pPr>
              <a:lnSpc>
                <a:spcPct val="90000"/>
              </a:lnSpc>
            </a:pPr>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B2574A4A-8089-97C6-7ACA-AD37A4B34034}"/>
              </a:ext>
            </a:extLst>
          </p:cNvPr>
          <p:cNvSpPr>
            <a:spLocks noGrp="1"/>
          </p:cNvSpPr>
          <p:nvPr>
            <p:ph idx="1"/>
          </p:nvPr>
        </p:nvSpPr>
        <p:spPr>
          <a:xfrm>
            <a:off x="361681" y="1182813"/>
            <a:ext cx="5652000" cy="4983037"/>
          </a:xfrm>
        </p:spPr>
        <p:txBody>
          <a:bodyPr>
            <a:normAutofit/>
          </a:bodyPr>
          <a:lstStyle/>
          <a:p>
            <a:pPr algn="just"/>
            <a:r>
              <a:rPr lang="en-US" sz="2400" dirty="0"/>
              <a:t>Not all currencies traded globally have a forward cover market to hedge exchange rate risk, so should a tenderer opt to price in a currency not listed below, they need to confirm with Eskom </a:t>
            </a:r>
            <a:r>
              <a:rPr lang="en-US" sz="2400" b="1" dirty="0">
                <a:solidFill>
                  <a:srgbClr val="FF0000"/>
                </a:solidFill>
              </a:rPr>
              <a:t>BEFORE</a:t>
            </a:r>
            <a:r>
              <a:rPr lang="en-US" sz="2400" dirty="0"/>
              <a:t> tender close, whether the foreign currency they wish to price in, is acceptable to Eskom.</a:t>
            </a:r>
          </a:p>
          <a:p>
            <a:pPr algn="just"/>
            <a:r>
              <a:rPr lang="en-US" sz="2400" dirty="0"/>
              <a:t> </a:t>
            </a:r>
          </a:p>
          <a:p>
            <a:endParaRPr lang="en-US" b="1" dirty="0"/>
          </a:p>
        </p:txBody>
      </p:sp>
      <p:sp>
        <p:nvSpPr>
          <p:cNvPr id="12" name="Slide Number Placeholder 3">
            <a:extLst>
              <a:ext uri="{FF2B5EF4-FFF2-40B4-BE49-F238E27FC236}">
                <a16:creationId xmlns:a16="http://schemas.microsoft.com/office/drawing/2014/main" id="{44FC21C3-44D2-E2B3-1A86-0E51B935EA12}"/>
              </a:ext>
            </a:extLst>
          </p:cNvPr>
          <p:cNvSpPr>
            <a:spLocks noGrp="1"/>
          </p:cNvSpPr>
          <p:nvPr>
            <p:ph type="sldNum" sz="quarter" idx="4"/>
          </p:nvPr>
        </p:nvSpPr>
        <p:spPr>
          <a:xfrm>
            <a:off x="11531478" y="6437386"/>
            <a:ext cx="347729" cy="174478"/>
          </a:xfrm>
        </p:spPr>
        <p:txBody>
          <a:bodyPr/>
          <a:lstStyle/>
          <a:p>
            <a:pPr>
              <a:spcAft>
                <a:spcPts val="600"/>
              </a:spcAft>
            </a:pPr>
            <a:fld id="{56B1497D-D85C-49F0-B0C9-9C5FED4EAE9E}" type="slidenum">
              <a:rPr lang="en-GB" smtClean="0"/>
              <a:pPr>
                <a:spcAft>
                  <a:spcPts val="600"/>
                </a:spcAft>
              </a:pPr>
              <a:t>4</a:t>
            </a:fld>
            <a:endParaRPr lang="en-GB"/>
          </a:p>
        </p:txBody>
      </p:sp>
      <p:graphicFrame>
        <p:nvGraphicFramePr>
          <p:cNvPr id="2" name="Table 1">
            <a:extLst>
              <a:ext uri="{FF2B5EF4-FFF2-40B4-BE49-F238E27FC236}">
                <a16:creationId xmlns:a16="http://schemas.microsoft.com/office/drawing/2014/main" id="{92916426-BD4A-6C69-9745-1CC91DCDE164}"/>
              </a:ext>
            </a:extLst>
          </p:cNvPr>
          <p:cNvGraphicFramePr>
            <a:graphicFrameLocks noGrp="1"/>
          </p:cNvGraphicFramePr>
          <p:nvPr/>
        </p:nvGraphicFramePr>
        <p:xfrm>
          <a:off x="6541584" y="1182813"/>
          <a:ext cx="5023247" cy="4983045"/>
        </p:xfrm>
        <a:graphic>
          <a:graphicData uri="http://schemas.openxmlformats.org/drawingml/2006/table">
            <a:tbl>
              <a:tblPr firstRow="1" bandRow="1">
                <a:tableStyleId>{5C22544A-7EE6-4342-B048-85BDC9FD1C3A}</a:tableStyleId>
              </a:tblPr>
              <a:tblGrid>
                <a:gridCol w="2885261">
                  <a:extLst>
                    <a:ext uri="{9D8B030D-6E8A-4147-A177-3AD203B41FA5}">
                      <a16:colId xmlns:a16="http://schemas.microsoft.com/office/drawing/2014/main" val="917688879"/>
                    </a:ext>
                  </a:extLst>
                </a:gridCol>
                <a:gridCol w="2137986">
                  <a:extLst>
                    <a:ext uri="{9D8B030D-6E8A-4147-A177-3AD203B41FA5}">
                      <a16:colId xmlns:a16="http://schemas.microsoft.com/office/drawing/2014/main" val="4276028818"/>
                    </a:ext>
                  </a:extLst>
                </a:gridCol>
              </a:tblGrid>
              <a:tr h="332203">
                <a:tc>
                  <a:txBody>
                    <a:bodyPr/>
                    <a:lstStyle/>
                    <a:p>
                      <a:pPr algn="l" fontAlgn="b"/>
                      <a:r>
                        <a:rPr lang="en-ZA" sz="1700" u="none" strike="noStrike">
                          <a:effectLst/>
                        </a:rPr>
                        <a:t>Currency Description</a:t>
                      </a:r>
                      <a:endParaRPr lang="en-ZA" sz="1700" b="1" i="0" u="none" strike="noStrike">
                        <a:solidFill>
                          <a:srgbClr val="000000"/>
                        </a:solidFill>
                        <a:effectLst/>
                        <a:latin typeface="Aptos Narrow" panose="020B0004020202020204" pitchFamily="34" charset="0"/>
                      </a:endParaRPr>
                    </a:p>
                  </a:txBody>
                  <a:tcPr marL="10018" marR="10018" marT="10018" marB="0" anchor="b"/>
                </a:tc>
                <a:tc>
                  <a:txBody>
                    <a:bodyPr/>
                    <a:lstStyle/>
                    <a:p>
                      <a:pPr algn="l" fontAlgn="b"/>
                      <a:r>
                        <a:rPr lang="en-ZA" sz="1700" u="none" strike="noStrike">
                          <a:effectLst/>
                        </a:rPr>
                        <a:t>Curerncy Code</a:t>
                      </a:r>
                      <a:endParaRPr lang="en-ZA" sz="1700" b="1"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2239863114"/>
                  </a:ext>
                </a:extLst>
              </a:tr>
              <a:tr h="332203">
                <a:tc>
                  <a:txBody>
                    <a:bodyPr/>
                    <a:lstStyle/>
                    <a:p>
                      <a:pPr algn="l" fontAlgn="b"/>
                      <a:r>
                        <a:rPr lang="en-ZA" sz="1700" u="none" strike="noStrike">
                          <a:effectLst/>
                        </a:rPr>
                        <a:t>South African Rans</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ZAR</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29736202"/>
                  </a:ext>
                </a:extLst>
              </a:tr>
              <a:tr h="332203">
                <a:tc>
                  <a:txBody>
                    <a:bodyPr/>
                    <a:lstStyle/>
                    <a:p>
                      <a:pPr algn="l" fontAlgn="b"/>
                      <a:r>
                        <a:rPr lang="en-ZA" sz="1700" u="none" strike="noStrike">
                          <a:effectLst/>
                        </a:rPr>
                        <a:t>Australian Dollar</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AUD</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3383437225"/>
                  </a:ext>
                </a:extLst>
              </a:tr>
              <a:tr h="332203">
                <a:tc>
                  <a:txBody>
                    <a:bodyPr/>
                    <a:lstStyle/>
                    <a:p>
                      <a:pPr algn="l" fontAlgn="b"/>
                      <a:r>
                        <a:rPr lang="en-ZA" sz="1700" u="none" strike="noStrike">
                          <a:effectLst/>
                        </a:rPr>
                        <a:t>Canadian Dollar</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CAD</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3106366181"/>
                  </a:ext>
                </a:extLst>
              </a:tr>
              <a:tr h="332203">
                <a:tc>
                  <a:txBody>
                    <a:bodyPr/>
                    <a:lstStyle/>
                    <a:p>
                      <a:pPr algn="l" fontAlgn="b"/>
                      <a:r>
                        <a:rPr lang="en-ZA" sz="1700" u="none" strike="noStrike">
                          <a:effectLst/>
                        </a:rPr>
                        <a:t>Swiss Franc</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Chf</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2505183463"/>
                  </a:ext>
                </a:extLst>
              </a:tr>
              <a:tr h="332203">
                <a:tc>
                  <a:txBody>
                    <a:bodyPr/>
                    <a:lstStyle/>
                    <a:p>
                      <a:pPr algn="l" fontAlgn="b"/>
                      <a:r>
                        <a:rPr lang="en-ZA" sz="1700" u="none" strike="noStrike">
                          <a:effectLst/>
                        </a:rPr>
                        <a:t>Chinese Yuan</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CNY/CNH</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1047325019"/>
                  </a:ext>
                </a:extLst>
              </a:tr>
              <a:tr h="332203">
                <a:tc>
                  <a:txBody>
                    <a:bodyPr/>
                    <a:lstStyle/>
                    <a:p>
                      <a:pPr algn="l" fontAlgn="b"/>
                      <a:r>
                        <a:rPr lang="en-ZA" sz="1700" u="none" strike="noStrike">
                          <a:effectLst/>
                        </a:rPr>
                        <a:t>Danish Krone</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DKK</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2951551731"/>
                  </a:ext>
                </a:extLst>
              </a:tr>
              <a:tr h="332203">
                <a:tc>
                  <a:txBody>
                    <a:bodyPr/>
                    <a:lstStyle/>
                    <a:p>
                      <a:pPr algn="l" fontAlgn="b"/>
                      <a:r>
                        <a:rPr lang="en-ZA" sz="1700" u="none" strike="noStrike">
                          <a:effectLst/>
                        </a:rPr>
                        <a:t>Europena Currency</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EUR</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788694564"/>
                  </a:ext>
                </a:extLst>
              </a:tr>
              <a:tr h="332203">
                <a:tc>
                  <a:txBody>
                    <a:bodyPr/>
                    <a:lstStyle/>
                    <a:p>
                      <a:pPr algn="l" fontAlgn="b"/>
                      <a:r>
                        <a:rPr lang="en-ZA" sz="1700" u="none" strike="noStrike">
                          <a:effectLst/>
                        </a:rPr>
                        <a:t>British Pound</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GBP</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4107196082"/>
                  </a:ext>
                </a:extLst>
              </a:tr>
              <a:tr h="332203">
                <a:tc>
                  <a:txBody>
                    <a:bodyPr/>
                    <a:lstStyle/>
                    <a:p>
                      <a:pPr algn="l" fontAlgn="b"/>
                      <a:r>
                        <a:rPr lang="en-ZA" sz="1700" u="none" strike="noStrike">
                          <a:effectLst/>
                        </a:rPr>
                        <a:t>Hong Kong Dollar</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HKD</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2780174991"/>
                  </a:ext>
                </a:extLst>
              </a:tr>
              <a:tr h="332203">
                <a:tc>
                  <a:txBody>
                    <a:bodyPr/>
                    <a:lstStyle/>
                    <a:p>
                      <a:pPr algn="l" fontAlgn="b"/>
                      <a:r>
                        <a:rPr lang="en-ZA" sz="1700" u="none" strike="noStrike">
                          <a:effectLst/>
                        </a:rPr>
                        <a:t>Japanese Yen</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JPY</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178818884"/>
                  </a:ext>
                </a:extLst>
              </a:tr>
              <a:tr h="332203">
                <a:tc>
                  <a:txBody>
                    <a:bodyPr/>
                    <a:lstStyle/>
                    <a:p>
                      <a:pPr algn="l" fontAlgn="b"/>
                      <a:r>
                        <a:rPr lang="en-ZA" sz="1700" u="none" strike="noStrike">
                          <a:effectLst/>
                        </a:rPr>
                        <a:t>Norwegian Krone</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NOK</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403465865"/>
                  </a:ext>
                </a:extLst>
              </a:tr>
              <a:tr h="332203">
                <a:tc>
                  <a:txBody>
                    <a:bodyPr/>
                    <a:lstStyle/>
                    <a:p>
                      <a:pPr algn="l" fontAlgn="b"/>
                      <a:r>
                        <a:rPr lang="en-ZA" sz="1700" u="none" strike="noStrike">
                          <a:effectLst/>
                        </a:rPr>
                        <a:t>Swedish Krone</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SEK</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3152428998"/>
                  </a:ext>
                </a:extLst>
              </a:tr>
              <a:tr h="332203">
                <a:tc>
                  <a:txBody>
                    <a:bodyPr/>
                    <a:lstStyle/>
                    <a:p>
                      <a:pPr algn="l" fontAlgn="b"/>
                      <a:r>
                        <a:rPr lang="en-ZA" sz="1700" u="none" strike="noStrike">
                          <a:effectLst/>
                        </a:rPr>
                        <a:t>Singapore Dollar</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SGD</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1773882224"/>
                  </a:ext>
                </a:extLst>
              </a:tr>
              <a:tr h="332203">
                <a:tc>
                  <a:txBody>
                    <a:bodyPr/>
                    <a:lstStyle/>
                    <a:p>
                      <a:pPr algn="l" fontAlgn="b"/>
                      <a:r>
                        <a:rPr lang="en-ZA" sz="1700" u="none" strike="noStrike">
                          <a:effectLst/>
                        </a:rPr>
                        <a:t>United States Dollar</a:t>
                      </a:r>
                      <a:endParaRPr lang="en-ZA" sz="1700" b="0" i="0" u="none" strike="noStrike">
                        <a:solidFill>
                          <a:srgbClr val="000000"/>
                        </a:solidFill>
                        <a:effectLst/>
                        <a:latin typeface="Aptos Narrow" panose="020B0004020202020204" pitchFamily="34" charset="0"/>
                      </a:endParaRPr>
                    </a:p>
                  </a:txBody>
                  <a:tcPr marL="10018" marR="10018" marT="10018" marB="0" anchor="b"/>
                </a:tc>
                <a:tc>
                  <a:txBody>
                    <a:bodyPr/>
                    <a:lstStyle/>
                    <a:p>
                      <a:pPr algn="ctr" fontAlgn="b"/>
                      <a:r>
                        <a:rPr lang="en-ZA" sz="1700" u="none" strike="noStrike">
                          <a:effectLst/>
                        </a:rPr>
                        <a:t>USD</a:t>
                      </a:r>
                      <a:endParaRPr lang="en-ZA" sz="1700" b="0" i="0" u="none" strike="noStrike">
                        <a:solidFill>
                          <a:srgbClr val="000000"/>
                        </a:solidFill>
                        <a:effectLst/>
                        <a:latin typeface="Aptos Narrow" panose="020B0004020202020204" pitchFamily="34" charset="0"/>
                      </a:endParaRPr>
                    </a:p>
                  </a:txBody>
                  <a:tcPr marL="10018" marR="10018" marT="10018" marB="0" anchor="b"/>
                </a:tc>
                <a:extLst>
                  <a:ext uri="{0D108BD9-81ED-4DB2-BD59-A6C34878D82A}">
                    <a16:rowId xmlns:a16="http://schemas.microsoft.com/office/drawing/2014/main" val="2058966602"/>
                  </a:ext>
                </a:extLst>
              </a:tr>
            </a:tbl>
          </a:graphicData>
        </a:graphic>
      </p:graphicFrame>
    </p:spTree>
    <p:extLst>
      <p:ext uri="{BB962C8B-B14F-4D97-AF65-F5344CB8AC3E}">
        <p14:creationId xmlns:p14="http://schemas.microsoft.com/office/powerpoint/2010/main" val="34796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C9D42-B9F4-AF1B-A6C7-F1939446351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CA1E28-EE32-148E-07D3-B3E61110352F}"/>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5E939881-9E7A-5978-0587-807CA5B6D24E}"/>
              </a:ext>
            </a:extLst>
          </p:cNvPr>
          <p:cNvSpPr>
            <a:spLocks noGrp="1"/>
          </p:cNvSpPr>
          <p:nvPr>
            <p:ph idx="1"/>
          </p:nvPr>
        </p:nvSpPr>
        <p:spPr>
          <a:xfrm>
            <a:off x="361682" y="1223492"/>
            <a:ext cx="11520000" cy="4919856"/>
          </a:xfrm>
        </p:spPr>
        <p:txBody>
          <a:bodyPr/>
          <a:lstStyle/>
          <a:p>
            <a:pPr marL="0" indent="0" algn="just">
              <a:buNone/>
              <a:defRPr/>
            </a:pPr>
            <a:r>
              <a:rPr lang="en-US" sz="2400" dirty="0"/>
              <a:t>Should a tenderer submit pricing for  imported goods/services in a foreign currency or a ZAR price inked to rate of exchange movement:</a:t>
            </a:r>
          </a:p>
          <a:p>
            <a:pPr marL="273050" indent="-273050" algn="just">
              <a:buFont typeface="Wingdings" panose="05000000000000000000" pitchFamily="2" charset="2"/>
              <a:buChar char="Ø"/>
              <a:defRPr/>
            </a:pPr>
            <a:r>
              <a:rPr lang="en-US" sz="2400" dirty="0"/>
              <a:t>There are 4 Payment Methods which a tenderer may select from for payment of the imported goods/services. Eskom will not consider any alternative to the 4 proposed payment methods.</a:t>
            </a:r>
          </a:p>
          <a:p>
            <a:pPr marL="273050" indent="-273050" algn="just">
              <a:buFont typeface="Wingdings" panose="05000000000000000000" pitchFamily="2" charset="2"/>
              <a:buChar char="Ø"/>
              <a:defRPr/>
            </a:pPr>
            <a:r>
              <a:rPr lang="en-US" sz="2400" dirty="0"/>
              <a:t>For each of the Payment Methods, the requires that the  tenderer (who will then become the contracting party), must be the direct importer.</a:t>
            </a:r>
          </a:p>
          <a:p>
            <a:pPr marL="273050" indent="-273050" algn="just">
              <a:buFont typeface="Wingdings" panose="05000000000000000000" pitchFamily="2" charset="2"/>
              <a:buChar char="Ø"/>
              <a:defRPr/>
            </a:pPr>
            <a:r>
              <a:rPr lang="en-US" sz="2400" dirty="0"/>
              <a:t>Payments using the Eskom Payment Methods require that , the tenderer must provide a Commercial (overseas) Invoice, Local Tax  invoices and proof of importation.</a:t>
            </a:r>
          </a:p>
          <a:p>
            <a:pPr marL="273050" indent="-273050" algn="just">
              <a:buFont typeface="Wingdings" panose="05000000000000000000" pitchFamily="2" charset="2"/>
              <a:buChar char="Ø"/>
              <a:defRPr/>
            </a:pPr>
            <a:r>
              <a:rPr lang="en-US" sz="2400" dirty="0"/>
              <a:t>Where tenderers cannot supply Eskom with a Commercial Invoice and proof of importation, the pricing to Eskom must be in ZAR with Eskom not being liable for any foreign currency exchange rate exposure.</a:t>
            </a:r>
          </a:p>
          <a:p>
            <a:pPr marL="0" indent="0" algn="just">
              <a:buNone/>
              <a:defRPr/>
            </a:pPr>
            <a:endParaRPr lang="en-US" sz="2400" dirty="0"/>
          </a:p>
          <a:p>
            <a:pPr marL="0" indent="0" algn="just">
              <a:buNone/>
              <a:defRPr/>
            </a:pPr>
            <a:r>
              <a:rPr lang="en-US" sz="2400" dirty="0"/>
              <a:t>  </a:t>
            </a:r>
          </a:p>
          <a:p>
            <a:r>
              <a:rPr lang="en-US" sz="2400" dirty="0"/>
              <a:t>.</a:t>
            </a:r>
            <a:endParaRPr lang="en-ZA" sz="2400" dirty="0"/>
          </a:p>
        </p:txBody>
      </p:sp>
    </p:spTree>
    <p:extLst>
      <p:ext uri="{BB962C8B-B14F-4D97-AF65-F5344CB8AC3E}">
        <p14:creationId xmlns:p14="http://schemas.microsoft.com/office/powerpoint/2010/main" val="2818633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B09D-A062-EECA-B7B1-C4EB24EB8EF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7F0721D-9F94-CF76-855C-40137E680B44}"/>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08669005-1E45-66A0-A1A8-43042B4F8FC0}"/>
              </a:ext>
            </a:extLst>
          </p:cNvPr>
          <p:cNvSpPr>
            <a:spLocks noGrp="1"/>
          </p:cNvSpPr>
          <p:nvPr>
            <p:ph idx="1"/>
          </p:nvPr>
        </p:nvSpPr>
        <p:spPr>
          <a:xfrm>
            <a:off x="361682" y="1223492"/>
            <a:ext cx="11520000" cy="4919856"/>
          </a:xfrm>
        </p:spPr>
        <p:txBody>
          <a:bodyPr/>
          <a:lstStyle/>
          <a:p>
            <a:pPr marL="0" indent="0" algn="just">
              <a:buNone/>
              <a:defRPr/>
            </a:pPr>
            <a:r>
              <a:rPr lang="en-US" sz="2400" dirty="0">
                <a:latin typeface="Arial" panose="020B0604020202020204" pitchFamily="34" charset="0"/>
                <a:cs typeface="Arial" panose="020B0604020202020204" pitchFamily="34" charset="0"/>
              </a:rPr>
              <a:t>The following are the </a:t>
            </a:r>
            <a:r>
              <a:rPr lang="en-US" sz="2400" b="1" dirty="0">
                <a:solidFill>
                  <a:srgbClr val="FF0000"/>
                </a:solidFill>
                <a:latin typeface="Arial" panose="020B0604020202020204" pitchFamily="34" charset="0"/>
                <a:cs typeface="Arial" panose="020B0604020202020204" pitchFamily="34" charset="0"/>
              </a:rPr>
              <a:t>only</a:t>
            </a:r>
            <a:r>
              <a:rPr lang="en-US" sz="2400" dirty="0">
                <a:latin typeface="Arial" panose="020B0604020202020204" pitchFamily="34" charset="0"/>
                <a:cs typeface="Arial" panose="020B0604020202020204" pitchFamily="34" charset="0"/>
              </a:rPr>
              <a:t> Payment Methods that Eskom will consider for payment of the imported goods/services:</a:t>
            </a:r>
          </a:p>
          <a:p>
            <a:pPr algn="just">
              <a:buFont typeface="Wingdings" panose="05000000000000000000" pitchFamily="2" charset="2"/>
              <a:buChar char="Ø"/>
            </a:pPr>
            <a:r>
              <a:rPr lang="en-US" sz="2400" b="1" dirty="0">
                <a:latin typeface="Arial" panose="020B0604020202020204" pitchFamily="34" charset="0"/>
                <a:cs typeface="Arial" panose="020B0604020202020204" pitchFamily="34" charset="0"/>
              </a:rPr>
              <a:t>Payment Method 1A </a:t>
            </a:r>
            <a:r>
              <a:rPr lang="en-US" sz="2400" dirty="0">
                <a:latin typeface="Arial" panose="020B0604020202020204" pitchFamily="34" charset="0"/>
                <a:cs typeface="Arial" panose="020B0604020202020204" pitchFamily="34" charset="0"/>
              </a:rPr>
              <a:t>(payment in foreign currency directly overseas)</a:t>
            </a:r>
          </a:p>
          <a:p>
            <a:pPr algn="just">
              <a:buFont typeface="Wingdings" panose="05000000000000000000" pitchFamily="2" charset="2"/>
              <a:buChar char="Ø"/>
            </a:pPr>
            <a:r>
              <a:rPr lang="en-US" sz="2400" b="1" dirty="0">
                <a:latin typeface="Arial" panose="020B0604020202020204" pitchFamily="34" charset="0"/>
                <a:cs typeface="Arial" panose="020B0604020202020204" pitchFamily="34" charset="0"/>
              </a:rPr>
              <a:t>Payment Method 1B </a:t>
            </a:r>
            <a:r>
              <a:rPr lang="en-US" sz="2400" dirty="0">
                <a:latin typeface="Arial" panose="020B0604020202020204" pitchFamily="34" charset="0"/>
                <a:cs typeface="Arial" panose="020B0604020202020204" pitchFamily="34" charset="0"/>
              </a:rPr>
              <a:t>(payment  in foreign currency into a local CFC account)</a:t>
            </a:r>
          </a:p>
          <a:p>
            <a:pPr algn="just">
              <a:buFont typeface="Wingdings" panose="05000000000000000000" pitchFamily="2" charset="2"/>
              <a:buChar char="Ø"/>
            </a:pPr>
            <a:r>
              <a:rPr lang="en-US" sz="2400" b="1" dirty="0">
                <a:latin typeface="Arial" panose="020B0604020202020204" pitchFamily="34" charset="0"/>
                <a:cs typeface="Arial" panose="020B0604020202020204" pitchFamily="34" charset="0"/>
              </a:rPr>
              <a:t>Payment Method  2 </a:t>
            </a:r>
            <a:r>
              <a:rPr lang="en-US" sz="2400" dirty="0">
                <a:latin typeface="Arial" panose="020B0604020202020204" pitchFamily="34" charset="0"/>
                <a:cs typeface="Arial" panose="020B0604020202020204" pitchFamily="34" charset="0"/>
              </a:rPr>
              <a:t>(payment in ZAR linked to a rate of exchange)</a:t>
            </a:r>
          </a:p>
          <a:p>
            <a:pPr marL="177800" indent="-177800" algn="just">
              <a:buFont typeface="Wingdings" panose="05000000000000000000" pitchFamily="2" charset="2"/>
              <a:buChar char="Ø"/>
            </a:pPr>
            <a:r>
              <a:rPr lang="en-US" sz="2400" b="1" dirty="0">
                <a:latin typeface="Arial" panose="020B0604020202020204" pitchFamily="34" charset="0"/>
                <a:cs typeface="Arial" panose="020B0604020202020204" pitchFamily="34" charset="0"/>
              </a:rPr>
              <a:t>Payment Method 3 </a:t>
            </a:r>
            <a:r>
              <a:rPr lang="en-US" sz="2400" dirty="0">
                <a:latin typeface="Arial" panose="020B0604020202020204" pitchFamily="34" charset="0"/>
                <a:cs typeface="Arial" panose="020B0604020202020204" pitchFamily="34" charset="0"/>
              </a:rPr>
              <a:t>(payment in ZAR at an agreed  rate of exchange: supplier assumes the exchange rate risk)</a:t>
            </a:r>
          </a:p>
          <a:p>
            <a:pPr marL="0" indent="0" algn="just">
              <a:buNone/>
            </a:pPr>
            <a:r>
              <a:rPr lang="en-US" sz="2400" dirty="0">
                <a:solidFill>
                  <a:schemeClr val="tx1"/>
                </a:solidFill>
              </a:rPr>
              <a:t>If the tenderer is </a:t>
            </a:r>
            <a:r>
              <a:rPr lang="en-US" sz="2400" dirty="0">
                <a:solidFill>
                  <a:srgbClr val="FF0000"/>
                </a:solidFill>
              </a:rPr>
              <a:t>not</a:t>
            </a:r>
            <a:r>
              <a:rPr lang="en-US" sz="2400" dirty="0">
                <a:solidFill>
                  <a:schemeClr val="tx1"/>
                </a:solidFill>
              </a:rPr>
              <a:t> the direct importer of the imported goods/services and/or cannot  submit a Commercial (overseas) invoice for payment purposes, their pricing to Eskom must be in ZAR with no exchange rate risk for Eskom’s account. Eskom will not accept any exchange rate risk in these scenarios.</a:t>
            </a:r>
            <a:r>
              <a:rPr lang="en-US" sz="2800" dirty="0">
                <a:solidFill>
                  <a:schemeClr val="tx1"/>
                </a:solidFill>
              </a:rPr>
              <a:t>	</a:t>
            </a:r>
            <a:endParaRPr lang="en-ZA" sz="2800" dirty="0">
              <a:solidFill>
                <a:schemeClr val="tx1"/>
              </a:solidFill>
            </a:endParaRPr>
          </a:p>
          <a:p>
            <a:pPr algn="just">
              <a:defRPr/>
            </a:pPr>
            <a:endParaRPr lang="en-US" sz="2400" dirty="0"/>
          </a:p>
          <a:p>
            <a:r>
              <a:rPr lang="en-US" sz="2400" dirty="0"/>
              <a:t>.</a:t>
            </a:r>
            <a:endParaRPr lang="en-ZA" sz="2400" dirty="0"/>
          </a:p>
        </p:txBody>
      </p:sp>
    </p:spTree>
    <p:extLst>
      <p:ext uri="{BB962C8B-B14F-4D97-AF65-F5344CB8AC3E}">
        <p14:creationId xmlns:p14="http://schemas.microsoft.com/office/powerpoint/2010/main" val="1152784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15F94-23D0-7990-C262-21DFC515322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F6B2CC2-C826-E9F0-A64C-0678DDE4F12D}"/>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F2777D01-776E-EBEC-2BA0-DD11E9927B0C}"/>
              </a:ext>
            </a:extLst>
          </p:cNvPr>
          <p:cNvSpPr>
            <a:spLocks noGrp="1"/>
          </p:cNvSpPr>
          <p:nvPr>
            <p:ph idx="1"/>
          </p:nvPr>
        </p:nvSpPr>
        <p:spPr>
          <a:xfrm>
            <a:off x="336000" y="1073366"/>
            <a:ext cx="11520000" cy="4919856"/>
          </a:xfrm>
        </p:spPr>
        <p:txBody>
          <a:bodyPr/>
          <a:lstStyle/>
          <a:p>
            <a:pPr algn="just">
              <a:buFont typeface="Wingdings" panose="05000000000000000000" pitchFamily="2" charset="2"/>
              <a:buChar char="Ø"/>
            </a:pPr>
            <a:r>
              <a:rPr lang="en-US" sz="2400" b="1" dirty="0">
                <a:latin typeface="Arial" panose="020B0604020202020204" pitchFamily="34" charset="0"/>
              </a:rPr>
              <a:t>Payment Method 1A</a:t>
            </a:r>
          </a:p>
          <a:p>
            <a:pPr marL="269875" indent="0" algn="just">
              <a:buNone/>
            </a:pPr>
            <a:r>
              <a:rPr lang="en-US" sz="2400" dirty="0">
                <a:latin typeface="Arial" panose="020B0604020202020204" pitchFamily="34" charset="0"/>
              </a:rPr>
              <a:t>Eskom makes payment in foreign currency directly overseas to the nominated foreign beneficiary. </a:t>
            </a:r>
          </a:p>
          <a:p>
            <a:pPr marL="269875" indent="0" algn="just">
              <a:buNone/>
            </a:pPr>
            <a:r>
              <a:rPr lang="en-US" sz="2400" dirty="0">
                <a:latin typeface="Arial" panose="020B0604020202020204" pitchFamily="34" charset="0"/>
              </a:rPr>
              <a:t>Payment Method 1A has 2 scenario’s:</a:t>
            </a:r>
          </a:p>
          <a:p>
            <a:pPr marL="727075" indent="-457200" algn="just">
              <a:buAutoNum type="arabicParenR"/>
            </a:pPr>
            <a:r>
              <a:rPr lang="en-US" sz="2400" dirty="0">
                <a:latin typeface="Arial" panose="020B0604020202020204" pitchFamily="34" charset="0"/>
              </a:rPr>
              <a:t>Eskom transacts directly with an overseas supplier and pays them directly</a:t>
            </a:r>
          </a:p>
          <a:p>
            <a:pPr marL="727075" indent="-457200" algn="just">
              <a:buAutoNum type="arabicParenR"/>
            </a:pPr>
            <a:r>
              <a:rPr lang="en-US" sz="2400" dirty="0">
                <a:latin typeface="Arial" panose="020B0604020202020204" pitchFamily="34" charset="0"/>
              </a:rPr>
              <a:t>Eskom contracts with a local supplier who indicates that payment must be made to a nominated overseas beneficiary.</a:t>
            </a:r>
          </a:p>
          <a:p>
            <a:pPr marL="723900" indent="-454025" algn="just"/>
            <a:r>
              <a:rPr lang="en-US" sz="2400" dirty="0">
                <a:latin typeface="Arial" panose="020B0604020202020204" pitchFamily="34" charset="0"/>
              </a:rPr>
              <a:t>     In this scenario the Commercial Invoice is made out to Eskom, and the payment beneficiary must be indicated in the contract between Eskom and the local supplier.</a:t>
            </a:r>
          </a:p>
          <a:p>
            <a:pPr marL="273050" indent="-3175" algn="just"/>
            <a:r>
              <a:rPr lang="en-US" sz="2400" dirty="0">
                <a:latin typeface="Arial" panose="020B0604020202020204" pitchFamily="34" charset="0"/>
              </a:rPr>
              <a:t>For both scenarios, the banking details of the beneficiary need to be supplied and proof of importation will be required and the payment documentation should be indicated in the contractual agreement ..</a:t>
            </a:r>
          </a:p>
          <a:p>
            <a:pPr marL="273050" indent="-3175" algn="just"/>
            <a:endParaRPr lang="en-US" sz="2400" dirty="0">
              <a:latin typeface="Arial" panose="020B0604020202020204" pitchFamily="34" charset="0"/>
            </a:endParaRPr>
          </a:p>
          <a:p>
            <a:pPr marL="723900" indent="-454025" algn="just"/>
            <a:endParaRPr lang="en-US" sz="2400" dirty="0">
              <a:latin typeface="Arial" panose="020B0604020202020204" pitchFamily="34" charset="0"/>
            </a:endParaRPr>
          </a:p>
          <a:p>
            <a:pPr marL="269875" indent="0" algn="just">
              <a:buNone/>
            </a:pPr>
            <a:r>
              <a:rPr lang="en-US" sz="2400" dirty="0">
                <a:latin typeface="Arial" panose="020B0604020202020204" pitchFamily="34" charset="0"/>
              </a:rPr>
              <a:t>Requirements:</a:t>
            </a:r>
          </a:p>
          <a:p>
            <a:pPr marL="555625" indent="-285750" algn="just"/>
            <a:r>
              <a:rPr lang="en-US" sz="2400" dirty="0">
                <a:latin typeface="Arial" panose="020B0604020202020204" pitchFamily="34" charset="0"/>
              </a:rPr>
              <a:t>Eskom to be provided with the banking details of the overseas beneficiary of the foreign payment.</a:t>
            </a:r>
          </a:p>
          <a:p>
            <a:pPr marL="555625" indent="-285750" algn="just"/>
            <a:r>
              <a:rPr lang="en-US" sz="2400" dirty="0">
                <a:latin typeface="Arial" panose="020B0604020202020204" pitchFamily="34" charset="0"/>
              </a:rPr>
              <a:t>Contracting party to supply proof of importation.</a:t>
            </a:r>
          </a:p>
          <a:p>
            <a:pPr marL="555625" indent="-285750" algn="just"/>
            <a:r>
              <a:rPr lang="en-US" sz="2400" dirty="0">
                <a:latin typeface="Arial" panose="020B0604020202020204" pitchFamily="34" charset="0"/>
              </a:rPr>
              <a:t>The contracting party must be the direct importer</a:t>
            </a:r>
          </a:p>
          <a:p>
            <a:pPr marL="269875" indent="0" algn="just">
              <a:buNone/>
            </a:pPr>
            <a:endParaRPr lang="en-US" sz="2400" dirty="0">
              <a:latin typeface="Arial" panose="020B0604020202020204" pitchFamily="34" charset="0"/>
            </a:endParaRPr>
          </a:p>
          <a:p>
            <a:pPr marL="269875" indent="0" algn="just">
              <a:buNone/>
            </a:pPr>
            <a:r>
              <a:rPr lang="en-US" sz="2400" dirty="0">
                <a:latin typeface="Arial" panose="020B0604020202020204" pitchFamily="34" charset="0"/>
              </a:rPr>
              <a:t>The payment details must be indicated  in the Secondary Clause X3 (Multiple Currencies) of the contractual agreement.</a:t>
            </a:r>
          </a:p>
          <a:p>
            <a:pPr marL="273050" indent="-273050" algn="just">
              <a:buFont typeface="Wingdings" panose="05000000000000000000" pitchFamily="2" charset="2"/>
              <a:buChar char="Ø"/>
              <a:defRPr/>
            </a:pPr>
            <a:r>
              <a:rPr lang="en-US" sz="2400" dirty="0"/>
              <a:t>.  </a:t>
            </a:r>
          </a:p>
          <a:p>
            <a:r>
              <a:rPr lang="en-US" sz="2400" dirty="0"/>
              <a:t>.</a:t>
            </a:r>
            <a:endParaRPr lang="en-ZA" sz="2400" dirty="0"/>
          </a:p>
        </p:txBody>
      </p:sp>
    </p:spTree>
    <p:extLst>
      <p:ext uri="{BB962C8B-B14F-4D97-AF65-F5344CB8AC3E}">
        <p14:creationId xmlns:p14="http://schemas.microsoft.com/office/powerpoint/2010/main" val="738321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0E746-075B-88ED-6406-A971F26CF82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265C27-8DB7-1267-11DD-6995E2DACCD1}"/>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419EEF0D-F97B-56D1-8194-4E1A9F2446C0}"/>
              </a:ext>
            </a:extLst>
          </p:cNvPr>
          <p:cNvSpPr>
            <a:spLocks noGrp="1"/>
          </p:cNvSpPr>
          <p:nvPr>
            <p:ph idx="1"/>
          </p:nvPr>
        </p:nvSpPr>
        <p:spPr>
          <a:xfrm>
            <a:off x="361682" y="1223492"/>
            <a:ext cx="11520000" cy="4919856"/>
          </a:xfrm>
        </p:spPr>
        <p:txBody>
          <a:bodyPr/>
          <a:lstStyle/>
          <a:p>
            <a:pPr algn="just">
              <a:buFont typeface="Wingdings" panose="05000000000000000000" pitchFamily="2" charset="2"/>
              <a:buChar char="Ø"/>
            </a:pPr>
            <a:r>
              <a:rPr lang="en-US" sz="2800" b="1" dirty="0">
                <a:latin typeface="Arial" panose="020B0604020202020204" pitchFamily="34" charset="0"/>
                <a:cs typeface="Arial" panose="020B0604020202020204" pitchFamily="34" charset="0"/>
              </a:rPr>
              <a:t>Payment Method 1B</a:t>
            </a:r>
          </a:p>
          <a:p>
            <a:pPr marL="269875" indent="0" algn="just">
              <a:buNone/>
            </a:pPr>
            <a:r>
              <a:rPr lang="en-US" sz="2400" dirty="0">
                <a:latin typeface="Arial" panose="020B0604020202020204" pitchFamily="34" charset="0"/>
                <a:cs typeface="Arial" panose="020B0604020202020204" pitchFamily="34" charset="0"/>
              </a:rPr>
              <a:t>Eskom will pay a local supplier in foreign currency into the contracting party’s CFC (Customer Foreign Currency ) bank account. </a:t>
            </a:r>
          </a:p>
          <a:p>
            <a:pPr marL="269875" indent="0" algn="just">
              <a:buNone/>
            </a:pPr>
            <a:endParaRPr lang="en-US" sz="2400" b="1" dirty="0">
              <a:latin typeface="Arial" panose="020B0604020202020204" pitchFamily="34" charset="0"/>
              <a:cs typeface="Arial" panose="020B0604020202020204" pitchFamily="34" charset="0"/>
            </a:endParaRPr>
          </a:p>
          <a:p>
            <a:pPr marL="269875" indent="0" algn="just">
              <a:buNone/>
            </a:pPr>
            <a:r>
              <a:rPr lang="en-US" sz="2400" b="1" dirty="0">
                <a:latin typeface="Arial" panose="020B0604020202020204" pitchFamily="34" charset="0"/>
                <a:cs typeface="Arial" panose="020B0604020202020204" pitchFamily="34" charset="0"/>
              </a:rPr>
              <a:t>Requirements:</a:t>
            </a:r>
          </a:p>
          <a:p>
            <a:pPr marL="273050" indent="-3175" algn="just"/>
            <a:r>
              <a:rPr lang="en-US" sz="2400" dirty="0">
                <a:latin typeface="Arial" panose="020B0604020202020204" pitchFamily="34" charset="0"/>
                <a:cs typeface="Arial" panose="020B0604020202020204" pitchFamily="34" charset="0"/>
              </a:rPr>
              <a:t>Eskom will require  documentary evidence of the approval application made to the Reserve Bank and the official response from the Reserve Bank.  (response from Reserve Bank must be on a SARB on SARB’s letterhead. NO copy and paste).</a:t>
            </a:r>
          </a:p>
          <a:p>
            <a:endParaRPr lang="en-ZA" sz="2400" dirty="0"/>
          </a:p>
        </p:txBody>
      </p:sp>
    </p:spTree>
    <p:extLst>
      <p:ext uri="{BB962C8B-B14F-4D97-AF65-F5344CB8AC3E}">
        <p14:creationId xmlns:p14="http://schemas.microsoft.com/office/powerpoint/2010/main" val="3147469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A12F8-1E73-31DB-40A6-62C493F99B7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BF4374-91EF-7735-7AA1-CA76EC30BA3B}"/>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68842F63-F73B-01E4-2255-C5505887E938}"/>
              </a:ext>
            </a:extLst>
          </p:cNvPr>
          <p:cNvSpPr>
            <a:spLocks noGrp="1"/>
          </p:cNvSpPr>
          <p:nvPr>
            <p:ph idx="1"/>
          </p:nvPr>
        </p:nvSpPr>
        <p:spPr>
          <a:xfrm>
            <a:off x="361682" y="1223492"/>
            <a:ext cx="11520000" cy="4919856"/>
          </a:xfrm>
        </p:spPr>
        <p:txBody>
          <a:bodyPr/>
          <a:lstStyle/>
          <a:p>
            <a:pPr algn="just">
              <a:buFont typeface="Wingdings" panose="05000000000000000000" pitchFamily="2" charset="2"/>
              <a:buChar char="Ø"/>
            </a:pPr>
            <a:r>
              <a:rPr lang="en-US" sz="2400" b="1" dirty="0">
                <a:latin typeface="Arial" panose="020B0604020202020204" pitchFamily="34" charset="0"/>
              </a:rPr>
              <a:t>Payment Method 1B (continued)</a:t>
            </a:r>
          </a:p>
          <a:p>
            <a:pPr marL="269875" indent="0" algn="just">
              <a:buNone/>
            </a:pPr>
            <a:r>
              <a:rPr lang="en-US" sz="2400" dirty="0">
                <a:latin typeface="Arial" panose="020B0604020202020204" pitchFamily="34" charset="0"/>
              </a:rPr>
              <a:t>Requirements (continued):</a:t>
            </a:r>
          </a:p>
          <a:p>
            <a:pPr marL="269875" algn="just"/>
            <a:r>
              <a:rPr lang="en-US" sz="2400" dirty="0">
                <a:latin typeface="Arial" panose="020B0604020202020204" pitchFamily="34" charset="0"/>
              </a:rPr>
              <a:t>The commercial (overseas) invoice and a local tax invoice required to be submitted at time of payment request. The foreign currency amounts on both invoices must be the same. This is in line with SA Reserve Bank requirements. Eskom will not pay profit in foreign currency.</a:t>
            </a:r>
            <a:endParaRPr lang="en-ZA" sz="2400" dirty="0">
              <a:latin typeface="Arial" panose="020B0604020202020204" pitchFamily="34" charset="0"/>
            </a:endParaRPr>
          </a:p>
          <a:p>
            <a:endParaRPr lang="en-US" sz="2400" dirty="0">
              <a:latin typeface="Arial" panose="020B0604020202020204" pitchFamily="34" charset="0"/>
            </a:endParaRPr>
          </a:p>
          <a:p>
            <a:pPr marL="273050"/>
            <a:r>
              <a:rPr lang="en-US" sz="2400" b="1" dirty="0">
                <a:latin typeface="Arial" panose="020B0604020202020204" pitchFamily="34" charset="0"/>
              </a:rPr>
              <a:t>Please note</a:t>
            </a:r>
            <a:r>
              <a:rPr lang="en-US" sz="2400" dirty="0">
                <a:latin typeface="Arial" panose="020B0604020202020204" pitchFamily="34" charset="0"/>
              </a:rPr>
              <a:t>: the commercial invoice used in the clearance of the imported goods must be from the country of origin.</a:t>
            </a:r>
          </a:p>
          <a:p>
            <a:pPr indent="273050"/>
            <a:r>
              <a:rPr lang="en-US" sz="2400" dirty="0">
                <a:latin typeface="Arial" panose="020B0604020202020204" pitchFamily="34" charset="0"/>
              </a:rPr>
              <a:t>The Contracting party must be the direct importer.</a:t>
            </a:r>
          </a:p>
          <a:p>
            <a:pPr indent="273050"/>
            <a:r>
              <a:rPr lang="en-US" sz="2400" dirty="0">
                <a:latin typeface="Arial" panose="020B0604020202020204" pitchFamily="34" charset="0"/>
              </a:rPr>
              <a:t>Eskom requires proof of importation by the contracting party</a:t>
            </a:r>
          </a:p>
          <a:p>
            <a:pPr marL="269875" algn="just"/>
            <a:r>
              <a:rPr lang="en-US" sz="2400" dirty="0">
                <a:latin typeface="Arial" panose="020B0604020202020204" pitchFamily="34" charset="0"/>
              </a:rPr>
              <a:t>Payment details to be indicated in Clause X3.1 of the contract</a:t>
            </a:r>
            <a:r>
              <a:rPr lang="en-US" sz="2400" b="1" dirty="0">
                <a:solidFill>
                  <a:schemeClr val="tx1"/>
                </a:solidFill>
                <a:latin typeface="Arial" panose="020B0604020202020204" pitchFamily="34" charset="0"/>
                <a:cs typeface="Arial" panose="020B0604020202020204" pitchFamily="34" charset="0"/>
              </a:rPr>
              <a:t>.</a:t>
            </a:r>
          </a:p>
          <a:p>
            <a:r>
              <a:rPr lang="en-US" sz="2400" dirty="0"/>
              <a:t>.</a:t>
            </a:r>
            <a:endParaRPr lang="en-ZA" sz="2400" dirty="0"/>
          </a:p>
          <a:p>
            <a:r>
              <a:rPr lang="en-US" sz="2400" dirty="0"/>
              <a:t>.</a:t>
            </a:r>
            <a:endParaRPr lang="en-ZA" sz="2400" dirty="0"/>
          </a:p>
        </p:txBody>
      </p:sp>
    </p:spTree>
    <p:extLst>
      <p:ext uri="{BB962C8B-B14F-4D97-AF65-F5344CB8AC3E}">
        <p14:creationId xmlns:p14="http://schemas.microsoft.com/office/powerpoint/2010/main" val="516211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06268-75F9-1D71-8417-45772C75EB5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80C72C7-6F36-0108-05DC-D7BE1E55F66F}"/>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EF7496B4-326D-BDA6-8453-E8ABB1F433F8}"/>
              </a:ext>
            </a:extLst>
          </p:cNvPr>
          <p:cNvSpPr>
            <a:spLocks noGrp="1"/>
          </p:cNvSpPr>
          <p:nvPr>
            <p:ph idx="1"/>
          </p:nvPr>
        </p:nvSpPr>
        <p:spPr>
          <a:xfrm>
            <a:off x="248525" y="1116614"/>
            <a:ext cx="11520000" cy="4919856"/>
          </a:xfrm>
        </p:spPr>
        <p:txBody>
          <a:bodyPr/>
          <a:lstStyle/>
          <a:p>
            <a:pPr algn="just">
              <a:buFont typeface="Wingdings" panose="05000000000000000000" pitchFamily="2" charset="2"/>
              <a:buChar char="Ø"/>
            </a:pPr>
            <a:r>
              <a:rPr lang="en-US" sz="2400" b="1" dirty="0">
                <a:latin typeface="Arial" panose="020B0604020202020204" pitchFamily="34" charset="0"/>
              </a:rPr>
              <a:t>Payment Method  2</a:t>
            </a:r>
          </a:p>
          <a:p>
            <a:pPr marL="355600" indent="-268288" algn="just">
              <a:buNone/>
            </a:pPr>
            <a:r>
              <a:rPr lang="en-US" sz="2400" b="1" dirty="0">
                <a:latin typeface="Arial" panose="020B0604020202020204" pitchFamily="34" charset="0"/>
              </a:rPr>
              <a:t>  </a:t>
            </a:r>
            <a:r>
              <a:rPr lang="en-US" sz="2400" dirty="0">
                <a:latin typeface="Arial" panose="020B0604020202020204" pitchFamily="34" charset="0"/>
              </a:rPr>
              <a:t>This is a  ZAR based payment  linked to an exchange rate movement. This 	   payment method is only applicable for the procurements of goods.</a:t>
            </a:r>
          </a:p>
          <a:p>
            <a:pPr algn="just">
              <a:buNone/>
            </a:pPr>
            <a:endParaRPr lang="en-US" sz="2400" dirty="0">
              <a:latin typeface="Arial" panose="020B0604020202020204" pitchFamily="34" charset="0"/>
            </a:endParaRPr>
          </a:p>
          <a:p>
            <a:pPr algn="just">
              <a:buNone/>
            </a:pPr>
            <a:r>
              <a:rPr lang="en-US" sz="2400" dirty="0">
                <a:latin typeface="Arial" panose="020B0604020202020204" pitchFamily="34" charset="0"/>
              </a:rPr>
              <a:t>Eskom will hedge the exposure and payment to the supplier will be done at the spot rate of exchange at which Eskom sells the forward cover in the market.</a:t>
            </a:r>
          </a:p>
          <a:p>
            <a:pPr algn="just">
              <a:buNone/>
            </a:pPr>
            <a:r>
              <a:rPr lang="en-US" sz="2400" b="1" dirty="0">
                <a:latin typeface="Arial" panose="020B0604020202020204" pitchFamily="34" charset="0"/>
              </a:rPr>
              <a:t>Requirement</a:t>
            </a:r>
            <a:r>
              <a:rPr lang="en-US" sz="2400" dirty="0">
                <a:latin typeface="Arial" panose="020B0604020202020204" pitchFamily="34" charset="0"/>
              </a:rPr>
              <a:t>s:</a:t>
            </a:r>
          </a:p>
          <a:p>
            <a:pPr algn="just">
              <a:buNone/>
            </a:pPr>
            <a:r>
              <a:rPr lang="en-US" sz="2400" dirty="0">
                <a:latin typeface="Arial" panose="020B0604020202020204" pitchFamily="34" charset="0"/>
              </a:rPr>
              <a:t>This Payment Method is only applicable for the payment for goods, not for service-related payments.</a:t>
            </a:r>
          </a:p>
          <a:p>
            <a:pPr algn="just"/>
            <a:r>
              <a:rPr lang="en-US" sz="2400" dirty="0">
                <a:latin typeface="Arial" panose="020B0604020202020204" pitchFamily="34" charset="0"/>
              </a:rPr>
              <a:t>Approval for the used of Payment Method 2 needs to be applied for and received from Eskom </a:t>
            </a:r>
            <a:r>
              <a:rPr lang="en-US" sz="2400" b="1" dirty="0">
                <a:solidFill>
                  <a:srgbClr val="FF0000"/>
                </a:solidFill>
                <a:latin typeface="Arial" panose="020B0604020202020204" pitchFamily="34" charset="0"/>
              </a:rPr>
              <a:t>PRIOR</a:t>
            </a:r>
            <a:r>
              <a:rPr lang="en-US" sz="2400" dirty="0">
                <a:latin typeface="Arial" panose="020B0604020202020204" pitchFamily="34" charset="0"/>
              </a:rPr>
              <a:t> to tender close. If approval is not sought prior to tender close, one of the other payment methods must be selected.</a:t>
            </a:r>
          </a:p>
          <a:p>
            <a:pPr marL="555625" indent="-285750" algn="just">
              <a:buFont typeface="Arial" panose="020B0604020202020204" pitchFamily="34" charset="0"/>
              <a:buChar char="•"/>
            </a:pPr>
            <a:endParaRPr lang="en-US" sz="2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1604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6615F-569E-2F6A-BBA4-21305EDE3F7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E5FE8A1-2013-58CB-D075-6A0A7D5F5989}"/>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8BDCB9A0-3B10-3587-23F7-DF796F26A73C}"/>
              </a:ext>
            </a:extLst>
          </p:cNvPr>
          <p:cNvSpPr>
            <a:spLocks noGrp="1"/>
          </p:cNvSpPr>
          <p:nvPr>
            <p:ph idx="1"/>
          </p:nvPr>
        </p:nvSpPr>
        <p:spPr>
          <a:xfrm>
            <a:off x="336000" y="1223492"/>
            <a:ext cx="11520000" cy="4919856"/>
          </a:xfrm>
        </p:spPr>
        <p:txBody>
          <a:bodyPr/>
          <a:lstStyle/>
          <a:p>
            <a:pPr algn="just">
              <a:buFont typeface="Wingdings" panose="05000000000000000000" pitchFamily="2" charset="2"/>
              <a:buChar char="Ø"/>
            </a:pPr>
            <a:r>
              <a:rPr lang="en-US" sz="2400" b="1" dirty="0">
                <a:latin typeface="Arial" panose="020B0604020202020204" pitchFamily="34" charset="0"/>
              </a:rPr>
              <a:t>Payment Method  2 (continued)</a:t>
            </a:r>
          </a:p>
          <a:p>
            <a:pPr algn="just">
              <a:buNone/>
            </a:pPr>
            <a:endParaRPr lang="en-US" sz="2400" b="1" dirty="0">
              <a:latin typeface="Arial" panose="020B0604020202020204" pitchFamily="34" charset="0"/>
            </a:endParaRPr>
          </a:p>
          <a:p>
            <a:pPr algn="just">
              <a:buNone/>
            </a:pPr>
            <a:r>
              <a:rPr lang="en-US" sz="2400" b="1" dirty="0">
                <a:latin typeface="Arial" panose="020B0604020202020204" pitchFamily="34" charset="0"/>
              </a:rPr>
              <a:t>Requirement</a:t>
            </a:r>
            <a:r>
              <a:rPr lang="en-US" sz="2400" dirty="0">
                <a:latin typeface="Arial" panose="020B0604020202020204" pitchFamily="34" charset="0"/>
              </a:rPr>
              <a:t>s (continued):</a:t>
            </a:r>
          </a:p>
          <a:p>
            <a:pPr algn="just">
              <a:buNone/>
            </a:pPr>
            <a:r>
              <a:rPr lang="en-US" sz="2400" dirty="0">
                <a:latin typeface="Arial" panose="020B0604020202020204" pitchFamily="34" charset="0"/>
              </a:rPr>
              <a:t>Although payment is ultimately in ZAR, due to the ZAR value being linked to a rate of exchange, Eskom will require proof of importation by the contracting party.</a:t>
            </a:r>
          </a:p>
          <a:p>
            <a:pPr algn="just">
              <a:buNone/>
            </a:pPr>
            <a:endParaRPr lang="en-US" sz="2400" dirty="0">
              <a:latin typeface="Arial" panose="020B0604020202020204" pitchFamily="34" charset="0"/>
            </a:endParaRPr>
          </a:p>
          <a:p>
            <a:pPr algn="just">
              <a:buNone/>
            </a:pPr>
            <a:r>
              <a:rPr lang="en-US" sz="2400" dirty="0">
                <a:latin typeface="Arial" panose="020B0604020202020204" pitchFamily="34" charset="0"/>
              </a:rPr>
              <a:t>The contracting party must be the direct importer</a:t>
            </a:r>
          </a:p>
          <a:p>
            <a:pPr algn="just">
              <a:buNone/>
            </a:pPr>
            <a:endParaRPr lang="en-US" sz="2400" dirty="0">
              <a:latin typeface="Arial" panose="020B0604020202020204" pitchFamily="34" charset="0"/>
            </a:endParaRPr>
          </a:p>
          <a:p>
            <a:pPr algn="just">
              <a:buNone/>
            </a:pPr>
            <a:r>
              <a:rPr lang="en-US" sz="2400" dirty="0">
                <a:latin typeface="Arial" panose="020B0604020202020204" pitchFamily="34" charset="0"/>
              </a:rPr>
              <a:t>Payment details and payment documentation required  to be indicated in Clause  X3.1 of the contract.</a:t>
            </a:r>
          </a:p>
        </p:txBody>
      </p:sp>
    </p:spTree>
    <p:extLst>
      <p:ext uri="{BB962C8B-B14F-4D97-AF65-F5344CB8AC3E}">
        <p14:creationId xmlns:p14="http://schemas.microsoft.com/office/powerpoint/2010/main" val="2030062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47534-0E7E-2847-33C7-A8DFADB37B4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202029D-4FB8-E567-0D71-7B877F12420F}"/>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A6A79264-2736-D8FF-A165-D2A6729315BE}"/>
              </a:ext>
            </a:extLst>
          </p:cNvPr>
          <p:cNvSpPr>
            <a:spLocks noGrp="1"/>
          </p:cNvSpPr>
          <p:nvPr>
            <p:ph idx="1"/>
          </p:nvPr>
        </p:nvSpPr>
        <p:spPr>
          <a:xfrm>
            <a:off x="336000" y="969072"/>
            <a:ext cx="11520000" cy="4919856"/>
          </a:xfrm>
        </p:spPr>
        <p:txBody>
          <a:bodyPr/>
          <a:lstStyle/>
          <a:p>
            <a:pPr algn="just"/>
            <a:r>
              <a:rPr lang="en-US" sz="2400" b="1" dirty="0">
                <a:latin typeface="Arial" panose="020B0604020202020204" pitchFamily="34" charset="0"/>
              </a:rPr>
              <a:t>Payment Method 3</a:t>
            </a:r>
          </a:p>
          <a:p>
            <a:pPr marL="0" indent="0" algn="just" defTabSz="263525">
              <a:buNone/>
            </a:pPr>
            <a:r>
              <a:rPr lang="en-US" sz="2400" dirty="0">
                <a:latin typeface="Arial" panose="020B0604020202020204" pitchFamily="34" charset="0"/>
              </a:rPr>
              <a:t> ZAR payment made at an exchange rate agreed by Eskom and the supplier.</a:t>
            </a:r>
          </a:p>
          <a:p>
            <a:pPr marL="0" indent="0" algn="just" defTabSz="263525">
              <a:buNone/>
            </a:pPr>
            <a:endParaRPr lang="en-US" sz="2400" dirty="0">
              <a:latin typeface="Arial" panose="020B0604020202020204" pitchFamily="34" charset="0"/>
            </a:endParaRPr>
          </a:p>
          <a:p>
            <a:pPr algn="just"/>
            <a:r>
              <a:rPr lang="en-US" sz="2400" dirty="0">
                <a:latin typeface="Arial" panose="020B0604020202020204" pitchFamily="34" charset="0"/>
              </a:rPr>
              <a:t>Eskom will  allow the tenderer to hedge the exchange rate movement by  means of forward cover.(This means that the supplier takes the foreign currency and/or exchange rate risk for the full exposure of the contract)</a:t>
            </a:r>
          </a:p>
          <a:p>
            <a:pPr algn="just">
              <a:buNone/>
            </a:pPr>
            <a:r>
              <a:rPr lang="en-US" sz="2400" dirty="0">
                <a:latin typeface="Arial" panose="020B0604020202020204" pitchFamily="34" charset="0"/>
              </a:rPr>
              <a:t>However, Eskom will require that a simultaneous exercise is done to ensure that the exchange rates for the tenderer’s forward cover is market related.</a:t>
            </a:r>
          </a:p>
          <a:p>
            <a:pPr algn="just"/>
            <a:r>
              <a:rPr lang="en-US" sz="2400" b="1" dirty="0">
                <a:latin typeface="Arial" panose="020B0604020202020204" pitchFamily="34" charset="0"/>
              </a:rPr>
              <a:t>Please note</a:t>
            </a:r>
            <a:r>
              <a:rPr lang="en-US" sz="2400" dirty="0">
                <a:latin typeface="Arial" panose="020B0604020202020204" pitchFamily="34" charset="0"/>
              </a:rPr>
              <a:t>: Eskom is not instructing the supplier to hedge the exchange rate risk, that is a decision that the supplier will make in line with their own business risk philosophy. However, once both parties agree on an exchange rate to be used, Eskom will not allow any further exchange rate adjustment.</a:t>
            </a:r>
          </a:p>
        </p:txBody>
      </p:sp>
    </p:spTree>
    <p:extLst>
      <p:ext uri="{BB962C8B-B14F-4D97-AF65-F5344CB8AC3E}">
        <p14:creationId xmlns:p14="http://schemas.microsoft.com/office/powerpoint/2010/main" val="2034108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837FF-0BB5-064B-4ADA-64EC0563FBC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B50F0D3-7CDF-1579-DB32-E0A5AE5436B2}"/>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45C40CB5-4059-295A-B1A6-360C78E11E88}"/>
              </a:ext>
            </a:extLst>
          </p:cNvPr>
          <p:cNvSpPr>
            <a:spLocks noGrp="1"/>
          </p:cNvSpPr>
          <p:nvPr>
            <p:ph idx="1"/>
          </p:nvPr>
        </p:nvSpPr>
        <p:spPr>
          <a:xfrm>
            <a:off x="361682" y="1223492"/>
            <a:ext cx="11520000" cy="4919856"/>
          </a:xfrm>
        </p:spPr>
        <p:txBody>
          <a:bodyPr/>
          <a:lstStyle/>
          <a:p>
            <a:pPr algn="just"/>
            <a:r>
              <a:rPr lang="en-US" sz="2400" b="1" dirty="0">
                <a:latin typeface="Arial" panose="020B0604020202020204" pitchFamily="34" charset="0"/>
              </a:rPr>
              <a:t>Payment Method 3 (continued)</a:t>
            </a:r>
          </a:p>
          <a:p>
            <a:pPr marL="0" indent="0" algn="just" defTabSz="263525">
              <a:buNone/>
            </a:pPr>
            <a:r>
              <a:rPr lang="en-US" sz="2400" dirty="0">
                <a:latin typeface="Arial" panose="020B0604020202020204" pitchFamily="34" charset="0"/>
              </a:rPr>
              <a:t> 	</a:t>
            </a:r>
          </a:p>
          <a:p>
            <a:pPr marL="0" indent="0" algn="just" defTabSz="263525">
              <a:buNone/>
            </a:pPr>
            <a:r>
              <a:rPr lang="en-US" sz="2400" dirty="0">
                <a:latin typeface="Arial" panose="020B0604020202020204" pitchFamily="34" charset="0"/>
              </a:rPr>
              <a:t>Requirements:</a:t>
            </a:r>
          </a:p>
          <a:p>
            <a:pPr marL="0" indent="0" algn="just" defTabSz="263525">
              <a:buNone/>
            </a:pPr>
            <a:endParaRPr lang="en-US" sz="2400" dirty="0">
              <a:latin typeface="Arial" panose="020B0604020202020204" pitchFamily="34" charset="0"/>
            </a:endParaRPr>
          </a:p>
          <a:p>
            <a:pPr marL="0" indent="0" algn="just" defTabSz="263525">
              <a:buNone/>
            </a:pPr>
            <a:r>
              <a:rPr lang="en-US" sz="2400" dirty="0">
                <a:latin typeface="Arial" panose="020B0604020202020204" pitchFamily="34" charset="0"/>
              </a:rPr>
              <a:t>The contracting party must be the direct importer of the goods/services.</a:t>
            </a:r>
          </a:p>
          <a:p>
            <a:pPr marL="0" indent="0" algn="just" defTabSz="263525">
              <a:buNone/>
            </a:pPr>
            <a:endParaRPr lang="en-US" sz="2400" dirty="0">
              <a:latin typeface="Arial" panose="020B0604020202020204" pitchFamily="34" charset="0"/>
            </a:endParaRPr>
          </a:p>
          <a:p>
            <a:pPr marL="0" indent="0" algn="just" defTabSz="263525">
              <a:buNone/>
            </a:pPr>
            <a:r>
              <a:rPr lang="en-US" sz="2400" dirty="0">
                <a:latin typeface="Arial" panose="020B0604020202020204" pitchFamily="34" charset="0"/>
              </a:rPr>
              <a:t>Although payment is in ZAR, because the ZAR value is linked to a rate of exchange,  a Commercial (overseas) invoice and  proof of importation  will be required.</a:t>
            </a:r>
          </a:p>
          <a:p>
            <a:pPr marL="0" indent="0" algn="just" defTabSz="263525">
              <a:buNone/>
            </a:pPr>
            <a:endParaRPr lang="en-US" sz="2400" dirty="0">
              <a:latin typeface="Arial" panose="020B0604020202020204" pitchFamily="34" charset="0"/>
            </a:endParaRPr>
          </a:p>
          <a:p>
            <a:pPr algn="just"/>
            <a:endParaRPr lang="en-US" sz="2400" dirty="0">
              <a:latin typeface="Arial" panose="020B0604020202020204" pitchFamily="34" charset="0"/>
            </a:endParaRPr>
          </a:p>
          <a:p>
            <a:pPr marL="273050" indent="-273050" algn="just">
              <a:buFont typeface="Wingdings" panose="05000000000000000000" pitchFamily="2" charset="2"/>
              <a:buChar char="Ø"/>
              <a:defRPr/>
            </a:pPr>
            <a:r>
              <a:rPr lang="en-US" sz="2400" dirty="0"/>
              <a:t>.  </a:t>
            </a:r>
          </a:p>
        </p:txBody>
      </p:sp>
    </p:spTree>
    <p:extLst>
      <p:ext uri="{BB962C8B-B14F-4D97-AF65-F5344CB8AC3E}">
        <p14:creationId xmlns:p14="http://schemas.microsoft.com/office/powerpoint/2010/main" val="3361214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E95B7-6CB3-78FB-AE87-DC8C59B4631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C05B837-3DE6-CA48-9452-6C3454F75C97}"/>
              </a:ext>
            </a:extLst>
          </p:cNvPr>
          <p:cNvSpPr>
            <a:spLocks noGrp="1"/>
          </p:cNvSpPr>
          <p:nvPr>
            <p:ph type="title"/>
          </p:nvPr>
        </p:nvSpPr>
        <p:spPr>
          <a:xfrm>
            <a:off x="225203" y="192121"/>
            <a:ext cx="9511777" cy="626744"/>
          </a:xfrm>
        </p:spPr>
        <p:txBody>
          <a:bodyPr/>
          <a:lstStyle/>
          <a:p>
            <a:r>
              <a:rPr lang="en-US" dirty="0"/>
              <a:t>Eskom’s requirements for the pricing of imported goods/services and the Eskom Payment Methods applicable.</a:t>
            </a:r>
            <a:endParaRPr lang="en-ZA" dirty="0"/>
          </a:p>
        </p:txBody>
      </p:sp>
      <p:sp>
        <p:nvSpPr>
          <p:cNvPr id="7" name="Content Placeholder 6">
            <a:extLst>
              <a:ext uri="{FF2B5EF4-FFF2-40B4-BE49-F238E27FC236}">
                <a16:creationId xmlns:a16="http://schemas.microsoft.com/office/drawing/2014/main" id="{8E9D0DDC-B5E1-04B7-8824-DA667389252C}"/>
              </a:ext>
            </a:extLst>
          </p:cNvPr>
          <p:cNvSpPr>
            <a:spLocks noGrp="1"/>
          </p:cNvSpPr>
          <p:nvPr>
            <p:ph idx="1"/>
          </p:nvPr>
        </p:nvSpPr>
        <p:spPr>
          <a:xfrm>
            <a:off x="259337" y="1114309"/>
            <a:ext cx="11520000" cy="5136365"/>
          </a:xfrm>
        </p:spPr>
        <p:txBody>
          <a:bodyPr/>
          <a:lstStyle/>
          <a:p>
            <a:pPr algn="just"/>
            <a:r>
              <a:rPr lang="en-US" sz="2400" b="1" dirty="0">
                <a:latin typeface="Arial" panose="020B0604020202020204" pitchFamily="34" charset="0"/>
              </a:rPr>
              <a:t>Important Notice:</a:t>
            </a:r>
          </a:p>
          <a:p>
            <a:pPr algn="just"/>
            <a:r>
              <a:rPr lang="en-US" sz="2400" dirty="0">
                <a:latin typeface="Arial" panose="020B0604020202020204" pitchFamily="34" charset="0"/>
              </a:rPr>
              <a:t>If the  contracting party is not the direct importer of the goods/services, the pricing to Eskom must be in ZAR with no foreign currency or exchange rate exposure for Eskom.</a:t>
            </a:r>
          </a:p>
          <a:p>
            <a:pPr algn="just"/>
            <a:r>
              <a:rPr lang="en-US" sz="2400" dirty="0">
                <a:latin typeface="Arial" panose="020B0604020202020204" pitchFamily="34" charset="0"/>
              </a:rPr>
              <a:t>If the contracting party sources from another  local supplier, where the local supplier is the importer, the pricing to Eskom must be in ZAR – with no link to any foreign currency or exchange rate movement.</a:t>
            </a:r>
          </a:p>
          <a:p>
            <a:pPr algn="just"/>
            <a:endParaRPr lang="en-US" sz="2400" dirty="0">
              <a:latin typeface="Arial" panose="020B0604020202020204" pitchFamily="34" charset="0"/>
            </a:endParaRPr>
          </a:p>
          <a:p>
            <a:pPr algn="just"/>
            <a:r>
              <a:rPr lang="en-US" sz="2400" dirty="0">
                <a:latin typeface="Arial" panose="020B0604020202020204" pitchFamily="34" charset="0"/>
              </a:rPr>
              <a:t>Exchange rate adjustment/variation cannot be included in a CPA formula.</a:t>
            </a:r>
          </a:p>
          <a:p>
            <a:pPr algn="just"/>
            <a:endParaRPr lang="en-US" sz="2400" dirty="0">
              <a:latin typeface="Arial" panose="020B0604020202020204" pitchFamily="34" charset="0"/>
            </a:endParaRPr>
          </a:p>
          <a:p>
            <a:pPr algn="just"/>
            <a:r>
              <a:rPr lang="en-US" sz="2400" dirty="0">
                <a:latin typeface="Arial" panose="020B0604020202020204" pitchFamily="34" charset="0"/>
              </a:rPr>
              <a:t>If  foreign CPA is applicable, a Commercial (overseas) invoice will be required for payment of t he foreign escalated value claimed and to be paid.</a:t>
            </a:r>
          </a:p>
          <a:p>
            <a:pPr algn="just"/>
            <a:endParaRPr lang="en-US" sz="2400" dirty="0">
              <a:latin typeface="Arial" panose="020B0604020202020204" pitchFamily="34" charset="0"/>
            </a:endParaRPr>
          </a:p>
        </p:txBody>
      </p:sp>
    </p:spTree>
    <p:extLst>
      <p:ext uri="{BB962C8B-B14F-4D97-AF65-F5344CB8AC3E}">
        <p14:creationId xmlns:p14="http://schemas.microsoft.com/office/powerpoint/2010/main" val="2537666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AAF555B-7953-115F-2133-303A8EFEC172}"/>
              </a:ext>
            </a:extLst>
          </p:cNvPr>
          <p:cNvSpPr>
            <a:spLocks noGrp="1"/>
          </p:cNvSpPr>
          <p:nvPr>
            <p:ph type="ctrTitle"/>
          </p:nvPr>
        </p:nvSpPr>
        <p:spPr>
          <a:xfrm>
            <a:off x="5246495" y="1677665"/>
            <a:ext cx="6343001" cy="3805882"/>
          </a:xfrm>
        </p:spPr>
        <p:txBody>
          <a:bodyPr>
            <a:normAutofit fontScale="90000"/>
          </a:bodyPr>
          <a:lstStyle/>
          <a:p>
            <a:r>
              <a:rPr lang="en-US" dirty="0">
                <a:latin typeface="Segoe Print" panose="02000600000000000000" pitchFamily="2" charset="0"/>
              </a:rPr>
              <a:t>Thank you</a:t>
            </a:r>
            <a:br>
              <a:rPr lang="en-US" dirty="0">
                <a:latin typeface="Segoe Print" panose="02000600000000000000" pitchFamily="2" charset="0"/>
              </a:rPr>
            </a:br>
            <a:r>
              <a:rPr lang="en-US" dirty="0">
                <a:latin typeface="Segoe Print" panose="02000600000000000000" pitchFamily="2" charset="0"/>
              </a:rPr>
              <a:t>Dankie</a:t>
            </a:r>
            <a:br>
              <a:rPr lang="en-US" dirty="0">
                <a:latin typeface="Segoe Print" panose="02000600000000000000" pitchFamily="2" charset="0"/>
              </a:rPr>
            </a:br>
            <a:r>
              <a:rPr lang="en-US" dirty="0" err="1">
                <a:latin typeface="Segoe Print" panose="02000600000000000000" pitchFamily="2" charset="0"/>
              </a:rPr>
              <a:t>Siyathokoza</a:t>
            </a:r>
            <a:r>
              <a:rPr lang="en-US" dirty="0">
                <a:latin typeface="Segoe Print" panose="02000600000000000000" pitchFamily="2" charset="0"/>
              </a:rPr>
              <a:t> </a:t>
            </a:r>
            <a:br>
              <a:rPr lang="en-US" dirty="0">
                <a:latin typeface="Segoe Print" panose="02000600000000000000" pitchFamily="2" charset="0"/>
              </a:rPr>
            </a:br>
            <a:r>
              <a:rPr lang="en-US" dirty="0">
                <a:latin typeface="Segoe Print" panose="02000600000000000000" pitchFamily="2" charset="0"/>
              </a:rPr>
              <a:t>Re a </a:t>
            </a:r>
            <a:r>
              <a:rPr lang="en-US" dirty="0" err="1">
                <a:latin typeface="Segoe Print" panose="02000600000000000000" pitchFamily="2" charset="0"/>
              </a:rPr>
              <a:t>leboha</a:t>
            </a:r>
            <a:r>
              <a:rPr lang="en-US" dirty="0">
                <a:latin typeface="Segoe Print" panose="02000600000000000000" pitchFamily="2" charset="0"/>
              </a:rPr>
              <a:t> </a:t>
            </a:r>
            <a:br>
              <a:rPr lang="en-US" dirty="0">
                <a:latin typeface="Segoe Print" panose="02000600000000000000" pitchFamily="2" charset="0"/>
              </a:rPr>
            </a:br>
            <a:r>
              <a:rPr lang="en-US" dirty="0">
                <a:latin typeface="Segoe Print" panose="02000600000000000000" pitchFamily="2" charset="0"/>
              </a:rPr>
              <a:t>Re a </a:t>
            </a:r>
            <a:r>
              <a:rPr lang="en-US" dirty="0" err="1">
                <a:latin typeface="Segoe Print" panose="02000600000000000000" pitchFamily="2" charset="0"/>
              </a:rPr>
              <a:t>leboga</a:t>
            </a:r>
            <a:r>
              <a:rPr lang="en-US" dirty="0">
                <a:latin typeface="Segoe Print" panose="02000600000000000000" pitchFamily="2" charset="0"/>
              </a:rPr>
              <a:t> </a:t>
            </a:r>
            <a:br>
              <a:rPr lang="en-US" dirty="0">
                <a:latin typeface="Segoe Print" panose="02000600000000000000" pitchFamily="2" charset="0"/>
              </a:rPr>
            </a:br>
            <a:r>
              <a:rPr lang="en-US" dirty="0">
                <a:latin typeface="Segoe Print" panose="02000600000000000000" pitchFamily="2" charset="0"/>
              </a:rPr>
              <a:t>Siyabonga </a:t>
            </a:r>
            <a:br>
              <a:rPr lang="en-US" dirty="0">
                <a:latin typeface="Segoe Print" panose="02000600000000000000" pitchFamily="2" charset="0"/>
              </a:rPr>
            </a:br>
            <a:r>
              <a:rPr lang="en-US" dirty="0" err="1">
                <a:latin typeface="Segoe Print" panose="02000600000000000000" pitchFamily="2" charset="0"/>
              </a:rPr>
              <a:t>Inkomu</a:t>
            </a:r>
            <a:r>
              <a:rPr lang="en-US" dirty="0">
                <a:latin typeface="Segoe Print" panose="02000600000000000000" pitchFamily="2" charset="0"/>
              </a:rPr>
              <a:t> </a:t>
            </a:r>
            <a:br>
              <a:rPr lang="en-US" dirty="0">
                <a:latin typeface="Segoe Print" panose="02000600000000000000" pitchFamily="2" charset="0"/>
              </a:rPr>
            </a:br>
            <a:r>
              <a:rPr lang="en-US" dirty="0">
                <a:latin typeface="Segoe Print" panose="02000600000000000000" pitchFamily="2" charset="0"/>
              </a:rPr>
              <a:t>Ro </a:t>
            </a:r>
            <a:r>
              <a:rPr lang="en-US" dirty="0" err="1">
                <a:latin typeface="Segoe Print" panose="02000600000000000000" pitchFamily="2" charset="0"/>
              </a:rPr>
              <a:t>livhuwa</a:t>
            </a:r>
            <a:r>
              <a:rPr lang="en-US" dirty="0">
                <a:latin typeface="Segoe Print" panose="02000600000000000000" pitchFamily="2" charset="0"/>
              </a:rPr>
              <a:t> </a:t>
            </a:r>
            <a:br>
              <a:rPr lang="en-US" dirty="0">
                <a:latin typeface="Segoe Print" panose="02000600000000000000" pitchFamily="2" charset="0"/>
              </a:rPr>
            </a:br>
            <a:r>
              <a:rPr lang="en-US" dirty="0" err="1">
                <a:latin typeface="Segoe Print" panose="02000600000000000000" pitchFamily="2" charset="0"/>
              </a:rPr>
              <a:t>Enkosi</a:t>
            </a:r>
            <a:r>
              <a:rPr lang="en-US" dirty="0">
                <a:latin typeface="Segoe Print" panose="02000600000000000000" pitchFamily="2" charset="0"/>
              </a:rPr>
              <a:t> </a:t>
            </a:r>
            <a:br>
              <a:rPr lang="en-US" dirty="0">
                <a:latin typeface="Segoe Print" panose="02000600000000000000" pitchFamily="2" charset="0"/>
              </a:rPr>
            </a:br>
            <a:r>
              <a:rPr lang="en-US" dirty="0">
                <a:latin typeface="Segoe Print" panose="02000600000000000000" pitchFamily="2" charset="0"/>
              </a:rPr>
              <a:t>Siyabonga </a:t>
            </a:r>
            <a:endParaRPr lang="en-ZA" dirty="0"/>
          </a:p>
        </p:txBody>
      </p:sp>
      <p:sp>
        <p:nvSpPr>
          <p:cNvPr id="12" name="Title 1">
            <a:extLst>
              <a:ext uri="{FF2B5EF4-FFF2-40B4-BE49-F238E27FC236}">
                <a16:creationId xmlns:a16="http://schemas.microsoft.com/office/drawing/2014/main" id="{F670FAF6-1BE2-9D79-C294-4B876675ADDC}"/>
              </a:ext>
            </a:extLst>
          </p:cNvPr>
          <p:cNvSpPr txBox="1">
            <a:spLocks/>
          </p:cNvSpPr>
          <p:nvPr/>
        </p:nvSpPr>
        <p:spPr>
          <a:xfrm>
            <a:off x="5246495" y="1600672"/>
            <a:ext cx="6343001" cy="3959869"/>
          </a:xfrm>
          <a:prstGeom prst="rect">
            <a:avLst/>
          </a:prstGeom>
        </p:spPr>
        <p:txBody>
          <a:bodyPr anchor="ctr">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Arial" panose="020B0604020202020204" pitchFamily="34" charset="0"/>
              </a:defRPr>
            </a:lvl1pPr>
          </a:lstStyle>
          <a:p>
            <a:endParaRPr lang="en-US" sz="2400" dirty="0">
              <a:latin typeface="Segoe Print" panose="02000600000000000000" pitchFamily="2" charset="0"/>
            </a:endParaRPr>
          </a:p>
        </p:txBody>
      </p:sp>
      <p:sp>
        <p:nvSpPr>
          <p:cNvPr id="13" name="TextBox 12">
            <a:extLst>
              <a:ext uri="{FF2B5EF4-FFF2-40B4-BE49-F238E27FC236}">
                <a16:creationId xmlns:a16="http://schemas.microsoft.com/office/drawing/2014/main" id="{443160EC-2CDA-75B4-BE13-5B59BC52D3D3}"/>
              </a:ext>
            </a:extLst>
          </p:cNvPr>
          <p:cNvSpPr txBox="1"/>
          <p:nvPr/>
        </p:nvSpPr>
        <p:spPr>
          <a:xfrm>
            <a:off x="-278296" y="1262270"/>
            <a:ext cx="473206" cy="307777"/>
          </a:xfrm>
          <a:prstGeom prst="rect">
            <a:avLst/>
          </a:prstGeom>
          <a:noFill/>
        </p:spPr>
        <p:txBody>
          <a:bodyPr wrap="none" rtlCol="0">
            <a:spAutoFit/>
          </a:bodyPr>
          <a:lstStyle/>
          <a:p>
            <a:pPr marL="285750" indent="-285750">
              <a:buClr>
                <a:schemeClr val="bg1">
                  <a:lumMod val="50000"/>
                </a:schemeClr>
              </a:buClr>
              <a:buFont typeface="Wingdings" panose="05000000000000000000" pitchFamily="2" charset="2"/>
              <a:buChar char="§"/>
            </a:pPr>
            <a:endParaRPr lang="en-US" sz="1400" dirty="0" err="1"/>
          </a:p>
        </p:txBody>
      </p:sp>
      <p:pic>
        <p:nvPicPr>
          <p:cNvPr id="14" name="Picture Placeholder 5" descr="A person with curly hair holding her hand to her mouth&#10;&#10;AI-generated content may be incorrect.">
            <a:extLst>
              <a:ext uri="{FF2B5EF4-FFF2-40B4-BE49-F238E27FC236}">
                <a16:creationId xmlns:a16="http://schemas.microsoft.com/office/drawing/2014/main" id="{A9523B23-036C-8906-6691-C74118B625BE}"/>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a:stretch>
            <a:fillRect/>
          </a:stretch>
        </p:blipFill>
        <p:spPr>
          <a:xfrm>
            <a:off x="1343198" y="1600672"/>
            <a:ext cx="3294850" cy="3294850"/>
          </a:xfrm>
        </p:spPr>
      </p:pic>
      <p:sp>
        <p:nvSpPr>
          <p:cNvPr id="15" name="Picture Placeholder 8">
            <a:extLst>
              <a:ext uri="{FF2B5EF4-FFF2-40B4-BE49-F238E27FC236}">
                <a16:creationId xmlns:a16="http://schemas.microsoft.com/office/drawing/2014/main" id="{979A9A2C-594E-56F6-ACA7-17D1622CC09B}"/>
              </a:ext>
            </a:extLst>
          </p:cNvPr>
          <p:cNvSpPr>
            <a:spLocks noGrp="1"/>
          </p:cNvSpPr>
          <p:nvPr>
            <p:ph type="pic" sz="quarter" idx="14"/>
          </p:nvPr>
        </p:nvSpPr>
        <p:spPr>
          <a:xfrm>
            <a:off x="734751" y="3359263"/>
            <a:ext cx="1895476" cy="1895476"/>
          </a:xfrm>
          <a:blipFill dpi="0" rotWithShape="1">
            <a:blip r:embed="rId3">
              <a:extLst>
                <a:ext uri="{28A0092B-C50C-407E-A947-70E740481C1C}">
                  <a14:useLocalDpi xmlns:a14="http://schemas.microsoft.com/office/drawing/2010/main" val="0"/>
                </a:ext>
              </a:extLst>
            </a:blip>
            <a:srcRect/>
            <a:stretch>
              <a:fillRect/>
            </a:stretch>
          </a:blipFill>
        </p:spPr>
        <p:txBody>
          <a:bodyPr/>
          <a:lstStyle/>
          <a:p>
            <a:endParaRPr lang="en-ZA"/>
          </a:p>
        </p:txBody>
      </p:sp>
      <p:sp>
        <p:nvSpPr>
          <p:cNvPr id="16" name="TextBox 15">
            <a:extLst>
              <a:ext uri="{FF2B5EF4-FFF2-40B4-BE49-F238E27FC236}">
                <a16:creationId xmlns:a16="http://schemas.microsoft.com/office/drawing/2014/main" id="{EC9C2217-3A7C-8987-CCF6-6CCA89783F8E}"/>
              </a:ext>
            </a:extLst>
          </p:cNvPr>
          <p:cNvSpPr txBox="1"/>
          <p:nvPr/>
        </p:nvSpPr>
        <p:spPr>
          <a:xfrm>
            <a:off x="8872151" y="5714529"/>
            <a:ext cx="3218512" cy="954107"/>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3896"/>
                </a:solidFill>
                <a:effectLst/>
                <a:uLnTx/>
                <a:uFillTx/>
                <a:ea typeface="+mn-ea"/>
                <a:cs typeface="+mn-cs"/>
              </a:rPr>
              <a:t>Eskom Holding SOC Ltd retains the copyright of the documents and/or designs published for Eskom. No part of this document or design may be reproduced in any manner or form or by any means without Eskom’s written consent. </a:t>
            </a:r>
            <a:r>
              <a:rPr kumimoji="0" lang="en-US" sz="800" b="0" i="0" u="none" strike="noStrike" kern="1200" cap="none" spc="0" normalizeH="0" baseline="0" noProof="0" dirty="0">
                <a:ln>
                  <a:noFill/>
                </a:ln>
                <a:solidFill>
                  <a:srgbClr val="003896"/>
                </a:solidFill>
                <a:effectLst/>
                <a:uLnTx/>
                <a:uFillTx/>
              </a:rPr>
              <a:t>Any</a:t>
            </a:r>
            <a:r>
              <a:rPr kumimoji="0" lang="en-US" sz="800" b="0" i="0" u="none" strike="noStrike" kern="1200" cap="none" spc="0" normalizeH="0" baseline="0" noProof="0" dirty="0">
                <a:ln>
                  <a:noFill/>
                </a:ln>
                <a:solidFill>
                  <a:srgbClr val="003896"/>
                </a:solidFill>
                <a:effectLst/>
                <a:uLnTx/>
                <a:uFillTx/>
                <a:ea typeface="+mn-ea"/>
                <a:cs typeface="+mn-cs"/>
              </a:rPr>
              <a:t> unauthorised reproduction of this copyright work in any form or by any means will constitute a copyright infringement and render the person or company liable under both civil and criminal law.</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003896"/>
                </a:solidFill>
                <a:effectLst/>
                <a:uLnTx/>
                <a:uFillTx/>
                <a:ea typeface="+mn-ea"/>
                <a:cs typeface="+mn-cs"/>
              </a:rPr>
              <a:t>©Eskom Holdings SOC Ltd</a:t>
            </a:r>
            <a:endParaRPr kumimoji="0" lang="en-US" sz="800" b="0" i="0" u="none" strike="noStrike" kern="1200" cap="none" spc="0" normalizeH="0" baseline="0" noProof="0" dirty="0">
              <a:ln>
                <a:noFill/>
              </a:ln>
              <a:solidFill>
                <a:srgbClr val="003896"/>
              </a:solidFill>
              <a:effectLst/>
              <a:uLnTx/>
              <a:uFillTx/>
              <a:ea typeface="+mn-ea"/>
              <a:cs typeface="+mn-cs"/>
            </a:endParaRPr>
          </a:p>
        </p:txBody>
      </p:sp>
    </p:spTree>
    <p:extLst>
      <p:ext uri="{BB962C8B-B14F-4D97-AF65-F5344CB8AC3E}">
        <p14:creationId xmlns:p14="http://schemas.microsoft.com/office/powerpoint/2010/main" val="1839183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2023">
      <a:dk1>
        <a:srgbClr val="003896"/>
      </a:dk1>
      <a:lt1>
        <a:sysClr val="window" lastClr="FFFFFF"/>
      </a:lt1>
      <a:dk2>
        <a:srgbClr val="83725B"/>
      </a:dk2>
      <a:lt2>
        <a:srgbClr val="FFFFFF"/>
      </a:lt2>
      <a:accent1>
        <a:srgbClr val="003896"/>
      </a:accent1>
      <a:accent2>
        <a:srgbClr val="83725B"/>
      </a:accent2>
      <a:accent3>
        <a:srgbClr val="96330F"/>
      </a:accent3>
      <a:accent4>
        <a:srgbClr val="0DB017"/>
      </a:accent4>
      <a:accent5>
        <a:srgbClr val="C97A00"/>
      </a:accent5>
      <a:accent6>
        <a:srgbClr val="598787"/>
      </a:accent6>
      <a:hlink>
        <a:srgbClr val="598787"/>
      </a:hlink>
      <a:folHlink>
        <a:srgbClr val="003896"/>
      </a:folHlink>
    </a:clrScheme>
    <a:fontScheme name="Eskom Custom">
      <a:majorFont>
        <a:latin typeface="Gill Sans MT"/>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ustom Design">
  <a:themeElements>
    <a:clrScheme name="Eskom 2023">
      <a:dk1>
        <a:srgbClr val="003896"/>
      </a:dk1>
      <a:lt1>
        <a:sysClr val="window" lastClr="FFFFFF"/>
      </a:lt1>
      <a:dk2>
        <a:srgbClr val="83725B"/>
      </a:dk2>
      <a:lt2>
        <a:srgbClr val="FFFFFF"/>
      </a:lt2>
      <a:accent1>
        <a:srgbClr val="003896"/>
      </a:accent1>
      <a:accent2>
        <a:srgbClr val="83725B"/>
      </a:accent2>
      <a:accent3>
        <a:srgbClr val="96330F"/>
      </a:accent3>
      <a:accent4>
        <a:srgbClr val="0DB017"/>
      </a:accent4>
      <a:accent5>
        <a:srgbClr val="C97A00"/>
      </a:accent5>
      <a:accent6>
        <a:srgbClr val="598787"/>
      </a:accent6>
      <a:hlink>
        <a:srgbClr val="598787"/>
      </a:hlink>
      <a:folHlink>
        <a:srgbClr val="00389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ontent Slide Master">
  <a:themeElements>
    <a:clrScheme name="Eskom 2023">
      <a:dk1>
        <a:srgbClr val="003896"/>
      </a:dk1>
      <a:lt1>
        <a:sysClr val="window" lastClr="FFFFFF"/>
      </a:lt1>
      <a:dk2>
        <a:srgbClr val="83725B"/>
      </a:dk2>
      <a:lt2>
        <a:srgbClr val="FFFFFF"/>
      </a:lt2>
      <a:accent1>
        <a:srgbClr val="003896"/>
      </a:accent1>
      <a:accent2>
        <a:srgbClr val="83725B"/>
      </a:accent2>
      <a:accent3>
        <a:srgbClr val="96330F"/>
      </a:accent3>
      <a:accent4>
        <a:srgbClr val="0DB017"/>
      </a:accent4>
      <a:accent5>
        <a:srgbClr val="C97A00"/>
      </a:accent5>
      <a:accent6>
        <a:srgbClr val="598787"/>
      </a:accent6>
      <a:hlink>
        <a:srgbClr val="598787"/>
      </a:hlink>
      <a:folHlink>
        <a:srgbClr val="003896"/>
      </a:folHlink>
    </a:clrScheme>
    <a:fontScheme name="Eskom Custom">
      <a:majorFont>
        <a:latin typeface="Gill Sans MT"/>
        <a:ea typeface=""/>
        <a:cs typeface=""/>
      </a:majorFont>
      <a:minorFont>
        <a:latin typeface="Gill Sans MT"/>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93aedbdc-cc67-4652-aa12-d250a876ae79}" enabled="0" method="" siteId="{93aedbdc-cc67-4652-aa12-d250a876ae79}" removed="1"/>
</clbl:labelList>
</file>

<file path=docProps/app.xml><?xml version="1.0" encoding="utf-8"?>
<Properties xmlns="http://schemas.openxmlformats.org/officeDocument/2006/extended-properties" xmlns:vt="http://schemas.openxmlformats.org/officeDocument/2006/docPropsVTypes">
  <Template/>
  <TotalTime>6510</TotalTime>
  <Words>1822</Words>
  <Application>Microsoft Office PowerPoint</Application>
  <PresentationFormat>Widescreen</PresentationFormat>
  <Paragraphs>151</Paragraphs>
  <Slides>15</Slides>
  <Notes>2</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15</vt:i4>
      </vt:variant>
    </vt:vector>
  </HeadingPairs>
  <TitlesOfParts>
    <vt:vector size="28" baseType="lpstr">
      <vt:lpstr>Aptos</vt:lpstr>
      <vt:lpstr>Aptos Display</vt:lpstr>
      <vt:lpstr>Aptos Narrow</vt:lpstr>
      <vt:lpstr>Arial</vt:lpstr>
      <vt:lpstr>Calibri</vt:lpstr>
      <vt:lpstr>Courier New</vt:lpstr>
      <vt:lpstr>Gill Sans MT</vt:lpstr>
      <vt:lpstr>Segoe Print</vt:lpstr>
      <vt:lpstr>Wingdings</vt:lpstr>
      <vt:lpstr>Office Theme</vt:lpstr>
      <vt:lpstr>Custom Design</vt:lpstr>
      <vt:lpstr>1_Content Slide Master</vt:lpstr>
      <vt:lpstr>think-cell Slide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Eskom’s requirements for the pricing of imported goods/services and the Eskom Payment Methods applicable.</vt:lpstr>
      <vt:lpstr>Thank you Dankie Siyathokoza  Re a leboha  Re a leboga  Siyabonga  Inkomu  Ro livhuwa  Enkosi  Siyabonga </vt:lpstr>
    </vt:vector>
  </TitlesOfParts>
  <Manager>Gx Communication</Manager>
  <Company>Eskom Generation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Generation PPT Template 2025 - Refresh</dc:title>
  <dc:subject>Post G20</dc:subject>
  <dc:creator>Vanessa Bylsma</dc:creator>
  <cp:lastModifiedBy>Charlene Strydom</cp:lastModifiedBy>
  <cp:revision>58</cp:revision>
  <dcterms:created xsi:type="dcterms:W3CDTF">2020-01-06T09:48:40Z</dcterms:created>
  <dcterms:modified xsi:type="dcterms:W3CDTF">2026-06-03T11:47:27Z</dcterms:modified>
</cp:coreProperties>
</file>